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26" d="100"/>
          <a:sy n="126" d="100"/>
        </p:scale>
        <p:origin x="2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2713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Bickel, Hammel, and O’Connell (1975), “Sex Bias in Graduate Admissions: Data from Berkeley,” Science.</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Bickel, Hammel, and O’Connell (1975), “Sex Bias in Graduate Admissions: Data from Berkeley,” Science.</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Bickel, Hammel, and O’Connell (1975), “Sex Bias in Graduate Admissions: Data from Berkeley,” Science.</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Bickel, Hammel, and O’Connell (1975), “Sex Bias in Graduate Admissions: Data from Berkeley,” Science.</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Bickel, Hammel, and O’Connell (1975), “Sex Bias in Graduate Admissions: Data from Berkeley,” Science.</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Bickel, Hammel, and O’Connell (1975), “Sex Bias in Graduate Admissions: Data from Berkeley,” Science.</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Bickel, Hammel, and O’Connell (1975), “Sex Bias in Graduate Admissions: Data from Berkeley,” Science.</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Bickel, Hammel, and O’Connell (1975), “Sex Bias in Graduate Admissions: Data from Berkeley,” Science.</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Bickel, Hammel, and O’Connell (1975), “Sex Bias in Graduate Admissions: Data from Berkeley,” Science.</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Bickel, Hammel, and O’Connell (1975), “Sex Bias in Graduate Admissions: Data from Berkeley,” Science.</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Bickel, Hammel, and O’Connell (1975), “Sex Bias in Graduate Admissions: Data from Berkeley,” Science.</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Bickel, Hammel, and O’Connell (1975), “Sex Bias in Graduate Admissions: Data from Berkeley,” Science.</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Bickel, Hammel, and O’Connell (1975), “Sex Bias in Graduate Admissions: Data from Berkeley,” Science.</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Bickel, Hammel, and O’Connell (1975), “Sex Bias in Graduate Admissions: Data from Berkeley,” Science.</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Bickel, Hammel, and O’Connell (1975), “Sex Bias in Graduate Admissions: Data from Berkeley,” Science.</a:t>
            </a:r>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Angrist and Krueger (1991), “Does Compulsory School Attendance Affect Schooling and Earnings?”, Quarterly Journal of Economics.</a:t>
            </a:r>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Angrist and Krueger (1991), “Does Compulsory School Attendance Affect Schooling and Earnings?”, Quarterly Journal of Economics.</a:t>
            </a:r>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Angrist and Krueger (1991), “Does Compulsory School Attendance Affect Schooling and Earnings?”, Quarterly Journal of Economics.</a:t>
            </a:r>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Angrist and Krueger (1991), “Does Compulsory School Attendance Affect Schooling and Earnings?”, Quarterly Journal of Economics.</a:t>
            </a:r>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Angrist and Krueger (1991), “Does Compulsory School Attendance Affect Schooling and Earnings?”, Quarterly Journal of Economics.</a:t>
            </a:r>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Angrist and Krueger (1991), “Does Compulsory School Attendance Affect Schooling and Earnings?”, Quarterly Journal of Economics.</a:t>
            </a:r>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Angrist and Krueger (1991), “Does Compulsory School Attendance Affect Schooling and Earnings?”, Quarterly Journal of Economics.</a:t>
            </a:r>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Angrist and Krueger (1991), “Does Compulsory School Attendance Affect Schooling and Earnings?”, Quarterly Journal of Economics.</a:t>
            </a:r>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Angrist and Krueger (1991), “Does Compulsory School Attendance Affect Schooling and Earnings?”, Quarterly Journal of Economics.</a:t>
            </a:r>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Angrist and Krueger (1991), “Does Compulsory School Attendance Affect Schooling and Earnings?”, Quarterly Journal of Economics.</a:t>
            </a:r>
          </a:p>
        </p:txBody>
      </p:sp>
      <p:sp>
        <p:nvSpPr>
          <p:cNvPr id="4" name="Slide Number Placeholder 3"/>
          <p:cNvSpPr>
            <a:spLocks noGrp="1"/>
          </p:cNvSpPr>
          <p:nvPr>
            <p:ph type="sldNum" sz="quarter" idx="10"/>
          </p:nvPr>
        </p:nvSpPr>
        <p:spPr/>
        <p:txBody>
          <a:bodyPr/>
          <a:lstStyle/>
          <a:p>
            <a:fld id="{F7021451-1387-4CA6-816F-3879F97B5CBC}" type="slidenum">
              <a:rPr lang="en-US"/>
              <a:t>69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Angrist and Krueger (1991), “Does Compulsory School Attendance Affect Schooling and Earnings?”, Quarterly Journal of Economics.</a:t>
            </a:r>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71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72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Angrist and Krueger (1991), “Does Compulsory School Attendance Affect Schooling and Earnings?”, Quarterly Journal of Economics.</a:t>
            </a:r>
          </a:p>
        </p:txBody>
      </p:sp>
      <p:sp>
        <p:nvSpPr>
          <p:cNvPr id="4" name="Slide Number Placeholder 3"/>
          <p:cNvSpPr>
            <a:spLocks noGrp="1"/>
          </p:cNvSpPr>
          <p:nvPr>
            <p:ph type="sldNum" sz="quarter" idx="10"/>
          </p:nvPr>
        </p:nvSpPr>
        <p:spPr/>
        <p:txBody>
          <a:bodyPr/>
          <a:lstStyle/>
          <a:p>
            <a:fld id="{F7021451-1387-4CA6-816F-3879F97B5CBC}" type="slidenum">
              <a:rPr lang="en-US"/>
              <a:t>73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Angrist and Krueger (1991), “Does Compulsory School Attendance Affect Schooling and Earnings?”, Quarterly Journal of Economics.</a:t>
            </a:r>
          </a:p>
        </p:txBody>
      </p:sp>
      <p:sp>
        <p:nvSpPr>
          <p:cNvPr id="4" name="Slide Number Placeholder 3"/>
          <p:cNvSpPr>
            <a:spLocks noGrp="1"/>
          </p:cNvSpPr>
          <p:nvPr>
            <p:ph type="sldNum" sz="quarter" idx="10"/>
          </p:nvPr>
        </p:nvSpPr>
        <p:spPr/>
        <p:txBody>
          <a:bodyPr/>
          <a:lstStyle/>
          <a:p>
            <a:fld id="{F7021451-1387-4CA6-816F-3879F97B5CBC}" type="slidenum">
              <a:rPr lang="en-US"/>
              <a:t>74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Angrist and Krueger (1991), “Does Compulsory School Attendance Affect Schooling and Earnings?”, Quarterly Journal of Economics.</a:t>
            </a:r>
          </a:p>
        </p:txBody>
      </p:sp>
      <p:sp>
        <p:nvSpPr>
          <p:cNvPr id="4" name="Slide Number Placeholder 3"/>
          <p:cNvSpPr>
            <a:spLocks noGrp="1"/>
          </p:cNvSpPr>
          <p:nvPr>
            <p:ph type="sldNum" sz="quarter" idx="10"/>
          </p:nvPr>
        </p:nvSpPr>
        <p:spPr/>
        <p:txBody>
          <a:bodyPr/>
          <a:lstStyle/>
          <a:p>
            <a:fld id="{F7021451-1387-4CA6-816F-3879F97B5CBC}" type="slidenum">
              <a:rPr lang="en-US"/>
              <a:t>75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76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
- Angrist and Krueger (1991), “Does Compulsory School Attendance Affect Schooling and Earnings?”, Quarterly Journal of Economics.</a:t>
            </a:r>
          </a:p>
        </p:txBody>
      </p:sp>
      <p:sp>
        <p:nvSpPr>
          <p:cNvPr id="4" name="Slide Number Placeholder 3"/>
          <p:cNvSpPr>
            <a:spLocks noGrp="1"/>
          </p:cNvSpPr>
          <p:nvPr>
            <p:ph type="sldNum" sz="quarter" idx="10"/>
          </p:nvPr>
        </p:nvSpPr>
        <p:spPr/>
        <p:txBody>
          <a:bodyPr/>
          <a:lstStyle/>
          <a:p>
            <a:fld id="{F7021451-1387-4CA6-816F-3879F97B5CBC}" type="slidenum">
              <a:rPr lang="en-US"/>
              <a:t>77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78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79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80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81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82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83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84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85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86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User-provided lecture note: lecture1_revised.qmd / lecture1_revised.html</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7324D"/>
        </a:solidFill>
        <a:effectLst/>
      </p:bgPr>
    </p:bg>
    <p:spTree>
      <p:nvGrpSpPr>
        <p:cNvPr id="1" name=""/>
        <p:cNvGrpSpPr/>
        <p:nvPr/>
      </p:nvGrpSpPr>
      <p:grpSpPr>
        <a:xfrm>
          <a:off x="0" y="0"/>
          <a:ext cx="0" cy="0"/>
          <a:chOff x="0" y="0"/>
          <a:chExt cx="0" cy="0"/>
        </a:xfrm>
      </p:grpSpPr>
      <p:sp>
        <p:nvSpPr>
          <p:cNvPr id="2" name="Shape 0"/>
          <p:cNvSpPr/>
          <p:nvPr/>
        </p:nvSpPr>
        <p:spPr>
          <a:xfrm>
            <a:off x="0" y="0"/>
            <a:ext cx="12191695" cy="274320"/>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804672" y="914400"/>
            <a:ext cx="1828800" cy="320040"/>
          </a:xfrm>
          <a:prstGeom prst="rect">
            <a:avLst/>
          </a:prstGeom>
          <a:noFill/>
          <a:ln/>
        </p:spPr>
        <p:txBody>
          <a:bodyPr wrap="square" lIns="0" tIns="0" rIns="0" bIns="0" rtlCol="0" anchor="ctr"/>
          <a:lstStyle/>
          <a:p>
            <a:pPr marL="0" indent="0">
              <a:buNone/>
            </a:pPr>
            <a:r>
              <a:rPr lang="en-US" sz="1600" b="1" dirty="0">
                <a:solidFill>
                  <a:srgbClr val="3FA7A3"/>
                </a:solidFill>
                <a:latin typeface="Noto Sans CJK JP" pitchFamily="34" charset="0"/>
                <a:ea typeface="Noto Sans CJK JP" pitchFamily="34" charset="-122"/>
                <a:cs typeface="Noto Sans CJK JP" pitchFamily="34" charset="-120"/>
              </a:rPr>
              <a:t>Lecture 1</a:t>
            </a:r>
            <a:endParaRPr lang="en-US" sz="1600" dirty="0"/>
          </a:p>
        </p:txBody>
      </p:sp>
      <p:sp>
        <p:nvSpPr>
          <p:cNvPr id="4" name="Text 2"/>
          <p:cNvSpPr/>
          <p:nvPr/>
        </p:nvSpPr>
        <p:spPr>
          <a:xfrm>
            <a:off x="786384" y="1444752"/>
            <a:ext cx="7863840" cy="1417320"/>
          </a:xfrm>
          <a:prstGeom prst="rect">
            <a:avLst/>
          </a:prstGeom>
          <a:noFill/>
          <a:ln/>
        </p:spPr>
        <p:txBody>
          <a:bodyPr wrap="square" lIns="0" tIns="0" rIns="0" bIns="0" rtlCol="0" anchor="ctr"/>
          <a:lstStyle/>
          <a:p>
            <a:pPr marL="0" indent="0">
              <a:buNone/>
            </a:pPr>
            <a:r>
              <a:rPr lang="en-US" sz="2800" b="1" dirty="0">
                <a:solidFill>
                  <a:srgbClr val="FFFFFF"/>
                </a:solidFill>
                <a:latin typeface="Noto Sans CJK JP" pitchFamily="34" charset="0"/>
                <a:ea typeface="Noto Sans CJK JP" pitchFamily="34" charset="-122"/>
                <a:cs typeface="Noto Sans CJK JP" pitchFamily="34" charset="-120"/>
              </a:rPr>
              <a:t>なぜ計量経済学を</a:t>
            </a:r>
            <a:endParaRPr lang="en-US" sz="2800" dirty="0"/>
          </a:p>
          <a:p>
            <a:pPr marL="0" indent="0">
              <a:buNone/>
            </a:pPr>
            <a:r>
              <a:rPr lang="en-US" sz="2800" b="1" dirty="0">
                <a:solidFill>
                  <a:srgbClr val="FFFFFF"/>
                </a:solidFill>
                <a:latin typeface="Noto Sans CJK JP" pitchFamily="34" charset="0"/>
                <a:ea typeface="Noto Sans CJK JP" pitchFamily="34" charset="-122"/>
                <a:cs typeface="Noto Sans CJK JP" pitchFamily="34" charset="-120"/>
              </a:rPr>
              <a:t>学ばないといけないのか</a:t>
            </a:r>
            <a:endParaRPr lang="en-US" sz="2800" dirty="0"/>
          </a:p>
        </p:txBody>
      </p:sp>
      <p:sp>
        <p:nvSpPr>
          <p:cNvPr id="5" name="Text 3"/>
          <p:cNvSpPr/>
          <p:nvPr/>
        </p:nvSpPr>
        <p:spPr>
          <a:xfrm>
            <a:off x="841248" y="3154680"/>
            <a:ext cx="5303520" cy="320040"/>
          </a:xfrm>
          <a:prstGeom prst="rect">
            <a:avLst/>
          </a:prstGeom>
          <a:noFill/>
          <a:ln/>
        </p:spPr>
        <p:txBody>
          <a:bodyPr wrap="square" lIns="0" tIns="0" rIns="0" bIns="0" rtlCol="0" anchor="ctr"/>
          <a:lstStyle/>
          <a:p>
            <a:pPr marL="0" indent="0">
              <a:buNone/>
            </a:pPr>
            <a:r>
              <a:rPr lang="en-US" sz="1500" dirty="0">
                <a:solidFill>
                  <a:srgbClr val="D9E2EC"/>
                </a:solidFill>
                <a:latin typeface="Noto Sans CJK JP" pitchFamily="34" charset="0"/>
                <a:ea typeface="Noto Sans CJK JP" pitchFamily="34" charset="-122"/>
                <a:cs typeface="Noto Sans CJK JP" pitchFamily="34" charset="-120"/>
              </a:rPr>
              <a:t>実験・エビデンス・ミクロ実証の入口</a:t>
            </a:r>
            <a:endParaRPr lang="en-US" sz="1500" dirty="0"/>
          </a:p>
        </p:txBody>
      </p:sp>
      <p:sp>
        <p:nvSpPr>
          <p:cNvPr id="6" name="Shape 4"/>
          <p:cNvSpPr/>
          <p:nvPr/>
        </p:nvSpPr>
        <p:spPr>
          <a:xfrm>
            <a:off x="804672" y="3730752"/>
            <a:ext cx="2468880" cy="0"/>
          </a:xfrm>
          <a:prstGeom prst="line">
            <a:avLst/>
          </a:prstGeom>
          <a:noFill/>
          <a:ln w="27940">
            <a:solidFill>
              <a:srgbClr val="D4A017"/>
            </a:solidFill>
            <a:prstDash val="solid"/>
          </a:ln>
        </p:spPr>
        <p:txBody>
          <a:bodyPr/>
          <a:lstStyle/>
          <a:p>
            <a:endParaRPr lang="ja-JP" altLang="en-US"/>
          </a:p>
        </p:txBody>
      </p:sp>
      <p:sp>
        <p:nvSpPr>
          <p:cNvPr id="7" name="Text 5"/>
          <p:cNvSpPr/>
          <p:nvPr/>
        </p:nvSpPr>
        <p:spPr>
          <a:xfrm>
            <a:off x="822960" y="4160520"/>
            <a:ext cx="6675120" cy="868680"/>
          </a:xfrm>
          <a:prstGeom prst="rect">
            <a:avLst/>
          </a:prstGeom>
          <a:noFill/>
          <a:ln/>
        </p:spPr>
        <p:txBody>
          <a:bodyPr wrap="square" lIns="0" tIns="0" rIns="0" bIns="0" rtlCol="0" anchor="ctr"/>
          <a:lstStyle/>
          <a:p>
            <a:pPr marL="0" indent="0">
              <a:buNone/>
            </a:pPr>
            <a:r>
              <a:rPr lang="en-US" sz="1600" dirty="0">
                <a:solidFill>
                  <a:srgbClr val="FFFFFF"/>
                </a:solidFill>
                <a:latin typeface="Noto Sans CJK JP" pitchFamily="34" charset="0"/>
                <a:ea typeface="Noto Sans CJK JP" pitchFamily="34" charset="-122"/>
                <a:cs typeface="Noto Sans CJK JP" pitchFamily="34" charset="-120"/>
              </a:rPr>
              <a:t>キーメッセージ：</a:t>
            </a:r>
            <a:endParaRPr lang="en-US" sz="1600" dirty="0"/>
          </a:p>
          <a:p>
            <a:pPr marL="0" indent="0">
              <a:buNone/>
            </a:pPr>
            <a:r>
              <a:rPr lang="en-US" sz="1600" dirty="0">
                <a:solidFill>
                  <a:srgbClr val="FFFFFF"/>
                </a:solidFill>
                <a:latin typeface="Noto Sans CJK JP" pitchFamily="34" charset="0"/>
                <a:ea typeface="Noto Sans CJK JP" pitchFamily="34" charset="-122"/>
                <a:cs typeface="Noto Sans CJK JP" pitchFamily="34" charset="-120"/>
              </a:rPr>
              <a:t>実験できるなら実験。できない世界での「納得の作法」が計量経済学。</a:t>
            </a:r>
            <a:endParaRPr lang="en-US" sz="1600" dirty="0"/>
          </a:p>
        </p:txBody>
      </p:sp>
      <p:sp>
        <p:nvSpPr>
          <p:cNvPr id="8" name="Text 6"/>
          <p:cNvSpPr/>
          <p:nvPr/>
        </p:nvSpPr>
        <p:spPr>
          <a:xfrm>
            <a:off x="11119104" y="6419088"/>
            <a:ext cx="457200" cy="182880"/>
          </a:xfrm>
          <a:prstGeom prst="rect">
            <a:avLst/>
          </a:prstGeom>
          <a:noFill/>
          <a:ln/>
        </p:spPr>
        <p:txBody>
          <a:bodyPr wrap="square" lIns="0" tIns="0" rIns="0" bIns="0" rtlCol="0" anchor="ctr"/>
          <a:lstStyle/>
          <a:p>
            <a:pPr marL="0" indent="0" algn="r">
              <a:buNone/>
            </a:pPr>
            <a:r>
              <a:rPr lang="en-US" sz="950" dirty="0">
                <a:solidFill>
                  <a:srgbClr val="B8C5D1"/>
                </a:solidFill>
                <a:latin typeface="Noto Sans CJK JP" pitchFamily="34" charset="0"/>
                <a:ea typeface="Noto Sans CJK JP" pitchFamily="34" charset="-122"/>
                <a:cs typeface="Noto Sans CJK JP" pitchFamily="34" charset="-120"/>
              </a:rPr>
              <a:t>1</a:t>
            </a:r>
            <a:endParaRPr lang="en-US" sz="9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統計学の超重要メッセージ</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まず比べ方を作る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3FA7A3"/>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3FA7A3"/>
                </a:solidFill>
                <a:latin typeface="Noto Sans CJK JP" pitchFamily="34" charset="0"/>
                <a:ea typeface="Noto Sans CJK JP" pitchFamily="34" charset="-122"/>
                <a:cs typeface="Noto Sans CJK JP" pitchFamily="34" charset="-120"/>
              </a:rPr>
              <a:t>エビデンス</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10</a:t>
            </a:r>
            <a:endParaRPr lang="en-US" sz="900" dirty="0"/>
          </a:p>
        </p:txBody>
      </p:sp>
      <p:sp>
        <p:nvSpPr>
          <p:cNvPr id="11" name="Shape 9"/>
          <p:cNvSpPr/>
          <p:nvPr/>
        </p:nvSpPr>
        <p:spPr>
          <a:xfrm>
            <a:off x="914400" y="1828800"/>
            <a:ext cx="10241280" cy="2057400"/>
          </a:xfrm>
          <a:prstGeom prst="roundRect">
            <a:avLst>
              <a:gd name="adj" fmla="val 3556"/>
            </a:avLst>
          </a:prstGeom>
          <a:solidFill>
            <a:srgbClr val="FFFFFF"/>
          </a:solidFill>
          <a:ln w="25400">
            <a:solidFill>
              <a:srgbClr val="3FA7A3"/>
            </a:solidFill>
            <a:prstDash val="solid"/>
          </a:ln>
          <a:effectLst>
            <a:outerShdw blurRad="38100" dist="25400" dir="2700000" algn="bl" rotWithShape="0">
              <a:srgbClr val="000000">
                <a:alpha val="25000"/>
              </a:srgbClr>
            </a:outerShdw>
          </a:effectLst>
        </p:spPr>
        <p:txBody>
          <a:bodyPr/>
          <a:lstStyle/>
          <a:p>
            <a:endParaRPr lang="ja-JP" altLang="en-US"/>
          </a:p>
        </p:txBody>
      </p:sp>
      <p:sp>
        <p:nvSpPr>
          <p:cNvPr id="12" name="Text 10"/>
          <p:cNvSpPr/>
          <p:nvPr/>
        </p:nvSpPr>
        <p:spPr>
          <a:xfrm>
            <a:off x="1188720" y="2404872"/>
            <a:ext cx="9692640" cy="640080"/>
          </a:xfrm>
          <a:prstGeom prst="rect">
            <a:avLst/>
          </a:prstGeom>
          <a:noFill/>
          <a:ln/>
        </p:spPr>
        <p:txBody>
          <a:bodyPr wrap="square" lIns="0" tIns="0" rIns="0" bIns="0" rtlCol="0" anchor="ctr"/>
          <a:lstStyle/>
          <a:p>
            <a:pPr marL="0" indent="0" algn="ctr">
              <a:buNone/>
            </a:pPr>
            <a:r>
              <a:rPr lang="en-US" sz="2800" b="1" dirty="0">
                <a:solidFill>
                  <a:srgbClr val="17324D"/>
                </a:solidFill>
                <a:latin typeface="Noto Sans CJK JP" pitchFamily="34" charset="0"/>
                <a:ea typeface="Noto Sans CJK JP" pitchFamily="34" charset="-122"/>
                <a:cs typeface="Noto Sans CJK JP" pitchFamily="34" charset="-120"/>
              </a:rPr>
              <a:t>実験できるなら、まず実験を考える。</a:t>
            </a:r>
            <a:endParaRPr lang="en-US" sz="2800" dirty="0"/>
          </a:p>
        </p:txBody>
      </p:sp>
      <p:sp>
        <p:nvSpPr>
          <p:cNvPr id="13" name="Text 11"/>
          <p:cNvSpPr/>
          <p:nvPr/>
        </p:nvSpPr>
        <p:spPr>
          <a:xfrm>
            <a:off x="1508760" y="4251960"/>
            <a:ext cx="9052560" cy="274320"/>
          </a:xfrm>
          <a:prstGeom prst="rect">
            <a:avLst/>
          </a:prstGeom>
          <a:noFill/>
          <a:ln/>
        </p:spPr>
        <p:txBody>
          <a:bodyPr wrap="square" lIns="0" tIns="0" rIns="0" bIns="0" rtlCol="0" anchor="ctr"/>
          <a:lstStyle/>
          <a:p>
            <a:pPr marL="0" indent="0" algn="ctr">
              <a:buNone/>
            </a:pPr>
            <a:r>
              <a:rPr lang="en-US" sz="1400" dirty="0">
                <a:solidFill>
                  <a:srgbClr val="6B7280"/>
                </a:solidFill>
                <a:latin typeface="Noto Sans CJK JP" pitchFamily="34" charset="0"/>
                <a:ea typeface="Noto Sans CJK JP" pitchFamily="34" charset="-122"/>
                <a:cs typeface="Noto Sans CJK JP" pitchFamily="34" charset="-120"/>
              </a:rPr>
              <a:t>この一言が、この先の計量経済学の発想をかなり決める。</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たとえば治験：比較をどう作るか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同じ教室の学生をランダムに2つの群へ分けるイメージ</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3FA7A3"/>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3FA7A3"/>
                </a:solidFill>
                <a:latin typeface="Noto Sans CJK JP" pitchFamily="34" charset="0"/>
                <a:ea typeface="Noto Sans CJK JP" pitchFamily="34" charset="-122"/>
                <a:cs typeface="Noto Sans CJK JP" pitchFamily="34" charset="-120"/>
              </a:rPr>
              <a:t>エビデンス</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11</a:t>
            </a:r>
            <a:endParaRPr lang="en-US" sz="900" dirty="0"/>
          </a:p>
        </p:txBody>
      </p:sp>
      <p:sp>
        <p:nvSpPr>
          <p:cNvPr id="11" name="Shape 9"/>
          <p:cNvSpPr/>
          <p:nvPr/>
        </p:nvSpPr>
        <p:spPr>
          <a:xfrm>
            <a:off x="731520" y="1828800"/>
            <a:ext cx="2103120" cy="1051560"/>
          </a:xfrm>
          <a:prstGeom prst="roundRect">
            <a:avLst>
              <a:gd name="adj" fmla="val 695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731520" y="1828800"/>
            <a:ext cx="128016" cy="1051560"/>
          </a:xfrm>
          <a:prstGeom prst="rect">
            <a:avLst/>
          </a:prstGeom>
          <a:solidFill>
            <a:srgbClr val="4F7CAC"/>
          </a:solidFill>
          <a:ln w="12700">
            <a:solidFill>
              <a:srgbClr val="4F7CAC"/>
            </a:solidFill>
            <a:prstDash val="solid"/>
          </a:ln>
        </p:spPr>
        <p:txBody>
          <a:bodyPr/>
          <a:lstStyle/>
          <a:p>
            <a:endParaRPr lang="ja-JP" altLang="en-US"/>
          </a:p>
        </p:txBody>
      </p:sp>
      <p:sp>
        <p:nvSpPr>
          <p:cNvPr id="13" name="Text 11"/>
          <p:cNvSpPr/>
          <p:nvPr/>
        </p:nvSpPr>
        <p:spPr>
          <a:xfrm>
            <a:off x="987552" y="2011680"/>
            <a:ext cx="175564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受講者全体</a:t>
            </a:r>
            <a:endParaRPr lang="en-US" sz="1550" dirty="0"/>
          </a:p>
        </p:txBody>
      </p:sp>
      <p:sp>
        <p:nvSpPr>
          <p:cNvPr id="14" name="Text 12"/>
          <p:cNvSpPr/>
          <p:nvPr/>
        </p:nvSpPr>
        <p:spPr>
          <a:xfrm>
            <a:off x="987552" y="2377440"/>
            <a:ext cx="1719072" cy="35661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まず同じ集団から</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サンプルを集める</a:t>
            </a:r>
            <a:endParaRPr lang="en-US" sz="1280" dirty="0"/>
          </a:p>
        </p:txBody>
      </p:sp>
      <p:sp>
        <p:nvSpPr>
          <p:cNvPr id="15" name="Shape 13"/>
          <p:cNvSpPr/>
          <p:nvPr/>
        </p:nvSpPr>
        <p:spPr>
          <a:xfrm>
            <a:off x="2971800" y="2130552"/>
            <a:ext cx="475488" cy="329184"/>
          </a:xfrm>
          <a:prstGeom prst="chevron">
            <a:avLst/>
          </a:prstGeom>
          <a:solidFill>
            <a:srgbClr val="6B7280"/>
          </a:solidFill>
          <a:ln w="12700">
            <a:solidFill>
              <a:srgbClr val="6B7280"/>
            </a:solidFill>
            <a:prstDash val="solid"/>
          </a:ln>
        </p:spPr>
        <p:txBody>
          <a:bodyPr/>
          <a:lstStyle/>
          <a:p>
            <a:endParaRPr lang="ja-JP" altLang="en-US"/>
          </a:p>
        </p:txBody>
      </p:sp>
      <p:sp>
        <p:nvSpPr>
          <p:cNvPr id="16" name="Shape 14"/>
          <p:cNvSpPr/>
          <p:nvPr/>
        </p:nvSpPr>
        <p:spPr>
          <a:xfrm>
            <a:off x="3611880" y="1417320"/>
            <a:ext cx="2240280" cy="1874520"/>
          </a:xfrm>
          <a:prstGeom prst="roundRect">
            <a:avLst>
              <a:gd name="adj" fmla="val 3902"/>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5"/>
          <p:cNvSpPr/>
          <p:nvPr/>
        </p:nvSpPr>
        <p:spPr>
          <a:xfrm>
            <a:off x="3611880" y="1417320"/>
            <a:ext cx="128016" cy="1874520"/>
          </a:xfrm>
          <a:prstGeom prst="rect">
            <a:avLst/>
          </a:prstGeom>
          <a:solidFill>
            <a:srgbClr val="3FA7A3"/>
          </a:solidFill>
          <a:ln w="12700">
            <a:solidFill>
              <a:srgbClr val="3FA7A3"/>
            </a:solidFill>
            <a:prstDash val="solid"/>
          </a:ln>
        </p:spPr>
        <p:txBody>
          <a:bodyPr/>
          <a:lstStyle/>
          <a:p>
            <a:endParaRPr lang="ja-JP" altLang="en-US"/>
          </a:p>
        </p:txBody>
      </p:sp>
      <p:sp>
        <p:nvSpPr>
          <p:cNvPr id="18" name="Text 16"/>
          <p:cNvSpPr/>
          <p:nvPr/>
        </p:nvSpPr>
        <p:spPr>
          <a:xfrm>
            <a:off x="3867912" y="1600200"/>
            <a:ext cx="189280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ランダム分割</a:t>
            </a:r>
            <a:endParaRPr lang="en-US" sz="1550" dirty="0"/>
          </a:p>
        </p:txBody>
      </p:sp>
      <p:sp>
        <p:nvSpPr>
          <p:cNvPr id="19" name="Text 17"/>
          <p:cNvSpPr/>
          <p:nvPr/>
        </p:nvSpPr>
        <p:spPr>
          <a:xfrm>
            <a:off x="3867912" y="1965960"/>
            <a:ext cx="1856232" cy="117957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じゃんけんでも乱数でもよい。</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ポイントは</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「本人が選ばない」こと。</a:t>
            </a:r>
            <a:endParaRPr lang="en-US" sz="1280" dirty="0"/>
          </a:p>
        </p:txBody>
      </p:sp>
      <p:sp>
        <p:nvSpPr>
          <p:cNvPr id="20" name="Shape 18"/>
          <p:cNvSpPr/>
          <p:nvPr/>
        </p:nvSpPr>
        <p:spPr>
          <a:xfrm>
            <a:off x="6053328" y="1783080"/>
            <a:ext cx="585216" cy="292608"/>
          </a:xfrm>
          <a:prstGeom prst="chevron">
            <a:avLst/>
          </a:prstGeom>
          <a:solidFill>
            <a:srgbClr val="6B7280"/>
          </a:solidFill>
          <a:ln w="12700">
            <a:solidFill>
              <a:srgbClr val="6B7280"/>
            </a:solidFill>
            <a:prstDash val="solid"/>
          </a:ln>
        </p:spPr>
        <p:txBody>
          <a:bodyPr/>
          <a:lstStyle/>
          <a:p>
            <a:endParaRPr lang="ja-JP" altLang="en-US"/>
          </a:p>
        </p:txBody>
      </p:sp>
      <p:sp>
        <p:nvSpPr>
          <p:cNvPr id="21" name="Shape 19"/>
          <p:cNvSpPr/>
          <p:nvPr/>
        </p:nvSpPr>
        <p:spPr>
          <a:xfrm>
            <a:off x="6053328" y="2679192"/>
            <a:ext cx="585216" cy="292608"/>
          </a:xfrm>
          <a:prstGeom prst="chevron">
            <a:avLst/>
          </a:prstGeom>
          <a:solidFill>
            <a:srgbClr val="6B7280"/>
          </a:solidFill>
          <a:ln w="12700">
            <a:solidFill>
              <a:srgbClr val="6B7280"/>
            </a:solidFill>
            <a:prstDash val="solid"/>
          </a:ln>
        </p:spPr>
        <p:txBody>
          <a:bodyPr/>
          <a:lstStyle/>
          <a:p>
            <a:endParaRPr lang="ja-JP" altLang="en-US"/>
          </a:p>
        </p:txBody>
      </p:sp>
      <p:sp>
        <p:nvSpPr>
          <p:cNvPr id="22" name="Shape 20"/>
          <p:cNvSpPr/>
          <p:nvPr/>
        </p:nvSpPr>
        <p:spPr>
          <a:xfrm>
            <a:off x="6812280" y="1170432"/>
            <a:ext cx="2057400" cy="1234440"/>
          </a:xfrm>
          <a:prstGeom prst="roundRect">
            <a:avLst>
              <a:gd name="adj" fmla="val 592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3" name="Shape 21"/>
          <p:cNvSpPr/>
          <p:nvPr/>
        </p:nvSpPr>
        <p:spPr>
          <a:xfrm>
            <a:off x="6812280" y="1170432"/>
            <a:ext cx="128016" cy="1234440"/>
          </a:xfrm>
          <a:prstGeom prst="rect">
            <a:avLst/>
          </a:prstGeom>
          <a:solidFill>
            <a:srgbClr val="6B7280"/>
          </a:solidFill>
          <a:ln w="12700">
            <a:solidFill>
              <a:srgbClr val="6B7280"/>
            </a:solidFill>
            <a:prstDash val="solid"/>
          </a:ln>
        </p:spPr>
        <p:txBody>
          <a:bodyPr/>
          <a:lstStyle/>
          <a:p>
            <a:endParaRPr lang="ja-JP" altLang="en-US"/>
          </a:p>
        </p:txBody>
      </p:sp>
      <p:sp>
        <p:nvSpPr>
          <p:cNvPr id="24" name="Text 22"/>
          <p:cNvSpPr/>
          <p:nvPr/>
        </p:nvSpPr>
        <p:spPr>
          <a:xfrm>
            <a:off x="7068312" y="1353312"/>
            <a:ext cx="170992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既存薬群</a:t>
            </a:r>
            <a:endParaRPr lang="en-US" sz="1550" dirty="0"/>
          </a:p>
        </p:txBody>
      </p:sp>
      <p:sp>
        <p:nvSpPr>
          <p:cNvPr id="25" name="Text 23"/>
          <p:cNvSpPr/>
          <p:nvPr/>
        </p:nvSpPr>
        <p:spPr>
          <a:xfrm>
            <a:off x="7068312" y="1719072"/>
            <a:ext cx="1673352" cy="53949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比較の基準</a:t>
            </a:r>
            <a:endParaRPr lang="en-US" sz="1280" dirty="0"/>
          </a:p>
        </p:txBody>
      </p:sp>
      <p:sp>
        <p:nvSpPr>
          <p:cNvPr id="26" name="Shape 24"/>
          <p:cNvSpPr/>
          <p:nvPr/>
        </p:nvSpPr>
        <p:spPr>
          <a:xfrm>
            <a:off x="6812280" y="2670048"/>
            <a:ext cx="2057400" cy="1234440"/>
          </a:xfrm>
          <a:prstGeom prst="roundRect">
            <a:avLst>
              <a:gd name="adj" fmla="val 592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7" name="Shape 25"/>
          <p:cNvSpPr/>
          <p:nvPr/>
        </p:nvSpPr>
        <p:spPr>
          <a:xfrm>
            <a:off x="6812280" y="2670048"/>
            <a:ext cx="128016" cy="1234440"/>
          </a:xfrm>
          <a:prstGeom prst="rect">
            <a:avLst/>
          </a:prstGeom>
          <a:solidFill>
            <a:srgbClr val="3FA7A3"/>
          </a:solidFill>
          <a:ln w="12700">
            <a:solidFill>
              <a:srgbClr val="3FA7A3"/>
            </a:solidFill>
            <a:prstDash val="solid"/>
          </a:ln>
        </p:spPr>
        <p:txBody>
          <a:bodyPr/>
          <a:lstStyle/>
          <a:p>
            <a:endParaRPr lang="ja-JP" altLang="en-US"/>
          </a:p>
        </p:txBody>
      </p:sp>
      <p:sp>
        <p:nvSpPr>
          <p:cNvPr id="28" name="Text 26"/>
          <p:cNvSpPr/>
          <p:nvPr/>
        </p:nvSpPr>
        <p:spPr>
          <a:xfrm>
            <a:off x="7068312" y="2852928"/>
            <a:ext cx="170992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新薬群</a:t>
            </a:r>
            <a:endParaRPr lang="en-US" sz="1550" dirty="0"/>
          </a:p>
        </p:txBody>
      </p:sp>
      <p:sp>
        <p:nvSpPr>
          <p:cNvPr id="29" name="Text 27"/>
          <p:cNvSpPr/>
          <p:nvPr/>
        </p:nvSpPr>
        <p:spPr>
          <a:xfrm>
            <a:off x="7068312" y="3218688"/>
            <a:ext cx="1673352" cy="53949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知りたい処置</a:t>
            </a:r>
            <a:endParaRPr lang="en-US" sz="1280" dirty="0"/>
          </a:p>
        </p:txBody>
      </p:sp>
      <p:sp>
        <p:nvSpPr>
          <p:cNvPr id="30" name="Shape 28"/>
          <p:cNvSpPr/>
          <p:nvPr/>
        </p:nvSpPr>
        <p:spPr>
          <a:xfrm>
            <a:off x="9070848" y="1984248"/>
            <a:ext cx="576072" cy="292608"/>
          </a:xfrm>
          <a:prstGeom prst="chevron">
            <a:avLst/>
          </a:prstGeom>
          <a:solidFill>
            <a:srgbClr val="6B7280"/>
          </a:solidFill>
          <a:ln w="12700">
            <a:solidFill>
              <a:srgbClr val="6B7280"/>
            </a:solidFill>
            <a:prstDash val="solid"/>
          </a:ln>
        </p:spPr>
        <p:txBody>
          <a:bodyPr/>
          <a:lstStyle/>
          <a:p>
            <a:endParaRPr lang="ja-JP" altLang="en-US"/>
          </a:p>
        </p:txBody>
      </p:sp>
      <p:sp>
        <p:nvSpPr>
          <p:cNvPr id="31" name="Shape 29"/>
          <p:cNvSpPr/>
          <p:nvPr/>
        </p:nvSpPr>
        <p:spPr>
          <a:xfrm>
            <a:off x="9070848" y="3182112"/>
            <a:ext cx="576072" cy="292608"/>
          </a:xfrm>
          <a:prstGeom prst="chevron">
            <a:avLst/>
          </a:prstGeom>
          <a:solidFill>
            <a:srgbClr val="6B7280"/>
          </a:solidFill>
          <a:ln w="12700">
            <a:solidFill>
              <a:srgbClr val="6B7280"/>
            </a:solidFill>
            <a:prstDash val="solid"/>
          </a:ln>
        </p:spPr>
        <p:txBody>
          <a:bodyPr/>
          <a:lstStyle/>
          <a:p>
            <a:endParaRPr lang="ja-JP" altLang="en-US"/>
          </a:p>
        </p:txBody>
      </p:sp>
      <p:sp>
        <p:nvSpPr>
          <p:cNvPr id="32" name="Shape 30"/>
          <p:cNvSpPr/>
          <p:nvPr/>
        </p:nvSpPr>
        <p:spPr>
          <a:xfrm>
            <a:off x="9802368" y="1847088"/>
            <a:ext cx="1664208" cy="1389888"/>
          </a:xfrm>
          <a:prstGeom prst="roundRect">
            <a:avLst>
              <a:gd name="adj" fmla="val 5263"/>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33" name="Shape 31"/>
          <p:cNvSpPr/>
          <p:nvPr/>
        </p:nvSpPr>
        <p:spPr>
          <a:xfrm>
            <a:off x="9802368" y="1847088"/>
            <a:ext cx="128016" cy="1389888"/>
          </a:xfrm>
          <a:prstGeom prst="rect">
            <a:avLst/>
          </a:prstGeom>
          <a:solidFill>
            <a:srgbClr val="D4A017"/>
          </a:solidFill>
          <a:ln w="12700">
            <a:solidFill>
              <a:srgbClr val="D4A017"/>
            </a:solidFill>
            <a:prstDash val="solid"/>
          </a:ln>
        </p:spPr>
        <p:txBody>
          <a:bodyPr/>
          <a:lstStyle/>
          <a:p>
            <a:endParaRPr lang="ja-JP" altLang="en-US"/>
          </a:p>
        </p:txBody>
      </p:sp>
      <p:sp>
        <p:nvSpPr>
          <p:cNvPr id="34" name="Text 32"/>
          <p:cNvSpPr/>
          <p:nvPr/>
        </p:nvSpPr>
        <p:spPr>
          <a:xfrm>
            <a:off x="10058400" y="2029968"/>
            <a:ext cx="1316736"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血圧の差を比較</a:t>
            </a:r>
            <a:endParaRPr lang="en-US" sz="1550" dirty="0"/>
          </a:p>
        </p:txBody>
      </p:sp>
      <p:sp>
        <p:nvSpPr>
          <p:cNvPr id="35" name="Text 33"/>
          <p:cNvSpPr/>
          <p:nvPr/>
        </p:nvSpPr>
        <p:spPr>
          <a:xfrm>
            <a:off x="10058400" y="2395728"/>
            <a:ext cx="1280160" cy="694944"/>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平均的に</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どちらが下がるか</a:t>
            </a:r>
            <a:endParaRPr lang="en-US" sz="1280" dirty="0"/>
          </a:p>
        </p:txBody>
      </p:sp>
      <p:sp>
        <p:nvSpPr>
          <p:cNvPr id="36" name="Shape 34"/>
          <p:cNvSpPr/>
          <p:nvPr/>
        </p:nvSpPr>
        <p:spPr>
          <a:xfrm>
            <a:off x="822960" y="4709160"/>
            <a:ext cx="10424160" cy="804672"/>
          </a:xfrm>
          <a:prstGeom prst="roundRect">
            <a:avLst>
              <a:gd name="adj" fmla="val 9091"/>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37" name="Shape 35"/>
          <p:cNvSpPr/>
          <p:nvPr/>
        </p:nvSpPr>
        <p:spPr>
          <a:xfrm>
            <a:off x="822960" y="4709160"/>
            <a:ext cx="128016" cy="804672"/>
          </a:xfrm>
          <a:prstGeom prst="rect">
            <a:avLst/>
          </a:prstGeom>
          <a:solidFill>
            <a:srgbClr val="E27D60"/>
          </a:solidFill>
          <a:ln w="12700">
            <a:solidFill>
              <a:srgbClr val="E27D60"/>
            </a:solidFill>
            <a:prstDash val="solid"/>
          </a:ln>
        </p:spPr>
        <p:txBody>
          <a:bodyPr/>
          <a:lstStyle/>
          <a:p>
            <a:endParaRPr lang="ja-JP" altLang="en-US"/>
          </a:p>
        </p:txBody>
      </p:sp>
      <p:sp>
        <p:nvSpPr>
          <p:cNvPr id="38" name="Text 36"/>
          <p:cNvSpPr/>
          <p:nvPr/>
        </p:nvSpPr>
        <p:spPr>
          <a:xfrm>
            <a:off x="1078992" y="4892040"/>
            <a:ext cx="10076688" cy="292608"/>
          </a:xfrm>
          <a:prstGeom prst="rect">
            <a:avLst/>
          </a:prstGeom>
          <a:noFill/>
          <a:ln/>
        </p:spPr>
        <p:txBody>
          <a:bodyPr wrap="square" lIns="0" tIns="0" rIns="0" bIns="0" rtlCol="0" anchor="ctr"/>
          <a:lstStyle/>
          <a:p>
            <a:pPr marL="0" indent="0">
              <a:buNone/>
            </a:pPr>
            <a:r>
              <a:rPr lang="en-US" sz="1460" b="1" dirty="0">
                <a:solidFill>
                  <a:srgbClr val="17324D"/>
                </a:solidFill>
                <a:latin typeface="Noto Sans CJK JP" pitchFamily="34" charset="0"/>
                <a:ea typeface="Noto Sans CJK JP" pitchFamily="34" charset="-122"/>
                <a:cs typeface="Noto Sans CJK JP" pitchFamily="34" charset="-120"/>
              </a:rPr>
              <a:t>見たいのは平均の差</a:t>
            </a:r>
            <a:endParaRPr lang="en-US" sz="1460" dirty="0"/>
          </a:p>
        </p:txBody>
      </p:sp>
      <p:sp>
        <p:nvSpPr>
          <p:cNvPr id="39" name="Text 37"/>
          <p:cNvSpPr/>
          <p:nvPr/>
        </p:nvSpPr>
        <p:spPr>
          <a:xfrm>
            <a:off x="1078992" y="5257800"/>
            <a:ext cx="10040112" cy="109728"/>
          </a:xfrm>
          <a:prstGeom prst="rect">
            <a:avLst/>
          </a:prstGeom>
          <a:noFill/>
          <a:ln/>
        </p:spPr>
        <p:txBody>
          <a:bodyPr wrap="square" lIns="381" tIns="381" rIns="381" bIns="381" rtlCol="0" anchor="t"/>
          <a:lstStyle/>
          <a:p>
            <a:pPr marL="0" indent="0">
              <a:buNone/>
            </a:pPr>
            <a:r>
              <a:rPr lang="en-US" sz="1410" dirty="0">
                <a:solidFill>
                  <a:srgbClr val="374151"/>
                </a:solidFill>
                <a:latin typeface="Noto Sans CJK JP" pitchFamily="34" charset="0"/>
                <a:ea typeface="Noto Sans CJK JP" pitchFamily="34" charset="-122"/>
                <a:cs typeface="Noto Sans CJK JP" pitchFamily="34" charset="-120"/>
              </a:rPr>
              <a:t>既存薬より新薬の方が大きく血圧を下げていれば、「効果がありそうだ」と言いやすくなる。</a:t>
            </a:r>
            <a:endParaRPr lang="en-US" sz="141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治験データはこんな比較になる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模式図</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3FA7A3"/>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3FA7A3"/>
                </a:solidFill>
                <a:latin typeface="Noto Sans CJK JP" pitchFamily="34" charset="0"/>
                <a:ea typeface="Noto Sans CJK JP" pitchFamily="34" charset="-122"/>
                <a:cs typeface="Noto Sans CJK JP" pitchFamily="34" charset="-120"/>
              </a:rPr>
              <a:t>エビデンス</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12</a:t>
            </a:r>
            <a:endParaRPr lang="en-US" sz="900" dirty="0"/>
          </a:p>
        </p:txBody>
      </p:sp>
      <p:pic>
        <p:nvPicPr>
          <p:cNvPr id="11" name="Image 0" descr="/mnt/data/lecture1_slide_assets/bp_trial_chart.png"/>
          <p:cNvPicPr>
            <a:picLocks noChangeAspect="1"/>
          </p:cNvPicPr>
          <p:nvPr/>
        </p:nvPicPr>
        <p:blipFill>
          <a:blip r:embed="rId3"/>
          <a:stretch>
            <a:fillRect/>
          </a:stretch>
        </p:blipFill>
        <p:spPr>
          <a:xfrm>
            <a:off x="804672" y="1852885"/>
            <a:ext cx="5852160" cy="3572854"/>
          </a:xfrm>
          <a:prstGeom prst="rect">
            <a:avLst/>
          </a:prstGeom>
        </p:spPr>
      </p:pic>
      <p:sp>
        <p:nvSpPr>
          <p:cNvPr id="12" name="Shape 9"/>
          <p:cNvSpPr/>
          <p:nvPr/>
        </p:nvSpPr>
        <p:spPr>
          <a:xfrm>
            <a:off x="6995160" y="1755648"/>
            <a:ext cx="4251960" cy="1051560"/>
          </a:xfrm>
          <a:prstGeom prst="roundRect">
            <a:avLst>
              <a:gd name="adj" fmla="val 695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3" name="Shape 10"/>
          <p:cNvSpPr/>
          <p:nvPr/>
        </p:nvSpPr>
        <p:spPr>
          <a:xfrm>
            <a:off x="6995160" y="1755648"/>
            <a:ext cx="128016" cy="1051560"/>
          </a:xfrm>
          <a:prstGeom prst="rect">
            <a:avLst/>
          </a:prstGeom>
          <a:solidFill>
            <a:srgbClr val="3FA7A3"/>
          </a:solidFill>
          <a:ln w="12700">
            <a:solidFill>
              <a:srgbClr val="3FA7A3"/>
            </a:solidFill>
            <a:prstDash val="solid"/>
          </a:ln>
        </p:spPr>
        <p:txBody>
          <a:bodyPr/>
          <a:lstStyle/>
          <a:p>
            <a:endParaRPr lang="ja-JP" altLang="en-US"/>
          </a:p>
        </p:txBody>
      </p:sp>
      <p:sp>
        <p:nvSpPr>
          <p:cNvPr id="14" name="Text 11"/>
          <p:cNvSpPr/>
          <p:nvPr/>
        </p:nvSpPr>
        <p:spPr>
          <a:xfrm>
            <a:off x="7251192" y="1938528"/>
            <a:ext cx="390448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読み方</a:t>
            </a:r>
            <a:endParaRPr lang="en-US" sz="1500" dirty="0"/>
          </a:p>
        </p:txBody>
      </p:sp>
      <p:sp>
        <p:nvSpPr>
          <p:cNvPr id="15" name="Text 12"/>
          <p:cNvSpPr/>
          <p:nvPr/>
        </p:nvSpPr>
        <p:spPr>
          <a:xfrm>
            <a:off x="7251192" y="2304288"/>
            <a:ext cx="3867912" cy="356616"/>
          </a:xfrm>
          <a:prstGeom prst="rect">
            <a:avLst/>
          </a:prstGeom>
          <a:noFill/>
          <a:ln/>
        </p:spPr>
        <p:txBody>
          <a:bodyPr wrap="square" lIns="381" tIns="381" rIns="381" bIns="381" rtlCol="0" anchor="t"/>
          <a:lstStyle/>
          <a:p>
            <a:pPr marL="0" indent="0">
              <a:buNone/>
            </a:pPr>
            <a:r>
              <a:rPr lang="en-US" sz="1400" dirty="0">
                <a:solidFill>
                  <a:srgbClr val="374151"/>
                </a:solidFill>
                <a:latin typeface="Noto Sans CJK JP" pitchFamily="34" charset="0"/>
                <a:ea typeface="Noto Sans CJK JP" pitchFamily="34" charset="-122"/>
                <a:cs typeface="Noto Sans CJK JP" pitchFamily="34" charset="-120"/>
              </a:rPr>
              <a:t>新薬群の平均低下幅が大きければ、効果があると言いたくなる。</a:t>
            </a:r>
            <a:endParaRPr lang="en-US" sz="1400" dirty="0"/>
          </a:p>
        </p:txBody>
      </p:sp>
      <p:sp>
        <p:nvSpPr>
          <p:cNvPr id="16" name="Shape 13"/>
          <p:cNvSpPr/>
          <p:nvPr/>
        </p:nvSpPr>
        <p:spPr>
          <a:xfrm>
            <a:off x="6995160" y="2999232"/>
            <a:ext cx="4251960" cy="1143000"/>
          </a:xfrm>
          <a:prstGeom prst="roundRect">
            <a:avLst>
              <a:gd name="adj" fmla="val 640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4"/>
          <p:cNvSpPr/>
          <p:nvPr/>
        </p:nvSpPr>
        <p:spPr>
          <a:xfrm>
            <a:off x="6995160" y="2999232"/>
            <a:ext cx="128016" cy="1143000"/>
          </a:xfrm>
          <a:prstGeom prst="rect">
            <a:avLst/>
          </a:prstGeom>
          <a:solidFill>
            <a:srgbClr val="E27D60"/>
          </a:solidFill>
          <a:ln w="12700">
            <a:solidFill>
              <a:srgbClr val="E27D60"/>
            </a:solidFill>
            <a:prstDash val="solid"/>
          </a:ln>
        </p:spPr>
        <p:txBody>
          <a:bodyPr/>
          <a:lstStyle/>
          <a:p>
            <a:endParaRPr lang="ja-JP" altLang="en-US"/>
          </a:p>
        </p:txBody>
      </p:sp>
      <p:sp>
        <p:nvSpPr>
          <p:cNvPr id="18" name="Text 15"/>
          <p:cNvSpPr/>
          <p:nvPr/>
        </p:nvSpPr>
        <p:spPr>
          <a:xfrm>
            <a:off x="7251192" y="3182112"/>
            <a:ext cx="390448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ただし</a:t>
            </a:r>
            <a:endParaRPr lang="en-US" sz="1500" dirty="0"/>
          </a:p>
        </p:txBody>
      </p:sp>
      <p:sp>
        <p:nvSpPr>
          <p:cNvPr id="19" name="Text 16"/>
          <p:cNvSpPr/>
          <p:nvPr/>
        </p:nvSpPr>
        <p:spPr>
          <a:xfrm>
            <a:off x="7251192" y="3547872"/>
            <a:ext cx="3867912" cy="448056"/>
          </a:xfrm>
          <a:prstGeom prst="rect">
            <a:avLst/>
          </a:prstGeom>
          <a:noFill/>
          <a:ln/>
        </p:spPr>
        <p:txBody>
          <a:bodyPr wrap="square" lIns="381" tIns="381" rIns="381" bIns="381" rtlCol="0" anchor="t"/>
          <a:lstStyle/>
          <a:p>
            <a:pPr marL="0" indent="0">
              <a:buNone/>
            </a:pPr>
            <a:r>
              <a:rPr lang="en-US" sz="1400" dirty="0">
                <a:solidFill>
                  <a:srgbClr val="374151"/>
                </a:solidFill>
                <a:latin typeface="Noto Sans CJK JP" pitchFamily="34" charset="0"/>
                <a:ea typeface="Noto Sans CJK JP" pitchFamily="34" charset="-122"/>
                <a:cs typeface="Noto Sans CJK JP" pitchFamily="34" charset="-120"/>
              </a:rPr>
              <a:t>偶然のばらつきで差が見えているだけかもしれない。そこで推定・検定が必要になる。</a:t>
            </a:r>
            <a:endParaRPr lang="en-US" sz="1400" dirty="0"/>
          </a:p>
        </p:txBody>
      </p:sp>
      <p:sp>
        <p:nvSpPr>
          <p:cNvPr id="20" name="Shape 17"/>
          <p:cNvSpPr/>
          <p:nvPr/>
        </p:nvSpPr>
        <p:spPr>
          <a:xfrm>
            <a:off x="6995160" y="4361688"/>
            <a:ext cx="4251960" cy="1078992"/>
          </a:xfrm>
          <a:prstGeom prst="roundRect">
            <a:avLst>
              <a:gd name="adj" fmla="val 678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1" name="Shape 18"/>
          <p:cNvSpPr/>
          <p:nvPr/>
        </p:nvSpPr>
        <p:spPr>
          <a:xfrm>
            <a:off x="6995160" y="4361688"/>
            <a:ext cx="128016" cy="1078992"/>
          </a:xfrm>
          <a:prstGeom prst="rect">
            <a:avLst/>
          </a:prstGeom>
          <a:solidFill>
            <a:srgbClr val="D4A017"/>
          </a:solidFill>
          <a:ln w="12700">
            <a:solidFill>
              <a:srgbClr val="D4A017"/>
            </a:solidFill>
            <a:prstDash val="solid"/>
          </a:ln>
        </p:spPr>
        <p:txBody>
          <a:bodyPr/>
          <a:lstStyle/>
          <a:p>
            <a:endParaRPr lang="ja-JP" altLang="en-US"/>
          </a:p>
        </p:txBody>
      </p:sp>
      <p:sp>
        <p:nvSpPr>
          <p:cNvPr id="22" name="Text 19"/>
          <p:cNvSpPr/>
          <p:nvPr/>
        </p:nvSpPr>
        <p:spPr>
          <a:xfrm>
            <a:off x="7251192" y="4544568"/>
            <a:ext cx="390448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統計学の仕事</a:t>
            </a:r>
            <a:endParaRPr lang="en-US" sz="1500" dirty="0"/>
          </a:p>
        </p:txBody>
      </p:sp>
      <p:sp>
        <p:nvSpPr>
          <p:cNvPr id="23" name="Text 20"/>
          <p:cNvSpPr/>
          <p:nvPr/>
        </p:nvSpPr>
        <p:spPr>
          <a:xfrm>
            <a:off x="7251192" y="4910328"/>
            <a:ext cx="3867912" cy="384048"/>
          </a:xfrm>
          <a:prstGeom prst="rect">
            <a:avLst/>
          </a:prstGeom>
          <a:noFill/>
          <a:ln/>
        </p:spPr>
        <p:txBody>
          <a:bodyPr wrap="square" lIns="381" tIns="381" rIns="381" bIns="381" rtlCol="0" anchor="t"/>
          <a:lstStyle/>
          <a:p>
            <a:pPr marL="0" indent="0">
              <a:buNone/>
            </a:pPr>
            <a:r>
              <a:rPr lang="en-US" sz="1400" dirty="0">
                <a:solidFill>
                  <a:srgbClr val="374151"/>
                </a:solidFill>
                <a:latin typeface="Noto Sans CJK JP" pitchFamily="34" charset="0"/>
                <a:ea typeface="Noto Sans CJK JP" pitchFamily="34" charset="-122"/>
                <a:cs typeface="Noto Sans CJK JP" pitchFamily="34" charset="-120"/>
              </a:rPr>
              <a:t>この差を、どのくらい強く信じてよいかを定量化する。</a:t>
            </a:r>
            <a:endParaRPr lang="en-US" sz="1400" dirty="0"/>
          </a:p>
        </p:txBody>
      </p:sp>
      <p:sp>
        <p:nvSpPr>
          <p:cNvPr id="24" name="Shape 21"/>
          <p:cNvSpPr/>
          <p:nvPr/>
        </p:nvSpPr>
        <p:spPr>
          <a:xfrm>
            <a:off x="877824" y="5870448"/>
            <a:ext cx="841248" cy="256032"/>
          </a:xfrm>
          <a:prstGeom prst="roundRect">
            <a:avLst>
              <a:gd name="adj" fmla="val 17857"/>
            </a:avLst>
          </a:prstGeom>
          <a:solidFill>
            <a:srgbClr val="FFFFFF"/>
          </a:solidFill>
          <a:ln w="12700">
            <a:solidFill>
              <a:srgbClr val="6B7280"/>
            </a:solidFill>
            <a:prstDash val="solid"/>
          </a:ln>
        </p:spPr>
        <p:txBody>
          <a:bodyPr/>
          <a:lstStyle/>
          <a:p>
            <a:endParaRPr lang="ja-JP" altLang="en-US"/>
          </a:p>
        </p:txBody>
      </p:sp>
      <p:sp>
        <p:nvSpPr>
          <p:cNvPr id="25" name="Text 22"/>
          <p:cNvSpPr/>
          <p:nvPr/>
        </p:nvSpPr>
        <p:spPr>
          <a:xfrm>
            <a:off x="905256" y="5911596"/>
            <a:ext cx="786384" cy="128016"/>
          </a:xfrm>
          <a:prstGeom prst="rect">
            <a:avLst/>
          </a:prstGeom>
          <a:noFill/>
          <a:ln/>
        </p:spPr>
        <p:txBody>
          <a:bodyPr wrap="square" lIns="0" tIns="0" rIns="0" bIns="0" rtlCol="0" anchor="ctr"/>
          <a:lstStyle/>
          <a:p>
            <a:pPr marL="0" indent="0" algn="ctr">
              <a:buNone/>
            </a:pPr>
            <a:r>
              <a:rPr lang="en-US" sz="880" b="1" dirty="0">
                <a:solidFill>
                  <a:srgbClr val="6B7280"/>
                </a:solidFill>
                <a:latin typeface="Noto Sans CJK JP" pitchFamily="34" charset="0"/>
                <a:ea typeface="Noto Sans CJK JP" pitchFamily="34" charset="-122"/>
                <a:cs typeface="Noto Sans CJK JP" pitchFamily="34" charset="-120"/>
              </a:rPr>
              <a:t>イメージ図</a:t>
            </a:r>
            <a:endParaRPr lang="en-US" sz="88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ここで統計学が考えること</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実験そのものではなく、実験結果の扱い方</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3FA7A3"/>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3FA7A3"/>
                </a:solidFill>
                <a:latin typeface="Noto Sans CJK JP" pitchFamily="34" charset="0"/>
                <a:ea typeface="Noto Sans CJK JP" pitchFamily="34" charset="-122"/>
                <a:cs typeface="Noto Sans CJK JP" pitchFamily="34" charset="-120"/>
              </a:rPr>
              <a:t>エビデンス</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13</a:t>
            </a:r>
            <a:endParaRPr lang="en-US" sz="900" dirty="0"/>
          </a:p>
        </p:txBody>
      </p:sp>
      <p:sp>
        <p:nvSpPr>
          <p:cNvPr id="11" name="Shape 9"/>
          <p:cNvSpPr/>
          <p:nvPr/>
        </p:nvSpPr>
        <p:spPr>
          <a:xfrm>
            <a:off x="777240" y="1783080"/>
            <a:ext cx="3407664" cy="2514600"/>
          </a:xfrm>
          <a:prstGeom prst="roundRect">
            <a:avLst>
              <a:gd name="adj" fmla="val 290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777240" y="1783080"/>
            <a:ext cx="128016" cy="251460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033272" y="1965960"/>
            <a:ext cx="3060192"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差は十分に大きいか？</a:t>
            </a:r>
            <a:endParaRPr lang="en-US" sz="1550" dirty="0"/>
          </a:p>
        </p:txBody>
      </p:sp>
      <p:sp>
        <p:nvSpPr>
          <p:cNvPr id="14" name="Text 12"/>
          <p:cNvSpPr/>
          <p:nvPr/>
        </p:nvSpPr>
        <p:spPr>
          <a:xfrm>
            <a:off x="1033272" y="2331720"/>
            <a:ext cx="3023616" cy="181965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どのくらい差があれば</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「効果がある」と言い切れるか。</a:t>
            </a:r>
            <a:endParaRPr lang="en-US" sz="1300" dirty="0"/>
          </a:p>
        </p:txBody>
      </p:sp>
      <p:sp>
        <p:nvSpPr>
          <p:cNvPr id="15" name="Shape 13"/>
          <p:cNvSpPr/>
          <p:nvPr/>
        </p:nvSpPr>
        <p:spPr>
          <a:xfrm>
            <a:off x="4422648" y="1783080"/>
            <a:ext cx="3407664" cy="2514600"/>
          </a:xfrm>
          <a:prstGeom prst="roundRect">
            <a:avLst>
              <a:gd name="adj" fmla="val 290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4422648" y="1783080"/>
            <a:ext cx="128016" cy="2514600"/>
          </a:xfrm>
          <a:prstGeom prst="rect">
            <a:avLst/>
          </a:prstGeom>
          <a:solidFill>
            <a:srgbClr val="E27D60"/>
          </a:solidFill>
          <a:ln w="12700">
            <a:solidFill>
              <a:srgbClr val="E27D60"/>
            </a:solidFill>
            <a:prstDash val="solid"/>
          </a:ln>
        </p:spPr>
        <p:txBody>
          <a:bodyPr/>
          <a:lstStyle/>
          <a:p>
            <a:endParaRPr lang="ja-JP" altLang="en-US"/>
          </a:p>
        </p:txBody>
      </p:sp>
      <p:sp>
        <p:nvSpPr>
          <p:cNvPr id="17" name="Text 15"/>
          <p:cNvSpPr/>
          <p:nvPr/>
        </p:nvSpPr>
        <p:spPr>
          <a:xfrm>
            <a:off x="4678680" y="1965960"/>
            <a:ext cx="3060192"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人数は十分か？</a:t>
            </a:r>
            <a:endParaRPr lang="en-US" sz="1550" dirty="0"/>
          </a:p>
        </p:txBody>
      </p:sp>
      <p:sp>
        <p:nvSpPr>
          <p:cNvPr id="18" name="Text 16"/>
          <p:cNvSpPr/>
          <p:nvPr/>
        </p:nvSpPr>
        <p:spPr>
          <a:xfrm>
            <a:off x="4678680" y="2331720"/>
            <a:ext cx="3023616" cy="181965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どのくらいのサンプル数があれば、</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本当に効く薬を見つけやすいか。</a:t>
            </a:r>
            <a:endParaRPr lang="en-US" sz="1300" dirty="0"/>
          </a:p>
        </p:txBody>
      </p:sp>
      <p:sp>
        <p:nvSpPr>
          <p:cNvPr id="19" name="Shape 17"/>
          <p:cNvSpPr/>
          <p:nvPr/>
        </p:nvSpPr>
        <p:spPr>
          <a:xfrm>
            <a:off x="8068056" y="1783080"/>
            <a:ext cx="3407664" cy="2514600"/>
          </a:xfrm>
          <a:prstGeom prst="roundRect">
            <a:avLst>
              <a:gd name="adj" fmla="val 290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068056" y="1783080"/>
            <a:ext cx="128016" cy="2514600"/>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8324088" y="1965960"/>
            <a:ext cx="3060192"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どの比較をするか？</a:t>
            </a:r>
            <a:endParaRPr lang="en-US" sz="1550" dirty="0"/>
          </a:p>
        </p:txBody>
      </p:sp>
      <p:sp>
        <p:nvSpPr>
          <p:cNvPr id="22" name="Text 20"/>
          <p:cNvSpPr/>
          <p:nvPr/>
        </p:nvSpPr>
        <p:spPr>
          <a:xfrm>
            <a:off x="8324088" y="2331720"/>
            <a:ext cx="3023616" cy="181965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群間比較、前後比較など、</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データの見方をどう設計するか。</a:t>
            </a:r>
            <a:endParaRPr lang="en-US" sz="1300" dirty="0"/>
          </a:p>
        </p:txBody>
      </p:sp>
      <p:sp>
        <p:nvSpPr>
          <p:cNvPr id="23" name="Shape 21"/>
          <p:cNvSpPr/>
          <p:nvPr/>
        </p:nvSpPr>
        <p:spPr>
          <a:xfrm>
            <a:off x="877824" y="4663440"/>
            <a:ext cx="10287000" cy="841248"/>
          </a:xfrm>
          <a:prstGeom prst="roundRect">
            <a:avLst>
              <a:gd name="adj" fmla="val 8696"/>
            </a:avLst>
          </a:prstGeom>
          <a:solidFill>
            <a:srgbClr val="FDFEFE"/>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4" name="Shape 22"/>
          <p:cNvSpPr/>
          <p:nvPr/>
        </p:nvSpPr>
        <p:spPr>
          <a:xfrm>
            <a:off x="877824" y="4663440"/>
            <a:ext cx="128016" cy="841248"/>
          </a:xfrm>
          <a:prstGeom prst="rect">
            <a:avLst/>
          </a:prstGeom>
          <a:solidFill>
            <a:srgbClr val="4F7CAC"/>
          </a:solidFill>
          <a:ln w="12700">
            <a:solidFill>
              <a:srgbClr val="4F7CAC"/>
            </a:solidFill>
            <a:prstDash val="solid"/>
          </a:ln>
        </p:spPr>
        <p:txBody>
          <a:bodyPr/>
          <a:lstStyle/>
          <a:p>
            <a:endParaRPr lang="ja-JP" altLang="en-US"/>
          </a:p>
        </p:txBody>
      </p:sp>
      <p:sp>
        <p:nvSpPr>
          <p:cNvPr id="25" name="Text 23"/>
          <p:cNvSpPr/>
          <p:nvPr/>
        </p:nvSpPr>
        <p:spPr>
          <a:xfrm>
            <a:off x="1133856" y="4846320"/>
            <a:ext cx="9939528" cy="292608"/>
          </a:xfrm>
          <a:prstGeom prst="rect">
            <a:avLst/>
          </a:prstGeom>
          <a:noFill/>
          <a:ln/>
        </p:spPr>
        <p:txBody>
          <a:bodyPr wrap="square" lIns="0" tIns="0" rIns="0" bIns="0" rtlCol="0" anchor="ctr"/>
          <a:lstStyle/>
          <a:p>
            <a:pPr marL="0" indent="0">
              <a:buNone/>
            </a:pPr>
            <a:r>
              <a:rPr lang="en-US" sz="1460" b="1" dirty="0">
                <a:solidFill>
                  <a:srgbClr val="17324D"/>
                </a:solidFill>
                <a:latin typeface="Noto Sans CJK JP" pitchFamily="34" charset="0"/>
                <a:ea typeface="Noto Sans CJK JP" pitchFamily="34" charset="-122"/>
                <a:cs typeface="Noto Sans CJK JP" pitchFamily="34" charset="-120"/>
              </a:rPr>
              <a:t>まだ世界はやさしい</a:t>
            </a:r>
            <a:endParaRPr lang="en-US" sz="1460" dirty="0"/>
          </a:p>
        </p:txBody>
      </p:sp>
      <p:sp>
        <p:nvSpPr>
          <p:cNvPr id="26" name="Text 24"/>
          <p:cNvSpPr/>
          <p:nvPr/>
        </p:nvSpPr>
        <p:spPr>
          <a:xfrm>
            <a:off x="1133856" y="5212080"/>
            <a:ext cx="9902952" cy="146304"/>
          </a:xfrm>
          <a:prstGeom prst="rect">
            <a:avLst/>
          </a:prstGeom>
          <a:noFill/>
          <a:ln/>
        </p:spPr>
        <p:txBody>
          <a:bodyPr wrap="square" lIns="381" tIns="381" rIns="381" bIns="381" rtlCol="0" anchor="t"/>
          <a:lstStyle/>
          <a:p>
            <a:pPr marL="0" indent="0">
              <a:buNone/>
            </a:pPr>
            <a:r>
              <a:rPr lang="en-US" sz="1400" dirty="0">
                <a:solidFill>
                  <a:srgbClr val="374151"/>
                </a:solidFill>
                <a:latin typeface="Noto Sans CJK JP" pitchFamily="34" charset="0"/>
                <a:ea typeface="Noto Sans CJK JP" pitchFamily="34" charset="-122"/>
                <a:cs typeface="Noto Sans CJK JP" pitchFamily="34" charset="-120"/>
              </a:rPr>
              <a:t>実験では「比較相手がランダムに決まる」ので、どの比較が妥当かをめぐる反論がかなり減る。</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なぜ実験は強いのか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反論されにくい比較ができるから</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3FA7A3"/>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3FA7A3"/>
                </a:solidFill>
                <a:latin typeface="Noto Sans CJK JP" pitchFamily="34" charset="0"/>
                <a:ea typeface="Noto Sans CJK JP" pitchFamily="34" charset="-122"/>
                <a:cs typeface="Noto Sans CJK JP" pitchFamily="34" charset="-120"/>
              </a:rPr>
              <a:t>エビデンス</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14</a:t>
            </a:r>
            <a:endParaRPr lang="en-US" sz="900" dirty="0"/>
          </a:p>
        </p:txBody>
      </p:sp>
      <p:sp>
        <p:nvSpPr>
          <p:cNvPr id="11" name="Shape 9"/>
          <p:cNvSpPr/>
          <p:nvPr/>
        </p:nvSpPr>
        <p:spPr>
          <a:xfrm>
            <a:off x="914400" y="1709928"/>
            <a:ext cx="100584" cy="100584"/>
          </a:xfrm>
          <a:prstGeom prst="ellipse">
            <a:avLst/>
          </a:prstGeom>
          <a:solidFill>
            <a:srgbClr val="3FA7A3"/>
          </a:solidFill>
          <a:ln w="12700">
            <a:solidFill>
              <a:srgbClr val="3FA7A3"/>
            </a:solidFill>
            <a:prstDash val="solid"/>
          </a:ln>
        </p:spPr>
        <p:txBody>
          <a:bodyPr/>
          <a:lstStyle/>
          <a:p>
            <a:endParaRPr lang="ja-JP" altLang="en-US"/>
          </a:p>
        </p:txBody>
      </p:sp>
      <p:sp>
        <p:nvSpPr>
          <p:cNvPr id="12" name="Text 10"/>
          <p:cNvSpPr/>
          <p:nvPr/>
        </p:nvSpPr>
        <p:spPr>
          <a:xfrm>
            <a:off x="1078992" y="1600200"/>
            <a:ext cx="4407408" cy="731520"/>
          </a:xfrm>
          <a:prstGeom prst="rect">
            <a:avLst/>
          </a:prstGeom>
          <a:noFill/>
          <a:ln/>
        </p:spPr>
        <p:txBody>
          <a:bodyPr wrap="square" lIns="0" tIns="0" rIns="0" bIns="0" rtlCol="0" anchor="ctr"/>
          <a:lstStyle/>
          <a:p>
            <a:pPr marL="0" indent="0">
              <a:buNone/>
            </a:pPr>
            <a:r>
              <a:rPr lang="en-US" sz="1800" dirty="0">
                <a:solidFill>
                  <a:srgbClr val="374151"/>
                </a:solidFill>
                <a:latin typeface="Noto Sans CJK JP" pitchFamily="34" charset="0"/>
                <a:ea typeface="Noto Sans CJK JP" pitchFamily="34" charset="-122"/>
                <a:cs typeface="Noto Sans CJK JP" pitchFamily="34" charset="-120"/>
              </a:rPr>
              <a:t>適切に管理された実験で</a:t>
            </a:r>
            <a:endParaRPr lang="en-US" sz="1800" dirty="0"/>
          </a:p>
        </p:txBody>
      </p:sp>
      <p:sp>
        <p:nvSpPr>
          <p:cNvPr id="13" name="Shape 11"/>
          <p:cNvSpPr/>
          <p:nvPr/>
        </p:nvSpPr>
        <p:spPr>
          <a:xfrm>
            <a:off x="914400" y="2441448"/>
            <a:ext cx="100584" cy="100584"/>
          </a:xfrm>
          <a:prstGeom prst="ellipse">
            <a:avLst/>
          </a:prstGeom>
          <a:solidFill>
            <a:srgbClr val="3FA7A3"/>
          </a:solidFill>
          <a:ln w="12700">
            <a:solidFill>
              <a:srgbClr val="3FA7A3"/>
            </a:solidFill>
            <a:prstDash val="solid"/>
          </a:ln>
        </p:spPr>
        <p:txBody>
          <a:bodyPr/>
          <a:lstStyle/>
          <a:p>
            <a:endParaRPr lang="ja-JP" altLang="en-US"/>
          </a:p>
        </p:txBody>
      </p:sp>
      <p:sp>
        <p:nvSpPr>
          <p:cNvPr id="14" name="Text 12"/>
          <p:cNvSpPr/>
          <p:nvPr/>
        </p:nvSpPr>
        <p:spPr>
          <a:xfrm>
            <a:off x="1078992" y="2331720"/>
            <a:ext cx="4407408" cy="731520"/>
          </a:xfrm>
          <a:prstGeom prst="rect">
            <a:avLst/>
          </a:prstGeom>
          <a:noFill/>
          <a:ln/>
        </p:spPr>
        <p:txBody>
          <a:bodyPr wrap="square" lIns="0" tIns="0" rIns="0" bIns="0" rtlCol="0" anchor="ctr"/>
          <a:lstStyle/>
          <a:p>
            <a:pPr marL="0" indent="0">
              <a:buNone/>
            </a:pPr>
            <a:r>
              <a:rPr lang="en-US" sz="1800" dirty="0">
                <a:solidFill>
                  <a:srgbClr val="374151"/>
                </a:solidFill>
                <a:latin typeface="Noto Sans CJK JP" pitchFamily="34" charset="0"/>
                <a:ea typeface="Noto Sans CJK JP" pitchFamily="34" charset="-122"/>
                <a:cs typeface="Noto Sans CJK JP" pitchFamily="34" charset="-120"/>
              </a:rPr>
              <a:t>十分なサンプル数を集めて</a:t>
            </a:r>
            <a:endParaRPr lang="en-US" sz="1800" dirty="0"/>
          </a:p>
        </p:txBody>
      </p:sp>
      <p:sp>
        <p:nvSpPr>
          <p:cNvPr id="15" name="Shape 13"/>
          <p:cNvSpPr/>
          <p:nvPr/>
        </p:nvSpPr>
        <p:spPr>
          <a:xfrm>
            <a:off x="914400" y="3172968"/>
            <a:ext cx="100584" cy="100584"/>
          </a:xfrm>
          <a:prstGeom prst="ellipse">
            <a:avLst/>
          </a:prstGeom>
          <a:solidFill>
            <a:srgbClr val="3FA7A3"/>
          </a:solidFill>
          <a:ln w="12700">
            <a:solidFill>
              <a:srgbClr val="3FA7A3"/>
            </a:solidFill>
            <a:prstDash val="solid"/>
          </a:ln>
        </p:spPr>
        <p:txBody>
          <a:bodyPr/>
          <a:lstStyle/>
          <a:p>
            <a:endParaRPr lang="ja-JP" altLang="en-US"/>
          </a:p>
        </p:txBody>
      </p:sp>
      <p:sp>
        <p:nvSpPr>
          <p:cNvPr id="16" name="Text 14"/>
          <p:cNvSpPr/>
          <p:nvPr/>
        </p:nvSpPr>
        <p:spPr>
          <a:xfrm>
            <a:off x="1078992" y="3063240"/>
            <a:ext cx="4407408" cy="731520"/>
          </a:xfrm>
          <a:prstGeom prst="rect">
            <a:avLst/>
          </a:prstGeom>
          <a:noFill/>
          <a:ln/>
        </p:spPr>
        <p:txBody>
          <a:bodyPr wrap="square" lIns="0" tIns="0" rIns="0" bIns="0" rtlCol="0" anchor="ctr"/>
          <a:lstStyle/>
          <a:p>
            <a:pPr marL="0" indent="0">
              <a:buNone/>
            </a:pPr>
            <a:r>
              <a:rPr lang="en-US" sz="1800" dirty="0">
                <a:solidFill>
                  <a:srgbClr val="374151"/>
                </a:solidFill>
                <a:latin typeface="Noto Sans CJK JP" pitchFamily="34" charset="0"/>
                <a:ea typeface="Noto Sans CJK JP" pitchFamily="34" charset="-122"/>
                <a:cs typeface="Noto Sans CJK JP" pitchFamily="34" charset="-120"/>
              </a:rPr>
              <a:t>処置群と対照群を比較し</a:t>
            </a:r>
            <a:endParaRPr lang="en-US" sz="1800" dirty="0"/>
          </a:p>
        </p:txBody>
      </p:sp>
      <p:sp>
        <p:nvSpPr>
          <p:cNvPr id="17" name="Shape 15"/>
          <p:cNvSpPr/>
          <p:nvPr/>
        </p:nvSpPr>
        <p:spPr>
          <a:xfrm>
            <a:off x="914400" y="3904488"/>
            <a:ext cx="100584" cy="100584"/>
          </a:xfrm>
          <a:prstGeom prst="ellipse">
            <a:avLst/>
          </a:prstGeom>
          <a:solidFill>
            <a:srgbClr val="3FA7A3"/>
          </a:solidFill>
          <a:ln w="12700">
            <a:solidFill>
              <a:srgbClr val="3FA7A3"/>
            </a:solidFill>
            <a:prstDash val="solid"/>
          </a:ln>
        </p:spPr>
        <p:txBody>
          <a:bodyPr/>
          <a:lstStyle/>
          <a:p>
            <a:endParaRPr lang="ja-JP" altLang="en-US"/>
          </a:p>
        </p:txBody>
      </p:sp>
      <p:sp>
        <p:nvSpPr>
          <p:cNvPr id="18" name="Text 16"/>
          <p:cNvSpPr/>
          <p:nvPr/>
        </p:nvSpPr>
        <p:spPr>
          <a:xfrm>
            <a:off x="1078992" y="3794760"/>
            <a:ext cx="4407408" cy="731520"/>
          </a:xfrm>
          <a:prstGeom prst="rect">
            <a:avLst/>
          </a:prstGeom>
          <a:noFill/>
          <a:ln/>
        </p:spPr>
        <p:txBody>
          <a:bodyPr wrap="square" lIns="0" tIns="0" rIns="0" bIns="0" rtlCol="0" anchor="ctr"/>
          <a:lstStyle/>
          <a:p>
            <a:pPr marL="0" indent="0">
              <a:buNone/>
            </a:pPr>
            <a:r>
              <a:rPr lang="en-US" sz="1800" dirty="0">
                <a:solidFill>
                  <a:srgbClr val="374151"/>
                </a:solidFill>
                <a:latin typeface="Noto Sans CJK JP" pitchFamily="34" charset="0"/>
                <a:ea typeface="Noto Sans CJK JP" pitchFamily="34" charset="-122"/>
                <a:cs typeface="Noto Sans CJK JP" pitchFamily="34" charset="-120"/>
              </a:rPr>
              <a:t>新薬の効果が統計的に検出された</a:t>
            </a:r>
            <a:endParaRPr lang="en-US" sz="1800" dirty="0"/>
          </a:p>
        </p:txBody>
      </p:sp>
      <p:sp>
        <p:nvSpPr>
          <p:cNvPr id="19" name="Shape 17"/>
          <p:cNvSpPr/>
          <p:nvPr/>
        </p:nvSpPr>
        <p:spPr>
          <a:xfrm>
            <a:off x="6126480" y="1664208"/>
            <a:ext cx="5029200" cy="2697480"/>
          </a:xfrm>
          <a:prstGeom prst="roundRect">
            <a:avLst>
              <a:gd name="adj" fmla="val 2712"/>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6126480" y="1664208"/>
            <a:ext cx="128016" cy="2697480"/>
          </a:xfrm>
          <a:prstGeom prst="rect">
            <a:avLst/>
          </a:prstGeom>
          <a:solidFill>
            <a:srgbClr val="E27D60"/>
          </a:solidFill>
          <a:ln w="12700">
            <a:solidFill>
              <a:srgbClr val="E27D60"/>
            </a:solidFill>
            <a:prstDash val="solid"/>
          </a:ln>
        </p:spPr>
        <p:txBody>
          <a:bodyPr/>
          <a:lstStyle/>
          <a:p>
            <a:endParaRPr lang="ja-JP" altLang="en-US"/>
          </a:p>
        </p:txBody>
      </p:sp>
      <p:sp>
        <p:nvSpPr>
          <p:cNvPr id="21" name="Text 19"/>
          <p:cNvSpPr/>
          <p:nvPr/>
        </p:nvSpPr>
        <p:spPr>
          <a:xfrm>
            <a:off x="6382512" y="1847088"/>
            <a:ext cx="468172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反論が難しい理由</a:t>
            </a:r>
            <a:endParaRPr lang="en-US" sz="1800" dirty="0"/>
          </a:p>
        </p:txBody>
      </p:sp>
      <p:sp>
        <p:nvSpPr>
          <p:cNvPr id="22" name="Text 20"/>
          <p:cNvSpPr/>
          <p:nvPr/>
        </p:nvSpPr>
        <p:spPr>
          <a:xfrm>
            <a:off x="6382512" y="2212848"/>
            <a:ext cx="4645152" cy="200253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比較相手がランダムに作られているので、</a:t>
            </a:r>
            <a:endParaRPr lang="en-US" sz="1420" dirty="0"/>
          </a:p>
          <a:p>
            <a:pPr marL="0" indent="0">
              <a:buNone/>
            </a:pPr>
            <a:r>
              <a:rPr lang="en-US" sz="1420" dirty="0">
                <a:solidFill>
                  <a:srgbClr val="374151"/>
                </a:solidFill>
                <a:latin typeface="Noto Sans CJK JP" pitchFamily="34" charset="0"/>
                <a:ea typeface="Noto Sans CJK JP" pitchFamily="34" charset="-122"/>
                <a:cs typeface="Noto Sans CJK JP" pitchFamily="34" charset="-120"/>
              </a:rPr>
              <a:t>「もともと違う人を比べただけでは？」という反論がしにくい。</a:t>
            </a:r>
            <a:endParaRPr lang="en-US" sz="1420" dirty="0"/>
          </a:p>
          <a:p>
            <a:pPr marL="0" indent="0">
              <a:buNone/>
            </a:pPr>
            <a:endParaRPr lang="en-US" sz="1420" dirty="0"/>
          </a:p>
          <a:p>
            <a:pPr marL="0" indent="0">
              <a:buNone/>
            </a:pPr>
            <a:r>
              <a:rPr lang="en-US" sz="1420" dirty="0">
                <a:solidFill>
                  <a:srgbClr val="374151"/>
                </a:solidFill>
                <a:latin typeface="Noto Sans CJK JP" pitchFamily="34" charset="0"/>
                <a:ea typeface="Noto Sans CJK JP" pitchFamily="34" charset="-122"/>
                <a:cs typeface="Noto Sans CJK JP" pitchFamily="34" charset="-120"/>
              </a:rPr>
              <a:t>何かを主張したいなら、十分なサンプルを集めて適切な実験をするのが王道。</a:t>
            </a:r>
            <a:endParaRPr lang="en-US" sz="1420" dirty="0"/>
          </a:p>
        </p:txBody>
      </p:sp>
      <p:sp>
        <p:nvSpPr>
          <p:cNvPr id="23" name="Shape 21"/>
          <p:cNvSpPr/>
          <p:nvPr/>
        </p:nvSpPr>
        <p:spPr>
          <a:xfrm>
            <a:off x="987552" y="4846320"/>
            <a:ext cx="10149840" cy="841248"/>
          </a:xfrm>
          <a:prstGeom prst="roundRect">
            <a:avLst>
              <a:gd name="adj" fmla="val 8696"/>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4" name="Shape 22"/>
          <p:cNvSpPr/>
          <p:nvPr/>
        </p:nvSpPr>
        <p:spPr>
          <a:xfrm>
            <a:off x="987552" y="4846320"/>
            <a:ext cx="128016" cy="841248"/>
          </a:xfrm>
          <a:prstGeom prst="rect">
            <a:avLst/>
          </a:prstGeom>
          <a:solidFill>
            <a:srgbClr val="D4A017"/>
          </a:solidFill>
          <a:ln w="12700">
            <a:solidFill>
              <a:srgbClr val="D4A017"/>
            </a:solidFill>
            <a:prstDash val="solid"/>
          </a:ln>
        </p:spPr>
        <p:txBody>
          <a:bodyPr/>
          <a:lstStyle/>
          <a:p>
            <a:endParaRPr lang="ja-JP" altLang="en-US"/>
          </a:p>
        </p:txBody>
      </p:sp>
      <p:sp>
        <p:nvSpPr>
          <p:cNvPr id="25" name="Text 23"/>
          <p:cNvSpPr/>
          <p:nvPr/>
        </p:nvSpPr>
        <p:spPr>
          <a:xfrm>
            <a:off x="1243584" y="5029200"/>
            <a:ext cx="9802368" cy="292608"/>
          </a:xfrm>
          <a:prstGeom prst="rect">
            <a:avLst/>
          </a:prstGeom>
          <a:noFill/>
          <a:ln/>
        </p:spPr>
        <p:txBody>
          <a:bodyPr wrap="square" lIns="0" tIns="0" rIns="0" bIns="0" rtlCol="0" anchor="ctr"/>
          <a:lstStyle/>
          <a:p>
            <a:pPr marL="0" indent="0">
              <a:buNone/>
            </a:pPr>
            <a:r>
              <a:rPr lang="en-US" sz="1460" b="1" dirty="0">
                <a:solidFill>
                  <a:srgbClr val="17324D"/>
                </a:solidFill>
                <a:latin typeface="Noto Sans CJK JP" pitchFamily="34" charset="0"/>
                <a:ea typeface="Noto Sans CJK JP" pitchFamily="34" charset="-122"/>
                <a:cs typeface="Noto Sans CJK JP" pitchFamily="34" charset="-120"/>
              </a:rPr>
              <a:t>ただし</a:t>
            </a:r>
            <a:endParaRPr lang="en-US" sz="1460" dirty="0"/>
          </a:p>
        </p:txBody>
      </p:sp>
      <p:sp>
        <p:nvSpPr>
          <p:cNvPr id="26" name="Text 24"/>
          <p:cNvSpPr/>
          <p:nvPr/>
        </p:nvSpPr>
        <p:spPr>
          <a:xfrm>
            <a:off x="1243584" y="5394960"/>
            <a:ext cx="9765792" cy="146304"/>
          </a:xfrm>
          <a:prstGeom prst="rect">
            <a:avLst/>
          </a:prstGeom>
          <a:noFill/>
          <a:ln/>
        </p:spPr>
        <p:txBody>
          <a:bodyPr wrap="square" lIns="381" tIns="381" rIns="381" bIns="381" rtlCol="0" anchor="t"/>
          <a:lstStyle/>
          <a:p>
            <a:pPr marL="0" indent="0">
              <a:buNone/>
            </a:pPr>
            <a:r>
              <a:rPr lang="en-US" sz="1400" dirty="0">
                <a:solidFill>
                  <a:srgbClr val="374151"/>
                </a:solidFill>
                <a:latin typeface="Noto Sans CJK JP" pitchFamily="34" charset="0"/>
                <a:ea typeface="Noto Sans CJK JP" pitchFamily="34" charset="-122"/>
                <a:cs typeface="Noto Sans CJK JP" pitchFamily="34" charset="-120"/>
              </a:rPr>
              <a:t>社会のデータでは、この「比較相手がランダム」という条件が簡単に崩れる。ここからが計量経済学の出番。</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F3F7"/>
        </a:solidFill>
        <a:effectLst/>
      </p:bgPr>
    </p:bg>
    <p:spTree>
      <p:nvGrpSpPr>
        <p:cNvPr id="1" name=""/>
        <p:cNvGrpSpPr/>
        <p:nvPr/>
      </p:nvGrpSpPr>
      <p:grpSpPr>
        <a:xfrm>
          <a:off x="0" y="0"/>
          <a:ext cx="0" cy="0"/>
          <a:chOff x="0" y="0"/>
          <a:chExt cx="0" cy="0"/>
        </a:xfrm>
      </p:grpSpPr>
      <p:sp>
        <p:nvSpPr>
          <p:cNvPr id="2" name="Shape 0"/>
          <p:cNvSpPr/>
          <p:nvPr/>
        </p:nvSpPr>
        <p:spPr>
          <a:xfrm>
            <a:off x="0" y="0"/>
            <a:ext cx="12191695" cy="256032"/>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822960" y="1024128"/>
            <a:ext cx="1280160" cy="365760"/>
          </a:xfrm>
          <a:prstGeom prst="rect">
            <a:avLst/>
          </a:prstGeom>
          <a:noFill/>
          <a:ln/>
        </p:spPr>
        <p:txBody>
          <a:bodyPr wrap="square" lIns="0" tIns="0" rIns="0" bIns="0" rtlCol="0" anchor="ctr"/>
          <a:lstStyle/>
          <a:p>
            <a:pPr marL="0" indent="0">
              <a:buNone/>
            </a:pPr>
            <a:r>
              <a:rPr lang="en-US" sz="1800" b="1" dirty="0">
                <a:solidFill>
                  <a:srgbClr val="3FA7A3"/>
                </a:solidFill>
                <a:latin typeface="Noto Sans CJK JP" pitchFamily="34" charset="0"/>
                <a:ea typeface="Noto Sans CJK JP" pitchFamily="34" charset="-122"/>
                <a:cs typeface="Noto Sans CJK JP" pitchFamily="34" charset="-120"/>
              </a:rPr>
              <a:t>論点</a:t>
            </a:r>
            <a:endParaRPr lang="en-US" sz="1800" dirty="0"/>
          </a:p>
        </p:txBody>
      </p:sp>
      <p:sp>
        <p:nvSpPr>
          <p:cNvPr id="4" name="Text 2"/>
          <p:cNvSpPr/>
          <p:nvPr/>
        </p:nvSpPr>
        <p:spPr>
          <a:xfrm>
            <a:off x="822960" y="1572768"/>
            <a:ext cx="10149840" cy="1874520"/>
          </a:xfrm>
          <a:prstGeom prst="rect">
            <a:avLst/>
          </a:prstGeom>
          <a:noFill/>
          <a:ln/>
        </p:spPr>
        <p:txBody>
          <a:bodyPr wrap="square" lIns="0" tIns="0" rIns="0" bIns="0" rtlCol="0" anchor="ctr"/>
          <a:lstStyle/>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実験が強いのは、</a:t>
            </a:r>
            <a:endParaRPr lang="en-US" sz="2700" dirty="0"/>
          </a:p>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比較相手がランダムに決まっているから。</a:t>
            </a:r>
            <a:endParaRPr lang="en-US" sz="2700" dirty="0"/>
          </a:p>
        </p:txBody>
      </p:sp>
      <p:sp>
        <p:nvSpPr>
          <p:cNvPr id="5" name="Text 3"/>
          <p:cNvSpPr/>
          <p:nvPr/>
        </p:nvSpPr>
        <p:spPr>
          <a:xfrm>
            <a:off x="859536" y="3913632"/>
            <a:ext cx="9418320" cy="502920"/>
          </a:xfrm>
          <a:prstGeom prst="rect">
            <a:avLst/>
          </a:prstGeom>
          <a:noFill/>
          <a:ln/>
        </p:spPr>
        <p:txBody>
          <a:bodyPr wrap="square" lIns="0" tIns="0" rIns="0" bIns="0" rtlCol="0" anchor="ctr"/>
          <a:lstStyle/>
          <a:p>
            <a:pPr marL="0" indent="0">
              <a:buNone/>
            </a:pPr>
            <a:r>
              <a:rPr lang="en-US" sz="1500" dirty="0">
                <a:solidFill>
                  <a:srgbClr val="6B7280"/>
                </a:solidFill>
                <a:latin typeface="Noto Sans CJK JP" pitchFamily="34" charset="0"/>
                <a:ea typeface="Noto Sans CJK JP" pitchFamily="34" charset="-122"/>
                <a:cs typeface="Noto Sans CJK JP" pitchFamily="34" charset="-120"/>
              </a:rPr>
              <a:t>因果効果を考えるうえでの出発点になる。</a:t>
            </a:r>
            <a:endParaRPr lang="en-US" sz="1500" dirty="0"/>
          </a:p>
        </p:txBody>
      </p:sp>
      <p:sp>
        <p:nvSpPr>
          <p:cNvPr id="6" name="Shape 4"/>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7" name="Text 5"/>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8" name="Text 6"/>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15</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医療以外でも、エビデンスへの需要は広がっている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政策やビジネスでも「データで決めたい」が強くなる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3FA7A3"/>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3FA7A3"/>
                </a:solidFill>
                <a:latin typeface="Noto Sans CJK JP" pitchFamily="34" charset="0"/>
                <a:ea typeface="Noto Sans CJK JP" pitchFamily="34" charset="-122"/>
                <a:cs typeface="Noto Sans CJK JP" pitchFamily="34" charset="-120"/>
              </a:rPr>
              <a:t>エビデンス</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16</a:t>
            </a:r>
            <a:endParaRPr lang="en-US" sz="900" dirty="0"/>
          </a:p>
        </p:txBody>
      </p:sp>
      <p:sp>
        <p:nvSpPr>
          <p:cNvPr id="11" name="Shape 9"/>
          <p:cNvSpPr/>
          <p:nvPr/>
        </p:nvSpPr>
        <p:spPr>
          <a:xfrm>
            <a:off x="914400" y="1737360"/>
            <a:ext cx="4754880" cy="2148840"/>
          </a:xfrm>
          <a:prstGeom prst="roundRect">
            <a:avLst>
              <a:gd name="adj" fmla="val 3404"/>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914400" y="1737360"/>
            <a:ext cx="128016" cy="214884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170432" y="1920240"/>
            <a:ext cx="4407408" cy="292608"/>
          </a:xfrm>
          <a:prstGeom prst="rect">
            <a:avLst/>
          </a:prstGeom>
          <a:noFill/>
          <a:ln/>
        </p:spPr>
        <p:txBody>
          <a:bodyPr wrap="square" lIns="0" tIns="0" rIns="0" bIns="0" rtlCol="0" anchor="ctr"/>
          <a:lstStyle/>
          <a:p>
            <a:pPr marL="0" indent="0">
              <a:buNone/>
            </a:pPr>
            <a:r>
              <a:rPr lang="en-US" sz="2000" b="1" dirty="0">
                <a:solidFill>
                  <a:srgbClr val="17324D"/>
                </a:solidFill>
                <a:latin typeface="Noto Sans CJK JP" pitchFamily="34" charset="0"/>
                <a:ea typeface="Noto Sans CJK JP" pitchFamily="34" charset="-122"/>
                <a:cs typeface="Noto Sans CJK JP" pitchFamily="34" charset="-120"/>
              </a:rPr>
              <a:t>政策</a:t>
            </a:r>
            <a:endParaRPr lang="en-US" sz="2000" dirty="0"/>
          </a:p>
        </p:txBody>
      </p:sp>
      <p:sp>
        <p:nvSpPr>
          <p:cNvPr id="14" name="Text 12"/>
          <p:cNvSpPr/>
          <p:nvPr/>
        </p:nvSpPr>
        <p:spPr>
          <a:xfrm>
            <a:off x="1170432" y="2286000"/>
            <a:ext cx="4370832" cy="1453896"/>
          </a:xfrm>
          <a:prstGeom prst="rect">
            <a:avLst/>
          </a:prstGeom>
          <a:noFill/>
          <a:ln/>
        </p:spPr>
        <p:txBody>
          <a:bodyPr wrap="square" lIns="381" tIns="381" rIns="381" bIns="381" rtlCol="0" anchor="t"/>
          <a:lstStyle/>
          <a:p>
            <a:pPr marL="0" indent="0">
              <a:buNone/>
            </a:pPr>
            <a:r>
              <a:rPr lang="en-US" sz="1550" dirty="0">
                <a:solidFill>
                  <a:srgbClr val="374151"/>
                </a:solidFill>
                <a:latin typeface="Noto Sans CJK JP" pitchFamily="34" charset="0"/>
                <a:ea typeface="Noto Sans CJK JP" pitchFamily="34" charset="-122"/>
                <a:cs typeface="Noto Sans CJK JP" pitchFamily="34" charset="-120"/>
              </a:rPr>
              <a:t>Evidence-Based Policy Making (EBPM)</a:t>
            </a:r>
            <a:endParaRPr lang="en-US" sz="1550" dirty="0"/>
          </a:p>
          <a:p>
            <a:pPr marL="0" indent="0">
              <a:buNone/>
            </a:pPr>
            <a:endParaRPr lang="en-US" sz="1550" dirty="0"/>
          </a:p>
          <a:p>
            <a:pPr marL="0" indent="0">
              <a:buNone/>
            </a:pPr>
            <a:r>
              <a:rPr lang="en-US" sz="1550" dirty="0">
                <a:solidFill>
                  <a:srgbClr val="374151"/>
                </a:solidFill>
                <a:latin typeface="Noto Sans CJK JP" pitchFamily="34" charset="0"/>
                <a:ea typeface="Noto Sans CJK JP" pitchFamily="34" charset="-122"/>
                <a:cs typeface="Noto Sans CJK JP" pitchFamily="34" charset="-120"/>
              </a:rPr>
              <a:t>医療のように、データに基づいてより良い政策を選びたい。</a:t>
            </a:r>
            <a:endParaRPr lang="en-US" sz="1550" dirty="0"/>
          </a:p>
        </p:txBody>
      </p:sp>
      <p:sp>
        <p:nvSpPr>
          <p:cNvPr id="15" name="Shape 13"/>
          <p:cNvSpPr/>
          <p:nvPr/>
        </p:nvSpPr>
        <p:spPr>
          <a:xfrm>
            <a:off x="6355080" y="1737360"/>
            <a:ext cx="4754880" cy="2148840"/>
          </a:xfrm>
          <a:prstGeom prst="roundRect">
            <a:avLst>
              <a:gd name="adj" fmla="val 3404"/>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6355080" y="1737360"/>
            <a:ext cx="128016" cy="2148840"/>
          </a:xfrm>
          <a:prstGeom prst="rect">
            <a:avLst/>
          </a:prstGeom>
          <a:solidFill>
            <a:srgbClr val="E27D60"/>
          </a:solidFill>
          <a:ln w="12700">
            <a:solidFill>
              <a:srgbClr val="E27D60"/>
            </a:solidFill>
            <a:prstDash val="solid"/>
          </a:ln>
        </p:spPr>
        <p:txBody>
          <a:bodyPr/>
          <a:lstStyle/>
          <a:p>
            <a:endParaRPr lang="ja-JP" altLang="en-US"/>
          </a:p>
        </p:txBody>
      </p:sp>
      <p:sp>
        <p:nvSpPr>
          <p:cNvPr id="17" name="Text 15"/>
          <p:cNvSpPr/>
          <p:nvPr/>
        </p:nvSpPr>
        <p:spPr>
          <a:xfrm>
            <a:off x="6611112" y="1920240"/>
            <a:ext cx="4407408" cy="292608"/>
          </a:xfrm>
          <a:prstGeom prst="rect">
            <a:avLst/>
          </a:prstGeom>
          <a:noFill/>
          <a:ln/>
        </p:spPr>
        <p:txBody>
          <a:bodyPr wrap="square" lIns="0" tIns="0" rIns="0" bIns="0" rtlCol="0" anchor="ctr"/>
          <a:lstStyle/>
          <a:p>
            <a:pPr marL="0" indent="0">
              <a:buNone/>
            </a:pPr>
            <a:r>
              <a:rPr lang="en-US" sz="2000" b="1" dirty="0">
                <a:solidFill>
                  <a:srgbClr val="17324D"/>
                </a:solidFill>
                <a:latin typeface="Noto Sans CJK JP" pitchFamily="34" charset="0"/>
                <a:ea typeface="Noto Sans CJK JP" pitchFamily="34" charset="-122"/>
                <a:cs typeface="Noto Sans CJK JP" pitchFamily="34" charset="-120"/>
              </a:rPr>
              <a:t>ビジネス</a:t>
            </a:r>
            <a:endParaRPr lang="en-US" sz="2000" dirty="0"/>
          </a:p>
        </p:txBody>
      </p:sp>
      <p:sp>
        <p:nvSpPr>
          <p:cNvPr id="18" name="Text 16"/>
          <p:cNvSpPr/>
          <p:nvPr/>
        </p:nvSpPr>
        <p:spPr>
          <a:xfrm>
            <a:off x="6611112" y="2286000"/>
            <a:ext cx="4370832" cy="1453896"/>
          </a:xfrm>
          <a:prstGeom prst="rect">
            <a:avLst/>
          </a:prstGeom>
          <a:noFill/>
          <a:ln/>
        </p:spPr>
        <p:txBody>
          <a:bodyPr wrap="square" lIns="381" tIns="381" rIns="381" bIns="381" rtlCol="0" anchor="t"/>
          <a:lstStyle/>
          <a:p>
            <a:pPr marL="0" indent="0">
              <a:buNone/>
            </a:pPr>
            <a:r>
              <a:rPr lang="en-US" sz="1550" dirty="0">
                <a:solidFill>
                  <a:srgbClr val="374151"/>
                </a:solidFill>
                <a:latin typeface="Noto Sans CJK JP" pitchFamily="34" charset="0"/>
                <a:ea typeface="Noto Sans CJK JP" pitchFamily="34" charset="-122"/>
                <a:cs typeface="Noto Sans CJK JP" pitchFamily="34" charset="-120"/>
              </a:rPr>
              <a:t>Quantitative marketing</a:t>
            </a:r>
            <a:endParaRPr lang="en-US" sz="1550" dirty="0"/>
          </a:p>
          <a:p>
            <a:pPr marL="0" indent="0">
              <a:buNone/>
            </a:pPr>
            <a:endParaRPr lang="en-US" sz="1550" dirty="0"/>
          </a:p>
          <a:p>
            <a:pPr marL="0" indent="0">
              <a:buNone/>
            </a:pPr>
            <a:r>
              <a:rPr lang="en-US" sz="1550" dirty="0">
                <a:solidFill>
                  <a:srgbClr val="374151"/>
                </a:solidFill>
                <a:latin typeface="Noto Sans CJK JP" pitchFamily="34" charset="0"/>
                <a:ea typeface="Noto Sans CJK JP" pitchFamily="34" charset="-122"/>
                <a:cs typeface="Noto Sans CJK JP" pitchFamily="34" charset="-120"/>
              </a:rPr>
              <a:t>データから「最強の売り方」を見つけたい。</a:t>
            </a:r>
            <a:endParaRPr lang="en-US" sz="1550" dirty="0"/>
          </a:p>
        </p:txBody>
      </p:sp>
      <p:sp>
        <p:nvSpPr>
          <p:cNvPr id="19" name="Shape 17"/>
          <p:cNvSpPr/>
          <p:nvPr/>
        </p:nvSpPr>
        <p:spPr>
          <a:xfrm>
            <a:off x="960120" y="4434840"/>
            <a:ext cx="10195560" cy="896112"/>
          </a:xfrm>
          <a:prstGeom prst="roundRect">
            <a:avLst>
              <a:gd name="adj" fmla="val 8163"/>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960120" y="4434840"/>
            <a:ext cx="128016" cy="896112"/>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1216152" y="4617720"/>
            <a:ext cx="9848088" cy="292608"/>
          </a:xfrm>
          <a:prstGeom prst="rect">
            <a:avLst/>
          </a:prstGeom>
          <a:noFill/>
          <a:ln/>
        </p:spPr>
        <p:txBody>
          <a:bodyPr wrap="square" lIns="0" tIns="0" rIns="0" bIns="0" rtlCol="0" anchor="ctr"/>
          <a:lstStyle/>
          <a:p>
            <a:pPr marL="0" indent="0">
              <a:buNone/>
            </a:pPr>
            <a:r>
              <a:rPr lang="en-US" sz="1470" b="1" dirty="0">
                <a:solidFill>
                  <a:srgbClr val="17324D"/>
                </a:solidFill>
                <a:latin typeface="Noto Sans CJK JP" pitchFamily="34" charset="0"/>
                <a:ea typeface="Noto Sans CJK JP" pitchFamily="34" charset="-122"/>
                <a:cs typeface="Noto Sans CJK JP" pitchFamily="34" charset="-120"/>
              </a:rPr>
              <a:t>共通の期待</a:t>
            </a:r>
            <a:endParaRPr lang="en-US" sz="1470" dirty="0"/>
          </a:p>
        </p:txBody>
      </p:sp>
      <p:sp>
        <p:nvSpPr>
          <p:cNvPr id="22" name="Text 20"/>
          <p:cNvSpPr/>
          <p:nvPr/>
        </p:nvSpPr>
        <p:spPr>
          <a:xfrm>
            <a:off x="1216152" y="4983480"/>
            <a:ext cx="9811512" cy="201168"/>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医療みたいに、分析して、比較して、よい選択肢を採用すればうまくいくのでは？ という発想。</a:t>
            </a:r>
            <a:endParaRPr lang="en-US" sz="142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対策1：社会の中で実験を作る（A/Bテスト）</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できるなら、まずこれをやる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3FA7A3"/>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3FA7A3"/>
                </a:solidFill>
                <a:latin typeface="Noto Sans CJK JP" pitchFamily="34" charset="0"/>
                <a:ea typeface="Noto Sans CJK JP" pitchFamily="34" charset="-122"/>
                <a:cs typeface="Noto Sans CJK JP" pitchFamily="34" charset="-120"/>
              </a:rPr>
              <a:t>エビデンス</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17</a:t>
            </a:r>
            <a:endParaRPr lang="en-US" sz="900" dirty="0"/>
          </a:p>
        </p:txBody>
      </p:sp>
      <p:sp>
        <p:nvSpPr>
          <p:cNvPr id="11" name="Shape 9"/>
          <p:cNvSpPr/>
          <p:nvPr/>
        </p:nvSpPr>
        <p:spPr>
          <a:xfrm>
            <a:off x="868680" y="1645920"/>
            <a:ext cx="2834640" cy="2240280"/>
          </a:xfrm>
          <a:prstGeom prst="roundRect">
            <a:avLst>
              <a:gd name="adj" fmla="val 3265"/>
            </a:avLst>
          </a:prstGeom>
          <a:solidFill>
            <a:srgbClr val="F8FB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645920"/>
            <a:ext cx="128016" cy="2240280"/>
          </a:xfrm>
          <a:prstGeom prst="rect">
            <a:avLst/>
          </a:prstGeom>
          <a:solidFill>
            <a:srgbClr val="4F7CAC"/>
          </a:solidFill>
          <a:ln w="12700">
            <a:solidFill>
              <a:srgbClr val="4F7CAC"/>
            </a:solidFill>
            <a:prstDash val="solid"/>
          </a:ln>
        </p:spPr>
        <p:txBody>
          <a:bodyPr/>
          <a:lstStyle/>
          <a:p>
            <a:endParaRPr lang="ja-JP" altLang="en-US"/>
          </a:p>
        </p:txBody>
      </p:sp>
      <p:sp>
        <p:nvSpPr>
          <p:cNvPr id="13" name="Text 11"/>
          <p:cNvSpPr/>
          <p:nvPr/>
        </p:nvSpPr>
        <p:spPr>
          <a:xfrm>
            <a:off x="1124712" y="1828800"/>
            <a:ext cx="248716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画面A</a:t>
            </a:r>
            <a:endParaRPr lang="en-US" sz="1900" dirty="0"/>
          </a:p>
        </p:txBody>
      </p:sp>
      <p:sp>
        <p:nvSpPr>
          <p:cNvPr id="14" name="Text 12"/>
          <p:cNvSpPr/>
          <p:nvPr/>
        </p:nvSpPr>
        <p:spPr>
          <a:xfrm>
            <a:off x="1124712" y="2194560"/>
            <a:ext cx="2450592" cy="1545336"/>
          </a:xfrm>
          <a:prstGeom prst="rect">
            <a:avLst/>
          </a:prstGeom>
          <a:noFill/>
          <a:ln/>
        </p:spPr>
        <p:txBody>
          <a:bodyPr wrap="square" lIns="381" tIns="381" rIns="381" bIns="381" rtlCol="0" anchor="t"/>
          <a:lstStyle/>
          <a:p>
            <a:pPr marL="0" indent="0">
              <a:buNone/>
            </a:pPr>
            <a:r>
              <a:rPr lang="en-US" sz="1530" dirty="0">
                <a:solidFill>
                  <a:srgbClr val="374151"/>
                </a:solidFill>
                <a:latin typeface="Noto Sans CJK JP" pitchFamily="34" charset="0"/>
                <a:ea typeface="Noto Sans CJK JP" pitchFamily="34" charset="-122"/>
                <a:cs typeface="Noto Sans CJK JP" pitchFamily="34" charset="-120"/>
              </a:rPr>
              <a:t>青いボタン</a:t>
            </a:r>
            <a:endParaRPr lang="en-US" sz="1530" dirty="0"/>
          </a:p>
          <a:p>
            <a:pPr marL="0" indent="0">
              <a:buNone/>
            </a:pPr>
            <a:r>
              <a:rPr lang="en-US" sz="1530" dirty="0">
                <a:solidFill>
                  <a:srgbClr val="374151"/>
                </a:solidFill>
                <a:latin typeface="Noto Sans CJK JP" pitchFamily="34" charset="0"/>
                <a:ea typeface="Noto Sans CJK JP" pitchFamily="34" charset="-122"/>
                <a:cs typeface="Noto Sans CJK JP" pitchFamily="34" charset="-120"/>
              </a:rPr>
              <a:t>「今すぐ登録」</a:t>
            </a:r>
            <a:endParaRPr lang="en-US" sz="1530" dirty="0"/>
          </a:p>
        </p:txBody>
      </p:sp>
      <p:sp>
        <p:nvSpPr>
          <p:cNvPr id="15" name="Shape 13"/>
          <p:cNvSpPr/>
          <p:nvPr/>
        </p:nvSpPr>
        <p:spPr>
          <a:xfrm>
            <a:off x="1280160" y="2395728"/>
            <a:ext cx="2011680" cy="384048"/>
          </a:xfrm>
          <a:prstGeom prst="rect">
            <a:avLst/>
          </a:prstGeom>
          <a:solidFill>
            <a:srgbClr val="4F7CAC"/>
          </a:solidFill>
          <a:ln w="12700">
            <a:solidFill>
              <a:srgbClr val="4F7CAC"/>
            </a:solidFill>
            <a:prstDash val="solid"/>
          </a:ln>
        </p:spPr>
        <p:txBody>
          <a:bodyPr/>
          <a:lstStyle/>
          <a:p>
            <a:endParaRPr lang="ja-JP" altLang="en-US"/>
          </a:p>
        </p:txBody>
      </p:sp>
      <p:sp>
        <p:nvSpPr>
          <p:cNvPr id="16" name="Text 14"/>
          <p:cNvSpPr/>
          <p:nvPr/>
        </p:nvSpPr>
        <p:spPr>
          <a:xfrm>
            <a:off x="1280160" y="2487168"/>
            <a:ext cx="2011680" cy="164592"/>
          </a:xfrm>
          <a:prstGeom prst="rect">
            <a:avLst/>
          </a:prstGeom>
          <a:noFill/>
          <a:ln/>
        </p:spPr>
        <p:txBody>
          <a:bodyPr wrap="square" lIns="0" tIns="0" rIns="0" bIns="0" rtlCol="0" anchor="ctr"/>
          <a:lstStyle/>
          <a:p>
            <a:pPr marL="0" indent="0" algn="ctr">
              <a:buNone/>
            </a:pPr>
            <a:r>
              <a:rPr lang="en-US" sz="1200" b="1" dirty="0">
                <a:solidFill>
                  <a:srgbClr val="FFFFFF"/>
                </a:solidFill>
                <a:latin typeface="Arimo" pitchFamily="34" charset="0"/>
                <a:ea typeface="Arimo" pitchFamily="34" charset="-122"/>
                <a:cs typeface="Arimo" pitchFamily="34" charset="-120"/>
              </a:rPr>
              <a:t>REGISTER</a:t>
            </a:r>
            <a:endParaRPr lang="en-US" sz="1200" dirty="0"/>
          </a:p>
        </p:txBody>
      </p:sp>
      <p:sp>
        <p:nvSpPr>
          <p:cNvPr id="17" name="Shape 15"/>
          <p:cNvSpPr/>
          <p:nvPr/>
        </p:nvSpPr>
        <p:spPr>
          <a:xfrm>
            <a:off x="4663440" y="1645920"/>
            <a:ext cx="2834640" cy="2240280"/>
          </a:xfrm>
          <a:prstGeom prst="roundRect">
            <a:avLst>
              <a:gd name="adj" fmla="val 3265"/>
            </a:avLst>
          </a:prstGeom>
          <a:solidFill>
            <a:srgbClr val="FBFF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8" name="Shape 16"/>
          <p:cNvSpPr/>
          <p:nvPr/>
        </p:nvSpPr>
        <p:spPr>
          <a:xfrm>
            <a:off x="4663440" y="1645920"/>
            <a:ext cx="128016" cy="2240280"/>
          </a:xfrm>
          <a:prstGeom prst="rect">
            <a:avLst/>
          </a:prstGeom>
          <a:solidFill>
            <a:srgbClr val="7CB342"/>
          </a:solidFill>
          <a:ln w="12700">
            <a:solidFill>
              <a:srgbClr val="7CB342"/>
            </a:solidFill>
            <a:prstDash val="solid"/>
          </a:ln>
        </p:spPr>
        <p:txBody>
          <a:bodyPr/>
          <a:lstStyle/>
          <a:p>
            <a:endParaRPr lang="ja-JP" altLang="en-US"/>
          </a:p>
        </p:txBody>
      </p:sp>
      <p:sp>
        <p:nvSpPr>
          <p:cNvPr id="19" name="Text 17"/>
          <p:cNvSpPr/>
          <p:nvPr/>
        </p:nvSpPr>
        <p:spPr>
          <a:xfrm>
            <a:off x="4919472" y="1828800"/>
            <a:ext cx="248716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画面B</a:t>
            </a:r>
            <a:endParaRPr lang="en-US" sz="1900" dirty="0"/>
          </a:p>
        </p:txBody>
      </p:sp>
      <p:sp>
        <p:nvSpPr>
          <p:cNvPr id="20" name="Text 18"/>
          <p:cNvSpPr/>
          <p:nvPr/>
        </p:nvSpPr>
        <p:spPr>
          <a:xfrm>
            <a:off x="4919472" y="2194560"/>
            <a:ext cx="2450592" cy="1545336"/>
          </a:xfrm>
          <a:prstGeom prst="rect">
            <a:avLst/>
          </a:prstGeom>
          <a:noFill/>
          <a:ln/>
        </p:spPr>
        <p:txBody>
          <a:bodyPr wrap="square" lIns="381" tIns="381" rIns="381" bIns="381" rtlCol="0" anchor="t"/>
          <a:lstStyle/>
          <a:p>
            <a:pPr marL="0" indent="0">
              <a:buNone/>
            </a:pPr>
            <a:r>
              <a:rPr lang="en-US" sz="1530" dirty="0">
                <a:solidFill>
                  <a:srgbClr val="374151"/>
                </a:solidFill>
                <a:latin typeface="Noto Sans CJK JP" pitchFamily="34" charset="0"/>
                <a:ea typeface="Noto Sans CJK JP" pitchFamily="34" charset="-122"/>
                <a:cs typeface="Noto Sans CJK JP" pitchFamily="34" charset="-120"/>
              </a:rPr>
              <a:t>緑のボタン</a:t>
            </a:r>
            <a:endParaRPr lang="en-US" sz="1530" dirty="0"/>
          </a:p>
          <a:p>
            <a:pPr marL="0" indent="0">
              <a:buNone/>
            </a:pPr>
            <a:r>
              <a:rPr lang="en-US" sz="1530" dirty="0">
                <a:solidFill>
                  <a:srgbClr val="374151"/>
                </a:solidFill>
                <a:latin typeface="Noto Sans CJK JP" pitchFamily="34" charset="0"/>
                <a:ea typeface="Noto Sans CJK JP" pitchFamily="34" charset="-122"/>
                <a:cs typeface="Noto Sans CJK JP" pitchFamily="34" charset="-120"/>
              </a:rPr>
              <a:t>「無料で試す」</a:t>
            </a:r>
            <a:endParaRPr lang="en-US" sz="1530" dirty="0"/>
          </a:p>
        </p:txBody>
      </p:sp>
      <p:sp>
        <p:nvSpPr>
          <p:cNvPr id="21" name="Shape 19"/>
          <p:cNvSpPr/>
          <p:nvPr/>
        </p:nvSpPr>
        <p:spPr>
          <a:xfrm>
            <a:off x="5074920" y="2395728"/>
            <a:ext cx="2011680" cy="384048"/>
          </a:xfrm>
          <a:prstGeom prst="rect">
            <a:avLst/>
          </a:prstGeom>
          <a:solidFill>
            <a:srgbClr val="7CB342"/>
          </a:solidFill>
          <a:ln w="12700">
            <a:solidFill>
              <a:srgbClr val="7CB342"/>
            </a:solidFill>
            <a:prstDash val="solid"/>
          </a:ln>
        </p:spPr>
        <p:txBody>
          <a:bodyPr/>
          <a:lstStyle/>
          <a:p>
            <a:endParaRPr lang="ja-JP" altLang="en-US"/>
          </a:p>
        </p:txBody>
      </p:sp>
      <p:sp>
        <p:nvSpPr>
          <p:cNvPr id="22" name="Text 20"/>
          <p:cNvSpPr/>
          <p:nvPr/>
        </p:nvSpPr>
        <p:spPr>
          <a:xfrm>
            <a:off x="5074920" y="2487168"/>
            <a:ext cx="2011680" cy="164592"/>
          </a:xfrm>
          <a:prstGeom prst="rect">
            <a:avLst/>
          </a:prstGeom>
          <a:noFill/>
          <a:ln/>
        </p:spPr>
        <p:txBody>
          <a:bodyPr wrap="square" lIns="0" tIns="0" rIns="0" bIns="0" rtlCol="0" anchor="ctr"/>
          <a:lstStyle/>
          <a:p>
            <a:pPr marL="0" indent="0" algn="ctr">
              <a:buNone/>
            </a:pPr>
            <a:r>
              <a:rPr lang="en-US" sz="1200" b="1" dirty="0">
                <a:solidFill>
                  <a:srgbClr val="FFFFFF"/>
                </a:solidFill>
                <a:latin typeface="Arimo" pitchFamily="34" charset="0"/>
                <a:ea typeface="Arimo" pitchFamily="34" charset="-122"/>
                <a:cs typeface="Arimo" pitchFamily="34" charset="-120"/>
              </a:rPr>
              <a:t>TRY FREE</a:t>
            </a:r>
            <a:endParaRPr lang="en-US" sz="1200" dirty="0"/>
          </a:p>
        </p:txBody>
      </p:sp>
      <p:sp>
        <p:nvSpPr>
          <p:cNvPr id="23" name="Shape 21"/>
          <p:cNvSpPr/>
          <p:nvPr/>
        </p:nvSpPr>
        <p:spPr>
          <a:xfrm>
            <a:off x="7818120" y="2487168"/>
            <a:ext cx="548640" cy="292608"/>
          </a:xfrm>
          <a:prstGeom prst="chevron">
            <a:avLst/>
          </a:prstGeom>
          <a:solidFill>
            <a:srgbClr val="6B7280"/>
          </a:solidFill>
          <a:ln w="12700">
            <a:solidFill>
              <a:srgbClr val="6B7280"/>
            </a:solidFill>
            <a:prstDash val="solid"/>
          </a:ln>
        </p:spPr>
        <p:txBody>
          <a:bodyPr/>
          <a:lstStyle/>
          <a:p>
            <a:endParaRPr lang="ja-JP" altLang="en-US"/>
          </a:p>
        </p:txBody>
      </p:sp>
      <p:sp>
        <p:nvSpPr>
          <p:cNvPr id="24" name="Shape 22"/>
          <p:cNvSpPr/>
          <p:nvPr/>
        </p:nvSpPr>
        <p:spPr>
          <a:xfrm>
            <a:off x="8549640" y="1810512"/>
            <a:ext cx="2468880" cy="1965960"/>
          </a:xfrm>
          <a:prstGeom prst="roundRect">
            <a:avLst>
              <a:gd name="adj" fmla="val 372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5" name="Shape 23"/>
          <p:cNvSpPr/>
          <p:nvPr/>
        </p:nvSpPr>
        <p:spPr>
          <a:xfrm>
            <a:off x="8549640" y="1810512"/>
            <a:ext cx="128016" cy="1965960"/>
          </a:xfrm>
          <a:prstGeom prst="rect">
            <a:avLst/>
          </a:prstGeom>
          <a:solidFill>
            <a:srgbClr val="3FA7A3"/>
          </a:solidFill>
          <a:ln w="12700">
            <a:solidFill>
              <a:srgbClr val="3FA7A3"/>
            </a:solidFill>
            <a:prstDash val="solid"/>
          </a:ln>
        </p:spPr>
        <p:txBody>
          <a:bodyPr/>
          <a:lstStyle/>
          <a:p>
            <a:endParaRPr lang="ja-JP" altLang="en-US"/>
          </a:p>
        </p:txBody>
      </p:sp>
      <p:sp>
        <p:nvSpPr>
          <p:cNvPr id="26" name="Text 24"/>
          <p:cNvSpPr/>
          <p:nvPr/>
        </p:nvSpPr>
        <p:spPr>
          <a:xfrm>
            <a:off x="8805672" y="1993392"/>
            <a:ext cx="2121408" cy="292608"/>
          </a:xfrm>
          <a:prstGeom prst="rect">
            <a:avLst/>
          </a:prstGeom>
          <a:noFill/>
          <a:ln/>
        </p:spPr>
        <p:txBody>
          <a:bodyPr wrap="square" lIns="0" tIns="0" rIns="0" bIns="0" rtlCol="0" anchor="ctr"/>
          <a:lstStyle/>
          <a:p>
            <a:pPr marL="0" indent="0">
              <a:buNone/>
            </a:pPr>
            <a:r>
              <a:rPr lang="en-US" sz="1850" b="1" dirty="0">
                <a:solidFill>
                  <a:srgbClr val="17324D"/>
                </a:solidFill>
                <a:latin typeface="Noto Sans CJK JP" pitchFamily="34" charset="0"/>
                <a:ea typeface="Noto Sans CJK JP" pitchFamily="34" charset="-122"/>
                <a:cs typeface="Noto Sans CJK JP" pitchFamily="34" charset="-120"/>
              </a:rPr>
              <a:t>ランダム配信</a:t>
            </a:r>
            <a:endParaRPr lang="en-US" sz="1850" dirty="0"/>
          </a:p>
        </p:txBody>
      </p:sp>
      <p:sp>
        <p:nvSpPr>
          <p:cNvPr id="27" name="Text 25"/>
          <p:cNvSpPr/>
          <p:nvPr/>
        </p:nvSpPr>
        <p:spPr>
          <a:xfrm>
            <a:off x="8805672" y="2359152"/>
            <a:ext cx="2084832" cy="1271016"/>
          </a:xfrm>
          <a:prstGeom prst="rect">
            <a:avLst/>
          </a:prstGeom>
          <a:noFill/>
          <a:ln/>
        </p:spPr>
        <p:txBody>
          <a:bodyPr wrap="square" lIns="381" tIns="381" rIns="381" bIns="381" rtlCol="0" anchor="t"/>
          <a:lstStyle/>
          <a:p>
            <a:pPr marL="0" indent="0">
              <a:buNone/>
            </a:pPr>
            <a:r>
              <a:rPr lang="en-US" sz="1430" dirty="0">
                <a:solidFill>
                  <a:srgbClr val="374151"/>
                </a:solidFill>
                <a:latin typeface="Noto Sans CJK JP" pitchFamily="34" charset="0"/>
                <a:ea typeface="Noto Sans CJK JP" pitchFamily="34" charset="-122"/>
                <a:cs typeface="Noto Sans CJK JP" pitchFamily="34" charset="-120"/>
              </a:rPr>
              <a:t>ユーザーをランダムに分けて、クリック率や購買率を比較する。</a:t>
            </a:r>
            <a:endParaRPr lang="en-US" sz="1430" dirty="0"/>
          </a:p>
        </p:txBody>
      </p:sp>
      <p:sp>
        <p:nvSpPr>
          <p:cNvPr id="28" name="Shape 26"/>
          <p:cNvSpPr/>
          <p:nvPr/>
        </p:nvSpPr>
        <p:spPr>
          <a:xfrm>
            <a:off x="896112" y="4526280"/>
            <a:ext cx="10149840" cy="896112"/>
          </a:xfrm>
          <a:prstGeom prst="roundRect">
            <a:avLst>
              <a:gd name="adj" fmla="val 8163"/>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9" name="Shape 27"/>
          <p:cNvSpPr/>
          <p:nvPr/>
        </p:nvSpPr>
        <p:spPr>
          <a:xfrm>
            <a:off x="896112" y="4526280"/>
            <a:ext cx="128016" cy="896112"/>
          </a:xfrm>
          <a:prstGeom prst="rect">
            <a:avLst/>
          </a:prstGeom>
          <a:solidFill>
            <a:srgbClr val="D4A017"/>
          </a:solidFill>
          <a:ln w="12700">
            <a:solidFill>
              <a:srgbClr val="D4A017"/>
            </a:solidFill>
            <a:prstDash val="solid"/>
          </a:ln>
        </p:spPr>
        <p:txBody>
          <a:bodyPr/>
          <a:lstStyle/>
          <a:p>
            <a:endParaRPr lang="ja-JP" altLang="en-US"/>
          </a:p>
        </p:txBody>
      </p:sp>
      <p:sp>
        <p:nvSpPr>
          <p:cNvPr id="30" name="Text 28"/>
          <p:cNvSpPr/>
          <p:nvPr/>
        </p:nvSpPr>
        <p:spPr>
          <a:xfrm>
            <a:off x="1152144" y="4709160"/>
            <a:ext cx="9802368" cy="292608"/>
          </a:xfrm>
          <a:prstGeom prst="rect">
            <a:avLst/>
          </a:prstGeom>
          <a:noFill/>
          <a:ln/>
        </p:spPr>
        <p:txBody>
          <a:bodyPr wrap="square" lIns="0" tIns="0" rIns="0" bIns="0" rtlCol="0" anchor="ctr"/>
          <a:lstStyle/>
          <a:p>
            <a:pPr marL="0" indent="0">
              <a:buNone/>
            </a:pPr>
            <a:r>
              <a:rPr lang="en-US" sz="1480" b="1" dirty="0">
                <a:solidFill>
                  <a:srgbClr val="17324D"/>
                </a:solidFill>
                <a:latin typeface="Noto Sans CJK JP" pitchFamily="34" charset="0"/>
                <a:ea typeface="Noto Sans CJK JP" pitchFamily="34" charset="-122"/>
                <a:cs typeface="Noto Sans CJK JP" pitchFamily="34" charset="-120"/>
              </a:rPr>
              <a:t>対策1の要点</a:t>
            </a:r>
            <a:endParaRPr lang="en-US" sz="1480" dirty="0"/>
          </a:p>
        </p:txBody>
      </p:sp>
      <p:sp>
        <p:nvSpPr>
          <p:cNvPr id="31" name="Text 29"/>
          <p:cNvSpPr/>
          <p:nvPr/>
        </p:nvSpPr>
        <p:spPr>
          <a:xfrm>
            <a:off x="1152144" y="5074920"/>
            <a:ext cx="9765792" cy="201168"/>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社会の中で実験を作れるなら、それがいちばん強い。障壁は倫理と実現可能性。</a:t>
            </a:r>
            <a:endParaRPr lang="en-US" sz="142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でも、ほとんどの重要な問題はそんなに都合よく実験できない</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政策・教育・差別・失業などは典型的に難しい</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3FA7A3"/>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3FA7A3"/>
                </a:solidFill>
                <a:latin typeface="Noto Sans CJK JP" pitchFamily="34" charset="0"/>
                <a:ea typeface="Noto Sans CJK JP" pitchFamily="34" charset="-122"/>
                <a:cs typeface="Noto Sans CJK JP" pitchFamily="34" charset="-120"/>
              </a:rPr>
              <a:t>エビデンス</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18</a:t>
            </a:r>
            <a:endParaRPr lang="en-US" sz="900" dirty="0"/>
          </a:p>
        </p:txBody>
      </p:sp>
      <p:sp>
        <p:nvSpPr>
          <p:cNvPr id="11" name="Shape 9"/>
          <p:cNvSpPr/>
          <p:nvPr/>
        </p:nvSpPr>
        <p:spPr>
          <a:xfrm>
            <a:off x="768096" y="1737360"/>
            <a:ext cx="3422904" cy="2560320"/>
          </a:xfrm>
          <a:prstGeom prst="roundRect">
            <a:avLst>
              <a:gd name="adj" fmla="val 285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768096" y="1737360"/>
            <a:ext cx="128016" cy="2560320"/>
          </a:xfrm>
          <a:prstGeom prst="rect">
            <a:avLst/>
          </a:prstGeom>
          <a:solidFill>
            <a:srgbClr val="E27D60"/>
          </a:solidFill>
          <a:ln w="12700">
            <a:solidFill>
              <a:srgbClr val="E27D60"/>
            </a:solidFill>
            <a:prstDash val="solid"/>
          </a:ln>
        </p:spPr>
        <p:txBody>
          <a:bodyPr/>
          <a:lstStyle/>
          <a:p>
            <a:endParaRPr lang="ja-JP" altLang="en-US"/>
          </a:p>
        </p:txBody>
      </p:sp>
      <p:sp>
        <p:nvSpPr>
          <p:cNvPr id="13" name="Text 11"/>
          <p:cNvSpPr/>
          <p:nvPr/>
        </p:nvSpPr>
        <p:spPr>
          <a:xfrm>
            <a:off x="1024128" y="1920240"/>
            <a:ext cx="3075432"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倫理的に無理</a:t>
            </a:r>
            <a:endParaRPr lang="en-US" sz="1550" dirty="0"/>
          </a:p>
        </p:txBody>
      </p:sp>
      <p:sp>
        <p:nvSpPr>
          <p:cNvPr id="14" name="Text 12"/>
          <p:cNvSpPr/>
          <p:nvPr/>
        </p:nvSpPr>
        <p:spPr>
          <a:xfrm>
            <a:off x="1024128" y="2286000"/>
            <a:ext cx="3038856" cy="186537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「わざと失業させる」「差別する」</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のような実験はできない。</a:t>
            </a:r>
            <a:endParaRPr lang="en-US" sz="1300" dirty="0"/>
          </a:p>
        </p:txBody>
      </p:sp>
      <p:sp>
        <p:nvSpPr>
          <p:cNvPr id="15" name="Shape 13"/>
          <p:cNvSpPr/>
          <p:nvPr/>
        </p:nvSpPr>
        <p:spPr>
          <a:xfrm>
            <a:off x="4428744" y="1737360"/>
            <a:ext cx="3422904" cy="2560320"/>
          </a:xfrm>
          <a:prstGeom prst="roundRect">
            <a:avLst>
              <a:gd name="adj" fmla="val 285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4428744" y="1737360"/>
            <a:ext cx="128016" cy="2560320"/>
          </a:xfrm>
          <a:prstGeom prst="rect">
            <a:avLst/>
          </a:prstGeom>
          <a:solidFill>
            <a:srgbClr val="D4A017"/>
          </a:solidFill>
          <a:ln w="12700">
            <a:solidFill>
              <a:srgbClr val="D4A017"/>
            </a:solidFill>
            <a:prstDash val="solid"/>
          </a:ln>
        </p:spPr>
        <p:txBody>
          <a:bodyPr/>
          <a:lstStyle/>
          <a:p>
            <a:endParaRPr lang="ja-JP" altLang="en-US"/>
          </a:p>
        </p:txBody>
      </p:sp>
      <p:sp>
        <p:nvSpPr>
          <p:cNvPr id="17" name="Text 15"/>
          <p:cNvSpPr/>
          <p:nvPr/>
        </p:nvSpPr>
        <p:spPr>
          <a:xfrm>
            <a:off x="4684776" y="1920240"/>
            <a:ext cx="3075432"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実現可能性が低い</a:t>
            </a:r>
            <a:endParaRPr lang="en-US" sz="1550" dirty="0"/>
          </a:p>
        </p:txBody>
      </p:sp>
      <p:sp>
        <p:nvSpPr>
          <p:cNvPr id="18" name="Text 16"/>
          <p:cNvSpPr/>
          <p:nvPr/>
        </p:nvSpPr>
        <p:spPr>
          <a:xfrm>
            <a:off x="4684776" y="2286000"/>
            <a:ext cx="3038856" cy="186537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政策単位・地域単位の介入は</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ランダム化が難しい。</a:t>
            </a:r>
            <a:endParaRPr lang="en-US" sz="1300" dirty="0"/>
          </a:p>
        </p:txBody>
      </p:sp>
      <p:sp>
        <p:nvSpPr>
          <p:cNvPr id="19" name="Shape 17"/>
          <p:cNvSpPr/>
          <p:nvPr/>
        </p:nvSpPr>
        <p:spPr>
          <a:xfrm>
            <a:off x="8089392" y="1737360"/>
            <a:ext cx="3422904" cy="2560320"/>
          </a:xfrm>
          <a:prstGeom prst="roundRect">
            <a:avLst>
              <a:gd name="adj" fmla="val 285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089392" y="1737360"/>
            <a:ext cx="128016" cy="2560320"/>
          </a:xfrm>
          <a:prstGeom prst="rect">
            <a:avLst/>
          </a:prstGeom>
          <a:solidFill>
            <a:srgbClr val="3FA7A3"/>
          </a:solidFill>
          <a:ln w="12700">
            <a:solidFill>
              <a:srgbClr val="3FA7A3"/>
            </a:solidFill>
            <a:prstDash val="solid"/>
          </a:ln>
        </p:spPr>
        <p:txBody>
          <a:bodyPr/>
          <a:lstStyle/>
          <a:p>
            <a:endParaRPr lang="ja-JP" altLang="en-US"/>
          </a:p>
        </p:txBody>
      </p:sp>
      <p:sp>
        <p:nvSpPr>
          <p:cNvPr id="21" name="Text 19"/>
          <p:cNvSpPr/>
          <p:nvPr/>
        </p:nvSpPr>
        <p:spPr>
          <a:xfrm>
            <a:off x="8345424" y="1920240"/>
            <a:ext cx="3075432"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現状認識ですら難しい</a:t>
            </a:r>
            <a:endParaRPr lang="en-US" sz="1550" dirty="0"/>
          </a:p>
        </p:txBody>
      </p:sp>
      <p:sp>
        <p:nvSpPr>
          <p:cNvPr id="22" name="Text 20"/>
          <p:cNvSpPr/>
          <p:nvPr/>
        </p:nvSpPr>
        <p:spPr>
          <a:xfrm>
            <a:off x="8345424" y="2286000"/>
            <a:ext cx="3038856" cy="186537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施策の前に、そもそも今何が起きているか</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確認するだけでも厄介。</a:t>
            </a:r>
            <a:endParaRPr lang="en-US" sz="1300" dirty="0"/>
          </a:p>
        </p:txBody>
      </p:sp>
      <p:sp>
        <p:nvSpPr>
          <p:cNvPr id="23" name="Shape 21"/>
          <p:cNvSpPr/>
          <p:nvPr/>
        </p:nvSpPr>
        <p:spPr>
          <a:xfrm>
            <a:off x="914400" y="4700016"/>
            <a:ext cx="10149840" cy="859536"/>
          </a:xfrm>
          <a:prstGeom prst="roundRect">
            <a:avLst>
              <a:gd name="adj" fmla="val 8511"/>
            </a:avLst>
          </a:prstGeom>
          <a:solidFill>
            <a:srgbClr val="FDFEFE"/>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4" name="Shape 22"/>
          <p:cNvSpPr/>
          <p:nvPr/>
        </p:nvSpPr>
        <p:spPr>
          <a:xfrm>
            <a:off x="914400" y="4700016"/>
            <a:ext cx="128016" cy="859536"/>
          </a:xfrm>
          <a:prstGeom prst="rect">
            <a:avLst/>
          </a:prstGeom>
          <a:solidFill>
            <a:srgbClr val="4F7CAC"/>
          </a:solidFill>
          <a:ln w="12700">
            <a:solidFill>
              <a:srgbClr val="4F7CAC"/>
            </a:solidFill>
            <a:prstDash val="solid"/>
          </a:ln>
        </p:spPr>
        <p:txBody>
          <a:bodyPr/>
          <a:lstStyle/>
          <a:p>
            <a:endParaRPr lang="ja-JP" altLang="en-US"/>
          </a:p>
        </p:txBody>
      </p:sp>
      <p:sp>
        <p:nvSpPr>
          <p:cNvPr id="25" name="Text 23"/>
          <p:cNvSpPr/>
          <p:nvPr/>
        </p:nvSpPr>
        <p:spPr>
          <a:xfrm>
            <a:off x="1170432" y="4882896"/>
            <a:ext cx="9802368" cy="292608"/>
          </a:xfrm>
          <a:prstGeom prst="rect">
            <a:avLst/>
          </a:prstGeom>
          <a:noFill/>
          <a:ln/>
        </p:spPr>
        <p:txBody>
          <a:bodyPr wrap="square" lIns="0" tIns="0" rIns="0" bIns="0" rtlCol="0" anchor="ctr"/>
          <a:lstStyle/>
          <a:p>
            <a:pPr marL="0" indent="0">
              <a:buNone/>
            </a:pPr>
            <a:r>
              <a:rPr lang="en-US" sz="1480" b="1" dirty="0">
                <a:solidFill>
                  <a:srgbClr val="17324D"/>
                </a:solidFill>
                <a:latin typeface="Noto Sans CJK JP" pitchFamily="34" charset="0"/>
                <a:ea typeface="Noto Sans CJK JP" pitchFamily="34" charset="-122"/>
                <a:cs typeface="Noto Sans CJK JP" pitchFamily="34" charset="-120"/>
              </a:rPr>
              <a:t>ここで必要になるもの</a:t>
            </a:r>
            <a:endParaRPr lang="en-US" sz="1480" dirty="0"/>
          </a:p>
        </p:txBody>
      </p:sp>
      <p:sp>
        <p:nvSpPr>
          <p:cNvPr id="26" name="Text 24"/>
          <p:cNvSpPr/>
          <p:nvPr/>
        </p:nvSpPr>
        <p:spPr>
          <a:xfrm>
            <a:off x="1170432" y="5248656"/>
            <a:ext cx="9765792" cy="164592"/>
          </a:xfrm>
          <a:prstGeom prst="rect">
            <a:avLst/>
          </a:prstGeom>
          <a:noFill/>
          <a:ln/>
        </p:spPr>
        <p:txBody>
          <a:bodyPr wrap="square" lIns="381" tIns="381" rIns="381" bIns="381" rtlCol="0" anchor="t"/>
          <a:lstStyle/>
          <a:p>
            <a:pPr marL="0" indent="0">
              <a:buNone/>
            </a:pPr>
            <a:r>
              <a:rPr lang="en-US" sz="1410" dirty="0">
                <a:solidFill>
                  <a:srgbClr val="374151"/>
                </a:solidFill>
                <a:latin typeface="Noto Sans CJK JP" pitchFamily="34" charset="0"/>
                <a:ea typeface="Noto Sans CJK JP" pitchFamily="34" charset="-122"/>
                <a:cs typeface="Noto Sans CJK JP" pitchFamily="34" charset="-120"/>
              </a:rPr>
              <a:t>実験できない世界で、観察データからどこまで言ってよいかを考えるルール。</a:t>
            </a:r>
            <a:endParaRPr lang="en-US" sz="141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対策2：計量経済学</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初回時点での作業的な定義</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3FA7A3"/>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3FA7A3"/>
                </a:solidFill>
                <a:latin typeface="Noto Sans CJK JP" pitchFamily="34" charset="0"/>
                <a:ea typeface="Noto Sans CJK JP" pitchFamily="34" charset="-122"/>
                <a:cs typeface="Noto Sans CJK JP" pitchFamily="34" charset="-120"/>
              </a:rPr>
              <a:t>エビデンス</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19</a:t>
            </a:r>
            <a:endParaRPr lang="en-US" sz="900" dirty="0"/>
          </a:p>
        </p:txBody>
      </p:sp>
      <p:sp>
        <p:nvSpPr>
          <p:cNvPr id="11" name="Shape 9"/>
          <p:cNvSpPr/>
          <p:nvPr/>
        </p:nvSpPr>
        <p:spPr>
          <a:xfrm>
            <a:off x="868680" y="1691640"/>
            <a:ext cx="10378440" cy="2057400"/>
          </a:xfrm>
          <a:prstGeom prst="roundRect">
            <a:avLst>
              <a:gd name="adj" fmla="val 3556"/>
            </a:avLst>
          </a:prstGeom>
          <a:solidFill>
            <a:srgbClr val="FFFFFF"/>
          </a:solidFill>
          <a:ln w="25400">
            <a:solidFill>
              <a:srgbClr val="3FA7A3"/>
            </a:solidFill>
            <a:prstDash val="solid"/>
          </a:ln>
          <a:effectLst>
            <a:outerShdw blurRad="38100" dist="25400" dir="2700000" algn="bl" rotWithShape="0">
              <a:srgbClr val="000000">
                <a:alpha val="25000"/>
              </a:srgbClr>
            </a:outerShdw>
          </a:effectLst>
        </p:spPr>
        <p:txBody>
          <a:bodyPr/>
          <a:lstStyle/>
          <a:p>
            <a:endParaRPr lang="ja-JP" altLang="en-US"/>
          </a:p>
        </p:txBody>
      </p:sp>
      <p:sp>
        <p:nvSpPr>
          <p:cNvPr id="12" name="Text 10"/>
          <p:cNvSpPr/>
          <p:nvPr/>
        </p:nvSpPr>
        <p:spPr>
          <a:xfrm>
            <a:off x="1207008" y="1874520"/>
            <a:ext cx="8869680" cy="1097280"/>
          </a:xfrm>
          <a:prstGeom prst="rect">
            <a:avLst/>
          </a:prstGeom>
          <a:noFill/>
          <a:ln/>
        </p:spPr>
        <p:txBody>
          <a:bodyPr wrap="square" lIns="0" tIns="0" rIns="0" bIns="0" rtlCol="0" anchor="ctr"/>
          <a:lstStyle/>
          <a:p>
            <a:pPr marL="0" indent="0">
              <a:buNone/>
            </a:pPr>
            <a:r>
              <a:rPr lang="en-US" sz="2200" b="1" dirty="0">
                <a:solidFill>
                  <a:srgbClr val="2E7E7B"/>
                </a:solidFill>
                <a:latin typeface="Noto Sans CJK JP" pitchFamily="34" charset="0"/>
                <a:ea typeface="Noto Sans CJK JP" pitchFamily="34" charset="-122"/>
                <a:cs typeface="Noto Sans CJK JP" pitchFamily="34" charset="-120"/>
              </a:rPr>
              <a:t>計量経済学とは、</a:t>
            </a:r>
            <a:endParaRPr lang="en-US" sz="2200" dirty="0"/>
          </a:p>
          <a:p>
            <a:pPr marL="0" indent="0">
              <a:buNone/>
            </a:pPr>
            <a:r>
              <a:rPr lang="en-US" sz="2200" b="1" dirty="0">
                <a:solidFill>
                  <a:srgbClr val="2E7E7B"/>
                </a:solidFill>
                <a:latin typeface="Noto Sans CJK JP" pitchFamily="34" charset="0"/>
                <a:ea typeface="Noto Sans CJK JP" pitchFamily="34" charset="-122"/>
                <a:cs typeface="Noto Sans CJK JP" pitchFamily="34" charset="-120"/>
              </a:rPr>
              <a:t>実験できない状況でも、この分析なら「ひとまず納得できる」とみなされている約束事の束</a:t>
            </a:r>
            <a:endParaRPr lang="en-US" sz="2200" dirty="0"/>
          </a:p>
        </p:txBody>
      </p:sp>
      <p:sp>
        <p:nvSpPr>
          <p:cNvPr id="13" name="Shape 11"/>
          <p:cNvSpPr/>
          <p:nvPr/>
        </p:nvSpPr>
        <p:spPr>
          <a:xfrm>
            <a:off x="987552" y="4315968"/>
            <a:ext cx="10058400" cy="960120"/>
          </a:xfrm>
          <a:prstGeom prst="roundRect">
            <a:avLst>
              <a:gd name="adj" fmla="val 7619"/>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4" name="Shape 12"/>
          <p:cNvSpPr/>
          <p:nvPr/>
        </p:nvSpPr>
        <p:spPr>
          <a:xfrm>
            <a:off x="987552" y="4315968"/>
            <a:ext cx="128016" cy="960120"/>
          </a:xfrm>
          <a:prstGeom prst="rect">
            <a:avLst/>
          </a:prstGeom>
          <a:solidFill>
            <a:srgbClr val="E27D60"/>
          </a:solidFill>
          <a:ln w="12700">
            <a:solidFill>
              <a:srgbClr val="E27D60"/>
            </a:solidFill>
            <a:prstDash val="solid"/>
          </a:ln>
        </p:spPr>
        <p:txBody>
          <a:bodyPr/>
          <a:lstStyle/>
          <a:p>
            <a:endParaRPr lang="ja-JP" altLang="en-US"/>
          </a:p>
        </p:txBody>
      </p:sp>
      <p:sp>
        <p:nvSpPr>
          <p:cNvPr id="15" name="Text 13"/>
          <p:cNvSpPr/>
          <p:nvPr/>
        </p:nvSpPr>
        <p:spPr>
          <a:xfrm>
            <a:off x="1243584" y="4498848"/>
            <a:ext cx="9710928" cy="292608"/>
          </a:xfrm>
          <a:prstGeom prst="rect">
            <a:avLst/>
          </a:prstGeom>
          <a:noFill/>
          <a:ln/>
        </p:spPr>
        <p:txBody>
          <a:bodyPr wrap="square" lIns="0" tIns="0" rIns="0" bIns="0" rtlCol="0" anchor="ctr"/>
          <a:lstStyle/>
          <a:p>
            <a:pPr marL="0" indent="0">
              <a:buNone/>
            </a:pPr>
            <a:r>
              <a:rPr lang="en-US" sz="1480" b="1" dirty="0">
                <a:solidFill>
                  <a:srgbClr val="17324D"/>
                </a:solidFill>
                <a:latin typeface="Noto Sans CJK JP" pitchFamily="34" charset="0"/>
                <a:ea typeface="Noto Sans CJK JP" pitchFamily="34" charset="-122"/>
                <a:cs typeface="Noto Sans CJK JP" pitchFamily="34" charset="-120"/>
              </a:rPr>
              <a:t>大事な含意</a:t>
            </a:r>
            <a:endParaRPr lang="en-US" sz="1480" dirty="0"/>
          </a:p>
        </p:txBody>
      </p:sp>
      <p:sp>
        <p:nvSpPr>
          <p:cNvPr id="16" name="Text 14"/>
          <p:cNvSpPr/>
          <p:nvPr/>
        </p:nvSpPr>
        <p:spPr>
          <a:xfrm>
            <a:off x="1243584" y="4864608"/>
            <a:ext cx="9674352" cy="265176"/>
          </a:xfrm>
          <a:prstGeom prst="rect">
            <a:avLst/>
          </a:prstGeom>
          <a:noFill/>
          <a:ln/>
        </p:spPr>
        <p:txBody>
          <a:bodyPr wrap="square" lIns="381" tIns="381" rIns="381" bIns="381" rtlCol="0" anchor="t"/>
          <a:lstStyle/>
          <a:p>
            <a:pPr marL="0" indent="0">
              <a:buNone/>
            </a:pPr>
            <a:r>
              <a:rPr lang="en-US" sz="1400" dirty="0">
                <a:solidFill>
                  <a:srgbClr val="374151"/>
                </a:solidFill>
                <a:latin typeface="Noto Sans CJK JP" pitchFamily="34" charset="0"/>
                <a:ea typeface="Noto Sans CJK JP" pitchFamily="34" charset="-122"/>
                <a:cs typeface="Noto Sans CJK JP" pitchFamily="34" charset="-120"/>
              </a:rPr>
              <a:t>計量経済学は魔法ではない。観察データでも「誰も文句を言えない数字」を出すことは難しいが、文句を減らす工夫はできる。</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F3F7"/>
        </a:solidFill>
        <a:effectLst/>
      </p:bgPr>
    </p:bg>
    <p:spTree>
      <p:nvGrpSpPr>
        <p:cNvPr id="1" name=""/>
        <p:cNvGrpSpPr/>
        <p:nvPr/>
      </p:nvGrpSpPr>
      <p:grpSpPr>
        <a:xfrm>
          <a:off x="0" y="0"/>
          <a:ext cx="0" cy="0"/>
          <a:chOff x="0" y="0"/>
          <a:chExt cx="0" cy="0"/>
        </a:xfrm>
      </p:grpSpPr>
      <p:sp>
        <p:nvSpPr>
          <p:cNvPr id="2" name="Shape 0"/>
          <p:cNvSpPr/>
          <p:nvPr/>
        </p:nvSpPr>
        <p:spPr>
          <a:xfrm>
            <a:off x="0" y="0"/>
            <a:ext cx="12191695" cy="256032"/>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822960" y="1024128"/>
            <a:ext cx="1280160" cy="365760"/>
          </a:xfrm>
          <a:prstGeom prst="rect">
            <a:avLst/>
          </a:prstGeom>
          <a:noFill/>
          <a:ln/>
        </p:spPr>
        <p:txBody>
          <a:bodyPr wrap="square" lIns="0" tIns="0" rIns="0" bIns="0" rtlCol="0" anchor="ctr"/>
          <a:lstStyle/>
          <a:p>
            <a:pPr marL="0" indent="0">
              <a:buNone/>
            </a:pPr>
            <a:r>
              <a:rPr lang="en-US" sz="1800" b="1" dirty="0">
                <a:solidFill>
                  <a:srgbClr val="3FA7A3"/>
                </a:solidFill>
                <a:latin typeface="Noto Sans CJK JP" pitchFamily="34" charset="0"/>
                <a:ea typeface="Noto Sans CJK JP" pitchFamily="34" charset="-122"/>
                <a:cs typeface="Noto Sans CJK JP" pitchFamily="34" charset="-120"/>
              </a:rPr>
              <a:t>論点</a:t>
            </a:r>
            <a:endParaRPr lang="en-US" sz="1800" dirty="0"/>
          </a:p>
        </p:txBody>
      </p:sp>
      <p:sp>
        <p:nvSpPr>
          <p:cNvPr id="4" name="Text 2"/>
          <p:cNvSpPr/>
          <p:nvPr/>
        </p:nvSpPr>
        <p:spPr>
          <a:xfrm>
            <a:off x="822960" y="1572768"/>
            <a:ext cx="10149840" cy="1874520"/>
          </a:xfrm>
          <a:prstGeom prst="rect">
            <a:avLst/>
          </a:prstGeom>
          <a:noFill/>
          <a:ln/>
        </p:spPr>
        <p:txBody>
          <a:bodyPr wrap="square" lIns="0" tIns="0" rIns="0" bIns="0" rtlCol="0" anchor="ctr"/>
          <a:lstStyle/>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データを使って何か言えるなら、</a:t>
            </a:r>
            <a:endParaRPr lang="en-US" sz="2700" dirty="0"/>
          </a:p>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なぜわざわざ計量経済学を学ぶのか？</a:t>
            </a:r>
            <a:endParaRPr lang="en-US" sz="2700" dirty="0"/>
          </a:p>
        </p:txBody>
      </p:sp>
      <p:sp>
        <p:nvSpPr>
          <p:cNvPr id="5" name="Text 3"/>
          <p:cNvSpPr/>
          <p:nvPr/>
        </p:nvSpPr>
        <p:spPr>
          <a:xfrm>
            <a:off x="859536" y="3913632"/>
            <a:ext cx="9418320" cy="502920"/>
          </a:xfrm>
          <a:prstGeom prst="rect">
            <a:avLst/>
          </a:prstGeom>
          <a:noFill/>
          <a:ln/>
        </p:spPr>
        <p:txBody>
          <a:bodyPr wrap="square" lIns="0" tIns="0" rIns="0" bIns="0" rtlCol="0" anchor="ctr"/>
          <a:lstStyle/>
          <a:p>
            <a:pPr marL="0" indent="0">
              <a:buNone/>
            </a:pPr>
            <a:r>
              <a:rPr lang="en-US" sz="1500" dirty="0">
                <a:solidFill>
                  <a:srgbClr val="6B7280"/>
                </a:solidFill>
                <a:latin typeface="Noto Sans CJK JP" pitchFamily="34" charset="0"/>
                <a:ea typeface="Noto Sans CJK JP" pitchFamily="34" charset="-122"/>
                <a:cs typeface="Noto Sans CJK JP" pitchFamily="34" charset="-120"/>
              </a:rPr>
              <a:t>単なる集計や相関だけでは、説得的な結論に届かない。</a:t>
            </a:r>
            <a:endParaRPr lang="en-US" sz="1500" dirty="0"/>
          </a:p>
        </p:txBody>
      </p:sp>
      <p:sp>
        <p:nvSpPr>
          <p:cNvPr id="6" name="Shape 4"/>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7" name="Text 5"/>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8" name="Text 6"/>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もちろん、計量経済学はラクではない</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便利だが、簡単ではない</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3FA7A3"/>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3FA7A3"/>
                </a:solidFill>
                <a:latin typeface="Noto Sans CJK JP" pitchFamily="34" charset="0"/>
                <a:ea typeface="Noto Sans CJK JP" pitchFamily="34" charset="-122"/>
                <a:cs typeface="Noto Sans CJK JP" pitchFamily="34" charset="-120"/>
              </a:rPr>
              <a:t>エビデンス</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20</a:t>
            </a:r>
            <a:endParaRPr lang="en-US" sz="900" dirty="0"/>
          </a:p>
        </p:txBody>
      </p:sp>
      <p:sp>
        <p:nvSpPr>
          <p:cNvPr id="11" name="Shape 9"/>
          <p:cNvSpPr/>
          <p:nvPr/>
        </p:nvSpPr>
        <p:spPr>
          <a:xfrm>
            <a:off x="786384" y="1828800"/>
            <a:ext cx="3413760" cy="2514600"/>
          </a:xfrm>
          <a:prstGeom prst="roundRect">
            <a:avLst>
              <a:gd name="adj" fmla="val 290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786384" y="1828800"/>
            <a:ext cx="128016" cy="2514600"/>
          </a:xfrm>
          <a:prstGeom prst="rect">
            <a:avLst/>
          </a:prstGeom>
          <a:solidFill>
            <a:srgbClr val="E27D60"/>
          </a:solidFill>
          <a:ln w="12700">
            <a:solidFill>
              <a:srgbClr val="E27D60"/>
            </a:solidFill>
            <a:prstDash val="solid"/>
          </a:ln>
        </p:spPr>
        <p:txBody>
          <a:bodyPr/>
          <a:lstStyle/>
          <a:p>
            <a:endParaRPr lang="ja-JP" altLang="en-US"/>
          </a:p>
        </p:txBody>
      </p:sp>
      <p:sp>
        <p:nvSpPr>
          <p:cNvPr id="13" name="Text 11"/>
          <p:cNvSpPr/>
          <p:nvPr/>
        </p:nvSpPr>
        <p:spPr>
          <a:xfrm>
            <a:off x="1042416" y="2011680"/>
            <a:ext cx="306628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むずい</a:t>
            </a:r>
            <a:endParaRPr lang="en-US" sz="1550" dirty="0"/>
          </a:p>
        </p:txBody>
      </p:sp>
      <p:sp>
        <p:nvSpPr>
          <p:cNvPr id="14" name="Text 12"/>
          <p:cNvSpPr/>
          <p:nvPr/>
        </p:nvSpPr>
        <p:spPr>
          <a:xfrm>
            <a:off x="1042416" y="2377440"/>
            <a:ext cx="3029712" cy="181965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数式だけでなく、</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比較の設計や反論への備えが必要。</a:t>
            </a:r>
            <a:endParaRPr lang="en-US" sz="1300" dirty="0"/>
          </a:p>
        </p:txBody>
      </p:sp>
      <p:sp>
        <p:nvSpPr>
          <p:cNvPr id="15" name="Shape 13"/>
          <p:cNvSpPr/>
          <p:nvPr/>
        </p:nvSpPr>
        <p:spPr>
          <a:xfrm>
            <a:off x="4428744" y="1828800"/>
            <a:ext cx="3413760" cy="2514600"/>
          </a:xfrm>
          <a:prstGeom prst="roundRect">
            <a:avLst>
              <a:gd name="adj" fmla="val 290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4428744" y="1828800"/>
            <a:ext cx="128016" cy="2514600"/>
          </a:xfrm>
          <a:prstGeom prst="rect">
            <a:avLst/>
          </a:prstGeom>
          <a:solidFill>
            <a:srgbClr val="D4A017"/>
          </a:solidFill>
          <a:ln w="12700">
            <a:solidFill>
              <a:srgbClr val="D4A017"/>
            </a:solidFill>
            <a:prstDash val="solid"/>
          </a:ln>
        </p:spPr>
        <p:txBody>
          <a:bodyPr/>
          <a:lstStyle/>
          <a:p>
            <a:endParaRPr lang="ja-JP" altLang="en-US"/>
          </a:p>
        </p:txBody>
      </p:sp>
      <p:sp>
        <p:nvSpPr>
          <p:cNvPr id="17" name="Text 15"/>
          <p:cNvSpPr/>
          <p:nvPr/>
        </p:nvSpPr>
        <p:spPr>
          <a:xfrm>
            <a:off x="4684776" y="2011680"/>
            <a:ext cx="306628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職人芸がある</a:t>
            </a:r>
            <a:endParaRPr lang="en-US" sz="1550" dirty="0"/>
          </a:p>
        </p:txBody>
      </p:sp>
      <p:sp>
        <p:nvSpPr>
          <p:cNvPr id="18" name="Text 16"/>
          <p:cNvSpPr/>
          <p:nvPr/>
        </p:nvSpPr>
        <p:spPr>
          <a:xfrm>
            <a:off x="4684776" y="2377440"/>
            <a:ext cx="3029712" cy="181965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同じ手法でも、どう使うかで</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説得力がかなり変わる。</a:t>
            </a:r>
            <a:endParaRPr lang="en-US" sz="1300" dirty="0"/>
          </a:p>
        </p:txBody>
      </p:sp>
      <p:sp>
        <p:nvSpPr>
          <p:cNvPr id="19" name="Shape 17"/>
          <p:cNvSpPr/>
          <p:nvPr/>
        </p:nvSpPr>
        <p:spPr>
          <a:xfrm>
            <a:off x="8071104" y="1828800"/>
            <a:ext cx="3413760" cy="2514600"/>
          </a:xfrm>
          <a:prstGeom prst="roundRect">
            <a:avLst>
              <a:gd name="adj" fmla="val 290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071104" y="1828800"/>
            <a:ext cx="128016" cy="2514600"/>
          </a:xfrm>
          <a:prstGeom prst="rect">
            <a:avLst/>
          </a:prstGeom>
          <a:solidFill>
            <a:srgbClr val="3FA7A3"/>
          </a:solidFill>
          <a:ln w="12700">
            <a:solidFill>
              <a:srgbClr val="3FA7A3"/>
            </a:solidFill>
            <a:prstDash val="solid"/>
          </a:ln>
        </p:spPr>
        <p:txBody>
          <a:bodyPr/>
          <a:lstStyle/>
          <a:p>
            <a:endParaRPr lang="ja-JP" altLang="en-US"/>
          </a:p>
        </p:txBody>
      </p:sp>
      <p:sp>
        <p:nvSpPr>
          <p:cNvPr id="21" name="Text 19"/>
          <p:cNvSpPr/>
          <p:nvPr/>
        </p:nvSpPr>
        <p:spPr>
          <a:xfrm>
            <a:off x="8327136" y="2011680"/>
            <a:ext cx="306628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特定集団の言語</a:t>
            </a:r>
            <a:endParaRPr lang="en-US" sz="1550" dirty="0"/>
          </a:p>
        </p:txBody>
      </p:sp>
      <p:sp>
        <p:nvSpPr>
          <p:cNvPr id="22" name="Text 20"/>
          <p:cNvSpPr/>
          <p:nvPr/>
        </p:nvSpPr>
        <p:spPr>
          <a:xfrm>
            <a:off x="8327136" y="2377440"/>
            <a:ext cx="3029712" cy="181965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このコミュニティで受け入れられる</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書き方・見せ方がある。</a:t>
            </a:r>
            <a:endParaRPr lang="en-US" sz="1300" dirty="0"/>
          </a:p>
        </p:txBody>
      </p:sp>
      <p:sp>
        <p:nvSpPr>
          <p:cNvPr id="23" name="Shape 21"/>
          <p:cNvSpPr/>
          <p:nvPr/>
        </p:nvSpPr>
        <p:spPr>
          <a:xfrm>
            <a:off x="896112" y="4663440"/>
            <a:ext cx="10195560" cy="877824"/>
          </a:xfrm>
          <a:prstGeom prst="roundRect">
            <a:avLst>
              <a:gd name="adj" fmla="val 8333"/>
            </a:avLst>
          </a:prstGeom>
          <a:solidFill>
            <a:srgbClr val="FDFEFE"/>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4" name="Shape 22"/>
          <p:cNvSpPr/>
          <p:nvPr/>
        </p:nvSpPr>
        <p:spPr>
          <a:xfrm>
            <a:off x="896112" y="4663440"/>
            <a:ext cx="128016" cy="877824"/>
          </a:xfrm>
          <a:prstGeom prst="rect">
            <a:avLst/>
          </a:prstGeom>
          <a:solidFill>
            <a:srgbClr val="4F7CAC"/>
          </a:solidFill>
          <a:ln w="12700">
            <a:solidFill>
              <a:srgbClr val="4F7CAC"/>
            </a:solidFill>
            <a:prstDash val="solid"/>
          </a:ln>
        </p:spPr>
        <p:txBody>
          <a:bodyPr/>
          <a:lstStyle/>
          <a:p>
            <a:endParaRPr lang="ja-JP" altLang="en-US"/>
          </a:p>
        </p:txBody>
      </p:sp>
      <p:sp>
        <p:nvSpPr>
          <p:cNvPr id="25" name="Text 23"/>
          <p:cNvSpPr/>
          <p:nvPr/>
        </p:nvSpPr>
        <p:spPr>
          <a:xfrm>
            <a:off x="1152144" y="4846320"/>
            <a:ext cx="9848088" cy="292608"/>
          </a:xfrm>
          <a:prstGeom prst="rect">
            <a:avLst/>
          </a:prstGeom>
          <a:noFill/>
          <a:ln/>
        </p:spPr>
        <p:txBody>
          <a:bodyPr wrap="square" lIns="0" tIns="0" rIns="0" bIns="0" rtlCol="0" anchor="ctr"/>
          <a:lstStyle/>
          <a:p>
            <a:pPr marL="0" indent="0">
              <a:buNone/>
            </a:pPr>
            <a:r>
              <a:rPr lang="en-US" sz="1470" b="1" dirty="0">
                <a:solidFill>
                  <a:srgbClr val="17324D"/>
                </a:solidFill>
                <a:latin typeface="Noto Sans CJK JP" pitchFamily="34" charset="0"/>
                <a:ea typeface="Noto Sans CJK JP" pitchFamily="34" charset="-122"/>
                <a:cs typeface="Noto Sans CJK JP" pitchFamily="34" charset="-120"/>
              </a:rPr>
              <a:t>だから授業でやること</a:t>
            </a:r>
            <a:endParaRPr lang="en-US" sz="1470" dirty="0"/>
          </a:p>
        </p:txBody>
      </p:sp>
      <p:sp>
        <p:nvSpPr>
          <p:cNvPr id="26" name="Text 24"/>
          <p:cNvSpPr/>
          <p:nvPr/>
        </p:nvSpPr>
        <p:spPr>
          <a:xfrm>
            <a:off x="1152144" y="5212080"/>
            <a:ext cx="9811512" cy="182880"/>
          </a:xfrm>
          <a:prstGeom prst="rect">
            <a:avLst/>
          </a:prstGeom>
          <a:noFill/>
          <a:ln/>
        </p:spPr>
        <p:txBody>
          <a:bodyPr wrap="square" lIns="381" tIns="381" rIns="381" bIns="381" rtlCol="0" anchor="t"/>
          <a:lstStyle/>
          <a:p>
            <a:pPr marL="0" indent="0">
              <a:buNone/>
            </a:pPr>
            <a:r>
              <a:rPr lang="en-US" sz="1410" dirty="0">
                <a:solidFill>
                  <a:srgbClr val="374151"/>
                </a:solidFill>
                <a:latin typeface="Noto Sans CJK JP" pitchFamily="34" charset="0"/>
                <a:ea typeface="Noto Sans CJK JP" pitchFamily="34" charset="-122"/>
                <a:cs typeface="Noto Sans CJK JP" pitchFamily="34" charset="-120"/>
              </a:rPr>
              <a:t>公式を暗記するだけでなく、「どういう文句が飛んでくるか」「それをどう防ぐか」を学ぶ。</a:t>
            </a:r>
            <a:endParaRPr lang="en-US" sz="141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17324D"/>
        </a:solidFill>
        <a:effectLst/>
      </p:bgPr>
    </p:bg>
    <p:spTree>
      <p:nvGrpSpPr>
        <p:cNvPr id="1" name=""/>
        <p:cNvGrpSpPr/>
        <p:nvPr/>
      </p:nvGrpSpPr>
      <p:grpSpPr>
        <a:xfrm>
          <a:off x="0" y="0"/>
          <a:ext cx="0" cy="0"/>
          <a:chOff x="0" y="0"/>
          <a:chExt cx="0" cy="0"/>
        </a:xfrm>
      </p:grpSpPr>
      <p:sp>
        <p:nvSpPr>
          <p:cNvPr id="2" name="Text 0"/>
          <p:cNvSpPr/>
          <p:nvPr/>
        </p:nvSpPr>
        <p:spPr>
          <a:xfrm>
            <a:off x="749808" y="658368"/>
            <a:ext cx="1554480" cy="256032"/>
          </a:xfrm>
          <a:prstGeom prst="rect">
            <a:avLst/>
          </a:prstGeom>
          <a:noFill/>
          <a:ln/>
        </p:spPr>
        <p:txBody>
          <a:bodyPr wrap="square" lIns="0" tIns="0" rIns="0" bIns="0" rtlCol="0" anchor="ctr"/>
          <a:lstStyle/>
          <a:p>
            <a:pPr marL="0" indent="0">
              <a:buNone/>
            </a:pPr>
            <a:r>
              <a:rPr lang="en-US" sz="1200" b="1" dirty="0">
                <a:solidFill>
                  <a:srgbClr val="FFFFFF"/>
                </a:solidFill>
                <a:latin typeface="Noto Sans CJK JP" pitchFamily="34" charset="0"/>
                <a:ea typeface="Noto Sans CJK JP" pitchFamily="34" charset="-122"/>
                <a:cs typeface="Noto Sans CJK JP" pitchFamily="34" charset="-120"/>
              </a:rPr>
              <a:t>Lecture 1</a:t>
            </a:r>
            <a:endParaRPr lang="en-US" sz="1200" dirty="0"/>
          </a:p>
        </p:txBody>
      </p:sp>
      <p:sp>
        <p:nvSpPr>
          <p:cNvPr id="3" name="Shape 1"/>
          <p:cNvSpPr/>
          <p:nvPr/>
        </p:nvSpPr>
        <p:spPr>
          <a:xfrm>
            <a:off x="749808" y="1024128"/>
            <a:ext cx="2194560" cy="0"/>
          </a:xfrm>
          <a:prstGeom prst="line">
            <a:avLst/>
          </a:prstGeom>
          <a:noFill/>
          <a:ln w="27940">
            <a:solidFill>
              <a:srgbClr val="E27D60"/>
            </a:solidFill>
            <a:prstDash val="solid"/>
          </a:ln>
        </p:spPr>
        <p:txBody>
          <a:bodyPr/>
          <a:lstStyle/>
          <a:p>
            <a:endParaRPr lang="ja-JP" altLang="en-US"/>
          </a:p>
        </p:txBody>
      </p:sp>
      <p:sp>
        <p:nvSpPr>
          <p:cNvPr id="4" name="Text 2"/>
          <p:cNvSpPr/>
          <p:nvPr/>
        </p:nvSpPr>
        <p:spPr>
          <a:xfrm>
            <a:off x="749808" y="1856232"/>
            <a:ext cx="8138160" cy="822960"/>
          </a:xfrm>
          <a:prstGeom prst="rect">
            <a:avLst/>
          </a:prstGeom>
          <a:noFill/>
          <a:ln/>
        </p:spPr>
        <p:txBody>
          <a:bodyPr wrap="square" lIns="0" tIns="0" rIns="0" bIns="0" rtlCol="0" anchor="ctr"/>
          <a:lstStyle/>
          <a:p>
            <a:pPr marL="0" indent="0">
              <a:buNone/>
            </a:pPr>
            <a:r>
              <a:rPr lang="en-US" sz="2800" b="1" dirty="0">
                <a:solidFill>
                  <a:srgbClr val="FFFFFF"/>
                </a:solidFill>
                <a:latin typeface="Noto Sans CJK JP" pitchFamily="34" charset="0"/>
                <a:ea typeface="Noto Sans CJK JP" pitchFamily="34" charset="-122"/>
                <a:cs typeface="Noto Sans CJK JP" pitchFamily="34" charset="-120"/>
              </a:rPr>
              <a:t>観察データでは、事実確認ですら難しい</a:t>
            </a:r>
            <a:endParaRPr lang="en-US" sz="2800" dirty="0"/>
          </a:p>
        </p:txBody>
      </p:sp>
      <p:sp>
        <p:nvSpPr>
          <p:cNvPr id="5" name="Text 3"/>
          <p:cNvSpPr/>
          <p:nvPr/>
        </p:nvSpPr>
        <p:spPr>
          <a:xfrm>
            <a:off x="768096" y="2907792"/>
            <a:ext cx="8503920" cy="502920"/>
          </a:xfrm>
          <a:prstGeom prst="rect">
            <a:avLst/>
          </a:prstGeom>
          <a:noFill/>
          <a:ln/>
        </p:spPr>
        <p:txBody>
          <a:bodyPr wrap="square" lIns="0" tIns="0" rIns="0" bIns="0" rtlCol="0" anchor="ctr"/>
          <a:lstStyle/>
          <a:p>
            <a:pPr marL="0" indent="0">
              <a:buNone/>
            </a:pPr>
            <a:r>
              <a:rPr lang="en-US" sz="1600" dirty="0">
                <a:solidFill>
                  <a:srgbClr val="E27D60"/>
                </a:solidFill>
                <a:latin typeface="Noto Sans CJK JP" pitchFamily="34" charset="0"/>
                <a:ea typeface="Noto Sans CJK JP" pitchFamily="34" charset="-122"/>
                <a:cs typeface="Noto Sans CJK JP" pitchFamily="34" charset="-120"/>
              </a:rPr>
              <a:t>UC Berkeley の有名な例で体感する</a:t>
            </a:r>
            <a:endParaRPr lang="en-US" sz="1600" dirty="0"/>
          </a:p>
        </p:txBody>
      </p:sp>
      <p:sp>
        <p:nvSpPr>
          <p:cNvPr id="6" name="Text 4"/>
          <p:cNvSpPr/>
          <p:nvPr/>
        </p:nvSpPr>
        <p:spPr>
          <a:xfrm>
            <a:off x="768096" y="4005072"/>
            <a:ext cx="3291840" cy="274320"/>
          </a:xfrm>
          <a:prstGeom prst="rect">
            <a:avLst/>
          </a:prstGeom>
          <a:noFill/>
          <a:ln/>
        </p:spPr>
        <p:txBody>
          <a:bodyPr wrap="square" lIns="0" tIns="0" rIns="0" bIns="0" rtlCol="0" anchor="ctr"/>
          <a:lstStyle/>
          <a:p>
            <a:pPr marL="0" indent="0">
              <a:buNone/>
            </a:pPr>
            <a:r>
              <a:rPr lang="en-US" sz="1200" dirty="0">
                <a:solidFill>
                  <a:srgbClr val="D9E2EC"/>
                </a:solidFill>
                <a:latin typeface="Noto Sans CJK JP" pitchFamily="34" charset="0"/>
                <a:ea typeface="Noto Sans CJK JP" pitchFamily="34" charset="-122"/>
                <a:cs typeface="Noto Sans CJK JP" pitchFamily="34" charset="-120"/>
              </a:rPr>
              <a:t>Berkeley</a:t>
            </a:r>
            <a:endParaRPr lang="en-US" sz="1200" dirty="0"/>
          </a:p>
        </p:txBody>
      </p:sp>
      <p:sp>
        <p:nvSpPr>
          <p:cNvPr id="7" name="Text 5"/>
          <p:cNvSpPr/>
          <p:nvPr/>
        </p:nvSpPr>
        <p:spPr>
          <a:xfrm>
            <a:off x="11155680" y="6419088"/>
            <a:ext cx="457200" cy="182880"/>
          </a:xfrm>
          <a:prstGeom prst="rect">
            <a:avLst/>
          </a:prstGeom>
          <a:noFill/>
          <a:ln/>
        </p:spPr>
        <p:txBody>
          <a:bodyPr wrap="square" lIns="0" tIns="0" rIns="0" bIns="0" rtlCol="0" anchor="ctr"/>
          <a:lstStyle/>
          <a:p>
            <a:pPr marL="0" indent="0" algn="r">
              <a:buNone/>
            </a:pPr>
            <a:r>
              <a:rPr lang="en-US" sz="950" dirty="0">
                <a:solidFill>
                  <a:srgbClr val="B8C5D1"/>
                </a:solidFill>
                <a:latin typeface="Noto Sans CJK JP" pitchFamily="34" charset="0"/>
                <a:ea typeface="Noto Sans CJK JP" pitchFamily="34" charset="-122"/>
                <a:cs typeface="Noto Sans CJK JP" pitchFamily="34" charset="-120"/>
              </a:rPr>
              <a:t>21</a:t>
            </a:r>
            <a:endParaRPr lang="en-US" sz="9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E27D60"/>
          </a:solidFill>
          <a:ln w="12700">
            <a:solidFill>
              <a:srgbClr val="E27D60"/>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UC Berkeley の大学院入試をめぐる問い</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全体集計だけでは、判断を誤る可能性がある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E27D60"/>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E27D60"/>
                </a:solidFill>
                <a:latin typeface="Noto Sans CJK JP" pitchFamily="34" charset="0"/>
                <a:ea typeface="Noto Sans CJK JP" pitchFamily="34" charset="-122"/>
                <a:cs typeface="Noto Sans CJK JP" pitchFamily="34" charset="-120"/>
              </a:rPr>
              <a:t>Berkeley</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22</a:t>
            </a:r>
            <a:endParaRPr lang="en-US" sz="900" dirty="0"/>
          </a:p>
        </p:txBody>
      </p:sp>
      <p:sp>
        <p:nvSpPr>
          <p:cNvPr id="11" name="Shape 9"/>
          <p:cNvSpPr/>
          <p:nvPr/>
        </p:nvSpPr>
        <p:spPr>
          <a:xfrm>
            <a:off x="868680" y="1709928"/>
            <a:ext cx="100584" cy="100584"/>
          </a:xfrm>
          <a:prstGeom prst="ellipse">
            <a:avLst/>
          </a:prstGeom>
          <a:solidFill>
            <a:srgbClr val="E27D60"/>
          </a:solidFill>
          <a:ln w="12700">
            <a:solidFill>
              <a:srgbClr val="E27D60"/>
            </a:solidFill>
            <a:prstDash val="solid"/>
          </a:ln>
        </p:spPr>
        <p:txBody>
          <a:bodyPr/>
          <a:lstStyle/>
          <a:p>
            <a:endParaRPr lang="ja-JP" altLang="en-US"/>
          </a:p>
        </p:txBody>
      </p:sp>
      <p:sp>
        <p:nvSpPr>
          <p:cNvPr id="12" name="Text 10"/>
          <p:cNvSpPr/>
          <p:nvPr/>
        </p:nvSpPr>
        <p:spPr>
          <a:xfrm>
            <a:off x="1033272" y="1600200"/>
            <a:ext cx="10076688" cy="685800"/>
          </a:xfrm>
          <a:prstGeom prst="rect">
            <a:avLst/>
          </a:prstGeom>
          <a:noFill/>
          <a:ln/>
        </p:spPr>
        <p:txBody>
          <a:bodyPr wrap="square" lIns="0" tIns="0" rIns="0" bIns="0" rtlCol="0" anchor="ctr"/>
          <a:lstStyle/>
          <a:p>
            <a:pPr marL="0" indent="0">
              <a:buNone/>
            </a:pPr>
            <a:r>
              <a:rPr lang="en-US" sz="1700" dirty="0">
                <a:solidFill>
                  <a:srgbClr val="374151"/>
                </a:solidFill>
                <a:latin typeface="Noto Sans CJK JP" pitchFamily="34" charset="0"/>
                <a:ea typeface="Noto Sans CJK JP" pitchFamily="34" charset="-122"/>
                <a:cs typeface="Noto Sans CJK JP" pitchFamily="34" charset="-120"/>
              </a:rPr>
              <a:t>1970年代前半、アメリカでは性差別への目が厳しくなっていた</a:t>
            </a:r>
            <a:endParaRPr lang="en-US" sz="1700" dirty="0"/>
          </a:p>
        </p:txBody>
      </p:sp>
      <p:sp>
        <p:nvSpPr>
          <p:cNvPr id="13" name="Shape 11"/>
          <p:cNvSpPr/>
          <p:nvPr/>
        </p:nvSpPr>
        <p:spPr>
          <a:xfrm>
            <a:off x="868680" y="2395728"/>
            <a:ext cx="100584" cy="100584"/>
          </a:xfrm>
          <a:prstGeom prst="ellipse">
            <a:avLst/>
          </a:prstGeom>
          <a:solidFill>
            <a:srgbClr val="E27D60"/>
          </a:solidFill>
          <a:ln w="12700">
            <a:solidFill>
              <a:srgbClr val="E27D60"/>
            </a:solidFill>
            <a:prstDash val="solid"/>
          </a:ln>
        </p:spPr>
        <p:txBody>
          <a:bodyPr/>
          <a:lstStyle/>
          <a:p>
            <a:endParaRPr lang="ja-JP" altLang="en-US"/>
          </a:p>
        </p:txBody>
      </p:sp>
      <p:sp>
        <p:nvSpPr>
          <p:cNvPr id="14" name="Text 12"/>
          <p:cNvSpPr/>
          <p:nvPr/>
        </p:nvSpPr>
        <p:spPr>
          <a:xfrm>
            <a:off x="1033272" y="2286000"/>
            <a:ext cx="10076688" cy="685800"/>
          </a:xfrm>
          <a:prstGeom prst="rect">
            <a:avLst/>
          </a:prstGeom>
          <a:noFill/>
          <a:ln/>
        </p:spPr>
        <p:txBody>
          <a:bodyPr wrap="square" lIns="0" tIns="0" rIns="0" bIns="0" rtlCol="0" anchor="ctr"/>
          <a:lstStyle/>
          <a:p>
            <a:pPr marL="0" indent="0">
              <a:buNone/>
            </a:pPr>
            <a:r>
              <a:rPr lang="en-US" sz="1700" dirty="0">
                <a:solidFill>
                  <a:srgbClr val="374151"/>
                </a:solidFill>
                <a:latin typeface="Noto Sans CJK JP" pitchFamily="34" charset="0"/>
                <a:ea typeface="Noto Sans CJK JP" pitchFamily="34" charset="-122"/>
                <a:cs typeface="Noto Sans CJK JP" pitchFamily="34" charset="-120"/>
              </a:rPr>
              <a:t>そんな中で UC Berkeley の大学院入試データがまとまった</a:t>
            </a:r>
            <a:endParaRPr lang="en-US" sz="1700" dirty="0"/>
          </a:p>
        </p:txBody>
      </p:sp>
      <p:sp>
        <p:nvSpPr>
          <p:cNvPr id="15" name="Shape 13"/>
          <p:cNvSpPr/>
          <p:nvPr/>
        </p:nvSpPr>
        <p:spPr>
          <a:xfrm>
            <a:off x="868680" y="3081528"/>
            <a:ext cx="100584" cy="100584"/>
          </a:xfrm>
          <a:prstGeom prst="ellipse">
            <a:avLst/>
          </a:prstGeom>
          <a:solidFill>
            <a:srgbClr val="E27D60"/>
          </a:solidFill>
          <a:ln w="12700">
            <a:solidFill>
              <a:srgbClr val="E27D60"/>
            </a:solidFill>
            <a:prstDash val="solid"/>
          </a:ln>
        </p:spPr>
        <p:txBody>
          <a:bodyPr/>
          <a:lstStyle/>
          <a:p>
            <a:endParaRPr lang="ja-JP" altLang="en-US"/>
          </a:p>
        </p:txBody>
      </p:sp>
      <p:sp>
        <p:nvSpPr>
          <p:cNvPr id="16" name="Text 14"/>
          <p:cNvSpPr/>
          <p:nvPr/>
        </p:nvSpPr>
        <p:spPr>
          <a:xfrm>
            <a:off x="1033272" y="2971800"/>
            <a:ext cx="10076688" cy="685800"/>
          </a:xfrm>
          <a:prstGeom prst="rect">
            <a:avLst/>
          </a:prstGeom>
          <a:noFill/>
          <a:ln/>
        </p:spPr>
        <p:txBody>
          <a:bodyPr wrap="square" lIns="0" tIns="0" rIns="0" bIns="0" rtlCol="0" anchor="ctr"/>
          <a:lstStyle/>
          <a:p>
            <a:pPr marL="0" indent="0">
              <a:buNone/>
            </a:pPr>
            <a:r>
              <a:rPr lang="en-US" sz="1700" dirty="0">
                <a:solidFill>
                  <a:srgbClr val="374151"/>
                </a:solidFill>
                <a:latin typeface="Noto Sans CJK JP" pitchFamily="34" charset="0"/>
                <a:ea typeface="Noto Sans CJK JP" pitchFamily="34" charset="-122"/>
                <a:cs typeface="Noto Sans CJK JP" pitchFamily="34" charset="-120"/>
              </a:rPr>
              <a:t>この例で見たいのは、「データで事実を確認すること」すら簡単ではないという点</a:t>
            </a:r>
            <a:endParaRPr lang="en-US" sz="1700" dirty="0"/>
          </a:p>
        </p:txBody>
      </p:sp>
      <p:sp>
        <p:nvSpPr>
          <p:cNvPr id="17" name="Shape 15"/>
          <p:cNvSpPr/>
          <p:nvPr/>
        </p:nvSpPr>
        <p:spPr>
          <a:xfrm>
            <a:off x="896112" y="4160520"/>
            <a:ext cx="10195560" cy="1124712"/>
          </a:xfrm>
          <a:prstGeom prst="roundRect">
            <a:avLst>
              <a:gd name="adj" fmla="val 6504"/>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8" name="Shape 16"/>
          <p:cNvSpPr/>
          <p:nvPr/>
        </p:nvSpPr>
        <p:spPr>
          <a:xfrm>
            <a:off x="896112" y="4160520"/>
            <a:ext cx="128016" cy="1124712"/>
          </a:xfrm>
          <a:prstGeom prst="rect">
            <a:avLst/>
          </a:prstGeom>
          <a:solidFill>
            <a:srgbClr val="D4A017"/>
          </a:solidFill>
          <a:ln w="12700">
            <a:solidFill>
              <a:srgbClr val="D4A017"/>
            </a:solidFill>
            <a:prstDash val="solid"/>
          </a:ln>
        </p:spPr>
        <p:txBody>
          <a:bodyPr/>
          <a:lstStyle/>
          <a:p>
            <a:endParaRPr lang="ja-JP" altLang="en-US"/>
          </a:p>
        </p:txBody>
      </p:sp>
      <p:sp>
        <p:nvSpPr>
          <p:cNvPr id="19" name="Text 17"/>
          <p:cNvSpPr/>
          <p:nvPr/>
        </p:nvSpPr>
        <p:spPr>
          <a:xfrm>
            <a:off x="1152144" y="4343400"/>
            <a:ext cx="984808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最初の問い</a:t>
            </a:r>
            <a:endParaRPr lang="en-US" sz="1500" dirty="0"/>
          </a:p>
        </p:txBody>
      </p:sp>
      <p:sp>
        <p:nvSpPr>
          <p:cNvPr id="20" name="Text 18"/>
          <p:cNvSpPr/>
          <p:nvPr/>
        </p:nvSpPr>
        <p:spPr>
          <a:xfrm>
            <a:off x="1152144" y="4709160"/>
            <a:ext cx="9811512" cy="429768"/>
          </a:xfrm>
          <a:prstGeom prst="rect">
            <a:avLst/>
          </a:prstGeom>
          <a:noFill/>
          <a:ln/>
        </p:spPr>
        <p:txBody>
          <a:bodyPr wrap="square" lIns="381" tIns="381" rIns="381" bIns="381" rtlCol="0" anchor="t"/>
          <a:lstStyle/>
          <a:p>
            <a:pPr marL="0" indent="0">
              <a:buNone/>
            </a:pPr>
            <a:r>
              <a:rPr lang="en-US" sz="1450" dirty="0">
                <a:solidFill>
                  <a:srgbClr val="374151"/>
                </a:solidFill>
                <a:latin typeface="Noto Sans CJK JP" pitchFamily="34" charset="0"/>
                <a:ea typeface="Noto Sans CJK JP" pitchFamily="34" charset="-122"/>
                <a:cs typeface="Noto Sans CJK JP" pitchFamily="34" charset="-120"/>
              </a:rPr>
              <a:t>全体集計で男性の合格率が高い。これだけで「女性差別だ」と言ってよいだろうか？</a:t>
            </a:r>
            <a:endParaRPr lang="en-US" sz="14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E27D60"/>
          </a:solidFill>
          <a:ln w="12700">
            <a:solidFill>
              <a:srgbClr val="E27D60"/>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まずは全体集計を見る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ここだけ見ると「かなり怪しい」</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E27D60"/>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E27D60"/>
                </a:solidFill>
                <a:latin typeface="Noto Sans CJK JP" pitchFamily="34" charset="0"/>
                <a:ea typeface="Noto Sans CJK JP" pitchFamily="34" charset="-122"/>
                <a:cs typeface="Noto Sans CJK JP" pitchFamily="34" charset="-120"/>
              </a:rPr>
              <a:t>Berkeley</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23</a:t>
            </a:r>
            <a:endParaRPr lang="en-US" sz="900" dirty="0"/>
          </a:p>
        </p:txBody>
      </p:sp>
      <p:sp>
        <p:nvSpPr>
          <p:cNvPr id="11" name="Shape 9"/>
          <p:cNvSpPr/>
          <p:nvPr/>
        </p:nvSpPr>
        <p:spPr>
          <a:xfrm>
            <a:off x="868680" y="1572768"/>
            <a:ext cx="1280160" cy="402336"/>
          </a:xfrm>
          <a:prstGeom prst="rect">
            <a:avLst/>
          </a:prstGeom>
          <a:solidFill>
            <a:srgbClr val="EEF3F7"/>
          </a:solidFill>
          <a:ln w="12700">
            <a:solidFill>
              <a:srgbClr val="D9E2EC"/>
            </a:solidFill>
            <a:prstDash val="solid"/>
          </a:ln>
        </p:spPr>
        <p:txBody>
          <a:bodyPr/>
          <a:lstStyle/>
          <a:p>
            <a:endParaRPr lang="ja-JP" altLang="en-US"/>
          </a:p>
        </p:txBody>
      </p:sp>
      <p:sp>
        <p:nvSpPr>
          <p:cNvPr id="12" name="Text 10"/>
          <p:cNvSpPr/>
          <p:nvPr/>
        </p:nvSpPr>
        <p:spPr>
          <a:xfrm>
            <a:off x="896112" y="1609344"/>
            <a:ext cx="122529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性別</a:t>
            </a:r>
            <a:endParaRPr lang="en-US" sz="1250" dirty="0"/>
          </a:p>
        </p:txBody>
      </p:sp>
      <p:sp>
        <p:nvSpPr>
          <p:cNvPr id="13" name="Shape 11"/>
          <p:cNvSpPr/>
          <p:nvPr/>
        </p:nvSpPr>
        <p:spPr>
          <a:xfrm>
            <a:off x="2148840" y="1572768"/>
            <a:ext cx="1417320" cy="402336"/>
          </a:xfrm>
          <a:prstGeom prst="rect">
            <a:avLst/>
          </a:prstGeom>
          <a:solidFill>
            <a:srgbClr val="EEF3F7"/>
          </a:solidFill>
          <a:ln w="12700">
            <a:solidFill>
              <a:srgbClr val="D9E2EC"/>
            </a:solidFill>
            <a:prstDash val="solid"/>
          </a:ln>
        </p:spPr>
        <p:txBody>
          <a:bodyPr/>
          <a:lstStyle/>
          <a:p>
            <a:endParaRPr lang="ja-JP" altLang="en-US"/>
          </a:p>
        </p:txBody>
      </p:sp>
      <p:sp>
        <p:nvSpPr>
          <p:cNvPr id="14" name="Text 12"/>
          <p:cNvSpPr/>
          <p:nvPr/>
        </p:nvSpPr>
        <p:spPr>
          <a:xfrm>
            <a:off x="2176272" y="1609344"/>
            <a:ext cx="136245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志願者数</a:t>
            </a:r>
            <a:endParaRPr lang="en-US" sz="1250" dirty="0"/>
          </a:p>
        </p:txBody>
      </p:sp>
      <p:sp>
        <p:nvSpPr>
          <p:cNvPr id="15" name="Shape 13"/>
          <p:cNvSpPr/>
          <p:nvPr/>
        </p:nvSpPr>
        <p:spPr>
          <a:xfrm>
            <a:off x="3566160" y="1572768"/>
            <a:ext cx="1920240" cy="402336"/>
          </a:xfrm>
          <a:prstGeom prst="rect">
            <a:avLst/>
          </a:prstGeom>
          <a:solidFill>
            <a:srgbClr val="EEF3F7"/>
          </a:solidFill>
          <a:ln w="12700">
            <a:solidFill>
              <a:srgbClr val="D9E2EC"/>
            </a:solidFill>
            <a:prstDash val="solid"/>
          </a:ln>
        </p:spPr>
        <p:txBody>
          <a:bodyPr/>
          <a:lstStyle/>
          <a:p>
            <a:endParaRPr lang="ja-JP" altLang="en-US"/>
          </a:p>
        </p:txBody>
      </p:sp>
      <p:sp>
        <p:nvSpPr>
          <p:cNvPr id="16" name="Text 14"/>
          <p:cNvSpPr/>
          <p:nvPr/>
        </p:nvSpPr>
        <p:spPr>
          <a:xfrm>
            <a:off x="3593592" y="1609344"/>
            <a:ext cx="186537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合格者数</a:t>
            </a:r>
            <a:endParaRPr lang="en-US" sz="1250" dirty="0"/>
          </a:p>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（実現値）</a:t>
            </a:r>
            <a:endParaRPr lang="en-US" sz="1250" dirty="0"/>
          </a:p>
        </p:txBody>
      </p:sp>
      <p:sp>
        <p:nvSpPr>
          <p:cNvPr id="17" name="Shape 15"/>
          <p:cNvSpPr/>
          <p:nvPr/>
        </p:nvSpPr>
        <p:spPr>
          <a:xfrm>
            <a:off x="5486400" y="1572768"/>
            <a:ext cx="2057400" cy="402336"/>
          </a:xfrm>
          <a:prstGeom prst="rect">
            <a:avLst/>
          </a:prstGeom>
          <a:solidFill>
            <a:srgbClr val="EEF3F7"/>
          </a:solidFill>
          <a:ln w="12700">
            <a:solidFill>
              <a:srgbClr val="D9E2EC"/>
            </a:solidFill>
            <a:prstDash val="solid"/>
          </a:ln>
        </p:spPr>
        <p:txBody>
          <a:bodyPr/>
          <a:lstStyle/>
          <a:p>
            <a:endParaRPr lang="ja-JP" altLang="en-US"/>
          </a:p>
        </p:txBody>
      </p:sp>
      <p:sp>
        <p:nvSpPr>
          <p:cNvPr id="18" name="Text 16"/>
          <p:cNvSpPr/>
          <p:nvPr/>
        </p:nvSpPr>
        <p:spPr>
          <a:xfrm>
            <a:off x="5513832" y="1609344"/>
            <a:ext cx="200253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合格者数</a:t>
            </a:r>
            <a:endParaRPr lang="en-US" sz="1250" dirty="0"/>
          </a:p>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（望ましい数）</a:t>
            </a:r>
            <a:endParaRPr lang="en-US" sz="1250" dirty="0"/>
          </a:p>
        </p:txBody>
      </p:sp>
      <p:sp>
        <p:nvSpPr>
          <p:cNvPr id="19" name="Shape 17"/>
          <p:cNvSpPr/>
          <p:nvPr/>
        </p:nvSpPr>
        <p:spPr>
          <a:xfrm>
            <a:off x="7543800" y="1572768"/>
            <a:ext cx="2057400" cy="402336"/>
          </a:xfrm>
          <a:prstGeom prst="rect">
            <a:avLst/>
          </a:prstGeom>
          <a:solidFill>
            <a:srgbClr val="EEF3F7"/>
          </a:solidFill>
          <a:ln w="12700">
            <a:solidFill>
              <a:srgbClr val="D9E2EC"/>
            </a:solidFill>
            <a:prstDash val="solid"/>
          </a:ln>
        </p:spPr>
        <p:txBody>
          <a:bodyPr/>
          <a:lstStyle/>
          <a:p>
            <a:endParaRPr lang="ja-JP" altLang="en-US"/>
          </a:p>
        </p:txBody>
      </p:sp>
      <p:sp>
        <p:nvSpPr>
          <p:cNvPr id="20" name="Text 18"/>
          <p:cNvSpPr/>
          <p:nvPr/>
        </p:nvSpPr>
        <p:spPr>
          <a:xfrm>
            <a:off x="7571232" y="1609344"/>
            <a:ext cx="200253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実現値−望ましい数</a:t>
            </a:r>
            <a:endParaRPr lang="en-US" sz="1250" dirty="0"/>
          </a:p>
        </p:txBody>
      </p:sp>
      <p:sp>
        <p:nvSpPr>
          <p:cNvPr id="21" name="Shape 19"/>
          <p:cNvSpPr/>
          <p:nvPr/>
        </p:nvSpPr>
        <p:spPr>
          <a:xfrm>
            <a:off x="868680" y="1975104"/>
            <a:ext cx="1280160" cy="402336"/>
          </a:xfrm>
          <a:prstGeom prst="rect">
            <a:avLst/>
          </a:prstGeom>
          <a:solidFill>
            <a:srgbClr val="FFFFFF"/>
          </a:solidFill>
          <a:ln w="12700">
            <a:solidFill>
              <a:srgbClr val="D9E2EC"/>
            </a:solidFill>
            <a:prstDash val="solid"/>
          </a:ln>
        </p:spPr>
        <p:txBody>
          <a:bodyPr/>
          <a:lstStyle/>
          <a:p>
            <a:endParaRPr lang="ja-JP" altLang="en-US"/>
          </a:p>
        </p:txBody>
      </p:sp>
      <p:sp>
        <p:nvSpPr>
          <p:cNvPr id="22" name="Text 20"/>
          <p:cNvSpPr/>
          <p:nvPr/>
        </p:nvSpPr>
        <p:spPr>
          <a:xfrm>
            <a:off x="896112" y="2011680"/>
            <a:ext cx="1225296" cy="329184"/>
          </a:xfrm>
          <a:prstGeom prst="rect">
            <a:avLst/>
          </a:prstGeom>
          <a:noFill/>
          <a:ln/>
        </p:spPr>
        <p:txBody>
          <a:bodyPr wrap="square" lIns="254" tIns="254" rIns="254" bIns="254" rtlCol="0" anchor="ctr"/>
          <a:lstStyle/>
          <a:p>
            <a:pPr marL="0" indent="0" algn="l">
              <a:buNone/>
            </a:pPr>
            <a:r>
              <a:rPr lang="en-US" sz="1250" dirty="0">
                <a:solidFill>
                  <a:srgbClr val="374151"/>
                </a:solidFill>
                <a:latin typeface="Noto Sans CJK JP" pitchFamily="34" charset="0"/>
                <a:ea typeface="Noto Sans CJK JP" pitchFamily="34" charset="-122"/>
                <a:cs typeface="Noto Sans CJK JP" pitchFamily="34" charset="-120"/>
              </a:rPr>
              <a:t>Men</a:t>
            </a:r>
            <a:endParaRPr lang="en-US" sz="1250" dirty="0"/>
          </a:p>
        </p:txBody>
      </p:sp>
      <p:sp>
        <p:nvSpPr>
          <p:cNvPr id="23" name="Shape 21"/>
          <p:cNvSpPr/>
          <p:nvPr/>
        </p:nvSpPr>
        <p:spPr>
          <a:xfrm>
            <a:off x="2148840" y="1975104"/>
            <a:ext cx="1417320" cy="402336"/>
          </a:xfrm>
          <a:prstGeom prst="rect">
            <a:avLst/>
          </a:prstGeom>
          <a:solidFill>
            <a:srgbClr val="FFFFFF"/>
          </a:solidFill>
          <a:ln w="12700">
            <a:solidFill>
              <a:srgbClr val="D9E2EC"/>
            </a:solidFill>
            <a:prstDash val="solid"/>
          </a:ln>
        </p:spPr>
        <p:txBody>
          <a:bodyPr/>
          <a:lstStyle/>
          <a:p>
            <a:endParaRPr lang="ja-JP" altLang="en-US"/>
          </a:p>
        </p:txBody>
      </p:sp>
      <p:sp>
        <p:nvSpPr>
          <p:cNvPr id="24" name="Text 22"/>
          <p:cNvSpPr/>
          <p:nvPr/>
        </p:nvSpPr>
        <p:spPr>
          <a:xfrm>
            <a:off x="2176272" y="2011680"/>
            <a:ext cx="136245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8,442</a:t>
            </a:r>
            <a:endParaRPr lang="en-US" sz="1250" dirty="0"/>
          </a:p>
        </p:txBody>
      </p:sp>
      <p:sp>
        <p:nvSpPr>
          <p:cNvPr id="25" name="Shape 23"/>
          <p:cNvSpPr/>
          <p:nvPr/>
        </p:nvSpPr>
        <p:spPr>
          <a:xfrm>
            <a:off x="3566160" y="1975104"/>
            <a:ext cx="1920240" cy="402336"/>
          </a:xfrm>
          <a:prstGeom prst="rect">
            <a:avLst/>
          </a:prstGeom>
          <a:solidFill>
            <a:srgbClr val="FFFFFF"/>
          </a:solidFill>
          <a:ln w="12700">
            <a:solidFill>
              <a:srgbClr val="D9E2EC"/>
            </a:solidFill>
            <a:prstDash val="solid"/>
          </a:ln>
        </p:spPr>
        <p:txBody>
          <a:bodyPr/>
          <a:lstStyle/>
          <a:p>
            <a:endParaRPr lang="ja-JP" altLang="en-US"/>
          </a:p>
        </p:txBody>
      </p:sp>
      <p:sp>
        <p:nvSpPr>
          <p:cNvPr id="26" name="Text 24"/>
          <p:cNvSpPr/>
          <p:nvPr/>
        </p:nvSpPr>
        <p:spPr>
          <a:xfrm>
            <a:off x="3593592" y="2011680"/>
            <a:ext cx="186537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3,738</a:t>
            </a:r>
            <a:endParaRPr lang="en-US" sz="1250" dirty="0"/>
          </a:p>
        </p:txBody>
      </p:sp>
      <p:sp>
        <p:nvSpPr>
          <p:cNvPr id="27" name="Shape 25"/>
          <p:cNvSpPr/>
          <p:nvPr/>
        </p:nvSpPr>
        <p:spPr>
          <a:xfrm>
            <a:off x="5486400" y="1975104"/>
            <a:ext cx="2057400" cy="402336"/>
          </a:xfrm>
          <a:prstGeom prst="rect">
            <a:avLst/>
          </a:prstGeom>
          <a:solidFill>
            <a:srgbClr val="FFFFFF"/>
          </a:solidFill>
          <a:ln w="12700">
            <a:solidFill>
              <a:srgbClr val="D9E2EC"/>
            </a:solidFill>
            <a:prstDash val="solid"/>
          </a:ln>
        </p:spPr>
        <p:txBody>
          <a:bodyPr/>
          <a:lstStyle/>
          <a:p>
            <a:endParaRPr lang="ja-JP" altLang="en-US"/>
          </a:p>
        </p:txBody>
      </p:sp>
      <p:sp>
        <p:nvSpPr>
          <p:cNvPr id="28" name="Text 26"/>
          <p:cNvSpPr/>
          <p:nvPr/>
        </p:nvSpPr>
        <p:spPr>
          <a:xfrm>
            <a:off x="5513832" y="2011680"/>
            <a:ext cx="2002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3,460.7</a:t>
            </a:r>
            <a:endParaRPr lang="en-US" sz="1250" dirty="0"/>
          </a:p>
        </p:txBody>
      </p:sp>
      <p:sp>
        <p:nvSpPr>
          <p:cNvPr id="29" name="Shape 27"/>
          <p:cNvSpPr/>
          <p:nvPr/>
        </p:nvSpPr>
        <p:spPr>
          <a:xfrm>
            <a:off x="7543800" y="1975104"/>
            <a:ext cx="2057400" cy="402336"/>
          </a:xfrm>
          <a:prstGeom prst="rect">
            <a:avLst/>
          </a:prstGeom>
          <a:solidFill>
            <a:srgbClr val="FFFFFF"/>
          </a:solidFill>
          <a:ln w="12700">
            <a:solidFill>
              <a:srgbClr val="D9E2EC"/>
            </a:solidFill>
            <a:prstDash val="solid"/>
          </a:ln>
        </p:spPr>
        <p:txBody>
          <a:bodyPr/>
          <a:lstStyle/>
          <a:p>
            <a:endParaRPr lang="ja-JP" altLang="en-US"/>
          </a:p>
        </p:txBody>
      </p:sp>
      <p:sp>
        <p:nvSpPr>
          <p:cNvPr id="30" name="Text 28"/>
          <p:cNvSpPr/>
          <p:nvPr/>
        </p:nvSpPr>
        <p:spPr>
          <a:xfrm>
            <a:off x="7571232" y="2011680"/>
            <a:ext cx="2002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+277.3</a:t>
            </a:r>
            <a:endParaRPr lang="en-US" sz="1250" dirty="0"/>
          </a:p>
        </p:txBody>
      </p:sp>
      <p:sp>
        <p:nvSpPr>
          <p:cNvPr id="31" name="Shape 29"/>
          <p:cNvSpPr/>
          <p:nvPr/>
        </p:nvSpPr>
        <p:spPr>
          <a:xfrm>
            <a:off x="868680" y="2377440"/>
            <a:ext cx="1280160" cy="402336"/>
          </a:xfrm>
          <a:prstGeom prst="rect">
            <a:avLst/>
          </a:prstGeom>
          <a:solidFill>
            <a:srgbClr val="FFFFFF"/>
          </a:solidFill>
          <a:ln w="12700">
            <a:solidFill>
              <a:srgbClr val="D9E2EC"/>
            </a:solidFill>
            <a:prstDash val="solid"/>
          </a:ln>
        </p:spPr>
        <p:txBody>
          <a:bodyPr/>
          <a:lstStyle/>
          <a:p>
            <a:endParaRPr lang="ja-JP" altLang="en-US"/>
          </a:p>
        </p:txBody>
      </p:sp>
      <p:sp>
        <p:nvSpPr>
          <p:cNvPr id="32" name="Text 30"/>
          <p:cNvSpPr/>
          <p:nvPr/>
        </p:nvSpPr>
        <p:spPr>
          <a:xfrm>
            <a:off x="896112" y="2414016"/>
            <a:ext cx="1225296" cy="329184"/>
          </a:xfrm>
          <a:prstGeom prst="rect">
            <a:avLst/>
          </a:prstGeom>
          <a:noFill/>
          <a:ln/>
        </p:spPr>
        <p:txBody>
          <a:bodyPr wrap="square" lIns="254" tIns="254" rIns="254" bIns="254" rtlCol="0" anchor="ctr"/>
          <a:lstStyle/>
          <a:p>
            <a:pPr marL="0" indent="0" algn="l">
              <a:buNone/>
            </a:pPr>
            <a:r>
              <a:rPr lang="en-US" sz="1250" dirty="0">
                <a:solidFill>
                  <a:srgbClr val="374151"/>
                </a:solidFill>
                <a:latin typeface="Noto Sans CJK JP" pitchFamily="34" charset="0"/>
                <a:ea typeface="Noto Sans CJK JP" pitchFamily="34" charset="-122"/>
                <a:cs typeface="Noto Sans CJK JP" pitchFamily="34" charset="-120"/>
              </a:rPr>
              <a:t>Women</a:t>
            </a:r>
            <a:endParaRPr lang="en-US" sz="1250" dirty="0"/>
          </a:p>
        </p:txBody>
      </p:sp>
      <p:sp>
        <p:nvSpPr>
          <p:cNvPr id="33" name="Shape 31"/>
          <p:cNvSpPr/>
          <p:nvPr/>
        </p:nvSpPr>
        <p:spPr>
          <a:xfrm>
            <a:off x="2148840" y="2377440"/>
            <a:ext cx="1417320" cy="402336"/>
          </a:xfrm>
          <a:prstGeom prst="rect">
            <a:avLst/>
          </a:prstGeom>
          <a:solidFill>
            <a:srgbClr val="FFFFFF"/>
          </a:solidFill>
          <a:ln w="12700">
            <a:solidFill>
              <a:srgbClr val="D9E2EC"/>
            </a:solidFill>
            <a:prstDash val="solid"/>
          </a:ln>
        </p:spPr>
        <p:txBody>
          <a:bodyPr/>
          <a:lstStyle/>
          <a:p>
            <a:endParaRPr lang="ja-JP" altLang="en-US"/>
          </a:p>
        </p:txBody>
      </p:sp>
      <p:sp>
        <p:nvSpPr>
          <p:cNvPr id="34" name="Text 32"/>
          <p:cNvSpPr/>
          <p:nvPr/>
        </p:nvSpPr>
        <p:spPr>
          <a:xfrm>
            <a:off x="2176272" y="2414016"/>
            <a:ext cx="136245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4,321</a:t>
            </a:r>
            <a:endParaRPr lang="en-US" sz="1250" dirty="0"/>
          </a:p>
        </p:txBody>
      </p:sp>
      <p:sp>
        <p:nvSpPr>
          <p:cNvPr id="35" name="Shape 33"/>
          <p:cNvSpPr/>
          <p:nvPr/>
        </p:nvSpPr>
        <p:spPr>
          <a:xfrm>
            <a:off x="3566160" y="2377440"/>
            <a:ext cx="1920240" cy="402336"/>
          </a:xfrm>
          <a:prstGeom prst="rect">
            <a:avLst/>
          </a:prstGeom>
          <a:solidFill>
            <a:srgbClr val="FFFFFF"/>
          </a:solidFill>
          <a:ln w="12700">
            <a:solidFill>
              <a:srgbClr val="D9E2EC"/>
            </a:solidFill>
            <a:prstDash val="solid"/>
          </a:ln>
        </p:spPr>
        <p:txBody>
          <a:bodyPr/>
          <a:lstStyle/>
          <a:p>
            <a:endParaRPr lang="ja-JP" altLang="en-US"/>
          </a:p>
        </p:txBody>
      </p:sp>
      <p:sp>
        <p:nvSpPr>
          <p:cNvPr id="36" name="Text 34"/>
          <p:cNvSpPr/>
          <p:nvPr/>
        </p:nvSpPr>
        <p:spPr>
          <a:xfrm>
            <a:off x="3593592" y="2414016"/>
            <a:ext cx="186537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1,494</a:t>
            </a:r>
            <a:endParaRPr lang="en-US" sz="1250" dirty="0"/>
          </a:p>
        </p:txBody>
      </p:sp>
      <p:sp>
        <p:nvSpPr>
          <p:cNvPr id="37" name="Shape 35"/>
          <p:cNvSpPr/>
          <p:nvPr/>
        </p:nvSpPr>
        <p:spPr>
          <a:xfrm>
            <a:off x="5486400" y="2377440"/>
            <a:ext cx="2057400" cy="402336"/>
          </a:xfrm>
          <a:prstGeom prst="rect">
            <a:avLst/>
          </a:prstGeom>
          <a:solidFill>
            <a:srgbClr val="FFFFFF"/>
          </a:solidFill>
          <a:ln w="12700">
            <a:solidFill>
              <a:srgbClr val="D9E2EC"/>
            </a:solidFill>
            <a:prstDash val="solid"/>
          </a:ln>
        </p:spPr>
        <p:txBody>
          <a:bodyPr/>
          <a:lstStyle/>
          <a:p>
            <a:endParaRPr lang="ja-JP" altLang="en-US"/>
          </a:p>
        </p:txBody>
      </p:sp>
      <p:sp>
        <p:nvSpPr>
          <p:cNvPr id="38" name="Text 36"/>
          <p:cNvSpPr/>
          <p:nvPr/>
        </p:nvSpPr>
        <p:spPr>
          <a:xfrm>
            <a:off x="5513832" y="2414016"/>
            <a:ext cx="2002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1,771.3</a:t>
            </a:r>
            <a:endParaRPr lang="en-US" sz="1250" dirty="0"/>
          </a:p>
        </p:txBody>
      </p:sp>
      <p:sp>
        <p:nvSpPr>
          <p:cNvPr id="39" name="Shape 37"/>
          <p:cNvSpPr/>
          <p:nvPr/>
        </p:nvSpPr>
        <p:spPr>
          <a:xfrm>
            <a:off x="7543800" y="2377440"/>
            <a:ext cx="2057400" cy="402336"/>
          </a:xfrm>
          <a:prstGeom prst="rect">
            <a:avLst/>
          </a:prstGeom>
          <a:solidFill>
            <a:srgbClr val="FFFFFF"/>
          </a:solidFill>
          <a:ln w="12700">
            <a:solidFill>
              <a:srgbClr val="D9E2EC"/>
            </a:solidFill>
            <a:prstDash val="solid"/>
          </a:ln>
        </p:spPr>
        <p:txBody>
          <a:bodyPr/>
          <a:lstStyle/>
          <a:p>
            <a:endParaRPr lang="ja-JP" altLang="en-US"/>
          </a:p>
        </p:txBody>
      </p:sp>
      <p:sp>
        <p:nvSpPr>
          <p:cNvPr id="40" name="Text 38"/>
          <p:cNvSpPr/>
          <p:nvPr/>
        </p:nvSpPr>
        <p:spPr>
          <a:xfrm>
            <a:off x="7571232" y="2414016"/>
            <a:ext cx="2002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−277.3</a:t>
            </a:r>
            <a:endParaRPr lang="en-US" sz="1250" dirty="0"/>
          </a:p>
        </p:txBody>
      </p:sp>
      <p:sp>
        <p:nvSpPr>
          <p:cNvPr id="41" name="Shape 39"/>
          <p:cNvSpPr/>
          <p:nvPr/>
        </p:nvSpPr>
        <p:spPr>
          <a:xfrm>
            <a:off x="868680" y="2779776"/>
            <a:ext cx="1280160" cy="402336"/>
          </a:xfrm>
          <a:prstGeom prst="rect">
            <a:avLst/>
          </a:prstGeom>
          <a:solidFill>
            <a:srgbClr val="FFFFFF"/>
          </a:solidFill>
          <a:ln w="12700">
            <a:solidFill>
              <a:srgbClr val="D9E2EC"/>
            </a:solidFill>
            <a:prstDash val="solid"/>
          </a:ln>
        </p:spPr>
        <p:txBody>
          <a:bodyPr/>
          <a:lstStyle/>
          <a:p>
            <a:endParaRPr lang="ja-JP" altLang="en-US"/>
          </a:p>
        </p:txBody>
      </p:sp>
      <p:sp>
        <p:nvSpPr>
          <p:cNvPr id="42" name="Text 40"/>
          <p:cNvSpPr/>
          <p:nvPr/>
        </p:nvSpPr>
        <p:spPr>
          <a:xfrm>
            <a:off x="896112" y="2816352"/>
            <a:ext cx="1225296" cy="329184"/>
          </a:xfrm>
          <a:prstGeom prst="rect">
            <a:avLst/>
          </a:prstGeom>
          <a:noFill/>
          <a:ln/>
        </p:spPr>
        <p:txBody>
          <a:bodyPr wrap="square" lIns="254" tIns="254" rIns="254" bIns="254" rtlCol="0" anchor="ctr"/>
          <a:lstStyle/>
          <a:p>
            <a:pPr marL="0" indent="0" algn="l">
              <a:buNone/>
            </a:pPr>
            <a:r>
              <a:rPr lang="en-US" sz="1250" dirty="0">
                <a:solidFill>
                  <a:srgbClr val="374151"/>
                </a:solidFill>
                <a:latin typeface="Noto Sans CJK JP" pitchFamily="34" charset="0"/>
                <a:ea typeface="Noto Sans CJK JP" pitchFamily="34" charset="-122"/>
                <a:cs typeface="Noto Sans CJK JP" pitchFamily="34" charset="-120"/>
              </a:rPr>
              <a:t>Total</a:t>
            </a:r>
            <a:endParaRPr lang="en-US" sz="1250" dirty="0"/>
          </a:p>
        </p:txBody>
      </p:sp>
      <p:sp>
        <p:nvSpPr>
          <p:cNvPr id="43" name="Shape 41"/>
          <p:cNvSpPr/>
          <p:nvPr/>
        </p:nvSpPr>
        <p:spPr>
          <a:xfrm>
            <a:off x="2148840" y="2779776"/>
            <a:ext cx="1417320" cy="402336"/>
          </a:xfrm>
          <a:prstGeom prst="rect">
            <a:avLst/>
          </a:prstGeom>
          <a:solidFill>
            <a:srgbClr val="FFFFFF"/>
          </a:solidFill>
          <a:ln w="12700">
            <a:solidFill>
              <a:srgbClr val="D9E2EC"/>
            </a:solidFill>
            <a:prstDash val="solid"/>
          </a:ln>
        </p:spPr>
        <p:txBody>
          <a:bodyPr/>
          <a:lstStyle/>
          <a:p>
            <a:endParaRPr lang="ja-JP" altLang="en-US"/>
          </a:p>
        </p:txBody>
      </p:sp>
      <p:sp>
        <p:nvSpPr>
          <p:cNvPr id="44" name="Text 42"/>
          <p:cNvSpPr/>
          <p:nvPr/>
        </p:nvSpPr>
        <p:spPr>
          <a:xfrm>
            <a:off x="2176272" y="2816352"/>
            <a:ext cx="136245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12,763</a:t>
            </a:r>
            <a:endParaRPr lang="en-US" sz="1250" dirty="0"/>
          </a:p>
        </p:txBody>
      </p:sp>
      <p:sp>
        <p:nvSpPr>
          <p:cNvPr id="45" name="Shape 43"/>
          <p:cNvSpPr/>
          <p:nvPr/>
        </p:nvSpPr>
        <p:spPr>
          <a:xfrm>
            <a:off x="3566160" y="2779776"/>
            <a:ext cx="1920240" cy="402336"/>
          </a:xfrm>
          <a:prstGeom prst="rect">
            <a:avLst/>
          </a:prstGeom>
          <a:solidFill>
            <a:srgbClr val="FFFFFF"/>
          </a:solidFill>
          <a:ln w="12700">
            <a:solidFill>
              <a:srgbClr val="D9E2EC"/>
            </a:solidFill>
            <a:prstDash val="solid"/>
          </a:ln>
        </p:spPr>
        <p:txBody>
          <a:bodyPr/>
          <a:lstStyle/>
          <a:p>
            <a:endParaRPr lang="ja-JP" altLang="en-US"/>
          </a:p>
        </p:txBody>
      </p:sp>
      <p:sp>
        <p:nvSpPr>
          <p:cNvPr id="46" name="Text 44"/>
          <p:cNvSpPr/>
          <p:nvPr/>
        </p:nvSpPr>
        <p:spPr>
          <a:xfrm>
            <a:off x="3593592" y="2816352"/>
            <a:ext cx="186537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5,232</a:t>
            </a:r>
            <a:endParaRPr lang="en-US" sz="1250" dirty="0"/>
          </a:p>
        </p:txBody>
      </p:sp>
      <p:sp>
        <p:nvSpPr>
          <p:cNvPr id="47" name="Shape 45"/>
          <p:cNvSpPr/>
          <p:nvPr/>
        </p:nvSpPr>
        <p:spPr>
          <a:xfrm>
            <a:off x="5486400" y="2779776"/>
            <a:ext cx="2057400" cy="402336"/>
          </a:xfrm>
          <a:prstGeom prst="rect">
            <a:avLst/>
          </a:prstGeom>
          <a:solidFill>
            <a:srgbClr val="FFFFFF"/>
          </a:solidFill>
          <a:ln w="12700">
            <a:solidFill>
              <a:srgbClr val="D9E2EC"/>
            </a:solidFill>
            <a:prstDash val="solid"/>
          </a:ln>
        </p:spPr>
        <p:txBody>
          <a:bodyPr/>
          <a:lstStyle/>
          <a:p>
            <a:endParaRPr lang="ja-JP" altLang="en-US"/>
          </a:p>
        </p:txBody>
      </p:sp>
      <p:sp>
        <p:nvSpPr>
          <p:cNvPr id="48" name="Text 46"/>
          <p:cNvSpPr/>
          <p:nvPr/>
        </p:nvSpPr>
        <p:spPr>
          <a:xfrm>
            <a:off x="5513832" y="2816352"/>
            <a:ext cx="2002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5,232.0</a:t>
            </a:r>
            <a:endParaRPr lang="en-US" sz="1250" dirty="0"/>
          </a:p>
        </p:txBody>
      </p:sp>
      <p:sp>
        <p:nvSpPr>
          <p:cNvPr id="49" name="Shape 47"/>
          <p:cNvSpPr/>
          <p:nvPr/>
        </p:nvSpPr>
        <p:spPr>
          <a:xfrm>
            <a:off x="7543800" y="2779776"/>
            <a:ext cx="2057400" cy="402336"/>
          </a:xfrm>
          <a:prstGeom prst="rect">
            <a:avLst/>
          </a:prstGeom>
          <a:solidFill>
            <a:srgbClr val="FFFFFF"/>
          </a:solidFill>
          <a:ln w="12700">
            <a:solidFill>
              <a:srgbClr val="D9E2EC"/>
            </a:solidFill>
            <a:prstDash val="solid"/>
          </a:ln>
        </p:spPr>
        <p:txBody>
          <a:bodyPr/>
          <a:lstStyle/>
          <a:p>
            <a:endParaRPr lang="ja-JP" altLang="en-US"/>
          </a:p>
        </p:txBody>
      </p:sp>
      <p:sp>
        <p:nvSpPr>
          <p:cNvPr id="50" name="Text 48"/>
          <p:cNvSpPr/>
          <p:nvPr/>
        </p:nvSpPr>
        <p:spPr>
          <a:xfrm>
            <a:off x="7571232" y="2816352"/>
            <a:ext cx="2002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0.0</a:t>
            </a:r>
            <a:endParaRPr lang="en-US" sz="1250" dirty="0"/>
          </a:p>
        </p:txBody>
      </p:sp>
      <p:sp>
        <p:nvSpPr>
          <p:cNvPr id="51" name="Shape 49"/>
          <p:cNvSpPr/>
          <p:nvPr/>
        </p:nvSpPr>
        <p:spPr>
          <a:xfrm>
            <a:off x="896112" y="3977640"/>
            <a:ext cx="10131552" cy="1463040"/>
          </a:xfrm>
          <a:prstGeom prst="roundRect">
            <a:avLst>
              <a:gd name="adj" fmla="val 500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52" name="Shape 50"/>
          <p:cNvSpPr/>
          <p:nvPr/>
        </p:nvSpPr>
        <p:spPr>
          <a:xfrm>
            <a:off x="896112" y="3977640"/>
            <a:ext cx="128016" cy="1463040"/>
          </a:xfrm>
          <a:prstGeom prst="rect">
            <a:avLst/>
          </a:prstGeom>
          <a:solidFill>
            <a:srgbClr val="E27D60"/>
          </a:solidFill>
          <a:ln w="12700">
            <a:solidFill>
              <a:srgbClr val="E27D60"/>
            </a:solidFill>
            <a:prstDash val="solid"/>
          </a:ln>
        </p:spPr>
        <p:txBody>
          <a:bodyPr/>
          <a:lstStyle/>
          <a:p>
            <a:endParaRPr lang="ja-JP" altLang="en-US"/>
          </a:p>
        </p:txBody>
      </p:sp>
      <p:sp>
        <p:nvSpPr>
          <p:cNvPr id="53" name="Text 51"/>
          <p:cNvSpPr/>
          <p:nvPr/>
        </p:nvSpPr>
        <p:spPr>
          <a:xfrm>
            <a:off x="1152144" y="4160520"/>
            <a:ext cx="9784080"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見方</a:t>
            </a:r>
            <a:endParaRPr lang="en-US" sz="1500" dirty="0"/>
          </a:p>
        </p:txBody>
      </p:sp>
      <p:sp>
        <p:nvSpPr>
          <p:cNvPr id="54" name="Text 52"/>
          <p:cNvSpPr/>
          <p:nvPr/>
        </p:nvSpPr>
        <p:spPr>
          <a:xfrm>
            <a:off x="1152144" y="4526280"/>
            <a:ext cx="9747504" cy="76809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「望ましい数」は、男女で合格率が同じだとしたときの期待度数。</a:t>
            </a:r>
            <a:endParaRPr lang="en-US" sz="1420" dirty="0"/>
          </a:p>
          <a:p>
            <a:pPr marL="0" indent="0">
              <a:buNone/>
            </a:pPr>
            <a:r>
              <a:rPr lang="en-US" sz="1420" dirty="0">
                <a:solidFill>
                  <a:srgbClr val="374151"/>
                </a:solidFill>
                <a:latin typeface="Noto Sans CJK JP" pitchFamily="34" charset="0"/>
                <a:ea typeface="Noto Sans CJK JP" pitchFamily="34" charset="-122"/>
                <a:cs typeface="Noto Sans CJK JP" pitchFamily="34" charset="-120"/>
              </a:rPr>
              <a:t>男性は期待より 277.3 人多く合格し、女性は 277.3 人少ない。</a:t>
            </a:r>
            <a:endParaRPr lang="en-US" sz="1420" dirty="0"/>
          </a:p>
        </p:txBody>
      </p:sp>
      <p:sp>
        <p:nvSpPr>
          <p:cNvPr id="55" name="Text 53"/>
          <p:cNvSpPr/>
          <p:nvPr/>
        </p:nvSpPr>
        <p:spPr>
          <a:xfrm>
            <a:off x="932688" y="5687568"/>
            <a:ext cx="4389120" cy="164592"/>
          </a:xfrm>
          <a:prstGeom prst="rect">
            <a:avLst/>
          </a:prstGeom>
          <a:noFill/>
          <a:ln/>
        </p:spPr>
        <p:txBody>
          <a:bodyPr wrap="square" lIns="0" tIns="0" rIns="0" bIns="0" rtlCol="0" anchor="ctr"/>
          <a:lstStyle/>
          <a:p>
            <a:pPr marL="0" indent="0">
              <a:buNone/>
            </a:pPr>
            <a:r>
              <a:rPr lang="en-US" sz="930" dirty="0">
                <a:solidFill>
                  <a:srgbClr val="6B7280"/>
                </a:solidFill>
                <a:latin typeface="Noto Sans CJK JP" pitchFamily="34" charset="0"/>
                <a:ea typeface="Noto Sans CJK JP" pitchFamily="34" charset="-122"/>
                <a:cs typeface="Noto Sans CJK JP" pitchFamily="34" charset="-120"/>
              </a:rPr>
              <a:t>出典：Bickel, Hammel, and O’Connell (1975) Table 1</a:t>
            </a:r>
            <a:endParaRPr lang="en-US" sz="93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E27D60"/>
          </a:solidFill>
          <a:ln w="12700">
            <a:solidFill>
              <a:srgbClr val="E27D60"/>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全体集計だけ見ると、男性の合格率が高い</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比率に直すとさらに印象が強くなる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E27D60"/>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E27D60"/>
                </a:solidFill>
                <a:latin typeface="Noto Sans CJK JP" pitchFamily="34" charset="0"/>
                <a:ea typeface="Noto Sans CJK JP" pitchFamily="34" charset="-122"/>
                <a:cs typeface="Noto Sans CJK JP" pitchFamily="34" charset="-120"/>
              </a:rPr>
              <a:t>Berkeley</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24</a:t>
            </a:r>
            <a:endParaRPr lang="en-US" sz="900" dirty="0"/>
          </a:p>
        </p:txBody>
      </p:sp>
      <p:pic>
        <p:nvPicPr>
          <p:cNvPr id="11" name="Image 0" descr="/mnt/data/lecture1_slide_assets/berkeley_overall_admit.png"/>
          <p:cNvPicPr>
            <a:picLocks noChangeAspect="1"/>
          </p:cNvPicPr>
          <p:nvPr/>
        </p:nvPicPr>
        <p:blipFill>
          <a:blip r:embed="rId3"/>
          <a:stretch>
            <a:fillRect/>
          </a:stretch>
        </p:blipFill>
        <p:spPr>
          <a:xfrm>
            <a:off x="868680" y="1839225"/>
            <a:ext cx="5852160" cy="3545310"/>
          </a:xfrm>
          <a:prstGeom prst="rect">
            <a:avLst/>
          </a:prstGeom>
        </p:spPr>
      </p:pic>
      <p:sp>
        <p:nvSpPr>
          <p:cNvPr id="12" name="Shape 9"/>
          <p:cNvSpPr/>
          <p:nvPr/>
        </p:nvSpPr>
        <p:spPr>
          <a:xfrm>
            <a:off x="6967728" y="1627632"/>
            <a:ext cx="4187952" cy="1170432"/>
          </a:xfrm>
          <a:prstGeom prst="roundRect">
            <a:avLst>
              <a:gd name="adj" fmla="val 625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3" name="Shape 10"/>
          <p:cNvSpPr/>
          <p:nvPr/>
        </p:nvSpPr>
        <p:spPr>
          <a:xfrm>
            <a:off x="6967728" y="1627632"/>
            <a:ext cx="128016" cy="1170432"/>
          </a:xfrm>
          <a:prstGeom prst="rect">
            <a:avLst/>
          </a:prstGeom>
          <a:solidFill>
            <a:srgbClr val="E27D60"/>
          </a:solidFill>
          <a:ln w="12700">
            <a:solidFill>
              <a:srgbClr val="E27D60"/>
            </a:solidFill>
            <a:prstDash val="solid"/>
          </a:ln>
        </p:spPr>
        <p:txBody>
          <a:bodyPr/>
          <a:lstStyle/>
          <a:p>
            <a:endParaRPr lang="ja-JP" altLang="en-US"/>
          </a:p>
        </p:txBody>
      </p:sp>
      <p:sp>
        <p:nvSpPr>
          <p:cNvPr id="14" name="Text 11"/>
          <p:cNvSpPr/>
          <p:nvPr/>
        </p:nvSpPr>
        <p:spPr>
          <a:xfrm>
            <a:off x="7223760" y="1810512"/>
            <a:ext cx="3840480"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合格率</a:t>
            </a:r>
            <a:endParaRPr lang="en-US" sz="1800" dirty="0"/>
          </a:p>
        </p:txBody>
      </p:sp>
      <p:sp>
        <p:nvSpPr>
          <p:cNvPr id="15" name="Text 12"/>
          <p:cNvSpPr/>
          <p:nvPr/>
        </p:nvSpPr>
        <p:spPr>
          <a:xfrm>
            <a:off x="7223760" y="2176272"/>
            <a:ext cx="3803904" cy="475488"/>
          </a:xfrm>
          <a:prstGeom prst="rect">
            <a:avLst/>
          </a:prstGeom>
          <a:noFill/>
          <a:ln/>
        </p:spPr>
        <p:txBody>
          <a:bodyPr wrap="square" lIns="381" tIns="381" rIns="381" bIns="381" rtlCol="0" anchor="t"/>
          <a:lstStyle/>
          <a:p>
            <a:pPr marL="0" indent="0">
              <a:buNone/>
            </a:pPr>
            <a:r>
              <a:rPr lang="en-US" sz="1700" dirty="0">
                <a:solidFill>
                  <a:srgbClr val="374151"/>
                </a:solidFill>
                <a:latin typeface="Noto Sans CJK JP" pitchFamily="34" charset="0"/>
                <a:ea typeface="Noto Sans CJK JP" pitchFamily="34" charset="-122"/>
                <a:cs typeface="Noto Sans CJK JP" pitchFamily="34" charset="-120"/>
              </a:rPr>
              <a:t>Men 44.3%</a:t>
            </a:r>
            <a:endParaRPr lang="en-US" sz="1700" dirty="0"/>
          </a:p>
          <a:p>
            <a:pPr marL="0" indent="0">
              <a:buNone/>
            </a:pPr>
            <a:r>
              <a:rPr lang="en-US" sz="1700" dirty="0">
                <a:solidFill>
                  <a:srgbClr val="374151"/>
                </a:solidFill>
                <a:latin typeface="Noto Sans CJK JP" pitchFamily="34" charset="0"/>
                <a:ea typeface="Noto Sans CJK JP" pitchFamily="34" charset="-122"/>
                <a:cs typeface="Noto Sans CJK JP" pitchFamily="34" charset="-120"/>
              </a:rPr>
              <a:t>Women 34.6%</a:t>
            </a:r>
            <a:endParaRPr lang="en-US" sz="1700" dirty="0"/>
          </a:p>
        </p:txBody>
      </p:sp>
      <p:sp>
        <p:nvSpPr>
          <p:cNvPr id="16" name="Shape 13"/>
          <p:cNvSpPr/>
          <p:nvPr/>
        </p:nvSpPr>
        <p:spPr>
          <a:xfrm>
            <a:off x="6967728" y="2971800"/>
            <a:ext cx="4187952" cy="1234440"/>
          </a:xfrm>
          <a:prstGeom prst="roundRect">
            <a:avLst>
              <a:gd name="adj" fmla="val 592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4"/>
          <p:cNvSpPr/>
          <p:nvPr/>
        </p:nvSpPr>
        <p:spPr>
          <a:xfrm>
            <a:off x="6967728" y="2971800"/>
            <a:ext cx="128016" cy="1234440"/>
          </a:xfrm>
          <a:prstGeom prst="rect">
            <a:avLst/>
          </a:prstGeom>
          <a:solidFill>
            <a:srgbClr val="3FA7A3"/>
          </a:solidFill>
          <a:ln w="12700">
            <a:solidFill>
              <a:srgbClr val="3FA7A3"/>
            </a:solidFill>
            <a:prstDash val="solid"/>
          </a:ln>
        </p:spPr>
        <p:txBody>
          <a:bodyPr/>
          <a:lstStyle/>
          <a:p>
            <a:endParaRPr lang="ja-JP" altLang="en-US"/>
          </a:p>
        </p:txBody>
      </p:sp>
      <p:sp>
        <p:nvSpPr>
          <p:cNvPr id="18" name="Text 15"/>
          <p:cNvSpPr/>
          <p:nvPr/>
        </p:nvSpPr>
        <p:spPr>
          <a:xfrm>
            <a:off x="7223760" y="3154680"/>
            <a:ext cx="3840480"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統計学でできること</a:t>
            </a:r>
            <a:endParaRPr lang="en-US" sz="1550" dirty="0"/>
          </a:p>
        </p:txBody>
      </p:sp>
      <p:sp>
        <p:nvSpPr>
          <p:cNvPr id="19" name="Text 16"/>
          <p:cNvSpPr/>
          <p:nvPr/>
        </p:nvSpPr>
        <p:spPr>
          <a:xfrm>
            <a:off x="7223760" y="3520440"/>
            <a:ext cx="3803904" cy="53949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この差が偶然では説明しにくいかどうかを、検定で確かめる。</a:t>
            </a:r>
            <a:endParaRPr lang="en-US" sz="1420" dirty="0"/>
          </a:p>
        </p:txBody>
      </p:sp>
      <p:sp>
        <p:nvSpPr>
          <p:cNvPr id="20" name="Shape 17"/>
          <p:cNvSpPr/>
          <p:nvPr/>
        </p:nvSpPr>
        <p:spPr>
          <a:xfrm>
            <a:off x="6967728" y="4434840"/>
            <a:ext cx="4187952" cy="987552"/>
          </a:xfrm>
          <a:prstGeom prst="roundRect">
            <a:avLst>
              <a:gd name="adj" fmla="val 7407"/>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1" name="Shape 18"/>
          <p:cNvSpPr/>
          <p:nvPr/>
        </p:nvSpPr>
        <p:spPr>
          <a:xfrm>
            <a:off x="6967728" y="4434840"/>
            <a:ext cx="128016" cy="987552"/>
          </a:xfrm>
          <a:prstGeom prst="rect">
            <a:avLst/>
          </a:prstGeom>
          <a:solidFill>
            <a:srgbClr val="D4A017"/>
          </a:solidFill>
          <a:ln w="12700">
            <a:solidFill>
              <a:srgbClr val="D4A017"/>
            </a:solidFill>
            <a:prstDash val="solid"/>
          </a:ln>
        </p:spPr>
        <p:txBody>
          <a:bodyPr/>
          <a:lstStyle/>
          <a:p>
            <a:endParaRPr lang="ja-JP" altLang="en-US"/>
          </a:p>
        </p:txBody>
      </p:sp>
      <p:sp>
        <p:nvSpPr>
          <p:cNvPr id="22" name="Text 19"/>
          <p:cNvSpPr/>
          <p:nvPr/>
        </p:nvSpPr>
        <p:spPr>
          <a:xfrm>
            <a:off x="7223760" y="4617720"/>
            <a:ext cx="3840480"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危険</a:t>
            </a:r>
            <a:endParaRPr lang="en-US" sz="1550" dirty="0"/>
          </a:p>
        </p:txBody>
      </p:sp>
      <p:sp>
        <p:nvSpPr>
          <p:cNvPr id="23" name="Text 20"/>
          <p:cNvSpPr/>
          <p:nvPr/>
        </p:nvSpPr>
        <p:spPr>
          <a:xfrm>
            <a:off x="7223760" y="4983480"/>
            <a:ext cx="3803904" cy="292608"/>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ここで飛びついて結論を言いたくなる。</a:t>
            </a:r>
            <a:endParaRPr lang="en-US" sz="142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EEF3F7"/>
        </a:solidFill>
        <a:effectLst/>
      </p:bgPr>
    </p:bg>
    <p:spTree>
      <p:nvGrpSpPr>
        <p:cNvPr id="1" name=""/>
        <p:cNvGrpSpPr/>
        <p:nvPr/>
      </p:nvGrpSpPr>
      <p:grpSpPr>
        <a:xfrm>
          <a:off x="0" y="0"/>
          <a:ext cx="0" cy="0"/>
          <a:chOff x="0" y="0"/>
          <a:chExt cx="0" cy="0"/>
        </a:xfrm>
      </p:grpSpPr>
      <p:sp>
        <p:nvSpPr>
          <p:cNvPr id="2" name="Shape 0"/>
          <p:cNvSpPr/>
          <p:nvPr/>
        </p:nvSpPr>
        <p:spPr>
          <a:xfrm>
            <a:off x="0" y="0"/>
            <a:ext cx="12191695" cy="256032"/>
          </a:xfrm>
          <a:prstGeom prst="rect">
            <a:avLst/>
          </a:prstGeom>
          <a:solidFill>
            <a:srgbClr val="E27D60"/>
          </a:solidFill>
          <a:ln w="12700">
            <a:solidFill>
              <a:srgbClr val="E27D60"/>
            </a:solidFill>
            <a:prstDash val="solid"/>
          </a:ln>
        </p:spPr>
        <p:txBody>
          <a:bodyPr/>
          <a:lstStyle/>
          <a:p>
            <a:endParaRPr lang="ja-JP" altLang="en-US"/>
          </a:p>
        </p:txBody>
      </p:sp>
      <p:sp>
        <p:nvSpPr>
          <p:cNvPr id="3" name="Text 1"/>
          <p:cNvSpPr/>
          <p:nvPr/>
        </p:nvSpPr>
        <p:spPr>
          <a:xfrm>
            <a:off x="822960" y="1024128"/>
            <a:ext cx="1280160" cy="365760"/>
          </a:xfrm>
          <a:prstGeom prst="rect">
            <a:avLst/>
          </a:prstGeom>
          <a:noFill/>
          <a:ln/>
        </p:spPr>
        <p:txBody>
          <a:bodyPr wrap="square" lIns="0" tIns="0" rIns="0" bIns="0" rtlCol="0" anchor="ctr"/>
          <a:lstStyle/>
          <a:p>
            <a:pPr marL="0" indent="0">
              <a:buNone/>
            </a:pPr>
            <a:r>
              <a:rPr lang="en-US" sz="1800" b="1" dirty="0">
                <a:solidFill>
                  <a:srgbClr val="E27D60"/>
                </a:solidFill>
                <a:latin typeface="Noto Sans CJK JP" pitchFamily="34" charset="0"/>
                <a:ea typeface="Noto Sans CJK JP" pitchFamily="34" charset="-122"/>
                <a:cs typeface="Noto Sans CJK JP" pitchFamily="34" charset="-120"/>
              </a:rPr>
              <a:t>論点</a:t>
            </a:r>
            <a:endParaRPr lang="en-US" sz="1800" dirty="0"/>
          </a:p>
        </p:txBody>
      </p:sp>
      <p:sp>
        <p:nvSpPr>
          <p:cNvPr id="4" name="Text 2"/>
          <p:cNvSpPr/>
          <p:nvPr/>
        </p:nvSpPr>
        <p:spPr>
          <a:xfrm>
            <a:off x="822960" y="1572768"/>
            <a:ext cx="10149840" cy="1874520"/>
          </a:xfrm>
          <a:prstGeom prst="rect">
            <a:avLst/>
          </a:prstGeom>
          <a:noFill/>
          <a:ln/>
        </p:spPr>
        <p:txBody>
          <a:bodyPr wrap="square" lIns="0" tIns="0" rIns="0" bIns="0" rtlCol="0" anchor="ctr"/>
          <a:lstStyle/>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ここまで見たら、</a:t>
            </a:r>
            <a:endParaRPr lang="en-US" sz="2700" dirty="0"/>
          </a:p>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「女性差別だ」と言いたくならないか？</a:t>
            </a:r>
            <a:endParaRPr lang="en-US" sz="2700" dirty="0"/>
          </a:p>
        </p:txBody>
      </p:sp>
      <p:sp>
        <p:nvSpPr>
          <p:cNvPr id="5" name="Text 3"/>
          <p:cNvSpPr/>
          <p:nvPr/>
        </p:nvSpPr>
        <p:spPr>
          <a:xfrm>
            <a:off x="859536" y="3913632"/>
            <a:ext cx="9418320" cy="502920"/>
          </a:xfrm>
          <a:prstGeom prst="rect">
            <a:avLst/>
          </a:prstGeom>
          <a:noFill/>
          <a:ln/>
        </p:spPr>
        <p:txBody>
          <a:bodyPr wrap="square" lIns="0" tIns="0" rIns="0" bIns="0" rtlCol="0" anchor="ctr"/>
          <a:lstStyle/>
          <a:p>
            <a:pPr marL="0" indent="0">
              <a:buNone/>
            </a:pPr>
            <a:r>
              <a:rPr lang="en-US" sz="1500" dirty="0">
                <a:solidFill>
                  <a:srgbClr val="6B7280"/>
                </a:solidFill>
                <a:latin typeface="Noto Sans CJK JP" pitchFamily="34" charset="0"/>
                <a:ea typeface="Noto Sans CJK JP" pitchFamily="34" charset="-122"/>
                <a:cs typeface="Noto Sans CJK JP" pitchFamily="34" charset="-120"/>
              </a:rPr>
              <a:t>全体集計だけなら、その結論に傾きやすい。</a:t>
            </a:r>
            <a:endParaRPr lang="en-US" sz="1500" dirty="0"/>
          </a:p>
        </p:txBody>
      </p:sp>
      <p:sp>
        <p:nvSpPr>
          <p:cNvPr id="6" name="Shape 4"/>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7" name="Text 5"/>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8" name="Text 6"/>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25</a:t>
            </a:r>
            <a:endParaRPr lang="en-US" sz="9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E27D60"/>
          </a:solidFill>
          <a:ln w="12700">
            <a:solidFill>
              <a:srgbClr val="E27D60"/>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統計学の目線では、まず 2×2 表として見る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性別 × 合否 の独立性を問う</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E27D60"/>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E27D60"/>
                </a:solidFill>
                <a:latin typeface="Noto Sans CJK JP" pitchFamily="34" charset="0"/>
                <a:ea typeface="Noto Sans CJK JP" pitchFamily="34" charset="-122"/>
                <a:cs typeface="Noto Sans CJK JP" pitchFamily="34" charset="-120"/>
              </a:rPr>
              <a:t>Berkeley</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26</a:t>
            </a:r>
            <a:endParaRPr lang="en-US" sz="900" dirty="0"/>
          </a:p>
        </p:txBody>
      </p:sp>
      <p:sp>
        <p:nvSpPr>
          <p:cNvPr id="11" name="Shape 9"/>
          <p:cNvSpPr/>
          <p:nvPr/>
        </p:nvSpPr>
        <p:spPr>
          <a:xfrm>
            <a:off x="896112" y="1572768"/>
            <a:ext cx="960120" cy="402336"/>
          </a:xfrm>
          <a:prstGeom prst="rect">
            <a:avLst/>
          </a:prstGeom>
          <a:solidFill>
            <a:srgbClr val="EEF3F7"/>
          </a:solidFill>
          <a:ln w="12700">
            <a:solidFill>
              <a:srgbClr val="D9E2EC"/>
            </a:solidFill>
            <a:prstDash val="solid"/>
          </a:ln>
        </p:spPr>
        <p:txBody>
          <a:bodyPr/>
          <a:lstStyle/>
          <a:p>
            <a:endParaRPr lang="ja-JP" altLang="en-US"/>
          </a:p>
        </p:txBody>
      </p:sp>
      <p:sp>
        <p:nvSpPr>
          <p:cNvPr id="12" name="Text 10"/>
          <p:cNvSpPr/>
          <p:nvPr/>
        </p:nvSpPr>
        <p:spPr>
          <a:xfrm>
            <a:off x="923544" y="1609344"/>
            <a:ext cx="905256" cy="329184"/>
          </a:xfrm>
          <a:prstGeom prst="rect">
            <a:avLst/>
          </a:prstGeom>
          <a:noFill/>
          <a:ln/>
        </p:spPr>
        <p:txBody>
          <a:bodyPr wrap="square" lIns="254" tIns="254" rIns="254" bIns="254" rtlCol="0" anchor="ctr"/>
          <a:lstStyle/>
          <a:p>
            <a:pPr marL="0" indent="0" algn="ctr">
              <a:buNone/>
            </a:pPr>
            <a:endParaRPr lang="en-US" sz="1250" dirty="0"/>
          </a:p>
        </p:txBody>
      </p:sp>
      <p:sp>
        <p:nvSpPr>
          <p:cNvPr id="13" name="Shape 11"/>
          <p:cNvSpPr/>
          <p:nvPr/>
        </p:nvSpPr>
        <p:spPr>
          <a:xfrm>
            <a:off x="1856232" y="1572768"/>
            <a:ext cx="1005840" cy="402336"/>
          </a:xfrm>
          <a:prstGeom prst="rect">
            <a:avLst/>
          </a:prstGeom>
          <a:solidFill>
            <a:srgbClr val="EEF3F7"/>
          </a:solidFill>
          <a:ln w="12700">
            <a:solidFill>
              <a:srgbClr val="D9E2EC"/>
            </a:solidFill>
            <a:prstDash val="solid"/>
          </a:ln>
        </p:spPr>
        <p:txBody>
          <a:bodyPr/>
          <a:lstStyle/>
          <a:p>
            <a:endParaRPr lang="ja-JP" altLang="en-US"/>
          </a:p>
        </p:txBody>
      </p:sp>
      <p:sp>
        <p:nvSpPr>
          <p:cNvPr id="14" name="Text 12"/>
          <p:cNvSpPr/>
          <p:nvPr/>
        </p:nvSpPr>
        <p:spPr>
          <a:xfrm>
            <a:off x="1883664" y="1609344"/>
            <a:ext cx="95097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Admit</a:t>
            </a:r>
            <a:endParaRPr lang="en-US" sz="1250" dirty="0"/>
          </a:p>
        </p:txBody>
      </p:sp>
      <p:sp>
        <p:nvSpPr>
          <p:cNvPr id="15" name="Shape 13"/>
          <p:cNvSpPr/>
          <p:nvPr/>
        </p:nvSpPr>
        <p:spPr>
          <a:xfrm>
            <a:off x="2862072" y="1572768"/>
            <a:ext cx="1005840" cy="402336"/>
          </a:xfrm>
          <a:prstGeom prst="rect">
            <a:avLst/>
          </a:prstGeom>
          <a:solidFill>
            <a:srgbClr val="EEF3F7"/>
          </a:solidFill>
          <a:ln w="12700">
            <a:solidFill>
              <a:srgbClr val="D9E2EC"/>
            </a:solidFill>
            <a:prstDash val="solid"/>
          </a:ln>
        </p:spPr>
        <p:txBody>
          <a:bodyPr/>
          <a:lstStyle/>
          <a:p>
            <a:endParaRPr lang="ja-JP" altLang="en-US"/>
          </a:p>
        </p:txBody>
      </p:sp>
      <p:sp>
        <p:nvSpPr>
          <p:cNvPr id="16" name="Text 14"/>
          <p:cNvSpPr/>
          <p:nvPr/>
        </p:nvSpPr>
        <p:spPr>
          <a:xfrm>
            <a:off x="2889504" y="1609344"/>
            <a:ext cx="95097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Deny</a:t>
            </a:r>
            <a:endParaRPr lang="en-US" sz="1250" dirty="0"/>
          </a:p>
        </p:txBody>
      </p:sp>
      <p:sp>
        <p:nvSpPr>
          <p:cNvPr id="17" name="Shape 15"/>
          <p:cNvSpPr/>
          <p:nvPr/>
        </p:nvSpPr>
        <p:spPr>
          <a:xfrm>
            <a:off x="3867912" y="1572768"/>
            <a:ext cx="1051560" cy="402336"/>
          </a:xfrm>
          <a:prstGeom prst="rect">
            <a:avLst/>
          </a:prstGeom>
          <a:solidFill>
            <a:srgbClr val="EEF3F7"/>
          </a:solidFill>
          <a:ln w="12700">
            <a:solidFill>
              <a:srgbClr val="D9E2EC"/>
            </a:solidFill>
            <a:prstDash val="solid"/>
          </a:ln>
        </p:spPr>
        <p:txBody>
          <a:bodyPr/>
          <a:lstStyle/>
          <a:p>
            <a:endParaRPr lang="ja-JP" altLang="en-US"/>
          </a:p>
        </p:txBody>
      </p:sp>
      <p:sp>
        <p:nvSpPr>
          <p:cNvPr id="18" name="Text 16"/>
          <p:cNvSpPr/>
          <p:nvPr/>
        </p:nvSpPr>
        <p:spPr>
          <a:xfrm>
            <a:off x="3895344" y="1609344"/>
            <a:ext cx="99669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Total</a:t>
            </a:r>
            <a:endParaRPr lang="en-US" sz="1250" dirty="0"/>
          </a:p>
        </p:txBody>
      </p:sp>
      <p:sp>
        <p:nvSpPr>
          <p:cNvPr id="19" name="Shape 17"/>
          <p:cNvSpPr/>
          <p:nvPr/>
        </p:nvSpPr>
        <p:spPr>
          <a:xfrm>
            <a:off x="896112" y="1975104"/>
            <a:ext cx="960120" cy="402336"/>
          </a:xfrm>
          <a:prstGeom prst="rect">
            <a:avLst/>
          </a:prstGeom>
          <a:solidFill>
            <a:srgbClr val="FFFFFF"/>
          </a:solidFill>
          <a:ln w="12700">
            <a:solidFill>
              <a:srgbClr val="D9E2EC"/>
            </a:solidFill>
            <a:prstDash val="solid"/>
          </a:ln>
        </p:spPr>
        <p:txBody>
          <a:bodyPr/>
          <a:lstStyle/>
          <a:p>
            <a:endParaRPr lang="ja-JP" altLang="en-US"/>
          </a:p>
        </p:txBody>
      </p:sp>
      <p:sp>
        <p:nvSpPr>
          <p:cNvPr id="20" name="Text 18"/>
          <p:cNvSpPr/>
          <p:nvPr/>
        </p:nvSpPr>
        <p:spPr>
          <a:xfrm>
            <a:off x="923544" y="2011680"/>
            <a:ext cx="905256" cy="329184"/>
          </a:xfrm>
          <a:prstGeom prst="rect">
            <a:avLst/>
          </a:prstGeom>
          <a:noFill/>
          <a:ln/>
        </p:spPr>
        <p:txBody>
          <a:bodyPr wrap="square" lIns="254" tIns="254" rIns="254" bIns="254" rtlCol="0" anchor="ctr"/>
          <a:lstStyle/>
          <a:p>
            <a:pPr marL="0" indent="0" algn="l">
              <a:buNone/>
            </a:pPr>
            <a:r>
              <a:rPr lang="en-US" sz="1250" dirty="0">
                <a:solidFill>
                  <a:srgbClr val="374151"/>
                </a:solidFill>
                <a:latin typeface="Noto Sans CJK JP" pitchFamily="34" charset="0"/>
                <a:ea typeface="Noto Sans CJK JP" pitchFamily="34" charset="-122"/>
                <a:cs typeface="Noto Sans CJK JP" pitchFamily="34" charset="-120"/>
              </a:rPr>
              <a:t>Men</a:t>
            </a:r>
            <a:endParaRPr lang="en-US" sz="1250" dirty="0"/>
          </a:p>
        </p:txBody>
      </p:sp>
      <p:sp>
        <p:nvSpPr>
          <p:cNvPr id="21" name="Shape 19"/>
          <p:cNvSpPr/>
          <p:nvPr/>
        </p:nvSpPr>
        <p:spPr>
          <a:xfrm>
            <a:off x="1856232" y="1975104"/>
            <a:ext cx="1005840" cy="402336"/>
          </a:xfrm>
          <a:prstGeom prst="rect">
            <a:avLst/>
          </a:prstGeom>
          <a:solidFill>
            <a:srgbClr val="FFFFFF"/>
          </a:solidFill>
          <a:ln w="12700">
            <a:solidFill>
              <a:srgbClr val="D9E2EC"/>
            </a:solidFill>
            <a:prstDash val="solid"/>
          </a:ln>
        </p:spPr>
        <p:txBody>
          <a:bodyPr/>
          <a:lstStyle/>
          <a:p>
            <a:endParaRPr lang="ja-JP" altLang="en-US"/>
          </a:p>
        </p:txBody>
      </p:sp>
      <p:sp>
        <p:nvSpPr>
          <p:cNvPr id="22" name="Text 20"/>
          <p:cNvSpPr/>
          <p:nvPr/>
        </p:nvSpPr>
        <p:spPr>
          <a:xfrm>
            <a:off x="1883664" y="2011680"/>
            <a:ext cx="95097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3,738</a:t>
            </a:r>
            <a:endParaRPr lang="en-US" sz="1250" dirty="0"/>
          </a:p>
        </p:txBody>
      </p:sp>
      <p:sp>
        <p:nvSpPr>
          <p:cNvPr id="23" name="Shape 21"/>
          <p:cNvSpPr/>
          <p:nvPr/>
        </p:nvSpPr>
        <p:spPr>
          <a:xfrm>
            <a:off x="2862072" y="1975104"/>
            <a:ext cx="1005840" cy="402336"/>
          </a:xfrm>
          <a:prstGeom prst="rect">
            <a:avLst/>
          </a:prstGeom>
          <a:solidFill>
            <a:srgbClr val="FFFFFF"/>
          </a:solidFill>
          <a:ln w="12700">
            <a:solidFill>
              <a:srgbClr val="D9E2EC"/>
            </a:solidFill>
            <a:prstDash val="solid"/>
          </a:ln>
        </p:spPr>
        <p:txBody>
          <a:bodyPr/>
          <a:lstStyle/>
          <a:p>
            <a:endParaRPr lang="ja-JP" altLang="en-US"/>
          </a:p>
        </p:txBody>
      </p:sp>
      <p:sp>
        <p:nvSpPr>
          <p:cNvPr id="24" name="Text 22"/>
          <p:cNvSpPr/>
          <p:nvPr/>
        </p:nvSpPr>
        <p:spPr>
          <a:xfrm>
            <a:off x="2889504" y="2011680"/>
            <a:ext cx="95097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4,704</a:t>
            </a:r>
            <a:endParaRPr lang="en-US" sz="1250" dirty="0"/>
          </a:p>
        </p:txBody>
      </p:sp>
      <p:sp>
        <p:nvSpPr>
          <p:cNvPr id="25" name="Shape 23"/>
          <p:cNvSpPr/>
          <p:nvPr/>
        </p:nvSpPr>
        <p:spPr>
          <a:xfrm>
            <a:off x="3867912" y="1975104"/>
            <a:ext cx="1051560" cy="402336"/>
          </a:xfrm>
          <a:prstGeom prst="rect">
            <a:avLst/>
          </a:prstGeom>
          <a:solidFill>
            <a:srgbClr val="FFFFFF"/>
          </a:solidFill>
          <a:ln w="12700">
            <a:solidFill>
              <a:srgbClr val="D9E2EC"/>
            </a:solidFill>
            <a:prstDash val="solid"/>
          </a:ln>
        </p:spPr>
        <p:txBody>
          <a:bodyPr/>
          <a:lstStyle/>
          <a:p>
            <a:endParaRPr lang="ja-JP" altLang="en-US"/>
          </a:p>
        </p:txBody>
      </p:sp>
      <p:sp>
        <p:nvSpPr>
          <p:cNvPr id="26" name="Text 24"/>
          <p:cNvSpPr/>
          <p:nvPr/>
        </p:nvSpPr>
        <p:spPr>
          <a:xfrm>
            <a:off x="3895344" y="2011680"/>
            <a:ext cx="99669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8,442</a:t>
            </a:r>
            <a:endParaRPr lang="en-US" sz="1250" dirty="0"/>
          </a:p>
        </p:txBody>
      </p:sp>
      <p:sp>
        <p:nvSpPr>
          <p:cNvPr id="27" name="Shape 25"/>
          <p:cNvSpPr/>
          <p:nvPr/>
        </p:nvSpPr>
        <p:spPr>
          <a:xfrm>
            <a:off x="896112" y="2377440"/>
            <a:ext cx="960120" cy="402336"/>
          </a:xfrm>
          <a:prstGeom prst="rect">
            <a:avLst/>
          </a:prstGeom>
          <a:solidFill>
            <a:srgbClr val="FFFFFF"/>
          </a:solidFill>
          <a:ln w="12700">
            <a:solidFill>
              <a:srgbClr val="D9E2EC"/>
            </a:solidFill>
            <a:prstDash val="solid"/>
          </a:ln>
        </p:spPr>
        <p:txBody>
          <a:bodyPr/>
          <a:lstStyle/>
          <a:p>
            <a:endParaRPr lang="ja-JP" altLang="en-US"/>
          </a:p>
        </p:txBody>
      </p:sp>
      <p:sp>
        <p:nvSpPr>
          <p:cNvPr id="28" name="Text 26"/>
          <p:cNvSpPr/>
          <p:nvPr/>
        </p:nvSpPr>
        <p:spPr>
          <a:xfrm>
            <a:off x="923544" y="2414016"/>
            <a:ext cx="905256" cy="329184"/>
          </a:xfrm>
          <a:prstGeom prst="rect">
            <a:avLst/>
          </a:prstGeom>
          <a:noFill/>
          <a:ln/>
        </p:spPr>
        <p:txBody>
          <a:bodyPr wrap="square" lIns="254" tIns="254" rIns="254" bIns="254" rtlCol="0" anchor="ctr"/>
          <a:lstStyle/>
          <a:p>
            <a:pPr marL="0" indent="0" algn="l">
              <a:buNone/>
            </a:pPr>
            <a:r>
              <a:rPr lang="en-US" sz="1250" dirty="0">
                <a:solidFill>
                  <a:srgbClr val="374151"/>
                </a:solidFill>
                <a:latin typeface="Noto Sans CJK JP" pitchFamily="34" charset="0"/>
                <a:ea typeface="Noto Sans CJK JP" pitchFamily="34" charset="-122"/>
                <a:cs typeface="Noto Sans CJK JP" pitchFamily="34" charset="-120"/>
              </a:rPr>
              <a:t>Women</a:t>
            </a:r>
            <a:endParaRPr lang="en-US" sz="1250" dirty="0"/>
          </a:p>
        </p:txBody>
      </p:sp>
      <p:sp>
        <p:nvSpPr>
          <p:cNvPr id="29" name="Shape 27"/>
          <p:cNvSpPr/>
          <p:nvPr/>
        </p:nvSpPr>
        <p:spPr>
          <a:xfrm>
            <a:off x="1856232" y="2377440"/>
            <a:ext cx="1005840" cy="402336"/>
          </a:xfrm>
          <a:prstGeom prst="rect">
            <a:avLst/>
          </a:prstGeom>
          <a:solidFill>
            <a:srgbClr val="FFFFFF"/>
          </a:solidFill>
          <a:ln w="12700">
            <a:solidFill>
              <a:srgbClr val="D9E2EC"/>
            </a:solidFill>
            <a:prstDash val="solid"/>
          </a:ln>
        </p:spPr>
        <p:txBody>
          <a:bodyPr/>
          <a:lstStyle/>
          <a:p>
            <a:endParaRPr lang="ja-JP" altLang="en-US"/>
          </a:p>
        </p:txBody>
      </p:sp>
      <p:sp>
        <p:nvSpPr>
          <p:cNvPr id="30" name="Text 28"/>
          <p:cNvSpPr/>
          <p:nvPr/>
        </p:nvSpPr>
        <p:spPr>
          <a:xfrm>
            <a:off x="1883664" y="2414016"/>
            <a:ext cx="95097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1,494</a:t>
            </a:r>
            <a:endParaRPr lang="en-US" sz="1250" dirty="0"/>
          </a:p>
        </p:txBody>
      </p:sp>
      <p:sp>
        <p:nvSpPr>
          <p:cNvPr id="31" name="Shape 29"/>
          <p:cNvSpPr/>
          <p:nvPr/>
        </p:nvSpPr>
        <p:spPr>
          <a:xfrm>
            <a:off x="2862072" y="2377440"/>
            <a:ext cx="1005840" cy="402336"/>
          </a:xfrm>
          <a:prstGeom prst="rect">
            <a:avLst/>
          </a:prstGeom>
          <a:solidFill>
            <a:srgbClr val="FFFFFF"/>
          </a:solidFill>
          <a:ln w="12700">
            <a:solidFill>
              <a:srgbClr val="D9E2EC"/>
            </a:solidFill>
            <a:prstDash val="solid"/>
          </a:ln>
        </p:spPr>
        <p:txBody>
          <a:bodyPr/>
          <a:lstStyle/>
          <a:p>
            <a:endParaRPr lang="ja-JP" altLang="en-US"/>
          </a:p>
        </p:txBody>
      </p:sp>
      <p:sp>
        <p:nvSpPr>
          <p:cNvPr id="32" name="Text 30"/>
          <p:cNvSpPr/>
          <p:nvPr/>
        </p:nvSpPr>
        <p:spPr>
          <a:xfrm>
            <a:off x="2889504" y="2414016"/>
            <a:ext cx="95097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2,827</a:t>
            </a:r>
            <a:endParaRPr lang="en-US" sz="1250" dirty="0"/>
          </a:p>
        </p:txBody>
      </p:sp>
      <p:sp>
        <p:nvSpPr>
          <p:cNvPr id="33" name="Shape 31"/>
          <p:cNvSpPr/>
          <p:nvPr/>
        </p:nvSpPr>
        <p:spPr>
          <a:xfrm>
            <a:off x="3867912" y="2377440"/>
            <a:ext cx="1051560" cy="402336"/>
          </a:xfrm>
          <a:prstGeom prst="rect">
            <a:avLst/>
          </a:prstGeom>
          <a:solidFill>
            <a:srgbClr val="FFFFFF"/>
          </a:solidFill>
          <a:ln w="12700">
            <a:solidFill>
              <a:srgbClr val="D9E2EC"/>
            </a:solidFill>
            <a:prstDash val="solid"/>
          </a:ln>
        </p:spPr>
        <p:txBody>
          <a:bodyPr/>
          <a:lstStyle/>
          <a:p>
            <a:endParaRPr lang="ja-JP" altLang="en-US"/>
          </a:p>
        </p:txBody>
      </p:sp>
      <p:sp>
        <p:nvSpPr>
          <p:cNvPr id="34" name="Text 32"/>
          <p:cNvSpPr/>
          <p:nvPr/>
        </p:nvSpPr>
        <p:spPr>
          <a:xfrm>
            <a:off x="3895344" y="2414016"/>
            <a:ext cx="99669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4,321</a:t>
            </a:r>
            <a:endParaRPr lang="en-US" sz="1250" dirty="0"/>
          </a:p>
        </p:txBody>
      </p:sp>
      <p:sp>
        <p:nvSpPr>
          <p:cNvPr id="35" name="Shape 33"/>
          <p:cNvSpPr/>
          <p:nvPr/>
        </p:nvSpPr>
        <p:spPr>
          <a:xfrm>
            <a:off x="896112" y="2779776"/>
            <a:ext cx="960120" cy="402336"/>
          </a:xfrm>
          <a:prstGeom prst="rect">
            <a:avLst/>
          </a:prstGeom>
          <a:solidFill>
            <a:srgbClr val="FFFFFF"/>
          </a:solidFill>
          <a:ln w="12700">
            <a:solidFill>
              <a:srgbClr val="D9E2EC"/>
            </a:solidFill>
            <a:prstDash val="solid"/>
          </a:ln>
        </p:spPr>
        <p:txBody>
          <a:bodyPr/>
          <a:lstStyle/>
          <a:p>
            <a:endParaRPr lang="ja-JP" altLang="en-US"/>
          </a:p>
        </p:txBody>
      </p:sp>
      <p:sp>
        <p:nvSpPr>
          <p:cNvPr id="36" name="Text 34"/>
          <p:cNvSpPr/>
          <p:nvPr/>
        </p:nvSpPr>
        <p:spPr>
          <a:xfrm>
            <a:off x="923544" y="2816352"/>
            <a:ext cx="905256" cy="329184"/>
          </a:xfrm>
          <a:prstGeom prst="rect">
            <a:avLst/>
          </a:prstGeom>
          <a:noFill/>
          <a:ln/>
        </p:spPr>
        <p:txBody>
          <a:bodyPr wrap="square" lIns="254" tIns="254" rIns="254" bIns="254" rtlCol="0" anchor="ctr"/>
          <a:lstStyle/>
          <a:p>
            <a:pPr marL="0" indent="0" algn="l">
              <a:buNone/>
            </a:pPr>
            <a:r>
              <a:rPr lang="en-US" sz="1250" dirty="0">
                <a:solidFill>
                  <a:srgbClr val="374151"/>
                </a:solidFill>
                <a:latin typeface="Noto Sans CJK JP" pitchFamily="34" charset="0"/>
                <a:ea typeface="Noto Sans CJK JP" pitchFamily="34" charset="-122"/>
                <a:cs typeface="Noto Sans CJK JP" pitchFamily="34" charset="-120"/>
              </a:rPr>
              <a:t>Total</a:t>
            </a:r>
            <a:endParaRPr lang="en-US" sz="1250" dirty="0"/>
          </a:p>
        </p:txBody>
      </p:sp>
      <p:sp>
        <p:nvSpPr>
          <p:cNvPr id="37" name="Shape 35"/>
          <p:cNvSpPr/>
          <p:nvPr/>
        </p:nvSpPr>
        <p:spPr>
          <a:xfrm>
            <a:off x="1856232" y="2779776"/>
            <a:ext cx="1005840" cy="402336"/>
          </a:xfrm>
          <a:prstGeom prst="rect">
            <a:avLst/>
          </a:prstGeom>
          <a:solidFill>
            <a:srgbClr val="FFFFFF"/>
          </a:solidFill>
          <a:ln w="12700">
            <a:solidFill>
              <a:srgbClr val="D9E2EC"/>
            </a:solidFill>
            <a:prstDash val="solid"/>
          </a:ln>
        </p:spPr>
        <p:txBody>
          <a:bodyPr/>
          <a:lstStyle/>
          <a:p>
            <a:endParaRPr lang="ja-JP" altLang="en-US"/>
          </a:p>
        </p:txBody>
      </p:sp>
      <p:sp>
        <p:nvSpPr>
          <p:cNvPr id="38" name="Text 36"/>
          <p:cNvSpPr/>
          <p:nvPr/>
        </p:nvSpPr>
        <p:spPr>
          <a:xfrm>
            <a:off x="1883664" y="2816352"/>
            <a:ext cx="95097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5,232</a:t>
            </a:r>
            <a:endParaRPr lang="en-US" sz="1250" dirty="0"/>
          </a:p>
        </p:txBody>
      </p:sp>
      <p:sp>
        <p:nvSpPr>
          <p:cNvPr id="39" name="Shape 37"/>
          <p:cNvSpPr/>
          <p:nvPr/>
        </p:nvSpPr>
        <p:spPr>
          <a:xfrm>
            <a:off x="2862072" y="2779776"/>
            <a:ext cx="1005840" cy="402336"/>
          </a:xfrm>
          <a:prstGeom prst="rect">
            <a:avLst/>
          </a:prstGeom>
          <a:solidFill>
            <a:srgbClr val="FFFFFF"/>
          </a:solidFill>
          <a:ln w="12700">
            <a:solidFill>
              <a:srgbClr val="D9E2EC"/>
            </a:solidFill>
            <a:prstDash val="solid"/>
          </a:ln>
        </p:spPr>
        <p:txBody>
          <a:bodyPr/>
          <a:lstStyle/>
          <a:p>
            <a:endParaRPr lang="ja-JP" altLang="en-US"/>
          </a:p>
        </p:txBody>
      </p:sp>
      <p:sp>
        <p:nvSpPr>
          <p:cNvPr id="40" name="Text 38"/>
          <p:cNvSpPr/>
          <p:nvPr/>
        </p:nvSpPr>
        <p:spPr>
          <a:xfrm>
            <a:off x="2889504" y="2816352"/>
            <a:ext cx="95097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7,531</a:t>
            </a:r>
            <a:endParaRPr lang="en-US" sz="1250" dirty="0"/>
          </a:p>
        </p:txBody>
      </p:sp>
      <p:sp>
        <p:nvSpPr>
          <p:cNvPr id="41" name="Shape 39"/>
          <p:cNvSpPr/>
          <p:nvPr/>
        </p:nvSpPr>
        <p:spPr>
          <a:xfrm>
            <a:off x="3867912" y="2779776"/>
            <a:ext cx="1051560" cy="402336"/>
          </a:xfrm>
          <a:prstGeom prst="rect">
            <a:avLst/>
          </a:prstGeom>
          <a:solidFill>
            <a:srgbClr val="FFFFFF"/>
          </a:solidFill>
          <a:ln w="12700">
            <a:solidFill>
              <a:srgbClr val="D9E2EC"/>
            </a:solidFill>
            <a:prstDash val="solid"/>
          </a:ln>
        </p:spPr>
        <p:txBody>
          <a:bodyPr/>
          <a:lstStyle/>
          <a:p>
            <a:endParaRPr lang="ja-JP" altLang="en-US"/>
          </a:p>
        </p:txBody>
      </p:sp>
      <p:sp>
        <p:nvSpPr>
          <p:cNvPr id="42" name="Text 40"/>
          <p:cNvSpPr/>
          <p:nvPr/>
        </p:nvSpPr>
        <p:spPr>
          <a:xfrm>
            <a:off x="3895344" y="2816352"/>
            <a:ext cx="99669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12,763</a:t>
            </a:r>
            <a:endParaRPr lang="en-US" sz="1250" dirty="0"/>
          </a:p>
        </p:txBody>
      </p:sp>
      <p:sp>
        <p:nvSpPr>
          <p:cNvPr id="43" name="Shape 41"/>
          <p:cNvSpPr/>
          <p:nvPr/>
        </p:nvSpPr>
        <p:spPr>
          <a:xfrm>
            <a:off x="5486400" y="1664208"/>
            <a:ext cx="5074920" cy="1188720"/>
          </a:xfrm>
          <a:prstGeom prst="roundRect">
            <a:avLst>
              <a:gd name="adj" fmla="val 6154"/>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44" name="Shape 42"/>
          <p:cNvSpPr/>
          <p:nvPr/>
        </p:nvSpPr>
        <p:spPr>
          <a:xfrm>
            <a:off x="5486400" y="1664208"/>
            <a:ext cx="128016" cy="1188720"/>
          </a:xfrm>
          <a:prstGeom prst="rect">
            <a:avLst/>
          </a:prstGeom>
          <a:solidFill>
            <a:srgbClr val="3FA7A3"/>
          </a:solidFill>
          <a:ln w="12700">
            <a:solidFill>
              <a:srgbClr val="3FA7A3"/>
            </a:solidFill>
            <a:prstDash val="solid"/>
          </a:ln>
        </p:spPr>
        <p:txBody>
          <a:bodyPr/>
          <a:lstStyle/>
          <a:p>
            <a:endParaRPr lang="ja-JP" altLang="en-US"/>
          </a:p>
        </p:txBody>
      </p:sp>
      <p:sp>
        <p:nvSpPr>
          <p:cNvPr id="45" name="Text 43"/>
          <p:cNvSpPr/>
          <p:nvPr/>
        </p:nvSpPr>
        <p:spPr>
          <a:xfrm>
            <a:off x="5742432" y="1847088"/>
            <a:ext cx="472744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帰無仮説</a:t>
            </a:r>
            <a:endParaRPr lang="en-US" sz="1800" dirty="0"/>
          </a:p>
        </p:txBody>
      </p:sp>
      <p:sp>
        <p:nvSpPr>
          <p:cNvPr id="46" name="Text 44"/>
          <p:cNvSpPr/>
          <p:nvPr/>
        </p:nvSpPr>
        <p:spPr>
          <a:xfrm>
            <a:off x="5742432" y="2212848"/>
            <a:ext cx="4690872" cy="493776"/>
          </a:xfrm>
          <a:prstGeom prst="rect">
            <a:avLst/>
          </a:prstGeom>
          <a:noFill/>
          <a:ln/>
        </p:spPr>
        <p:txBody>
          <a:bodyPr wrap="square" lIns="381" tIns="381" rIns="381" bIns="381" rtlCol="0" anchor="t"/>
          <a:lstStyle/>
          <a:p>
            <a:pPr marL="0" indent="0">
              <a:buNone/>
            </a:pPr>
            <a:r>
              <a:rPr lang="en-US" sz="1550" dirty="0">
                <a:solidFill>
                  <a:srgbClr val="374151"/>
                </a:solidFill>
                <a:latin typeface="Noto Sans CJK JP" pitchFamily="34" charset="0"/>
                <a:ea typeface="Noto Sans CJK JP" pitchFamily="34" charset="-122"/>
                <a:cs typeface="Noto Sans CJK JP" pitchFamily="34" charset="-120"/>
              </a:rPr>
              <a:t>性別と合否は独立</a:t>
            </a:r>
            <a:endParaRPr lang="en-US" sz="1550" dirty="0"/>
          </a:p>
          <a:p>
            <a:pPr marL="0" indent="0">
              <a:buNone/>
            </a:pPr>
            <a:r>
              <a:rPr lang="en-US" sz="1550" dirty="0">
                <a:solidFill>
                  <a:srgbClr val="374151"/>
                </a:solidFill>
                <a:latin typeface="Noto Sans CJK JP" pitchFamily="34" charset="0"/>
                <a:ea typeface="Noto Sans CJK JP" pitchFamily="34" charset="-122"/>
                <a:cs typeface="Noto Sans CJK JP" pitchFamily="34" charset="-120"/>
              </a:rPr>
              <a:t>＝ 合格確率は男女で同じ</a:t>
            </a:r>
            <a:endParaRPr lang="en-US" sz="1550" dirty="0"/>
          </a:p>
        </p:txBody>
      </p:sp>
      <p:pic>
        <p:nvPicPr>
          <p:cNvPr id="47"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97880" y="3182112"/>
            <a:ext cx="2331720" cy="457200"/>
          </a:xfrm>
          <a:prstGeom prst="rect">
            <a:avLst/>
          </a:prstGeom>
        </p:spPr>
      </p:pic>
      <p:sp>
        <p:nvSpPr>
          <p:cNvPr id="48" name="Shape 45"/>
          <p:cNvSpPr/>
          <p:nvPr/>
        </p:nvSpPr>
        <p:spPr>
          <a:xfrm>
            <a:off x="5486400" y="3822192"/>
            <a:ext cx="5074920" cy="1170432"/>
          </a:xfrm>
          <a:prstGeom prst="roundRect">
            <a:avLst>
              <a:gd name="adj" fmla="val 625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49" name="Shape 46"/>
          <p:cNvSpPr/>
          <p:nvPr/>
        </p:nvSpPr>
        <p:spPr>
          <a:xfrm>
            <a:off x="5486400" y="3822192"/>
            <a:ext cx="128016" cy="1170432"/>
          </a:xfrm>
          <a:prstGeom prst="rect">
            <a:avLst/>
          </a:prstGeom>
          <a:solidFill>
            <a:srgbClr val="E27D60"/>
          </a:solidFill>
          <a:ln w="12700">
            <a:solidFill>
              <a:srgbClr val="E27D60"/>
            </a:solidFill>
            <a:prstDash val="solid"/>
          </a:ln>
        </p:spPr>
        <p:txBody>
          <a:bodyPr/>
          <a:lstStyle/>
          <a:p>
            <a:endParaRPr lang="ja-JP" altLang="en-US"/>
          </a:p>
        </p:txBody>
      </p:sp>
      <p:sp>
        <p:nvSpPr>
          <p:cNvPr id="50" name="Text 47"/>
          <p:cNvSpPr/>
          <p:nvPr/>
        </p:nvSpPr>
        <p:spPr>
          <a:xfrm>
            <a:off x="5742432" y="4005072"/>
            <a:ext cx="472744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対立仮説</a:t>
            </a:r>
            <a:endParaRPr lang="en-US" sz="1800" dirty="0"/>
          </a:p>
        </p:txBody>
      </p:sp>
      <p:sp>
        <p:nvSpPr>
          <p:cNvPr id="51" name="Text 48"/>
          <p:cNvSpPr/>
          <p:nvPr/>
        </p:nvSpPr>
        <p:spPr>
          <a:xfrm>
            <a:off x="5742432" y="4370832"/>
            <a:ext cx="4690872" cy="475488"/>
          </a:xfrm>
          <a:prstGeom prst="rect">
            <a:avLst/>
          </a:prstGeom>
          <a:noFill/>
          <a:ln/>
        </p:spPr>
        <p:txBody>
          <a:bodyPr wrap="square" lIns="381" tIns="381" rIns="381" bIns="381" rtlCol="0" anchor="t"/>
          <a:lstStyle/>
          <a:p>
            <a:pPr marL="0" indent="0">
              <a:buNone/>
            </a:pPr>
            <a:r>
              <a:rPr lang="en-US" sz="1550" dirty="0">
                <a:solidFill>
                  <a:srgbClr val="374151"/>
                </a:solidFill>
                <a:latin typeface="Noto Sans CJK JP" pitchFamily="34" charset="0"/>
                <a:ea typeface="Noto Sans CJK JP" pitchFamily="34" charset="-122"/>
                <a:cs typeface="Noto Sans CJK JP" pitchFamily="34" charset="-120"/>
              </a:rPr>
              <a:t>性別と合否は独立でない</a:t>
            </a:r>
            <a:endParaRPr lang="en-US" sz="1550" dirty="0"/>
          </a:p>
          <a:p>
            <a:pPr marL="0" indent="0">
              <a:buNone/>
            </a:pPr>
            <a:r>
              <a:rPr lang="en-US" sz="1550" dirty="0">
                <a:solidFill>
                  <a:srgbClr val="374151"/>
                </a:solidFill>
                <a:latin typeface="Noto Sans CJK JP" pitchFamily="34" charset="0"/>
                <a:ea typeface="Noto Sans CJK JP" pitchFamily="34" charset="-122"/>
                <a:cs typeface="Noto Sans CJK JP" pitchFamily="34" charset="-120"/>
              </a:rPr>
              <a:t>＝ 合格確率が違う</a:t>
            </a:r>
            <a:endParaRPr lang="en-US" sz="1550" dirty="0"/>
          </a:p>
        </p:txBody>
      </p:sp>
      <p:pic>
        <p:nvPicPr>
          <p:cNvPr id="52"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70448" y="5266944"/>
            <a:ext cx="2423160" cy="457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E27D60"/>
          </a:solidFill>
          <a:ln w="12700">
            <a:solidFill>
              <a:srgbClr val="E27D60"/>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期待度数を作って、ズレの大きさを測る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Pearson のカイ二乗検定</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E27D60"/>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E27D60"/>
                </a:solidFill>
                <a:latin typeface="Noto Sans CJK JP" pitchFamily="34" charset="0"/>
                <a:ea typeface="Noto Sans CJK JP" pitchFamily="34" charset="-122"/>
                <a:cs typeface="Noto Sans CJK JP" pitchFamily="34" charset="-120"/>
              </a:rPr>
              <a:t>Berkeley</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27</a:t>
            </a:r>
            <a:endParaRPr lang="en-US" sz="900" dirty="0"/>
          </a:p>
        </p:txBody>
      </p:sp>
      <p:sp>
        <p:nvSpPr>
          <p:cNvPr id="11" name="Shape 9"/>
          <p:cNvSpPr/>
          <p:nvPr/>
        </p:nvSpPr>
        <p:spPr>
          <a:xfrm>
            <a:off x="841248" y="1572768"/>
            <a:ext cx="4663440" cy="1417320"/>
          </a:xfrm>
          <a:prstGeom prst="roundRect">
            <a:avLst>
              <a:gd name="adj" fmla="val 516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41248" y="1572768"/>
            <a:ext cx="128016" cy="141732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097280" y="1755648"/>
            <a:ext cx="431596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期待度数</a:t>
            </a:r>
            <a:endParaRPr lang="en-US" sz="1800" dirty="0"/>
          </a:p>
        </p:txBody>
      </p:sp>
      <p:sp>
        <p:nvSpPr>
          <p:cNvPr id="14" name="Text 12"/>
          <p:cNvSpPr/>
          <p:nvPr/>
        </p:nvSpPr>
        <p:spPr>
          <a:xfrm>
            <a:off x="1097280" y="2121408"/>
            <a:ext cx="4279392" cy="72237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帰無仮説の下では、</a:t>
            </a:r>
            <a:endParaRPr lang="en-US" sz="1420" dirty="0"/>
          </a:p>
          <a:p>
            <a:pPr marL="0" indent="0">
              <a:buNone/>
            </a:pPr>
            <a:r>
              <a:rPr lang="en-US" sz="1420" dirty="0">
                <a:solidFill>
                  <a:srgbClr val="374151"/>
                </a:solidFill>
                <a:latin typeface="Noto Sans CJK JP" pitchFamily="34" charset="0"/>
                <a:ea typeface="Noto Sans CJK JP" pitchFamily="34" charset="-122"/>
                <a:cs typeface="Noto Sans CJK JP" pitchFamily="34" charset="-120"/>
              </a:rPr>
              <a:t>E(men, admit) = n_m × A / N</a:t>
            </a:r>
            <a:endParaRPr lang="en-US" sz="1420" dirty="0"/>
          </a:p>
          <a:p>
            <a:pPr marL="0" indent="0">
              <a:buNone/>
            </a:pPr>
            <a:r>
              <a:rPr lang="en-US" sz="1420" dirty="0">
                <a:solidFill>
                  <a:srgbClr val="374151"/>
                </a:solidFill>
                <a:latin typeface="Noto Sans CJK JP" pitchFamily="34" charset="0"/>
                <a:ea typeface="Noto Sans CJK JP" pitchFamily="34" charset="-122"/>
                <a:cs typeface="Noto Sans CJK JP" pitchFamily="34" charset="-120"/>
              </a:rPr>
              <a:t>E(women, admit) = n_w × A / N</a:t>
            </a:r>
            <a:endParaRPr lang="en-US" sz="1420" dirty="0"/>
          </a:p>
          <a:p>
            <a:pPr marL="0" indent="0">
              <a:buNone/>
            </a:pPr>
            <a:r>
              <a:rPr lang="en-US" sz="1420" dirty="0">
                <a:solidFill>
                  <a:srgbClr val="374151"/>
                </a:solidFill>
                <a:latin typeface="Noto Sans CJK JP" pitchFamily="34" charset="0"/>
                <a:ea typeface="Noto Sans CJK JP" pitchFamily="34" charset="-122"/>
                <a:cs typeface="Noto Sans CJK JP" pitchFamily="34" charset="-120"/>
              </a:rPr>
              <a:t>のように計算できる。</a:t>
            </a:r>
            <a:endParaRPr lang="en-US" sz="1420" dirty="0"/>
          </a:p>
        </p:txBody>
      </p:sp>
      <p:sp>
        <p:nvSpPr>
          <p:cNvPr id="15" name="Shape 13"/>
          <p:cNvSpPr/>
          <p:nvPr/>
        </p:nvSpPr>
        <p:spPr>
          <a:xfrm>
            <a:off x="841248" y="3310128"/>
            <a:ext cx="4663440" cy="1417320"/>
          </a:xfrm>
          <a:prstGeom prst="roundRect">
            <a:avLst>
              <a:gd name="adj" fmla="val 516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841248" y="3310128"/>
            <a:ext cx="128016" cy="1417320"/>
          </a:xfrm>
          <a:prstGeom prst="rect">
            <a:avLst/>
          </a:prstGeom>
          <a:solidFill>
            <a:srgbClr val="E27D60"/>
          </a:solidFill>
          <a:ln w="12700">
            <a:solidFill>
              <a:srgbClr val="E27D60"/>
            </a:solidFill>
            <a:prstDash val="solid"/>
          </a:ln>
        </p:spPr>
        <p:txBody>
          <a:bodyPr/>
          <a:lstStyle/>
          <a:p>
            <a:endParaRPr lang="ja-JP" altLang="en-US"/>
          </a:p>
        </p:txBody>
      </p:sp>
      <p:sp>
        <p:nvSpPr>
          <p:cNvPr id="17" name="Text 15"/>
          <p:cNvSpPr/>
          <p:nvPr/>
        </p:nvSpPr>
        <p:spPr>
          <a:xfrm>
            <a:off x="1097280" y="3493008"/>
            <a:ext cx="431596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この例では</a:t>
            </a:r>
            <a:endParaRPr lang="en-US" sz="1800" dirty="0"/>
          </a:p>
        </p:txBody>
      </p:sp>
      <p:sp>
        <p:nvSpPr>
          <p:cNvPr id="18" name="Text 16"/>
          <p:cNvSpPr/>
          <p:nvPr/>
        </p:nvSpPr>
        <p:spPr>
          <a:xfrm>
            <a:off x="1097280" y="3858768"/>
            <a:ext cx="4279392" cy="72237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Men admit の期待度数 ≈ 3460.7</a:t>
            </a:r>
            <a:endParaRPr lang="en-US" sz="1420" dirty="0"/>
          </a:p>
          <a:p>
            <a:pPr marL="0" indent="0">
              <a:buNone/>
            </a:pPr>
            <a:r>
              <a:rPr lang="en-US" sz="1420" dirty="0">
                <a:solidFill>
                  <a:srgbClr val="374151"/>
                </a:solidFill>
                <a:latin typeface="Noto Sans CJK JP" pitchFamily="34" charset="0"/>
                <a:ea typeface="Noto Sans CJK JP" pitchFamily="34" charset="-122"/>
                <a:cs typeface="Noto Sans CJK JP" pitchFamily="34" charset="-120"/>
              </a:rPr>
              <a:t>Women admit の期待度数 ≈ 1771.3</a:t>
            </a:r>
            <a:endParaRPr lang="en-US" sz="1420" dirty="0"/>
          </a:p>
        </p:txBody>
      </p:sp>
      <p:sp>
        <p:nvSpPr>
          <p:cNvPr id="19" name="Shape 17"/>
          <p:cNvSpPr/>
          <p:nvPr/>
        </p:nvSpPr>
        <p:spPr>
          <a:xfrm>
            <a:off x="5897880" y="1645920"/>
            <a:ext cx="5212080" cy="3063240"/>
          </a:xfrm>
          <a:prstGeom prst="roundRect">
            <a:avLst>
              <a:gd name="adj" fmla="val 2388"/>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5897880" y="1645920"/>
            <a:ext cx="128016" cy="3063240"/>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6153912" y="1828800"/>
            <a:ext cx="486460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検定統計量</a:t>
            </a:r>
            <a:endParaRPr lang="en-US" sz="1800" dirty="0"/>
          </a:p>
        </p:txBody>
      </p:sp>
      <p:sp>
        <p:nvSpPr>
          <p:cNvPr id="22" name="Text 20"/>
          <p:cNvSpPr/>
          <p:nvPr/>
        </p:nvSpPr>
        <p:spPr>
          <a:xfrm>
            <a:off x="6153912" y="2194560"/>
            <a:ext cx="4828032" cy="2368296"/>
          </a:xfrm>
          <a:prstGeom prst="rect">
            <a:avLst/>
          </a:prstGeom>
          <a:noFill/>
          <a:ln/>
        </p:spPr>
        <p:txBody>
          <a:bodyPr wrap="square" lIns="381" tIns="381" rIns="381" bIns="381" rtlCol="0" anchor="t"/>
          <a:lstStyle/>
          <a:p>
            <a:pPr marL="0" indent="0">
              <a:buNone/>
            </a:pPr>
            <a:endParaRPr lang="en-US" sz="1420" dirty="0"/>
          </a:p>
        </p:txBody>
      </p:sp>
      <p:pic>
        <p:nvPicPr>
          <p:cNvPr id="2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09360" y="2651760"/>
            <a:ext cx="4297680" cy="822960"/>
          </a:xfrm>
          <a:prstGeom prst="rect">
            <a:avLst/>
          </a:prstGeom>
        </p:spPr>
      </p:pic>
      <p:sp>
        <p:nvSpPr>
          <p:cNvPr id="24" name="Text 21"/>
          <p:cNvSpPr/>
          <p:nvPr/>
        </p:nvSpPr>
        <p:spPr>
          <a:xfrm>
            <a:off x="6309360" y="3886200"/>
            <a:ext cx="4297680" cy="658368"/>
          </a:xfrm>
          <a:prstGeom prst="rect">
            <a:avLst/>
          </a:prstGeom>
          <a:noFill/>
          <a:ln/>
        </p:spPr>
        <p:txBody>
          <a:bodyPr wrap="square" lIns="0" tIns="0" rIns="0" bIns="0" rtlCol="0" anchor="ctr"/>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観測度数 O と期待度数 E のズレが大きいほど、</a:t>
            </a:r>
            <a:endParaRPr lang="en-US" sz="1420" dirty="0"/>
          </a:p>
          <a:p>
            <a:pPr marL="0" indent="0">
              <a:buNone/>
            </a:pPr>
            <a:r>
              <a:rPr lang="en-US" sz="1420" dirty="0">
                <a:solidFill>
                  <a:srgbClr val="374151"/>
                </a:solidFill>
                <a:latin typeface="Noto Sans CJK JP" pitchFamily="34" charset="0"/>
                <a:ea typeface="Noto Sans CJK JP" pitchFamily="34" charset="-122"/>
                <a:cs typeface="Noto Sans CJK JP" pitchFamily="34" charset="-120"/>
              </a:rPr>
              <a:t>帰無仮説は怪しくなる。</a:t>
            </a:r>
            <a:endParaRPr lang="en-US" sz="142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E27D60"/>
          </a:solidFill>
          <a:ln w="12700">
            <a:solidFill>
              <a:srgbClr val="E27D60"/>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結果：この 2×2 表だけ見ると、差は極めて有意</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だからこそ、この例は怖い</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E27D60"/>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E27D60"/>
                </a:solidFill>
                <a:latin typeface="Noto Sans CJK JP" pitchFamily="34" charset="0"/>
                <a:ea typeface="Noto Sans CJK JP" pitchFamily="34" charset="-122"/>
                <a:cs typeface="Noto Sans CJK JP" pitchFamily="34" charset="-120"/>
              </a:rPr>
              <a:t>Berkeley</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28</a:t>
            </a:r>
            <a:endParaRPr lang="en-US" sz="900" dirty="0"/>
          </a:p>
        </p:txBody>
      </p:sp>
      <p:sp>
        <p:nvSpPr>
          <p:cNvPr id="11" name="Shape 9"/>
          <p:cNvSpPr/>
          <p:nvPr/>
        </p:nvSpPr>
        <p:spPr>
          <a:xfrm>
            <a:off x="896112" y="1627632"/>
            <a:ext cx="3246120" cy="1828800"/>
          </a:xfrm>
          <a:prstGeom prst="roundRect">
            <a:avLst>
              <a:gd name="adj" fmla="val 3000"/>
            </a:avLst>
          </a:prstGeom>
          <a:solidFill>
            <a:srgbClr val="FFFFFF"/>
          </a:solidFill>
          <a:ln w="22860">
            <a:solidFill>
              <a:srgbClr val="E27D60"/>
            </a:solidFill>
            <a:prstDash val="solid"/>
          </a:ln>
          <a:effectLst>
            <a:outerShdw blurRad="38100" dist="25400" dir="2700000" algn="bl" rotWithShape="0">
              <a:srgbClr val="000000">
                <a:alpha val="25000"/>
              </a:srgbClr>
            </a:outerShdw>
          </a:effectLst>
        </p:spPr>
        <p:txBody>
          <a:bodyPr/>
          <a:lstStyle/>
          <a:p>
            <a:endParaRPr lang="ja-JP" altLang="en-US"/>
          </a:p>
        </p:txBody>
      </p:sp>
      <p:sp>
        <p:nvSpPr>
          <p:cNvPr id="12" name="Text 10"/>
          <p:cNvSpPr/>
          <p:nvPr/>
        </p:nvSpPr>
        <p:spPr>
          <a:xfrm>
            <a:off x="1234440" y="2011680"/>
            <a:ext cx="2560320" cy="411480"/>
          </a:xfrm>
          <a:prstGeom prst="rect">
            <a:avLst/>
          </a:prstGeom>
          <a:noFill/>
          <a:ln/>
        </p:spPr>
        <p:txBody>
          <a:bodyPr wrap="square" lIns="0" tIns="0" rIns="0" bIns="0" rtlCol="0" anchor="ctr"/>
          <a:lstStyle/>
          <a:p>
            <a:pPr marL="0" indent="0" algn="ctr">
              <a:buNone/>
            </a:pPr>
            <a:r>
              <a:rPr lang="en-US" sz="2600" b="1" dirty="0">
                <a:solidFill>
                  <a:srgbClr val="17324D"/>
                </a:solidFill>
                <a:latin typeface="Noto Sans CJK JP" pitchFamily="34" charset="0"/>
                <a:ea typeface="Noto Sans CJK JP" pitchFamily="34" charset="-122"/>
                <a:cs typeface="Noto Sans CJK JP" pitchFamily="34" charset="-120"/>
              </a:rPr>
              <a:t>χ² ≈ 111.25</a:t>
            </a:r>
            <a:endParaRPr lang="en-US" sz="2600" dirty="0"/>
          </a:p>
        </p:txBody>
      </p:sp>
      <p:sp>
        <p:nvSpPr>
          <p:cNvPr id="13" name="Text 11"/>
          <p:cNvSpPr/>
          <p:nvPr/>
        </p:nvSpPr>
        <p:spPr>
          <a:xfrm>
            <a:off x="1234440" y="2606040"/>
            <a:ext cx="2560320" cy="256032"/>
          </a:xfrm>
          <a:prstGeom prst="rect">
            <a:avLst/>
          </a:prstGeom>
          <a:noFill/>
          <a:ln/>
        </p:spPr>
        <p:txBody>
          <a:bodyPr wrap="square" lIns="0" tIns="0" rIns="0" bIns="0" rtlCol="0" anchor="ctr"/>
          <a:lstStyle/>
          <a:p>
            <a:pPr marL="0" indent="0" algn="ctr">
              <a:buNone/>
            </a:pPr>
            <a:r>
              <a:rPr lang="en-US" sz="1600" dirty="0">
                <a:solidFill>
                  <a:srgbClr val="6B7280"/>
                </a:solidFill>
                <a:latin typeface="Noto Sans CJK JP" pitchFamily="34" charset="0"/>
                <a:ea typeface="Noto Sans CJK JP" pitchFamily="34" charset="-122"/>
                <a:cs typeface="Noto Sans CJK JP" pitchFamily="34" charset="-120"/>
              </a:rPr>
              <a:t>df = 1</a:t>
            </a:r>
            <a:endParaRPr lang="en-US" sz="1600" dirty="0"/>
          </a:p>
        </p:txBody>
      </p:sp>
      <p:sp>
        <p:nvSpPr>
          <p:cNvPr id="14" name="Shape 12"/>
          <p:cNvSpPr/>
          <p:nvPr/>
        </p:nvSpPr>
        <p:spPr>
          <a:xfrm>
            <a:off x="4572000" y="1627632"/>
            <a:ext cx="3246120" cy="1828800"/>
          </a:xfrm>
          <a:prstGeom prst="roundRect">
            <a:avLst>
              <a:gd name="adj" fmla="val 3000"/>
            </a:avLst>
          </a:prstGeom>
          <a:solidFill>
            <a:srgbClr val="FFFFFF"/>
          </a:solidFill>
          <a:ln w="22860">
            <a:solidFill>
              <a:srgbClr val="D4A017"/>
            </a:solidFill>
            <a:prstDash val="solid"/>
          </a:ln>
          <a:effectLst>
            <a:outerShdw blurRad="38100" dist="25400" dir="2700000" algn="bl" rotWithShape="0">
              <a:srgbClr val="000000">
                <a:alpha val="25000"/>
              </a:srgbClr>
            </a:outerShdw>
          </a:effectLst>
        </p:spPr>
        <p:txBody>
          <a:bodyPr/>
          <a:lstStyle/>
          <a:p>
            <a:endParaRPr lang="ja-JP" altLang="en-US"/>
          </a:p>
        </p:txBody>
      </p:sp>
      <p:sp>
        <p:nvSpPr>
          <p:cNvPr id="15" name="Text 13"/>
          <p:cNvSpPr/>
          <p:nvPr/>
        </p:nvSpPr>
        <p:spPr>
          <a:xfrm>
            <a:off x="4828032" y="2084832"/>
            <a:ext cx="2743200" cy="365760"/>
          </a:xfrm>
          <a:prstGeom prst="rect">
            <a:avLst/>
          </a:prstGeom>
          <a:noFill/>
          <a:ln/>
        </p:spPr>
        <p:txBody>
          <a:bodyPr wrap="square" lIns="0" tIns="0" rIns="0" bIns="0" rtlCol="0" anchor="ctr"/>
          <a:lstStyle/>
          <a:p>
            <a:pPr marL="0" indent="0" algn="ctr">
              <a:buNone/>
            </a:pPr>
            <a:r>
              <a:rPr lang="en-US" sz="2200" b="1" dirty="0">
                <a:solidFill>
                  <a:srgbClr val="17324D"/>
                </a:solidFill>
                <a:latin typeface="Noto Sans CJK JP" pitchFamily="34" charset="0"/>
                <a:ea typeface="Noto Sans CJK JP" pitchFamily="34" charset="-122"/>
                <a:cs typeface="Noto Sans CJK JP" pitchFamily="34" charset="-120"/>
              </a:rPr>
              <a:t>p 値 ≈ 5.2×10⁻²⁶</a:t>
            </a:r>
            <a:endParaRPr lang="en-US" sz="2200" dirty="0"/>
          </a:p>
        </p:txBody>
      </p:sp>
      <p:sp>
        <p:nvSpPr>
          <p:cNvPr id="16" name="Shape 14"/>
          <p:cNvSpPr/>
          <p:nvPr/>
        </p:nvSpPr>
        <p:spPr>
          <a:xfrm>
            <a:off x="8183880" y="1627632"/>
            <a:ext cx="2926080" cy="1828800"/>
          </a:xfrm>
          <a:prstGeom prst="roundRect">
            <a:avLst>
              <a:gd name="adj" fmla="val 3000"/>
            </a:avLst>
          </a:prstGeom>
          <a:solidFill>
            <a:srgbClr val="FFFFFF"/>
          </a:solidFill>
          <a:ln w="22860">
            <a:solidFill>
              <a:srgbClr val="3FA7A3"/>
            </a:solidFill>
            <a:prstDash val="solid"/>
          </a:ln>
          <a:effectLst>
            <a:outerShdw blurRad="38100" dist="25400" dir="2700000" algn="bl" rotWithShape="0">
              <a:srgbClr val="000000">
                <a:alpha val="25000"/>
              </a:srgbClr>
            </a:outerShdw>
          </a:effectLst>
        </p:spPr>
        <p:txBody>
          <a:bodyPr/>
          <a:lstStyle/>
          <a:p>
            <a:endParaRPr lang="ja-JP" altLang="en-US"/>
          </a:p>
        </p:txBody>
      </p:sp>
      <p:sp>
        <p:nvSpPr>
          <p:cNvPr id="17" name="Text 15"/>
          <p:cNvSpPr/>
          <p:nvPr/>
        </p:nvSpPr>
        <p:spPr>
          <a:xfrm>
            <a:off x="8412480" y="1920240"/>
            <a:ext cx="2468880" cy="228600"/>
          </a:xfrm>
          <a:prstGeom prst="rect">
            <a:avLst/>
          </a:prstGeom>
          <a:noFill/>
          <a:ln/>
        </p:spPr>
        <p:txBody>
          <a:bodyPr wrap="square" lIns="0" tIns="0" rIns="0" bIns="0" rtlCol="0" anchor="ctr"/>
          <a:lstStyle/>
          <a:p>
            <a:pPr marL="0" indent="0" algn="ctr">
              <a:buNone/>
            </a:pPr>
            <a:r>
              <a:rPr lang="en-US" sz="1500" b="1" dirty="0">
                <a:solidFill>
                  <a:srgbClr val="3FA7A3"/>
                </a:solidFill>
                <a:latin typeface="Noto Sans CJK JP" pitchFamily="34" charset="0"/>
                <a:ea typeface="Noto Sans CJK JP" pitchFamily="34" charset="-122"/>
                <a:cs typeface="Noto Sans CJK JP" pitchFamily="34" charset="-120"/>
              </a:rPr>
              <a:t>結論</a:t>
            </a:r>
            <a:endParaRPr lang="en-US" sz="1500" dirty="0"/>
          </a:p>
        </p:txBody>
      </p:sp>
      <p:sp>
        <p:nvSpPr>
          <p:cNvPr id="18" name="Text 16"/>
          <p:cNvSpPr/>
          <p:nvPr/>
        </p:nvSpPr>
        <p:spPr>
          <a:xfrm>
            <a:off x="8394192" y="2331720"/>
            <a:ext cx="2514600" cy="384048"/>
          </a:xfrm>
          <a:prstGeom prst="rect">
            <a:avLst/>
          </a:prstGeom>
          <a:noFill/>
          <a:ln/>
        </p:spPr>
        <p:txBody>
          <a:bodyPr wrap="square" lIns="0" tIns="0" rIns="0" bIns="0" rtlCol="0" anchor="ctr"/>
          <a:lstStyle/>
          <a:p>
            <a:pPr marL="0" indent="0" algn="ctr">
              <a:buNone/>
            </a:pPr>
            <a:r>
              <a:rPr lang="en-US" sz="2200" b="1" dirty="0">
                <a:solidFill>
                  <a:srgbClr val="17324D"/>
                </a:solidFill>
                <a:latin typeface="Noto Sans CJK JP" pitchFamily="34" charset="0"/>
                <a:ea typeface="Noto Sans CJK JP" pitchFamily="34" charset="-122"/>
                <a:cs typeface="Noto Sans CJK JP" pitchFamily="34" charset="-120"/>
              </a:rPr>
              <a:t>H₀ は強く棄却</a:t>
            </a:r>
            <a:endParaRPr lang="en-US" sz="2200" dirty="0"/>
          </a:p>
        </p:txBody>
      </p:sp>
      <p:sp>
        <p:nvSpPr>
          <p:cNvPr id="19" name="Shape 17"/>
          <p:cNvSpPr/>
          <p:nvPr/>
        </p:nvSpPr>
        <p:spPr>
          <a:xfrm>
            <a:off x="914400" y="4206240"/>
            <a:ext cx="10104120" cy="1078992"/>
          </a:xfrm>
          <a:prstGeom prst="roundRect">
            <a:avLst>
              <a:gd name="adj" fmla="val 6780"/>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914400" y="4206240"/>
            <a:ext cx="128016" cy="1078992"/>
          </a:xfrm>
          <a:prstGeom prst="rect">
            <a:avLst/>
          </a:prstGeom>
          <a:solidFill>
            <a:srgbClr val="E27D60"/>
          </a:solidFill>
          <a:ln w="12700">
            <a:solidFill>
              <a:srgbClr val="E27D60"/>
            </a:solidFill>
            <a:prstDash val="solid"/>
          </a:ln>
        </p:spPr>
        <p:txBody>
          <a:bodyPr/>
          <a:lstStyle/>
          <a:p>
            <a:endParaRPr lang="ja-JP" altLang="en-US"/>
          </a:p>
        </p:txBody>
      </p:sp>
      <p:sp>
        <p:nvSpPr>
          <p:cNvPr id="21" name="Text 19"/>
          <p:cNvSpPr/>
          <p:nvPr/>
        </p:nvSpPr>
        <p:spPr>
          <a:xfrm>
            <a:off x="1170432" y="4389120"/>
            <a:ext cx="975664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だから危ない</a:t>
            </a:r>
            <a:endParaRPr lang="en-US" sz="1500" dirty="0"/>
          </a:p>
        </p:txBody>
      </p:sp>
      <p:sp>
        <p:nvSpPr>
          <p:cNvPr id="22" name="Text 20"/>
          <p:cNvSpPr/>
          <p:nvPr/>
        </p:nvSpPr>
        <p:spPr>
          <a:xfrm>
            <a:off x="1170432" y="4754880"/>
            <a:ext cx="9720072" cy="384048"/>
          </a:xfrm>
          <a:prstGeom prst="rect">
            <a:avLst/>
          </a:prstGeom>
          <a:noFill/>
          <a:ln/>
        </p:spPr>
        <p:txBody>
          <a:bodyPr wrap="square" lIns="381" tIns="381" rIns="381" bIns="381" rtlCol="0" anchor="t"/>
          <a:lstStyle/>
          <a:p>
            <a:pPr marL="0" indent="0">
              <a:buNone/>
            </a:pPr>
            <a:r>
              <a:rPr lang="en-US" sz="1440" dirty="0">
                <a:solidFill>
                  <a:srgbClr val="374151"/>
                </a:solidFill>
                <a:latin typeface="Noto Sans CJK JP" pitchFamily="34" charset="0"/>
                <a:ea typeface="Noto Sans CJK JP" pitchFamily="34" charset="-122"/>
                <a:cs typeface="Noto Sans CJK JP" pitchFamily="34" charset="-120"/>
              </a:rPr>
              <a:t>ここだけ見れば「女性が有意に合格しにくい → 女性差別だ」とかなり強く言いたくなる。</a:t>
            </a:r>
            <a:endParaRPr lang="en-US" sz="144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EEF3F7"/>
        </a:solidFill>
        <a:effectLst/>
      </p:bgPr>
    </p:bg>
    <p:spTree>
      <p:nvGrpSpPr>
        <p:cNvPr id="1" name=""/>
        <p:cNvGrpSpPr/>
        <p:nvPr/>
      </p:nvGrpSpPr>
      <p:grpSpPr>
        <a:xfrm>
          <a:off x="0" y="0"/>
          <a:ext cx="0" cy="0"/>
          <a:chOff x="0" y="0"/>
          <a:chExt cx="0" cy="0"/>
        </a:xfrm>
      </p:grpSpPr>
      <p:sp>
        <p:nvSpPr>
          <p:cNvPr id="2" name="Shape 0"/>
          <p:cNvSpPr/>
          <p:nvPr/>
        </p:nvSpPr>
        <p:spPr>
          <a:xfrm>
            <a:off x="0" y="0"/>
            <a:ext cx="12191695" cy="256032"/>
          </a:xfrm>
          <a:prstGeom prst="rect">
            <a:avLst/>
          </a:prstGeom>
          <a:solidFill>
            <a:srgbClr val="E27D60"/>
          </a:solidFill>
          <a:ln w="12700">
            <a:solidFill>
              <a:srgbClr val="E27D60"/>
            </a:solidFill>
            <a:prstDash val="solid"/>
          </a:ln>
        </p:spPr>
        <p:txBody>
          <a:bodyPr/>
          <a:lstStyle/>
          <a:p>
            <a:endParaRPr lang="ja-JP" altLang="en-US"/>
          </a:p>
        </p:txBody>
      </p:sp>
      <p:sp>
        <p:nvSpPr>
          <p:cNvPr id="3" name="Text 1"/>
          <p:cNvSpPr/>
          <p:nvPr/>
        </p:nvSpPr>
        <p:spPr>
          <a:xfrm>
            <a:off x="822960" y="1024128"/>
            <a:ext cx="1280160" cy="365760"/>
          </a:xfrm>
          <a:prstGeom prst="rect">
            <a:avLst/>
          </a:prstGeom>
          <a:noFill/>
          <a:ln/>
        </p:spPr>
        <p:txBody>
          <a:bodyPr wrap="square" lIns="0" tIns="0" rIns="0" bIns="0" rtlCol="0" anchor="ctr"/>
          <a:lstStyle/>
          <a:p>
            <a:pPr marL="0" indent="0">
              <a:buNone/>
            </a:pPr>
            <a:r>
              <a:rPr lang="en-US" sz="1800" b="1" dirty="0">
                <a:solidFill>
                  <a:srgbClr val="E27D60"/>
                </a:solidFill>
                <a:latin typeface="Noto Sans CJK JP" pitchFamily="34" charset="0"/>
                <a:ea typeface="Noto Sans CJK JP" pitchFamily="34" charset="-122"/>
                <a:cs typeface="Noto Sans CJK JP" pitchFamily="34" charset="-120"/>
              </a:rPr>
              <a:t>論点</a:t>
            </a:r>
            <a:endParaRPr lang="en-US" sz="1800" dirty="0"/>
          </a:p>
        </p:txBody>
      </p:sp>
      <p:sp>
        <p:nvSpPr>
          <p:cNvPr id="4" name="Text 2"/>
          <p:cNvSpPr/>
          <p:nvPr/>
        </p:nvSpPr>
        <p:spPr>
          <a:xfrm>
            <a:off x="822960" y="1572768"/>
            <a:ext cx="10149840" cy="1874520"/>
          </a:xfrm>
          <a:prstGeom prst="rect">
            <a:avLst/>
          </a:prstGeom>
          <a:noFill/>
          <a:ln/>
        </p:spPr>
        <p:txBody>
          <a:bodyPr wrap="square" lIns="0" tIns="0" rIns="0" bIns="0" rtlCol="0" anchor="ctr"/>
          <a:lstStyle/>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でも、本当にそれで終わってよいのか？</a:t>
            </a:r>
            <a:endParaRPr lang="en-US" sz="2700" dirty="0"/>
          </a:p>
        </p:txBody>
      </p:sp>
      <p:sp>
        <p:nvSpPr>
          <p:cNvPr id="5" name="Text 3"/>
          <p:cNvSpPr/>
          <p:nvPr/>
        </p:nvSpPr>
        <p:spPr>
          <a:xfrm>
            <a:off x="859536" y="3913632"/>
            <a:ext cx="9418320" cy="502920"/>
          </a:xfrm>
          <a:prstGeom prst="rect">
            <a:avLst/>
          </a:prstGeom>
          <a:noFill/>
          <a:ln/>
        </p:spPr>
        <p:txBody>
          <a:bodyPr wrap="square" lIns="0" tIns="0" rIns="0" bIns="0" rtlCol="0" anchor="ctr"/>
          <a:lstStyle/>
          <a:p>
            <a:pPr marL="0" indent="0">
              <a:buNone/>
            </a:pPr>
            <a:r>
              <a:rPr lang="en-US" sz="1500" dirty="0">
                <a:solidFill>
                  <a:srgbClr val="6B7280"/>
                </a:solidFill>
                <a:latin typeface="Noto Sans CJK JP" pitchFamily="34" charset="0"/>
                <a:ea typeface="Noto Sans CJK JP" pitchFamily="34" charset="-122"/>
                <a:cs typeface="Noto Sans CJK JP" pitchFamily="34" charset="-120"/>
              </a:rPr>
              <a:t>比較の単位を変えると、結論は反転しうる。</a:t>
            </a:r>
            <a:endParaRPr lang="en-US" sz="1500" dirty="0"/>
          </a:p>
        </p:txBody>
      </p:sp>
      <p:sp>
        <p:nvSpPr>
          <p:cNvPr id="6" name="Shape 4"/>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7" name="Text 5"/>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8" name="Text 6"/>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29</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この講義で最初に押さえたい3つ</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実験・観察データ・計量経済学の役割を先に整理する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3FA7A3"/>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3FA7A3"/>
                </a:solidFill>
                <a:latin typeface="Noto Sans CJK JP" pitchFamily="34" charset="0"/>
                <a:ea typeface="Noto Sans CJK JP" pitchFamily="34" charset="-122"/>
                <a:cs typeface="Noto Sans CJK JP" pitchFamily="34" charset="-120"/>
              </a:rPr>
              <a:t>導入</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3</a:t>
            </a:r>
            <a:endParaRPr lang="en-US" sz="900" dirty="0"/>
          </a:p>
        </p:txBody>
      </p:sp>
      <p:sp>
        <p:nvSpPr>
          <p:cNvPr id="11" name="Shape 9"/>
          <p:cNvSpPr/>
          <p:nvPr/>
        </p:nvSpPr>
        <p:spPr>
          <a:xfrm>
            <a:off x="777240" y="1600200"/>
            <a:ext cx="3395472" cy="2834640"/>
          </a:xfrm>
          <a:prstGeom prst="roundRect">
            <a:avLst>
              <a:gd name="adj" fmla="val 258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777240" y="1600200"/>
            <a:ext cx="128016" cy="283464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033272" y="1783080"/>
            <a:ext cx="3048000"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① 実験できるなら実験</a:t>
            </a:r>
            <a:endParaRPr lang="en-US" sz="1550" dirty="0"/>
          </a:p>
        </p:txBody>
      </p:sp>
      <p:sp>
        <p:nvSpPr>
          <p:cNvPr id="14" name="Text 12"/>
          <p:cNvSpPr/>
          <p:nvPr/>
        </p:nvSpPr>
        <p:spPr>
          <a:xfrm>
            <a:off x="1033272" y="2148840"/>
            <a:ext cx="3011424" cy="213969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比較相手をランダムに作れるなら、</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それがいちばん反論されにくい。</a:t>
            </a:r>
            <a:endParaRPr lang="en-US" sz="1300" dirty="0"/>
          </a:p>
        </p:txBody>
      </p:sp>
      <p:sp>
        <p:nvSpPr>
          <p:cNvPr id="15" name="Shape 13"/>
          <p:cNvSpPr/>
          <p:nvPr/>
        </p:nvSpPr>
        <p:spPr>
          <a:xfrm>
            <a:off x="4428744" y="1600200"/>
            <a:ext cx="3395472" cy="2834640"/>
          </a:xfrm>
          <a:prstGeom prst="roundRect">
            <a:avLst>
              <a:gd name="adj" fmla="val 258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4428744" y="1600200"/>
            <a:ext cx="128016" cy="2834640"/>
          </a:xfrm>
          <a:prstGeom prst="rect">
            <a:avLst/>
          </a:prstGeom>
          <a:solidFill>
            <a:srgbClr val="E27D60"/>
          </a:solidFill>
          <a:ln w="12700">
            <a:solidFill>
              <a:srgbClr val="E27D60"/>
            </a:solidFill>
            <a:prstDash val="solid"/>
          </a:ln>
        </p:spPr>
        <p:txBody>
          <a:bodyPr/>
          <a:lstStyle/>
          <a:p>
            <a:endParaRPr lang="ja-JP" altLang="en-US"/>
          </a:p>
        </p:txBody>
      </p:sp>
      <p:sp>
        <p:nvSpPr>
          <p:cNvPr id="17" name="Text 15"/>
          <p:cNvSpPr/>
          <p:nvPr/>
        </p:nvSpPr>
        <p:spPr>
          <a:xfrm>
            <a:off x="4684776" y="1783080"/>
            <a:ext cx="3048000"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② 観察データは難しい</a:t>
            </a:r>
            <a:endParaRPr lang="en-US" sz="1550" dirty="0"/>
          </a:p>
        </p:txBody>
      </p:sp>
      <p:sp>
        <p:nvSpPr>
          <p:cNvPr id="18" name="Text 16"/>
          <p:cNvSpPr/>
          <p:nvPr/>
        </p:nvSpPr>
        <p:spPr>
          <a:xfrm>
            <a:off x="4684776" y="2148840"/>
            <a:ext cx="3011424" cy="213969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社会で生まれたデータでは、</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単純比較だけでは結論が揺らぎやすい。</a:t>
            </a:r>
            <a:endParaRPr lang="en-US" sz="1300" dirty="0"/>
          </a:p>
        </p:txBody>
      </p:sp>
      <p:sp>
        <p:nvSpPr>
          <p:cNvPr id="19" name="Shape 17"/>
          <p:cNvSpPr/>
          <p:nvPr/>
        </p:nvSpPr>
        <p:spPr>
          <a:xfrm>
            <a:off x="8080248" y="1600200"/>
            <a:ext cx="3395472" cy="2834640"/>
          </a:xfrm>
          <a:prstGeom prst="roundRect">
            <a:avLst>
              <a:gd name="adj" fmla="val 258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080248" y="1600200"/>
            <a:ext cx="128016" cy="2834640"/>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8336280" y="1783080"/>
            <a:ext cx="3048000"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③ 計量経済学の役割</a:t>
            </a:r>
            <a:endParaRPr lang="en-US" sz="1550" dirty="0"/>
          </a:p>
        </p:txBody>
      </p:sp>
      <p:sp>
        <p:nvSpPr>
          <p:cNvPr id="22" name="Text 20"/>
          <p:cNvSpPr/>
          <p:nvPr/>
        </p:nvSpPr>
        <p:spPr>
          <a:xfrm>
            <a:off x="8336280" y="2148840"/>
            <a:ext cx="3011424" cy="213969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実験できない状況でも、</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「ひとまず納得できる」分析の作法を学ぶ。</a:t>
            </a:r>
            <a:endParaRPr lang="en-US" sz="1300" dirty="0"/>
          </a:p>
        </p:txBody>
      </p:sp>
      <p:sp>
        <p:nvSpPr>
          <p:cNvPr id="23" name="Shape 21"/>
          <p:cNvSpPr/>
          <p:nvPr/>
        </p:nvSpPr>
        <p:spPr>
          <a:xfrm>
            <a:off x="841248" y="4846320"/>
            <a:ext cx="10469880" cy="868680"/>
          </a:xfrm>
          <a:prstGeom prst="roundRect">
            <a:avLst>
              <a:gd name="adj" fmla="val 8421"/>
            </a:avLst>
          </a:prstGeom>
          <a:solidFill>
            <a:srgbClr val="FDFEFE"/>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4" name="Shape 22"/>
          <p:cNvSpPr/>
          <p:nvPr/>
        </p:nvSpPr>
        <p:spPr>
          <a:xfrm>
            <a:off x="841248" y="4846320"/>
            <a:ext cx="128016" cy="868680"/>
          </a:xfrm>
          <a:prstGeom prst="rect">
            <a:avLst/>
          </a:prstGeom>
          <a:solidFill>
            <a:srgbClr val="4F7CAC"/>
          </a:solidFill>
          <a:ln w="12700">
            <a:solidFill>
              <a:srgbClr val="4F7CAC"/>
            </a:solidFill>
            <a:prstDash val="solid"/>
          </a:ln>
        </p:spPr>
        <p:txBody>
          <a:bodyPr/>
          <a:lstStyle/>
          <a:p>
            <a:endParaRPr lang="ja-JP" altLang="en-US"/>
          </a:p>
        </p:txBody>
      </p:sp>
      <p:sp>
        <p:nvSpPr>
          <p:cNvPr id="25" name="Text 23"/>
          <p:cNvSpPr/>
          <p:nvPr/>
        </p:nvSpPr>
        <p:spPr>
          <a:xfrm>
            <a:off x="1097280" y="5029200"/>
            <a:ext cx="10122408" cy="292608"/>
          </a:xfrm>
          <a:prstGeom prst="rect">
            <a:avLst/>
          </a:prstGeom>
          <a:noFill/>
          <a:ln/>
        </p:spPr>
        <p:txBody>
          <a:bodyPr wrap="square" lIns="0" tIns="0" rIns="0" bIns="0" rtlCol="0" anchor="ctr"/>
          <a:lstStyle/>
          <a:p>
            <a:pPr marL="0" indent="0">
              <a:buNone/>
            </a:pPr>
            <a:r>
              <a:rPr lang="en-US" sz="1450" b="1" dirty="0">
                <a:solidFill>
                  <a:srgbClr val="17324D"/>
                </a:solidFill>
                <a:latin typeface="Noto Sans CJK JP" pitchFamily="34" charset="0"/>
                <a:ea typeface="Noto Sans CJK JP" pitchFamily="34" charset="-122"/>
                <a:cs typeface="Noto Sans CJK JP" pitchFamily="34" charset="-120"/>
              </a:rPr>
              <a:t>見方</a:t>
            </a:r>
            <a:endParaRPr lang="en-US" sz="1450" dirty="0"/>
          </a:p>
        </p:txBody>
      </p:sp>
      <p:sp>
        <p:nvSpPr>
          <p:cNvPr id="26" name="Text 24"/>
          <p:cNvSpPr/>
          <p:nvPr/>
        </p:nvSpPr>
        <p:spPr>
          <a:xfrm>
            <a:off x="1097280" y="5394960"/>
            <a:ext cx="10085832" cy="173736"/>
          </a:xfrm>
          <a:prstGeom prst="rect">
            <a:avLst/>
          </a:prstGeom>
          <a:noFill/>
          <a:ln/>
        </p:spPr>
        <p:txBody>
          <a:bodyPr wrap="square" lIns="381" tIns="381" rIns="381" bIns="381" rtlCol="0" anchor="t"/>
          <a:lstStyle/>
          <a:p>
            <a:pPr marL="0" indent="0">
              <a:buNone/>
            </a:pPr>
            <a:r>
              <a:rPr lang="en-US" sz="1450" dirty="0">
                <a:solidFill>
                  <a:srgbClr val="374151"/>
                </a:solidFill>
                <a:latin typeface="Noto Sans CJK JP" pitchFamily="34" charset="0"/>
                <a:ea typeface="Noto Sans CJK JP" pitchFamily="34" charset="-122"/>
                <a:cs typeface="Noto Sans CJK JP" pitchFamily="34" charset="-120"/>
              </a:rPr>
              <a:t>計量経済学は、「相手がどうしたら納得するか」という観点から見ると理解しやすい。</a:t>
            </a:r>
            <a:endParaRPr lang="en-US" sz="14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E27D60"/>
          </a:solidFill>
          <a:ln w="12700">
            <a:solidFill>
              <a:srgbClr val="E27D60"/>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次に疑うべきこと：出願先の学部構成は男女で同じか？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もし違うなら、全体平均は危ない</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E27D60"/>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E27D60"/>
                </a:solidFill>
                <a:latin typeface="Noto Sans CJK JP" pitchFamily="34" charset="0"/>
                <a:ea typeface="Noto Sans CJK JP" pitchFamily="34" charset="-122"/>
                <a:cs typeface="Noto Sans CJK JP" pitchFamily="34" charset="-120"/>
              </a:rPr>
              <a:t>Berkeley</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30</a:t>
            </a:r>
            <a:endParaRPr lang="en-US" sz="900" dirty="0"/>
          </a:p>
        </p:txBody>
      </p:sp>
      <p:sp>
        <p:nvSpPr>
          <p:cNvPr id="11" name="Shape 9"/>
          <p:cNvSpPr/>
          <p:nvPr/>
        </p:nvSpPr>
        <p:spPr>
          <a:xfrm>
            <a:off x="841248" y="1627632"/>
            <a:ext cx="4754880" cy="1874520"/>
          </a:xfrm>
          <a:prstGeom prst="roundRect">
            <a:avLst>
              <a:gd name="adj" fmla="val 3902"/>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41248" y="1627632"/>
            <a:ext cx="128016" cy="1874520"/>
          </a:xfrm>
          <a:prstGeom prst="rect">
            <a:avLst/>
          </a:prstGeom>
          <a:solidFill>
            <a:srgbClr val="D4A017"/>
          </a:solidFill>
          <a:ln w="12700">
            <a:solidFill>
              <a:srgbClr val="D4A017"/>
            </a:solidFill>
            <a:prstDash val="solid"/>
          </a:ln>
        </p:spPr>
        <p:txBody>
          <a:bodyPr/>
          <a:lstStyle/>
          <a:p>
            <a:endParaRPr lang="ja-JP" altLang="en-US"/>
          </a:p>
        </p:txBody>
      </p:sp>
      <p:sp>
        <p:nvSpPr>
          <p:cNvPr id="13" name="Text 11"/>
          <p:cNvSpPr/>
          <p:nvPr/>
        </p:nvSpPr>
        <p:spPr>
          <a:xfrm>
            <a:off x="1097280" y="1810512"/>
            <a:ext cx="440740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比較の落とし穴</a:t>
            </a:r>
            <a:endParaRPr lang="en-US" sz="1800" dirty="0"/>
          </a:p>
        </p:txBody>
      </p:sp>
      <p:sp>
        <p:nvSpPr>
          <p:cNvPr id="14" name="Text 12"/>
          <p:cNvSpPr/>
          <p:nvPr/>
        </p:nvSpPr>
        <p:spPr>
          <a:xfrm>
            <a:off x="1097280" y="2176272"/>
            <a:ext cx="4370832" cy="1179576"/>
          </a:xfrm>
          <a:prstGeom prst="rect">
            <a:avLst/>
          </a:prstGeom>
          <a:noFill/>
          <a:ln/>
        </p:spPr>
        <p:txBody>
          <a:bodyPr wrap="square" lIns="381" tIns="381" rIns="381" bIns="381" rtlCol="0" anchor="t"/>
          <a:lstStyle/>
          <a:p>
            <a:pPr marL="0" indent="0">
              <a:buNone/>
            </a:pPr>
            <a:r>
              <a:rPr lang="en-US" sz="1470" dirty="0">
                <a:solidFill>
                  <a:srgbClr val="374151"/>
                </a:solidFill>
                <a:latin typeface="Noto Sans CJK JP" pitchFamily="34" charset="0"/>
                <a:ea typeface="Noto Sans CJK JP" pitchFamily="34" charset="-122"/>
                <a:cs typeface="Noto Sans CJK JP" pitchFamily="34" charset="-120"/>
              </a:rPr>
              <a:t>全体平均は、</a:t>
            </a:r>
            <a:endParaRPr lang="en-US" sz="1470" dirty="0"/>
          </a:p>
          <a:p>
            <a:pPr marL="0" indent="0">
              <a:buNone/>
            </a:pPr>
            <a:r>
              <a:rPr lang="en-US" sz="1470" dirty="0">
                <a:solidFill>
                  <a:srgbClr val="374151"/>
                </a:solidFill>
                <a:latin typeface="Noto Sans CJK JP" pitchFamily="34" charset="0"/>
                <a:ea typeface="Noto Sans CJK JP" pitchFamily="34" charset="-122"/>
                <a:cs typeface="Noto Sans CJK JP" pitchFamily="34" charset="-120"/>
              </a:rPr>
              <a:t>「どこに出願したか」の違いを飲み込んでしまう。</a:t>
            </a:r>
            <a:endParaRPr lang="en-US" sz="1470" dirty="0"/>
          </a:p>
          <a:p>
            <a:pPr marL="0" indent="0">
              <a:buNone/>
            </a:pPr>
            <a:endParaRPr lang="en-US" sz="1470" dirty="0"/>
          </a:p>
          <a:p>
            <a:pPr marL="0" indent="0">
              <a:buNone/>
            </a:pPr>
            <a:r>
              <a:rPr lang="en-US" sz="1470" dirty="0">
                <a:solidFill>
                  <a:srgbClr val="374151"/>
                </a:solidFill>
                <a:latin typeface="Noto Sans CJK JP" pitchFamily="34" charset="0"/>
                <a:ea typeface="Noto Sans CJK JP" pitchFamily="34" charset="-122"/>
                <a:cs typeface="Noto Sans CJK JP" pitchFamily="34" charset="-120"/>
              </a:rPr>
              <a:t>入りやすい学部と入りにくい学部が混ざっていたら？</a:t>
            </a:r>
            <a:endParaRPr lang="en-US" sz="1470" dirty="0"/>
          </a:p>
        </p:txBody>
      </p:sp>
      <p:sp>
        <p:nvSpPr>
          <p:cNvPr id="15" name="Shape 13"/>
          <p:cNvSpPr/>
          <p:nvPr/>
        </p:nvSpPr>
        <p:spPr>
          <a:xfrm>
            <a:off x="5989320" y="1627632"/>
            <a:ext cx="5138928" cy="1874520"/>
          </a:xfrm>
          <a:prstGeom prst="roundRect">
            <a:avLst>
              <a:gd name="adj" fmla="val 3902"/>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5989320" y="1627632"/>
            <a:ext cx="128016" cy="1874520"/>
          </a:xfrm>
          <a:prstGeom prst="rect">
            <a:avLst/>
          </a:prstGeom>
          <a:solidFill>
            <a:srgbClr val="3FA7A3"/>
          </a:solidFill>
          <a:ln w="12700">
            <a:solidFill>
              <a:srgbClr val="3FA7A3"/>
            </a:solidFill>
            <a:prstDash val="solid"/>
          </a:ln>
        </p:spPr>
        <p:txBody>
          <a:bodyPr/>
          <a:lstStyle/>
          <a:p>
            <a:endParaRPr lang="ja-JP" altLang="en-US"/>
          </a:p>
        </p:txBody>
      </p:sp>
      <p:sp>
        <p:nvSpPr>
          <p:cNvPr id="17" name="Text 15"/>
          <p:cNvSpPr/>
          <p:nvPr/>
        </p:nvSpPr>
        <p:spPr>
          <a:xfrm>
            <a:off x="6245352" y="1810512"/>
            <a:ext cx="4791456"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ここで大事な発想</a:t>
            </a:r>
            <a:endParaRPr lang="en-US" sz="1800" dirty="0"/>
          </a:p>
        </p:txBody>
      </p:sp>
      <p:sp>
        <p:nvSpPr>
          <p:cNvPr id="18" name="Text 16"/>
          <p:cNvSpPr/>
          <p:nvPr/>
        </p:nvSpPr>
        <p:spPr>
          <a:xfrm>
            <a:off x="6245352" y="2176272"/>
            <a:ext cx="4754880" cy="1179576"/>
          </a:xfrm>
          <a:prstGeom prst="rect">
            <a:avLst/>
          </a:prstGeom>
          <a:noFill/>
          <a:ln/>
        </p:spPr>
        <p:txBody>
          <a:bodyPr wrap="square" lIns="381" tIns="381" rIns="381" bIns="381" rtlCol="0" anchor="t"/>
          <a:lstStyle/>
          <a:p>
            <a:pPr marL="0" indent="0">
              <a:buNone/>
            </a:pPr>
            <a:r>
              <a:rPr lang="en-US" sz="1470" dirty="0">
                <a:solidFill>
                  <a:srgbClr val="374151"/>
                </a:solidFill>
                <a:latin typeface="Noto Sans CJK JP" pitchFamily="34" charset="0"/>
                <a:ea typeface="Noto Sans CJK JP" pitchFamily="34" charset="-122"/>
                <a:cs typeface="Noto Sans CJK JP" pitchFamily="34" charset="-120"/>
              </a:rPr>
              <a:t>まず「何と何を比べているか」を確認する。</a:t>
            </a:r>
            <a:endParaRPr lang="en-US" sz="1470" dirty="0"/>
          </a:p>
          <a:p>
            <a:pPr marL="0" indent="0">
              <a:buNone/>
            </a:pPr>
            <a:r>
              <a:rPr lang="en-US" sz="1470" dirty="0">
                <a:solidFill>
                  <a:srgbClr val="374151"/>
                </a:solidFill>
                <a:latin typeface="Noto Sans CJK JP" pitchFamily="34" charset="0"/>
                <a:ea typeface="Noto Sans CJK JP" pitchFamily="34" charset="-122"/>
                <a:cs typeface="Noto Sans CJK JP" pitchFamily="34" charset="-120"/>
              </a:rPr>
              <a:t>観察データでは、比較の設計そのものが勝負になる。</a:t>
            </a:r>
            <a:endParaRPr lang="en-US" sz="1470" dirty="0"/>
          </a:p>
        </p:txBody>
      </p:sp>
      <p:sp>
        <p:nvSpPr>
          <p:cNvPr id="19" name="Shape 17"/>
          <p:cNvSpPr/>
          <p:nvPr/>
        </p:nvSpPr>
        <p:spPr>
          <a:xfrm>
            <a:off x="914400" y="4315968"/>
            <a:ext cx="10149840" cy="877824"/>
          </a:xfrm>
          <a:prstGeom prst="roundRect">
            <a:avLst>
              <a:gd name="adj" fmla="val 8333"/>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914400" y="4315968"/>
            <a:ext cx="128016" cy="877824"/>
          </a:xfrm>
          <a:prstGeom prst="rect">
            <a:avLst/>
          </a:prstGeom>
          <a:solidFill>
            <a:srgbClr val="E27D60"/>
          </a:solidFill>
          <a:ln w="12700">
            <a:solidFill>
              <a:srgbClr val="E27D60"/>
            </a:solidFill>
            <a:prstDash val="solid"/>
          </a:ln>
        </p:spPr>
        <p:txBody>
          <a:bodyPr/>
          <a:lstStyle/>
          <a:p>
            <a:endParaRPr lang="ja-JP" altLang="en-US"/>
          </a:p>
        </p:txBody>
      </p:sp>
      <p:sp>
        <p:nvSpPr>
          <p:cNvPr id="21" name="Text 19"/>
          <p:cNvSpPr/>
          <p:nvPr/>
        </p:nvSpPr>
        <p:spPr>
          <a:xfrm>
            <a:off x="1170432" y="4498848"/>
            <a:ext cx="9802368" cy="292608"/>
          </a:xfrm>
          <a:prstGeom prst="rect">
            <a:avLst/>
          </a:prstGeom>
          <a:noFill/>
          <a:ln/>
        </p:spPr>
        <p:txBody>
          <a:bodyPr wrap="square" lIns="0" tIns="0" rIns="0" bIns="0" rtlCol="0" anchor="ctr"/>
          <a:lstStyle/>
          <a:p>
            <a:pPr marL="0" indent="0">
              <a:buNone/>
            </a:pPr>
            <a:r>
              <a:rPr lang="en-US" sz="1480" b="1" dirty="0">
                <a:solidFill>
                  <a:srgbClr val="17324D"/>
                </a:solidFill>
                <a:latin typeface="Noto Sans CJK JP" pitchFamily="34" charset="0"/>
                <a:ea typeface="Noto Sans CJK JP" pitchFamily="34" charset="-122"/>
                <a:cs typeface="Noto Sans CJK JP" pitchFamily="34" charset="-120"/>
              </a:rPr>
              <a:t>見るべき比較</a:t>
            </a:r>
            <a:endParaRPr lang="en-US" sz="1480" dirty="0"/>
          </a:p>
        </p:txBody>
      </p:sp>
      <p:sp>
        <p:nvSpPr>
          <p:cNvPr id="22" name="Text 20"/>
          <p:cNvSpPr/>
          <p:nvPr/>
        </p:nvSpPr>
        <p:spPr>
          <a:xfrm>
            <a:off x="1170432" y="4864608"/>
            <a:ext cx="9765792" cy="182880"/>
          </a:xfrm>
          <a:prstGeom prst="rect">
            <a:avLst/>
          </a:prstGeom>
          <a:noFill/>
          <a:ln/>
        </p:spPr>
        <p:txBody>
          <a:bodyPr wrap="square" lIns="381" tIns="381" rIns="381" bIns="381" rtlCol="0" anchor="t"/>
          <a:lstStyle/>
          <a:p>
            <a:pPr marL="0" indent="0">
              <a:buNone/>
            </a:pPr>
            <a:r>
              <a:rPr lang="en-US" sz="1430" dirty="0">
                <a:solidFill>
                  <a:srgbClr val="374151"/>
                </a:solidFill>
                <a:latin typeface="Noto Sans CJK JP" pitchFamily="34" charset="0"/>
                <a:ea typeface="Noto Sans CJK JP" pitchFamily="34" charset="-122"/>
                <a:cs typeface="Noto Sans CJK JP" pitchFamily="34" charset="-120"/>
              </a:rPr>
              <a:t>全体集計ではなく、学部ごとの比較（条件付き比較）に切り替えてみる。</a:t>
            </a:r>
            <a:endParaRPr lang="en-US" sz="143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E27D60"/>
          </a:solidFill>
          <a:ln w="12700">
            <a:solidFill>
              <a:srgbClr val="E27D60"/>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Department A を見る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高い合格率の学部の例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E27D60"/>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E27D60"/>
                </a:solidFill>
                <a:latin typeface="Noto Sans CJK JP" pitchFamily="34" charset="0"/>
                <a:ea typeface="Noto Sans CJK JP" pitchFamily="34" charset="-122"/>
                <a:cs typeface="Noto Sans CJK JP" pitchFamily="34" charset="-120"/>
              </a:rPr>
              <a:t>Berkeley</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31</a:t>
            </a:r>
            <a:endParaRPr lang="en-US" sz="900" dirty="0"/>
          </a:p>
        </p:txBody>
      </p:sp>
      <p:sp>
        <p:nvSpPr>
          <p:cNvPr id="11" name="Shape 9"/>
          <p:cNvSpPr/>
          <p:nvPr/>
        </p:nvSpPr>
        <p:spPr>
          <a:xfrm>
            <a:off x="868680" y="1591056"/>
            <a:ext cx="914400" cy="402336"/>
          </a:xfrm>
          <a:prstGeom prst="rect">
            <a:avLst/>
          </a:prstGeom>
          <a:solidFill>
            <a:srgbClr val="EEF3F7"/>
          </a:solidFill>
          <a:ln w="12700">
            <a:solidFill>
              <a:srgbClr val="D9E2EC"/>
            </a:solidFill>
            <a:prstDash val="solid"/>
          </a:ln>
        </p:spPr>
        <p:txBody>
          <a:bodyPr/>
          <a:lstStyle/>
          <a:p>
            <a:endParaRPr lang="ja-JP" altLang="en-US"/>
          </a:p>
        </p:txBody>
      </p:sp>
      <p:sp>
        <p:nvSpPr>
          <p:cNvPr id="12" name="Text 10"/>
          <p:cNvSpPr/>
          <p:nvPr/>
        </p:nvSpPr>
        <p:spPr>
          <a:xfrm>
            <a:off x="896112" y="1627632"/>
            <a:ext cx="85953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Sex</a:t>
            </a:r>
            <a:endParaRPr lang="en-US" sz="1250" dirty="0"/>
          </a:p>
        </p:txBody>
      </p:sp>
      <p:sp>
        <p:nvSpPr>
          <p:cNvPr id="13" name="Shape 11"/>
          <p:cNvSpPr/>
          <p:nvPr/>
        </p:nvSpPr>
        <p:spPr>
          <a:xfrm>
            <a:off x="1783080" y="1591056"/>
            <a:ext cx="914400" cy="402336"/>
          </a:xfrm>
          <a:prstGeom prst="rect">
            <a:avLst/>
          </a:prstGeom>
          <a:solidFill>
            <a:srgbClr val="EEF3F7"/>
          </a:solidFill>
          <a:ln w="12700">
            <a:solidFill>
              <a:srgbClr val="D9E2EC"/>
            </a:solidFill>
            <a:prstDash val="solid"/>
          </a:ln>
        </p:spPr>
        <p:txBody>
          <a:bodyPr/>
          <a:lstStyle/>
          <a:p>
            <a:endParaRPr lang="ja-JP" altLang="en-US"/>
          </a:p>
        </p:txBody>
      </p:sp>
      <p:sp>
        <p:nvSpPr>
          <p:cNvPr id="14" name="Text 12"/>
          <p:cNvSpPr/>
          <p:nvPr/>
        </p:nvSpPr>
        <p:spPr>
          <a:xfrm>
            <a:off x="1810512" y="1627632"/>
            <a:ext cx="85953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Admitted</a:t>
            </a:r>
            <a:endParaRPr lang="en-US" sz="1250" dirty="0"/>
          </a:p>
        </p:txBody>
      </p:sp>
      <p:sp>
        <p:nvSpPr>
          <p:cNvPr id="15" name="Shape 13"/>
          <p:cNvSpPr/>
          <p:nvPr/>
        </p:nvSpPr>
        <p:spPr>
          <a:xfrm>
            <a:off x="2697480" y="1591056"/>
            <a:ext cx="914400" cy="402336"/>
          </a:xfrm>
          <a:prstGeom prst="rect">
            <a:avLst/>
          </a:prstGeom>
          <a:solidFill>
            <a:srgbClr val="EEF3F7"/>
          </a:solidFill>
          <a:ln w="12700">
            <a:solidFill>
              <a:srgbClr val="D9E2EC"/>
            </a:solidFill>
            <a:prstDash val="solid"/>
          </a:ln>
        </p:spPr>
        <p:txBody>
          <a:bodyPr/>
          <a:lstStyle/>
          <a:p>
            <a:endParaRPr lang="ja-JP" altLang="en-US"/>
          </a:p>
        </p:txBody>
      </p:sp>
      <p:sp>
        <p:nvSpPr>
          <p:cNvPr id="16" name="Text 14"/>
          <p:cNvSpPr/>
          <p:nvPr/>
        </p:nvSpPr>
        <p:spPr>
          <a:xfrm>
            <a:off x="2724912" y="1627632"/>
            <a:ext cx="85953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Denied</a:t>
            </a:r>
            <a:endParaRPr lang="en-US" sz="1250" dirty="0"/>
          </a:p>
        </p:txBody>
      </p:sp>
      <p:sp>
        <p:nvSpPr>
          <p:cNvPr id="17" name="Shape 15"/>
          <p:cNvSpPr/>
          <p:nvPr/>
        </p:nvSpPr>
        <p:spPr>
          <a:xfrm>
            <a:off x="3611880" y="1591056"/>
            <a:ext cx="914400" cy="402336"/>
          </a:xfrm>
          <a:prstGeom prst="rect">
            <a:avLst/>
          </a:prstGeom>
          <a:solidFill>
            <a:srgbClr val="EEF3F7"/>
          </a:solidFill>
          <a:ln w="12700">
            <a:solidFill>
              <a:srgbClr val="D9E2EC"/>
            </a:solidFill>
            <a:prstDash val="solid"/>
          </a:ln>
        </p:spPr>
        <p:txBody>
          <a:bodyPr/>
          <a:lstStyle/>
          <a:p>
            <a:endParaRPr lang="ja-JP" altLang="en-US"/>
          </a:p>
        </p:txBody>
      </p:sp>
      <p:sp>
        <p:nvSpPr>
          <p:cNvPr id="18" name="Text 16"/>
          <p:cNvSpPr/>
          <p:nvPr/>
        </p:nvSpPr>
        <p:spPr>
          <a:xfrm>
            <a:off x="3639312" y="1627632"/>
            <a:ext cx="85953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Total</a:t>
            </a:r>
            <a:endParaRPr lang="en-US" sz="1250" dirty="0"/>
          </a:p>
        </p:txBody>
      </p:sp>
      <p:sp>
        <p:nvSpPr>
          <p:cNvPr id="19" name="Shape 17"/>
          <p:cNvSpPr/>
          <p:nvPr/>
        </p:nvSpPr>
        <p:spPr>
          <a:xfrm>
            <a:off x="4526280" y="1591056"/>
            <a:ext cx="1234440" cy="402336"/>
          </a:xfrm>
          <a:prstGeom prst="rect">
            <a:avLst/>
          </a:prstGeom>
          <a:solidFill>
            <a:srgbClr val="EEF3F7"/>
          </a:solidFill>
          <a:ln w="12700">
            <a:solidFill>
              <a:srgbClr val="D9E2EC"/>
            </a:solidFill>
            <a:prstDash val="solid"/>
          </a:ln>
        </p:spPr>
        <p:txBody>
          <a:bodyPr/>
          <a:lstStyle/>
          <a:p>
            <a:endParaRPr lang="ja-JP" altLang="en-US"/>
          </a:p>
        </p:txBody>
      </p:sp>
      <p:sp>
        <p:nvSpPr>
          <p:cNvPr id="20" name="Text 18"/>
          <p:cNvSpPr/>
          <p:nvPr/>
        </p:nvSpPr>
        <p:spPr>
          <a:xfrm>
            <a:off x="4553712" y="1627632"/>
            <a:ext cx="117957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Admit rate</a:t>
            </a:r>
            <a:endParaRPr lang="en-US" sz="1250" dirty="0"/>
          </a:p>
        </p:txBody>
      </p:sp>
      <p:sp>
        <p:nvSpPr>
          <p:cNvPr id="21" name="Shape 19"/>
          <p:cNvSpPr/>
          <p:nvPr/>
        </p:nvSpPr>
        <p:spPr>
          <a:xfrm>
            <a:off x="868680" y="1993392"/>
            <a:ext cx="914400" cy="402336"/>
          </a:xfrm>
          <a:prstGeom prst="rect">
            <a:avLst/>
          </a:prstGeom>
          <a:solidFill>
            <a:srgbClr val="FFFFFF"/>
          </a:solidFill>
          <a:ln w="12700">
            <a:solidFill>
              <a:srgbClr val="D9E2EC"/>
            </a:solidFill>
            <a:prstDash val="solid"/>
          </a:ln>
        </p:spPr>
        <p:txBody>
          <a:bodyPr/>
          <a:lstStyle/>
          <a:p>
            <a:endParaRPr lang="ja-JP" altLang="en-US"/>
          </a:p>
        </p:txBody>
      </p:sp>
      <p:sp>
        <p:nvSpPr>
          <p:cNvPr id="22" name="Text 20"/>
          <p:cNvSpPr/>
          <p:nvPr/>
        </p:nvSpPr>
        <p:spPr>
          <a:xfrm>
            <a:off x="896112" y="2029968"/>
            <a:ext cx="859536" cy="329184"/>
          </a:xfrm>
          <a:prstGeom prst="rect">
            <a:avLst/>
          </a:prstGeom>
          <a:noFill/>
          <a:ln/>
        </p:spPr>
        <p:txBody>
          <a:bodyPr wrap="square" lIns="254" tIns="254" rIns="254" bIns="254" rtlCol="0" anchor="ctr"/>
          <a:lstStyle/>
          <a:p>
            <a:pPr marL="0" indent="0" algn="l">
              <a:buNone/>
            </a:pPr>
            <a:r>
              <a:rPr lang="en-US" sz="1250" dirty="0">
                <a:solidFill>
                  <a:srgbClr val="374151"/>
                </a:solidFill>
                <a:latin typeface="Noto Sans CJK JP" pitchFamily="34" charset="0"/>
                <a:ea typeface="Noto Sans CJK JP" pitchFamily="34" charset="-122"/>
                <a:cs typeface="Noto Sans CJK JP" pitchFamily="34" charset="-120"/>
              </a:rPr>
              <a:t>Men</a:t>
            </a:r>
            <a:endParaRPr lang="en-US" sz="1250" dirty="0"/>
          </a:p>
        </p:txBody>
      </p:sp>
      <p:sp>
        <p:nvSpPr>
          <p:cNvPr id="23" name="Shape 21"/>
          <p:cNvSpPr/>
          <p:nvPr/>
        </p:nvSpPr>
        <p:spPr>
          <a:xfrm>
            <a:off x="1783080" y="1993392"/>
            <a:ext cx="914400" cy="402336"/>
          </a:xfrm>
          <a:prstGeom prst="rect">
            <a:avLst/>
          </a:prstGeom>
          <a:solidFill>
            <a:srgbClr val="FFFFFF"/>
          </a:solidFill>
          <a:ln w="12700">
            <a:solidFill>
              <a:srgbClr val="D9E2EC"/>
            </a:solidFill>
            <a:prstDash val="solid"/>
          </a:ln>
        </p:spPr>
        <p:txBody>
          <a:bodyPr/>
          <a:lstStyle/>
          <a:p>
            <a:endParaRPr lang="ja-JP" altLang="en-US"/>
          </a:p>
        </p:txBody>
      </p:sp>
      <p:sp>
        <p:nvSpPr>
          <p:cNvPr id="24" name="Text 22"/>
          <p:cNvSpPr/>
          <p:nvPr/>
        </p:nvSpPr>
        <p:spPr>
          <a:xfrm>
            <a:off x="1810512" y="2029968"/>
            <a:ext cx="859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512</a:t>
            </a:r>
            <a:endParaRPr lang="en-US" sz="1250" dirty="0"/>
          </a:p>
        </p:txBody>
      </p:sp>
      <p:sp>
        <p:nvSpPr>
          <p:cNvPr id="25" name="Shape 23"/>
          <p:cNvSpPr/>
          <p:nvPr/>
        </p:nvSpPr>
        <p:spPr>
          <a:xfrm>
            <a:off x="2697480" y="1993392"/>
            <a:ext cx="914400" cy="402336"/>
          </a:xfrm>
          <a:prstGeom prst="rect">
            <a:avLst/>
          </a:prstGeom>
          <a:solidFill>
            <a:srgbClr val="FFFFFF"/>
          </a:solidFill>
          <a:ln w="12700">
            <a:solidFill>
              <a:srgbClr val="D9E2EC"/>
            </a:solidFill>
            <a:prstDash val="solid"/>
          </a:ln>
        </p:spPr>
        <p:txBody>
          <a:bodyPr/>
          <a:lstStyle/>
          <a:p>
            <a:endParaRPr lang="ja-JP" altLang="en-US"/>
          </a:p>
        </p:txBody>
      </p:sp>
      <p:sp>
        <p:nvSpPr>
          <p:cNvPr id="26" name="Text 24"/>
          <p:cNvSpPr/>
          <p:nvPr/>
        </p:nvSpPr>
        <p:spPr>
          <a:xfrm>
            <a:off x="2724912" y="2029968"/>
            <a:ext cx="859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313</a:t>
            </a:r>
            <a:endParaRPr lang="en-US" sz="1250" dirty="0"/>
          </a:p>
        </p:txBody>
      </p:sp>
      <p:sp>
        <p:nvSpPr>
          <p:cNvPr id="27" name="Shape 25"/>
          <p:cNvSpPr/>
          <p:nvPr/>
        </p:nvSpPr>
        <p:spPr>
          <a:xfrm>
            <a:off x="3611880" y="1993392"/>
            <a:ext cx="914400" cy="402336"/>
          </a:xfrm>
          <a:prstGeom prst="rect">
            <a:avLst/>
          </a:prstGeom>
          <a:solidFill>
            <a:srgbClr val="FFFFFF"/>
          </a:solidFill>
          <a:ln w="12700">
            <a:solidFill>
              <a:srgbClr val="D9E2EC"/>
            </a:solidFill>
            <a:prstDash val="solid"/>
          </a:ln>
        </p:spPr>
        <p:txBody>
          <a:bodyPr/>
          <a:lstStyle/>
          <a:p>
            <a:endParaRPr lang="ja-JP" altLang="en-US"/>
          </a:p>
        </p:txBody>
      </p:sp>
      <p:sp>
        <p:nvSpPr>
          <p:cNvPr id="28" name="Text 26"/>
          <p:cNvSpPr/>
          <p:nvPr/>
        </p:nvSpPr>
        <p:spPr>
          <a:xfrm>
            <a:off x="3639312" y="2029968"/>
            <a:ext cx="859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825</a:t>
            </a:r>
            <a:endParaRPr lang="en-US" sz="1250" dirty="0"/>
          </a:p>
        </p:txBody>
      </p:sp>
      <p:sp>
        <p:nvSpPr>
          <p:cNvPr id="29" name="Shape 27"/>
          <p:cNvSpPr/>
          <p:nvPr/>
        </p:nvSpPr>
        <p:spPr>
          <a:xfrm>
            <a:off x="4526280" y="1993392"/>
            <a:ext cx="1234440" cy="402336"/>
          </a:xfrm>
          <a:prstGeom prst="rect">
            <a:avLst/>
          </a:prstGeom>
          <a:solidFill>
            <a:srgbClr val="FFFFFF"/>
          </a:solidFill>
          <a:ln w="12700">
            <a:solidFill>
              <a:srgbClr val="D9E2EC"/>
            </a:solidFill>
            <a:prstDash val="solid"/>
          </a:ln>
        </p:spPr>
        <p:txBody>
          <a:bodyPr/>
          <a:lstStyle/>
          <a:p>
            <a:endParaRPr lang="ja-JP" altLang="en-US"/>
          </a:p>
        </p:txBody>
      </p:sp>
      <p:sp>
        <p:nvSpPr>
          <p:cNvPr id="30" name="Text 28"/>
          <p:cNvSpPr/>
          <p:nvPr/>
        </p:nvSpPr>
        <p:spPr>
          <a:xfrm>
            <a:off x="4553712" y="2029968"/>
            <a:ext cx="117957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62.1%</a:t>
            </a:r>
            <a:endParaRPr lang="en-US" sz="1250" dirty="0"/>
          </a:p>
        </p:txBody>
      </p:sp>
      <p:sp>
        <p:nvSpPr>
          <p:cNvPr id="31" name="Shape 29"/>
          <p:cNvSpPr/>
          <p:nvPr/>
        </p:nvSpPr>
        <p:spPr>
          <a:xfrm>
            <a:off x="868680" y="2395728"/>
            <a:ext cx="914400" cy="402336"/>
          </a:xfrm>
          <a:prstGeom prst="rect">
            <a:avLst/>
          </a:prstGeom>
          <a:solidFill>
            <a:srgbClr val="FFFFFF"/>
          </a:solidFill>
          <a:ln w="12700">
            <a:solidFill>
              <a:srgbClr val="D9E2EC"/>
            </a:solidFill>
            <a:prstDash val="solid"/>
          </a:ln>
        </p:spPr>
        <p:txBody>
          <a:bodyPr/>
          <a:lstStyle/>
          <a:p>
            <a:endParaRPr lang="ja-JP" altLang="en-US"/>
          </a:p>
        </p:txBody>
      </p:sp>
      <p:sp>
        <p:nvSpPr>
          <p:cNvPr id="32" name="Text 30"/>
          <p:cNvSpPr/>
          <p:nvPr/>
        </p:nvSpPr>
        <p:spPr>
          <a:xfrm>
            <a:off x="896112" y="2432304"/>
            <a:ext cx="859536" cy="329184"/>
          </a:xfrm>
          <a:prstGeom prst="rect">
            <a:avLst/>
          </a:prstGeom>
          <a:noFill/>
          <a:ln/>
        </p:spPr>
        <p:txBody>
          <a:bodyPr wrap="square" lIns="254" tIns="254" rIns="254" bIns="254" rtlCol="0" anchor="ctr"/>
          <a:lstStyle/>
          <a:p>
            <a:pPr marL="0" indent="0" algn="l">
              <a:buNone/>
            </a:pPr>
            <a:r>
              <a:rPr lang="en-US" sz="1250" dirty="0">
                <a:solidFill>
                  <a:srgbClr val="374151"/>
                </a:solidFill>
                <a:latin typeface="Noto Sans CJK JP" pitchFamily="34" charset="0"/>
                <a:ea typeface="Noto Sans CJK JP" pitchFamily="34" charset="-122"/>
                <a:cs typeface="Noto Sans CJK JP" pitchFamily="34" charset="-120"/>
              </a:rPr>
              <a:t>Women</a:t>
            </a:r>
            <a:endParaRPr lang="en-US" sz="1250" dirty="0"/>
          </a:p>
        </p:txBody>
      </p:sp>
      <p:sp>
        <p:nvSpPr>
          <p:cNvPr id="33" name="Shape 31"/>
          <p:cNvSpPr/>
          <p:nvPr/>
        </p:nvSpPr>
        <p:spPr>
          <a:xfrm>
            <a:off x="1783080" y="2395728"/>
            <a:ext cx="914400" cy="402336"/>
          </a:xfrm>
          <a:prstGeom prst="rect">
            <a:avLst/>
          </a:prstGeom>
          <a:solidFill>
            <a:srgbClr val="FFFFFF"/>
          </a:solidFill>
          <a:ln w="12700">
            <a:solidFill>
              <a:srgbClr val="D9E2EC"/>
            </a:solidFill>
            <a:prstDash val="solid"/>
          </a:ln>
        </p:spPr>
        <p:txBody>
          <a:bodyPr/>
          <a:lstStyle/>
          <a:p>
            <a:endParaRPr lang="ja-JP" altLang="en-US"/>
          </a:p>
        </p:txBody>
      </p:sp>
      <p:sp>
        <p:nvSpPr>
          <p:cNvPr id="34" name="Text 32"/>
          <p:cNvSpPr/>
          <p:nvPr/>
        </p:nvSpPr>
        <p:spPr>
          <a:xfrm>
            <a:off x="1810512" y="2432304"/>
            <a:ext cx="859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89</a:t>
            </a:r>
            <a:endParaRPr lang="en-US" sz="1250" dirty="0"/>
          </a:p>
        </p:txBody>
      </p:sp>
      <p:sp>
        <p:nvSpPr>
          <p:cNvPr id="35" name="Shape 33"/>
          <p:cNvSpPr/>
          <p:nvPr/>
        </p:nvSpPr>
        <p:spPr>
          <a:xfrm>
            <a:off x="2697480" y="2395728"/>
            <a:ext cx="914400" cy="402336"/>
          </a:xfrm>
          <a:prstGeom prst="rect">
            <a:avLst/>
          </a:prstGeom>
          <a:solidFill>
            <a:srgbClr val="FFFFFF"/>
          </a:solidFill>
          <a:ln w="12700">
            <a:solidFill>
              <a:srgbClr val="D9E2EC"/>
            </a:solidFill>
            <a:prstDash val="solid"/>
          </a:ln>
        </p:spPr>
        <p:txBody>
          <a:bodyPr/>
          <a:lstStyle/>
          <a:p>
            <a:endParaRPr lang="ja-JP" altLang="en-US"/>
          </a:p>
        </p:txBody>
      </p:sp>
      <p:sp>
        <p:nvSpPr>
          <p:cNvPr id="36" name="Text 34"/>
          <p:cNvSpPr/>
          <p:nvPr/>
        </p:nvSpPr>
        <p:spPr>
          <a:xfrm>
            <a:off x="2724912" y="2432304"/>
            <a:ext cx="859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19</a:t>
            </a:r>
            <a:endParaRPr lang="en-US" sz="1250" dirty="0"/>
          </a:p>
        </p:txBody>
      </p:sp>
      <p:sp>
        <p:nvSpPr>
          <p:cNvPr id="37" name="Shape 35"/>
          <p:cNvSpPr/>
          <p:nvPr/>
        </p:nvSpPr>
        <p:spPr>
          <a:xfrm>
            <a:off x="3611880" y="2395728"/>
            <a:ext cx="914400" cy="402336"/>
          </a:xfrm>
          <a:prstGeom prst="rect">
            <a:avLst/>
          </a:prstGeom>
          <a:solidFill>
            <a:srgbClr val="FFFFFF"/>
          </a:solidFill>
          <a:ln w="12700">
            <a:solidFill>
              <a:srgbClr val="D9E2EC"/>
            </a:solidFill>
            <a:prstDash val="solid"/>
          </a:ln>
        </p:spPr>
        <p:txBody>
          <a:bodyPr/>
          <a:lstStyle/>
          <a:p>
            <a:endParaRPr lang="ja-JP" altLang="en-US"/>
          </a:p>
        </p:txBody>
      </p:sp>
      <p:sp>
        <p:nvSpPr>
          <p:cNvPr id="38" name="Text 36"/>
          <p:cNvSpPr/>
          <p:nvPr/>
        </p:nvSpPr>
        <p:spPr>
          <a:xfrm>
            <a:off x="3639312" y="2432304"/>
            <a:ext cx="859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108</a:t>
            </a:r>
            <a:endParaRPr lang="en-US" sz="1250" dirty="0"/>
          </a:p>
        </p:txBody>
      </p:sp>
      <p:sp>
        <p:nvSpPr>
          <p:cNvPr id="39" name="Shape 37"/>
          <p:cNvSpPr/>
          <p:nvPr/>
        </p:nvSpPr>
        <p:spPr>
          <a:xfrm>
            <a:off x="4526280" y="2395728"/>
            <a:ext cx="1234440" cy="402336"/>
          </a:xfrm>
          <a:prstGeom prst="rect">
            <a:avLst/>
          </a:prstGeom>
          <a:solidFill>
            <a:srgbClr val="FFFFFF"/>
          </a:solidFill>
          <a:ln w="12700">
            <a:solidFill>
              <a:srgbClr val="D9E2EC"/>
            </a:solidFill>
            <a:prstDash val="solid"/>
          </a:ln>
        </p:spPr>
        <p:txBody>
          <a:bodyPr/>
          <a:lstStyle/>
          <a:p>
            <a:endParaRPr lang="ja-JP" altLang="en-US"/>
          </a:p>
        </p:txBody>
      </p:sp>
      <p:sp>
        <p:nvSpPr>
          <p:cNvPr id="40" name="Text 38"/>
          <p:cNvSpPr/>
          <p:nvPr/>
        </p:nvSpPr>
        <p:spPr>
          <a:xfrm>
            <a:off x="4553712" y="2432304"/>
            <a:ext cx="117957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82.4%</a:t>
            </a:r>
            <a:endParaRPr lang="en-US" sz="1250" dirty="0"/>
          </a:p>
        </p:txBody>
      </p:sp>
      <p:sp>
        <p:nvSpPr>
          <p:cNvPr id="41" name="Shape 39"/>
          <p:cNvSpPr/>
          <p:nvPr/>
        </p:nvSpPr>
        <p:spPr>
          <a:xfrm>
            <a:off x="6309360" y="1737360"/>
            <a:ext cx="4389120" cy="1828800"/>
          </a:xfrm>
          <a:prstGeom prst="roundRect">
            <a:avLst>
              <a:gd name="adj" fmla="val 400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42" name="Shape 40"/>
          <p:cNvSpPr/>
          <p:nvPr/>
        </p:nvSpPr>
        <p:spPr>
          <a:xfrm>
            <a:off x="6309360" y="1737360"/>
            <a:ext cx="128016" cy="1828800"/>
          </a:xfrm>
          <a:prstGeom prst="rect">
            <a:avLst/>
          </a:prstGeom>
          <a:solidFill>
            <a:srgbClr val="3FA7A3"/>
          </a:solidFill>
          <a:ln w="12700">
            <a:solidFill>
              <a:srgbClr val="3FA7A3"/>
            </a:solidFill>
            <a:prstDash val="solid"/>
          </a:ln>
        </p:spPr>
        <p:txBody>
          <a:bodyPr/>
          <a:lstStyle/>
          <a:p>
            <a:endParaRPr lang="ja-JP" altLang="en-US"/>
          </a:p>
        </p:txBody>
      </p:sp>
      <p:sp>
        <p:nvSpPr>
          <p:cNvPr id="43" name="Text 41"/>
          <p:cNvSpPr/>
          <p:nvPr/>
        </p:nvSpPr>
        <p:spPr>
          <a:xfrm>
            <a:off x="6565392" y="1920240"/>
            <a:ext cx="404164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A では女性有利</a:t>
            </a:r>
            <a:endParaRPr lang="en-US" sz="1800" dirty="0"/>
          </a:p>
        </p:txBody>
      </p:sp>
      <p:sp>
        <p:nvSpPr>
          <p:cNvPr id="44" name="Text 42"/>
          <p:cNvSpPr/>
          <p:nvPr/>
        </p:nvSpPr>
        <p:spPr>
          <a:xfrm>
            <a:off x="6565392" y="2286000"/>
            <a:ext cx="4005072" cy="1133856"/>
          </a:xfrm>
          <a:prstGeom prst="rect">
            <a:avLst/>
          </a:prstGeom>
          <a:noFill/>
          <a:ln/>
        </p:spPr>
        <p:txBody>
          <a:bodyPr wrap="square" lIns="381" tIns="381" rIns="381" bIns="381" rtlCol="0" anchor="t"/>
          <a:lstStyle/>
          <a:p>
            <a:pPr marL="0" indent="0">
              <a:buNone/>
            </a:pPr>
            <a:r>
              <a:rPr lang="en-US" sz="1500" dirty="0">
                <a:solidFill>
                  <a:srgbClr val="374151"/>
                </a:solidFill>
                <a:latin typeface="Noto Sans CJK JP" pitchFamily="34" charset="0"/>
                <a:ea typeface="Noto Sans CJK JP" pitchFamily="34" charset="-122"/>
                <a:cs typeface="Noto Sans CJK JP" pitchFamily="34" charset="-120"/>
              </a:rPr>
              <a:t>Women 82.4% &gt; Men 62.1%</a:t>
            </a:r>
            <a:endParaRPr lang="en-US" sz="1500" dirty="0"/>
          </a:p>
          <a:p>
            <a:pPr marL="0" indent="0">
              <a:buNone/>
            </a:pP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全体集計で見た印象と逆向きである。</a:t>
            </a:r>
            <a:endParaRPr lang="en-US" sz="1500" dirty="0"/>
          </a:p>
        </p:txBody>
      </p:sp>
      <p:sp>
        <p:nvSpPr>
          <p:cNvPr id="45" name="Shape 43"/>
          <p:cNvSpPr/>
          <p:nvPr/>
        </p:nvSpPr>
        <p:spPr>
          <a:xfrm>
            <a:off x="896112" y="4343400"/>
            <a:ext cx="10012680" cy="914400"/>
          </a:xfrm>
          <a:prstGeom prst="roundRect">
            <a:avLst>
              <a:gd name="adj" fmla="val 8000"/>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46" name="Shape 44"/>
          <p:cNvSpPr/>
          <p:nvPr/>
        </p:nvSpPr>
        <p:spPr>
          <a:xfrm>
            <a:off x="896112" y="4343400"/>
            <a:ext cx="128016" cy="914400"/>
          </a:xfrm>
          <a:prstGeom prst="rect">
            <a:avLst/>
          </a:prstGeom>
          <a:solidFill>
            <a:srgbClr val="E27D60"/>
          </a:solidFill>
          <a:ln w="12700">
            <a:solidFill>
              <a:srgbClr val="E27D60"/>
            </a:solidFill>
            <a:prstDash val="solid"/>
          </a:ln>
        </p:spPr>
        <p:txBody>
          <a:bodyPr/>
          <a:lstStyle/>
          <a:p>
            <a:endParaRPr lang="ja-JP" altLang="en-US"/>
          </a:p>
        </p:txBody>
      </p:sp>
      <p:sp>
        <p:nvSpPr>
          <p:cNvPr id="47" name="Text 45"/>
          <p:cNvSpPr/>
          <p:nvPr/>
        </p:nvSpPr>
        <p:spPr>
          <a:xfrm>
            <a:off x="1152144" y="4526280"/>
            <a:ext cx="9665208" cy="292608"/>
          </a:xfrm>
          <a:prstGeom prst="rect">
            <a:avLst/>
          </a:prstGeom>
          <a:noFill/>
          <a:ln/>
        </p:spPr>
        <p:txBody>
          <a:bodyPr wrap="square" lIns="0" tIns="0" rIns="0" bIns="0" rtlCol="0" anchor="ctr"/>
          <a:lstStyle/>
          <a:p>
            <a:pPr marL="0" indent="0">
              <a:buNone/>
            </a:pPr>
            <a:r>
              <a:rPr lang="en-US" sz="1480" b="1" dirty="0">
                <a:solidFill>
                  <a:srgbClr val="17324D"/>
                </a:solidFill>
                <a:latin typeface="Noto Sans CJK JP" pitchFamily="34" charset="0"/>
                <a:ea typeface="Noto Sans CJK JP" pitchFamily="34" charset="-122"/>
                <a:cs typeface="Noto Sans CJK JP" pitchFamily="34" charset="-120"/>
              </a:rPr>
              <a:t>この時点での違和感</a:t>
            </a:r>
            <a:endParaRPr lang="en-US" sz="1480" dirty="0"/>
          </a:p>
        </p:txBody>
      </p:sp>
      <p:sp>
        <p:nvSpPr>
          <p:cNvPr id="48" name="Text 46"/>
          <p:cNvSpPr/>
          <p:nvPr/>
        </p:nvSpPr>
        <p:spPr>
          <a:xfrm>
            <a:off x="1152144" y="4892040"/>
            <a:ext cx="9628632" cy="219456"/>
          </a:xfrm>
          <a:prstGeom prst="rect">
            <a:avLst/>
          </a:prstGeom>
          <a:noFill/>
          <a:ln/>
        </p:spPr>
        <p:txBody>
          <a:bodyPr wrap="square" lIns="381" tIns="381" rIns="381" bIns="381" rtlCol="0" anchor="t"/>
          <a:lstStyle/>
          <a:p>
            <a:pPr marL="0" indent="0">
              <a:buNone/>
            </a:pPr>
            <a:r>
              <a:rPr lang="en-US" sz="1430" dirty="0">
                <a:solidFill>
                  <a:srgbClr val="374151"/>
                </a:solidFill>
                <a:latin typeface="Noto Sans CJK JP" pitchFamily="34" charset="0"/>
                <a:ea typeface="Noto Sans CJK JP" pitchFamily="34" charset="-122"/>
                <a:cs typeface="Noto Sans CJK JP" pitchFamily="34" charset="-120"/>
              </a:rPr>
              <a:t>もし学部内で女性の方が通りやすいなら、全体集計の「女性不利」は何を見ていたのか？</a:t>
            </a:r>
            <a:endParaRPr lang="en-US" sz="143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E27D60"/>
          </a:solidFill>
          <a:ln w="12700">
            <a:solidFill>
              <a:srgbClr val="E27D60"/>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Department F を見ても、やはり女性有利</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入りにくい学部の例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E27D60"/>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E27D60"/>
                </a:solidFill>
                <a:latin typeface="Noto Sans CJK JP" pitchFamily="34" charset="0"/>
                <a:ea typeface="Noto Sans CJK JP" pitchFamily="34" charset="-122"/>
                <a:cs typeface="Noto Sans CJK JP" pitchFamily="34" charset="-120"/>
              </a:rPr>
              <a:t>Berkeley</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32</a:t>
            </a:r>
            <a:endParaRPr lang="en-US" sz="900" dirty="0"/>
          </a:p>
        </p:txBody>
      </p:sp>
      <p:sp>
        <p:nvSpPr>
          <p:cNvPr id="11" name="Shape 9"/>
          <p:cNvSpPr/>
          <p:nvPr/>
        </p:nvSpPr>
        <p:spPr>
          <a:xfrm>
            <a:off x="868680" y="1591056"/>
            <a:ext cx="914400" cy="402336"/>
          </a:xfrm>
          <a:prstGeom prst="rect">
            <a:avLst/>
          </a:prstGeom>
          <a:solidFill>
            <a:srgbClr val="EEF3F7"/>
          </a:solidFill>
          <a:ln w="12700">
            <a:solidFill>
              <a:srgbClr val="D9E2EC"/>
            </a:solidFill>
            <a:prstDash val="solid"/>
          </a:ln>
        </p:spPr>
        <p:txBody>
          <a:bodyPr/>
          <a:lstStyle/>
          <a:p>
            <a:endParaRPr lang="ja-JP" altLang="en-US"/>
          </a:p>
        </p:txBody>
      </p:sp>
      <p:sp>
        <p:nvSpPr>
          <p:cNvPr id="12" name="Text 10"/>
          <p:cNvSpPr/>
          <p:nvPr/>
        </p:nvSpPr>
        <p:spPr>
          <a:xfrm>
            <a:off x="896112" y="1627632"/>
            <a:ext cx="85953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Sex</a:t>
            </a:r>
            <a:endParaRPr lang="en-US" sz="1250" dirty="0"/>
          </a:p>
        </p:txBody>
      </p:sp>
      <p:sp>
        <p:nvSpPr>
          <p:cNvPr id="13" name="Shape 11"/>
          <p:cNvSpPr/>
          <p:nvPr/>
        </p:nvSpPr>
        <p:spPr>
          <a:xfrm>
            <a:off x="1783080" y="1591056"/>
            <a:ext cx="914400" cy="402336"/>
          </a:xfrm>
          <a:prstGeom prst="rect">
            <a:avLst/>
          </a:prstGeom>
          <a:solidFill>
            <a:srgbClr val="EEF3F7"/>
          </a:solidFill>
          <a:ln w="12700">
            <a:solidFill>
              <a:srgbClr val="D9E2EC"/>
            </a:solidFill>
            <a:prstDash val="solid"/>
          </a:ln>
        </p:spPr>
        <p:txBody>
          <a:bodyPr/>
          <a:lstStyle/>
          <a:p>
            <a:endParaRPr lang="ja-JP" altLang="en-US"/>
          </a:p>
        </p:txBody>
      </p:sp>
      <p:sp>
        <p:nvSpPr>
          <p:cNvPr id="14" name="Text 12"/>
          <p:cNvSpPr/>
          <p:nvPr/>
        </p:nvSpPr>
        <p:spPr>
          <a:xfrm>
            <a:off x="1810512" y="1627632"/>
            <a:ext cx="85953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Admitted</a:t>
            </a:r>
            <a:endParaRPr lang="en-US" sz="1250" dirty="0"/>
          </a:p>
        </p:txBody>
      </p:sp>
      <p:sp>
        <p:nvSpPr>
          <p:cNvPr id="15" name="Shape 13"/>
          <p:cNvSpPr/>
          <p:nvPr/>
        </p:nvSpPr>
        <p:spPr>
          <a:xfrm>
            <a:off x="2697480" y="1591056"/>
            <a:ext cx="914400" cy="402336"/>
          </a:xfrm>
          <a:prstGeom prst="rect">
            <a:avLst/>
          </a:prstGeom>
          <a:solidFill>
            <a:srgbClr val="EEF3F7"/>
          </a:solidFill>
          <a:ln w="12700">
            <a:solidFill>
              <a:srgbClr val="D9E2EC"/>
            </a:solidFill>
            <a:prstDash val="solid"/>
          </a:ln>
        </p:spPr>
        <p:txBody>
          <a:bodyPr/>
          <a:lstStyle/>
          <a:p>
            <a:endParaRPr lang="ja-JP" altLang="en-US"/>
          </a:p>
        </p:txBody>
      </p:sp>
      <p:sp>
        <p:nvSpPr>
          <p:cNvPr id="16" name="Text 14"/>
          <p:cNvSpPr/>
          <p:nvPr/>
        </p:nvSpPr>
        <p:spPr>
          <a:xfrm>
            <a:off x="2724912" y="1627632"/>
            <a:ext cx="85953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Denied</a:t>
            </a:r>
            <a:endParaRPr lang="en-US" sz="1250" dirty="0"/>
          </a:p>
        </p:txBody>
      </p:sp>
      <p:sp>
        <p:nvSpPr>
          <p:cNvPr id="17" name="Shape 15"/>
          <p:cNvSpPr/>
          <p:nvPr/>
        </p:nvSpPr>
        <p:spPr>
          <a:xfrm>
            <a:off x="3611880" y="1591056"/>
            <a:ext cx="914400" cy="402336"/>
          </a:xfrm>
          <a:prstGeom prst="rect">
            <a:avLst/>
          </a:prstGeom>
          <a:solidFill>
            <a:srgbClr val="EEF3F7"/>
          </a:solidFill>
          <a:ln w="12700">
            <a:solidFill>
              <a:srgbClr val="D9E2EC"/>
            </a:solidFill>
            <a:prstDash val="solid"/>
          </a:ln>
        </p:spPr>
        <p:txBody>
          <a:bodyPr/>
          <a:lstStyle/>
          <a:p>
            <a:endParaRPr lang="ja-JP" altLang="en-US"/>
          </a:p>
        </p:txBody>
      </p:sp>
      <p:sp>
        <p:nvSpPr>
          <p:cNvPr id="18" name="Text 16"/>
          <p:cNvSpPr/>
          <p:nvPr/>
        </p:nvSpPr>
        <p:spPr>
          <a:xfrm>
            <a:off x="3639312" y="1627632"/>
            <a:ext cx="85953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Total</a:t>
            </a:r>
            <a:endParaRPr lang="en-US" sz="1250" dirty="0"/>
          </a:p>
        </p:txBody>
      </p:sp>
      <p:sp>
        <p:nvSpPr>
          <p:cNvPr id="19" name="Shape 17"/>
          <p:cNvSpPr/>
          <p:nvPr/>
        </p:nvSpPr>
        <p:spPr>
          <a:xfrm>
            <a:off x="4526280" y="1591056"/>
            <a:ext cx="1234440" cy="402336"/>
          </a:xfrm>
          <a:prstGeom prst="rect">
            <a:avLst/>
          </a:prstGeom>
          <a:solidFill>
            <a:srgbClr val="EEF3F7"/>
          </a:solidFill>
          <a:ln w="12700">
            <a:solidFill>
              <a:srgbClr val="D9E2EC"/>
            </a:solidFill>
            <a:prstDash val="solid"/>
          </a:ln>
        </p:spPr>
        <p:txBody>
          <a:bodyPr/>
          <a:lstStyle/>
          <a:p>
            <a:endParaRPr lang="ja-JP" altLang="en-US"/>
          </a:p>
        </p:txBody>
      </p:sp>
      <p:sp>
        <p:nvSpPr>
          <p:cNvPr id="20" name="Text 18"/>
          <p:cNvSpPr/>
          <p:nvPr/>
        </p:nvSpPr>
        <p:spPr>
          <a:xfrm>
            <a:off x="4553712" y="1627632"/>
            <a:ext cx="117957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Admit rate</a:t>
            </a:r>
            <a:endParaRPr lang="en-US" sz="1250" dirty="0"/>
          </a:p>
        </p:txBody>
      </p:sp>
      <p:sp>
        <p:nvSpPr>
          <p:cNvPr id="21" name="Shape 19"/>
          <p:cNvSpPr/>
          <p:nvPr/>
        </p:nvSpPr>
        <p:spPr>
          <a:xfrm>
            <a:off x="868680" y="1993392"/>
            <a:ext cx="914400" cy="402336"/>
          </a:xfrm>
          <a:prstGeom prst="rect">
            <a:avLst/>
          </a:prstGeom>
          <a:solidFill>
            <a:srgbClr val="FFFFFF"/>
          </a:solidFill>
          <a:ln w="12700">
            <a:solidFill>
              <a:srgbClr val="D9E2EC"/>
            </a:solidFill>
            <a:prstDash val="solid"/>
          </a:ln>
        </p:spPr>
        <p:txBody>
          <a:bodyPr/>
          <a:lstStyle/>
          <a:p>
            <a:endParaRPr lang="ja-JP" altLang="en-US"/>
          </a:p>
        </p:txBody>
      </p:sp>
      <p:sp>
        <p:nvSpPr>
          <p:cNvPr id="22" name="Text 20"/>
          <p:cNvSpPr/>
          <p:nvPr/>
        </p:nvSpPr>
        <p:spPr>
          <a:xfrm>
            <a:off x="896112" y="2029968"/>
            <a:ext cx="859536" cy="329184"/>
          </a:xfrm>
          <a:prstGeom prst="rect">
            <a:avLst/>
          </a:prstGeom>
          <a:noFill/>
          <a:ln/>
        </p:spPr>
        <p:txBody>
          <a:bodyPr wrap="square" lIns="254" tIns="254" rIns="254" bIns="254" rtlCol="0" anchor="ctr"/>
          <a:lstStyle/>
          <a:p>
            <a:pPr marL="0" indent="0" algn="l">
              <a:buNone/>
            </a:pPr>
            <a:r>
              <a:rPr lang="en-US" sz="1250" dirty="0">
                <a:solidFill>
                  <a:srgbClr val="374151"/>
                </a:solidFill>
                <a:latin typeface="Noto Sans CJK JP" pitchFamily="34" charset="0"/>
                <a:ea typeface="Noto Sans CJK JP" pitchFamily="34" charset="-122"/>
                <a:cs typeface="Noto Sans CJK JP" pitchFamily="34" charset="-120"/>
              </a:rPr>
              <a:t>Men</a:t>
            </a:r>
            <a:endParaRPr lang="en-US" sz="1250" dirty="0"/>
          </a:p>
        </p:txBody>
      </p:sp>
      <p:sp>
        <p:nvSpPr>
          <p:cNvPr id="23" name="Shape 21"/>
          <p:cNvSpPr/>
          <p:nvPr/>
        </p:nvSpPr>
        <p:spPr>
          <a:xfrm>
            <a:off x="1783080" y="1993392"/>
            <a:ext cx="914400" cy="402336"/>
          </a:xfrm>
          <a:prstGeom prst="rect">
            <a:avLst/>
          </a:prstGeom>
          <a:solidFill>
            <a:srgbClr val="FFFFFF"/>
          </a:solidFill>
          <a:ln w="12700">
            <a:solidFill>
              <a:srgbClr val="D9E2EC"/>
            </a:solidFill>
            <a:prstDash val="solid"/>
          </a:ln>
        </p:spPr>
        <p:txBody>
          <a:bodyPr/>
          <a:lstStyle/>
          <a:p>
            <a:endParaRPr lang="ja-JP" altLang="en-US"/>
          </a:p>
        </p:txBody>
      </p:sp>
      <p:sp>
        <p:nvSpPr>
          <p:cNvPr id="24" name="Text 22"/>
          <p:cNvSpPr/>
          <p:nvPr/>
        </p:nvSpPr>
        <p:spPr>
          <a:xfrm>
            <a:off x="1810512" y="2029968"/>
            <a:ext cx="859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22</a:t>
            </a:r>
            <a:endParaRPr lang="en-US" sz="1250" dirty="0"/>
          </a:p>
        </p:txBody>
      </p:sp>
      <p:sp>
        <p:nvSpPr>
          <p:cNvPr id="25" name="Shape 23"/>
          <p:cNvSpPr/>
          <p:nvPr/>
        </p:nvSpPr>
        <p:spPr>
          <a:xfrm>
            <a:off x="2697480" y="1993392"/>
            <a:ext cx="914400" cy="402336"/>
          </a:xfrm>
          <a:prstGeom prst="rect">
            <a:avLst/>
          </a:prstGeom>
          <a:solidFill>
            <a:srgbClr val="FFFFFF"/>
          </a:solidFill>
          <a:ln w="12700">
            <a:solidFill>
              <a:srgbClr val="D9E2EC"/>
            </a:solidFill>
            <a:prstDash val="solid"/>
          </a:ln>
        </p:spPr>
        <p:txBody>
          <a:bodyPr/>
          <a:lstStyle/>
          <a:p>
            <a:endParaRPr lang="ja-JP" altLang="en-US"/>
          </a:p>
        </p:txBody>
      </p:sp>
      <p:sp>
        <p:nvSpPr>
          <p:cNvPr id="26" name="Text 24"/>
          <p:cNvSpPr/>
          <p:nvPr/>
        </p:nvSpPr>
        <p:spPr>
          <a:xfrm>
            <a:off x="2724912" y="2029968"/>
            <a:ext cx="859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351</a:t>
            </a:r>
            <a:endParaRPr lang="en-US" sz="1250" dirty="0"/>
          </a:p>
        </p:txBody>
      </p:sp>
      <p:sp>
        <p:nvSpPr>
          <p:cNvPr id="27" name="Shape 25"/>
          <p:cNvSpPr/>
          <p:nvPr/>
        </p:nvSpPr>
        <p:spPr>
          <a:xfrm>
            <a:off x="3611880" y="1993392"/>
            <a:ext cx="914400" cy="402336"/>
          </a:xfrm>
          <a:prstGeom prst="rect">
            <a:avLst/>
          </a:prstGeom>
          <a:solidFill>
            <a:srgbClr val="FFFFFF"/>
          </a:solidFill>
          <a:ln w="12700">
            <a:solidFill>
              <a:srgbClr val="D9E2EC"/>
            </a:solidFill>
            <a:prstDash val="solid"/>
          </a:ln>
        </p:spPr>
        <p:txBody>
          <a:bodyPr/>
          <a:lstStyle/>
          <a:p>
            <a:endParaRPr lang="ja-JP" altLang="en-US"/>
          </a:p>
        </p:txBody>
      </p:sp>
      <p:sp>
        <p:nvSpPr>
          <p:cNvPr id="28" name="Text 26"/>
          <p:cNvSpPr/>
          <p:nvPr/>
        </p:nvSpPr>
        <p:spPr>
          <a:xfrm>
            <a:off x="3639312" y="2029968"/>
            <a:ext cx="859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373</a:t>
            </a:r>
            <a:endParaRPr lang="en-US" sz="1250" dirty="0"/>
          </a:p>
        </p:txBody>
      </p:sp>
      <p:sp>
        <p:nvSpPr>
          <p:cNvPr id="29" name="Shape 27"/>
          <p:cNvSpPr/>
          <p:nvPr/>
        </p:nvSpPr>
        <p:spPr>
          <a:xfrm>
            <a:off x="4526280" y="1993392"/>
            <a:ext cx="1234440" cy="402336"/>
          </a:xfrm>
          <a:prstGeom prst="rect">
            <a:avLst/>
          </a:prstGeom>
          <a:solidFill>
            <a:srgbClr val="FFFFFF"/>
          </a:solidFill>
          <a:ln w="12700">
            <a:solidFill>
              <a:srgbClr val="D9E2EC"/>
            </a:solidFill>
            <a:prstDash val="solid"/>
          </a:ln>
        </p:spPr>
        <p:txBody>
          <a:bodyPr/>
          <a:lstStyle/>
          <a:p>
            <a:endParaRPr lang="ja-JP" altLang="en-US"/>
          </a:p>
        </p:txBody>
      </p:sp>
      <p:sp>
        <p:nvSpPr>
          <p:cNvPr id="30" name="Text 28"/>
          <p:cNvSpPr/>
          <p:nvPr/>
        </p:nvSpPr>
        <p:spPr>
          <a:xfrm>
            <a:off x="4553712" y="2029968"/>
            <a:ext cx="117957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5.9%</a:t>
            </a:r>
            <a:endParaRPr lang="en-US" sz="1250" dirty="0"/>
          </a:p>
        </p:txBody>
      </p:sp>
      <p:sp>
        <p:nvSpPr>
          <p:cNvPr id="31" name="Shape 29"/>
          <p:cNvSpPr/>
          <p:nvPr/>
        </p:nvSpPr>
        <p:spPr>
          <a:xfrm>
            <a:off x="868680" y="2395728"/>
            <a:ext cx="914400" cy="402336"/>
          </a:xfrm>
          <a:prstGeom prst="rect">
            <a:avLst/>
          </a:prstGeom>
          <a:solidFill>
            <a:srgbClr val="FFFFFF"/>
          </a:solidFill>
          <a:ln w="12700">
            <a:solidFill>
              <a:srgbClr val="D9E2EC"/>
            </a:solidFill>
            <a:prstDash val="solid"/>
          </a:ln>
        </p:spPr>
        <p:txBody>
          <a:bodyPr/>
          <a:lstStyle/>
          <a:p>
            <a:endParaRPr lang="ja-JP" altLang="en-US"/>
          </a:p>
        </p:txBody>
      </p:sp>
      <p:sp>
        <p:nvSpPr>
          <p:cNvPr id="32" name="Text 30"/>
          <p:cNvSpPr/>
          <p:nvPr/>
        </p:nvSpPr>
        <p:spPr>
          <a:xfrm>
            <a:off x="896112" y="2432304"/>
            <a:ext cx="859536" cy="329184"/>
          </a:xfrm>
          <a:prstGeom prst="rect">
            <a:avLst/>
          </a:prstGeom>
          <a:noFill/>
          <a:ln/>
        </p:spPr>
        <p:txBody>
          <a:bodyPr wrap="square" lIns="254" tIns="254" rIns="254" bIns="254" rtlCol="0" anchor="ctr"/>
          <a:lstStyle/>
          <a:p>
            <a:pPr marL="0" indent="0" algn="l">
              <a:buNone/>
            </a:pPr>
            <a:r>
              <a:rPr lang="en-US" sz="1250" dirty="0">
                <a:solidFill>
                  <a:srgbClr val="374151"/>
                </a:solidFill>
                <a:latin typeface="Noto Sans CJK JP" pitchFamily="34" charset="0"/>
                <a:ea typeface="Noto Sans CJK JP" pitchFamily="34" charset="-122"/>
                <a:cs typeface="Noto Sans CJK JP" pitchFamily="34" charset="-120"/>
              </a:rPr>
              <a:t>Women</a:t>
            </a:r>
            <a:endParaRPr lang="en-US" sz="1250" dirty="0"/>
          </a:p>
        </p:txBody>
      </p:sp>
      <p:sp>
        <p:nvSpPr>
          <p:cNvPr id="33" name="Shape 31"/>
          <p:cNvSpPr/>
          <p:nvPr/>
        </p:nvSpPr>
        <p:spPr>
          <a:xfrm>
            <a:off x="1783080" y="2395728"/>
            <a:ext cx="914400" cy="402336"/>
          </a:xfrm>
          <a:prstGeom prst="rect">
            <a:avLst/>
          </a:prstGeom>
          <a:solidFill>
            <a:srgbClr val="FFFFFF"/>
          </a:solidFill>
          <a:ln w="12700">
            <a:solidFill>
              <a:srgbClr val="D9E2EC"/>
            </a:solidFill>
            <a:prstDash val="solid"/>
          </a:ln>
        </p:spPr>
        <p:txBody>
          <a:bodyPr/>
          <a:lstStyle/>
          <a:p>
            <a:endParaRPr lang="ja-JP" altLang="en-US"/>
          </a:p>
        </p:txBody>
      </p:sp>
      <p:sp>
        <p:nvSpPr>
          <p:cNvPr id="34" name="Text 32"/>
          <p:cNvSpPr/>
          <p:nvPr/>
        </p:nvSpPr>
        <p:spPr>
          <a:xfrm>
            <a:off x="1810512" y="2432304"/>
            <a:ext cx="859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24</a:t>
            </a:r>
            <a:endParaRPr lang="en-US" sz="1250" dirty="0"/>
          </a:p>
        </p:txBody>
      </p:sp>
      <p:sp>
        <p:nvSpPr>
          <p:cNvPr id="35" name="Shape 33"/>
          <p:cNvSpPr/>
          <p:nvPr/>
        </p:nvSpPr>
        <p:spPr>
          <a:xfrm>
            <a:off x="2697480" y="2395728"/>
            <a:ext cx="914400" cy="402336"/>
          </a:xfrm>
          <a:prstGeom prst="rect">
            <a:avLst/>
          </a:prstGeom>
          <a:solidFill>
            <a:srgbClr val="FFFFFF"/>
          </a:solidFill>
          <a:ln w="12700">
            <a:solidFill>
              <a:srgbClr val="D9E2EC"/>
            </a:solidFill>
            <a:prstDash val="solid"/>
          </a:ln>
        </p:spPr>
        <p:txBody>
          <a:bodyPr/>
          <a:lstStyle/>
          <a:p>
            <a:endParaRPr lang="ja-JP" altLang="en-US"/>
          </a:p>
        </p:txBody>
      </p:sp>
      <p:sp>
        <p:nvSpPr>
          <p:cNvPr id="36" name="Text 34"/>
          <p:cNvSpPr/>
          <p:nvPr/>
        </p:nvSpPr>
        <p:spPr>
          <a:xfrm>
            <a:off x="2724912" y="2432304"/>
            <a:ext cx="859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317</a:t>
            </a:r>
            <a:endParaRPr lang="en-US" sz="1250" dirty="0"/>
          </a:p>
        </p:txBody>
      </p:sp>
      <p:sp>
        <p:nvSpPr>
          <p:cNvPr id="37" name="Shape 35"/>
          <p:cNvSpPr/>
          <p:nvPr/>
        </p:nvSpPr>
        <p:spPr>
          <a:xfrm>
            <a:off x="3611880" y="2395728"/>
            <a:ext cx="914400" cy="402336"/>
          </a:xfrm>
          <a:prstGeom prst="rect">
            <a:avLst/>
          </a:prstGeom>
          <a:solidFill>
            <a:srgbClr val="FFFFFF"/>
          </a:solidFill>
          <a:ln w="12700">
            <a:solidFill>
              <a:srgbClr val="D9E2EC"/>
            </a:solidFill>
            <a:prstDash val="solid"/>
          </a:ln>
        </p:spPr>
        <p:txBody>
          <a:bodyPr/>
          <a:lstStyle/>
          <a:p>
            <a:endParaRPr lang="ja-JP" altLang="en-US"/>
          </a:p>
        </p:txBody>
      </p:sp>
      <p:sp>
        <p:nvSpPr>
          <p:cNvPr id="38" name="Text 36"/>
          <p:cNvSpPr/>
          <p:nvPr/>
        </p:nvSpPr>
        <p:spPr>
          <a:xfrm>
            <a:off x="3639312" y="2432304"/>
            <a:ext cx="85953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341</a:t>
            </a:r>
            <a:endParaRPr lang="en-US" sz="1250" dirty="0"/>
          </a:p>
        </p:txBody>
      </p:sp>
      <p:sp>
        <p:nvSpPr>
          <p:cNvPr id="39" name="Shape 37"/>
          <p:cNvSpPr/>
          <p:nvPr/>
        </p:nvSpPr>
        <p:spPr>
          <a:xfrm>
            <a:off x="4526280" y="2395728"/>
            <a:ext cx="1234440" cy="402336"/>
          </a:xfrm>
          <a:prstGeom prst="rect">
            <a:avLst/>
          </a:prstGeom>
          <a:solidFill>
            <a:srgbClr val="FFFFFF"/>
          </a:solidFill>
          <a:ln w="12700">
            <a:solidFill>
              <a:srgbClr val="D9E2EC"/>
            </a:solidFill>
            <a:prstDash val="solid"/>
          </a:ln>
        </p:spPr>
        <p:txBody>
          <a:bodyPr/>
          <a:lstStyle/>
          <a:p>
            <a:endParaRPr lang="ja-JP" altLang="en-US"/>
          </a:p>
        </p:txBody>
      </p:sp>
      <p:sp>
        <p:nvSpPr>
          <p:cNvPr id="40" name="Text 38"/>
          <p:cNvSpPr/>
          <p:nvPr/>
        </p:nvSpPr>
        <p:spPr>
          <a:xfrm>
            <a:off x="4553712" y="2432304"/>
            <a:ext cx="117957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7.0%</a:t>
            </a:r>
            <a:endParaRPr lang="en-US" sz="1250" dirty="0"/>
          </a:p>
        </p:txBody>
      </p:sp>
      <p:sp>
        <p:nvSpPr>
          <p:cNvPr id="41" name="Shape 39"/>
          <p:cNvSpPr/>
          <p:nvPr/>
        </p:nvSpPr>
        <p:spPr>
          <a:xfrm>
            <a:off x="6309360" y="1737360"/>
            <a:ext cx="4389120" cy="1828800"/>
          </a:xfrm>
          <a:prstGeom prst="roundRect">
            <a:avLst>
              <a:gd name="adj" fmla="val 400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42" name="Shape 40"/>
          <p:cNvSpPr/>
          <p:nvPr/>
        </p:nvSpPr>
        <p:spPr>
          <a:xfrm>
            <a:off x="6309360" y="1737360"/>
            <a:ext cx="128016" cy="1828800"/>
          </a:xfrm>
          <a:prstGeom prst="rect">
            <a:avLst/>
          </a:prstGeom>
          <a:solidFill>
            <a:srgbClr val="3FA7A3"/>
          </a:solidFill>
          <a:ln w="12700">
            <a:solidFill>
              <a:srgbClr val="3FA7A3"/>
            </a:solidFill>
            <a:prstDash val="solid"/>
          </a:ln>
        </p:spPr>
        <p:txBody>
          <a:bodyPr/>
          <a:lstStyle/>
          <a:p>
            <a:endParaRPr lang="ja-JP" altLang="en-US"/>
          </a:p>
        </p:txBody>
      </p:sp>
      <p:sp>
        <p:nvSpPr>
          <p:cNvPr id="43" name="Text 41"/>
          <p:cNvSpPr/>
          <p:nvPr/>
        </p:nvSpPr>
        <p:spPr>
          <a:xfrm>
            <a:off x="6565392" y="1920240"/>
            <a:ext cx="404164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F でも女性有利</a:t>
            </a:r>
            <a:endParaRPr lang="en-US" sz="1800" dirty="0"/>
          </a:p>
        </p:txBody>
      </p:sp>
      <p:sp>
        <p:nvSpPr>
          <p:cNvPr id="44" name="Text 42"/>
          <p:cNvSpPr/>
          <p:nvPr/>
        </p:nvSpPr>
        <p:spPr>
          <a:xfrm>
            <a:off x="6565392" y="2286000"/>
            <a:ext cx="4005072" cy="1133856"/>
          </a:xfrm>
          <a:prstGeom prst="rect">
            <a:avLst/>
          </a:prstGeom>
          <a:noFill/>
          <a:ln/>
        </p:spPr>
        <p:txBody>
          <a:bodyPr wrap="square" lIns="381" tIns="381" rIns="381" bIns="381" rtlCol="0" anchor="t"/>
          <a:lstStyle/>
          <a:p>
            <a:pPr marL="0" indent="0">
              <a:buNone/>
            </a:pPr>
            <a:r>
              <a:rPr lang="en-US" sz="1500" dirty="0">
                <a:solidFill>
                  <a:srgbClr val="374151"/>
                </a:solidFill>
                <a:latin typeface="Noto Sans CJK JP" pitchFamily="34" charset="0"/>
                <a:ea typeface="Noto Sans CJK JP" pitchFamily="34" charset="-122"/>
                <a:cs typeface="Noto Sans CJK JP" pitchFamily="34" charset="-120"/>
              </a:rPr>
              <a:t>Women 7.0% &gt; Men 5.9%</a:t>
            </a:r>
            <a:endParaRPr lang="en-US" sz="1500" dirty="0"/>
          </a:p>
          <a:p>
            <a:pPr marL="0" indent="0">
              <a:buNone/>
            </a:pP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しかも、A よりずっと通りにくい。</a:t>
            </a:r>
            <a:endParaRPr lang="en-US" sz="1500" dirty="0"/>
          </a:p>
        </p:txBody>
      </p:sp>
      <p:sp>
        <p:nvSpPr>
          <p:cNvPr id="45" name="Shape 43"/>
          <p:cNvSpPr/>
          <p:nvPr/>
        </p:nvSpPr>
        <p:spPr>
          <a:xfrm>
            <a:off x="896112" y="4343400"/>
            <a:ext cx="10012680" cy="914400"/>
          </a:xfrm>
          <a:prstGeom prst="roundRect">
            <a:avLst>
              <a:gd name="adj" fmla="val 8000"/>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46" name="Shape 44"/>
          <p:cNvSpPr/>
          <p:nvPr/>
        </p:nvSpPr>
        <p:spPr>
          <a:xfrm>
            <a:off x="896112" y="4343400"/>
            <a:ext cx="128016" cy="914400"/>
          </a:xfrm>
          <a:prstGeom prst="rect">
            <a:avLst/>
          </a:prstGeom>
          <a:solidFill>
            <a:srgbClr val="D4A017"/>
          </a:solidFill>
          <a:ln w="12700">
            <a:solidFill>
              <a:srgbClr val="D4A017"/>
            </a:solidFill>
            <a:prstDash val="solid"/>
          </a:ln>
        </p:spPr>
        <p:txBody>
          <a:bodyPr/>
          <a:lstStyle/>
          <a:p>
            <a:endParaRPr lang="ja-JP" altLang="en-US"/>
          </a:p>
        </p:txBody>
      </p:sp>
      <p:sp>
        <p:nvSpPr>
          <p:cNvPr id="47" name="Text 45"/>
          <p:cNvSpPr/>
          <p:nvPr/>
        </p:nvSpPr>
        <p:spPr>
          <a:xfrm>
            <a:off x="1152144" y="4526280"/>
            <a:ext cx="9665208" cy="292608"/>
          </a:xfrm>
          <a:prstGeom prst="rect">
            <a:avLst/>
          </a:prstGeom>
          <a:noFill/>
          <a:ln/>
        </p:spPr>
        <p:txBody>
          <a:bodyPr wrap="square" lIns="0" tIns="0" rIns="0" bIns="0" rtlCol="0" anchor="ctr"/>
          <a:lstStyle/>
          <a:p>
            <a:pPr marL="0" indent="0">
              <a:buNone/>
            </a:pPr>
            <a:r>
              <a:rPr lang="en-US" sz="1480" b="1" dirty="0">
                <a:solidFill>
                  <a:srgbClr val="17324D"/>
                </a:solidFill>
                <a:latin typeface="Noto Sans CJK JP" pitchFamily="34" charset="0"/>
                <a:ea typeface="Noto Sans CJK JP" pitchFamily="34" charset="-122"/>
                <a:cs typeface="Noto Sans CJK JP" pitchFamily="34" charset="-120"/>
              </a:rPr>
              <a:t>見えてきたこと</a:t>
            </a:r>
            <a:endParaRPr lang="en-US" sz="1480" dirty="0"/>
          </a:p>
        </p:txBody>
      </p:sp>
      <p:sp>
        <p:nvSpPr>
          <p:cNvPr id="48" name="Text 46"/>
          <p:cNvSpPr/>
          <p:nvPr/>
        </p:nvSpPr>
        <p:spPr>
          <a:xfrm>
            <a:off x="1152144" y="4892040"/>
            <a:ext cx="9628632" cy="219456"/>
          </a:xfrm>
          <a:prstGeom prst="rect">
            <a:avLst/>
          </a:prstGeom>
          <a:noFill/>
          <a:ln/>
        </p:spPr>
        <p:txBody>
          <a:bodyPr wrap="square" lIns="381" tIns="381" rIns="381" bIns="381" rtlCol="0" anchor="t"/>
          <a:lstStyle/>
          <a:p>
            <a:pPr marL="0" indent="0">
              <a:buNone/>
            </a:pPr>
            <a:r>
              <a:rPr lang="en-US" sz="1430" dirty="0">
                <a:solidFill>
                  <a:srgbClr val="374151"/>
                </a:solidFill>
                <a:latin typeface="Noto Sans CJK JP" pitchFamily="34" charset="0"/>
                <a:ea typeface="Noto Sans CJK JP" pitchFamily="34" charset="-122"/>
                <a:cs typeface="Noto Sans CJK JP" pitchFamily="34" charset="-120"/>
              </a:rPr>
              <a:t>「どの学部に多く出願したか」が男女で違っていそうだ、と疑うべき。</a:t>
            </a:r>
            <a:endParaRPr lang="en-US" sz="143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E27D60"/>
          </a:solidFill>
          <a:ln w="12700">
            <a:solidFill>
              <a:srgbClr val="E27D60"/>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A と F を合算すると、また逆転する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これが Simpson のパラドックス的な状況</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E27D60"/>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E27D60"/>
                </a:solidFill>
                <a:latin typeface="Noto Sans CJK JP" pitchFamily="34" charset="0"/>
                <a:ea typeface="Noto Sans CJK JP" pitchFamily="34" charset="-122"/>
                <a:cs typeface="Noto Sans CJK JP" pitchFamily="34" charset="-120"/>
              </a:rPr>
              <a:t>Berkeley</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33</a:t>
            </a:r>
            <a:endParaRPr lang="en-US" sz="900" dirty="0"/>
          </a:p>
        </p:txBody>
      </p:sp>
      <p:pic>
        <p:nvPicPr>
          <p:cNvPr id="11" name="Image 0" descr="/mnt/data/lecture1_slide_assets/berkeley_af_overall.png"/>
          <p:cNvPicPr>
            <a:picLocks noChangeAspect="1"/>
          </p:cNvPicPr>
          <p:nvPr/>
        </p:nvPicPr>
        <p:blipFill>
          <a:blip r:embed="rId3"/>
          <a:stretch>
            <a:fillRect/>
          </a:stretch>
        </p:blipFill>
        <p:spPr>
          <a:xfrm>
            <a:off x="804672" y="1710806"/>
            <a:ext cx="6400800" cy="3921020"/>
          </a:xfrm>
          <a:prstGeom prst="rect">
            <a:avLst/>
          </a:prstGeom>
        </p:spPr>
      </p:pic>
      <p:sp>
        <p:nvSpPr>
          <p:cNvPr id="12" name="Shape 9"/>
          <p:cNvSpPr/>
          <p:nvPr/>
        </p:nvSpPr>
        <p:spPr>
          <a:xfrm>
            <a:off x="7452360" y="1737360"/>
            <a:ext cx="3657600" cy="1371600"/>
          </a:xfrm>
          <a:prstGeom prst="roundRect">
            <a:avLst>
              <a:gd name="adj" fmla="val 5333"/>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3" name="Shape 10"/>
          <p:cNvSpPr/>
          <p:nvPr/>
        </p:nvSpPr>
        <p:spPr>
          <a:xfrm>
            <a:off x="7452360" y="1737360"/>
            <a:ext cx="128016" cy="1371600"/>
          </a:xfrm>
          <a:prstGeom prst="rect">
            <a:avLst/>
          </a:prstGeom>
          <a:solidFill>
            <a:srgbClr val="3FA7A3"/>
          </a:solidFill>
          <a:ln w="12700">
            <a:solidFill>
              <a:srgbClr val="3FA7A3"/>
            </a:solidFill>
            <a:prstDash val="solid"/>
          </a:ln>
        </p:spPr>
        <p:txBody>
          <a:bodyPr/>
          <a:lstStyle/>
          <a:p>
            <a:endParaRPr lang="ja-JP" altLang="en-US"/>
          </a:p>
        </p:txBody>
      </p:sp>
      <p:sp>
        <p:nvSpPr>
          <p:cNvPr id="14" name="Text 11"/>
          <p:cNvSpPr/>
          <p:nvPr/>
        </p:nvSpPr>
        <p:spPr>
          <a:xfrm>
            <a:off x="7708392" y="1920240"/>
            <a:ext cx="3310128" cy="292608"/>
          </a:xfrm>
          <a:prstGeom prst="rect">
            <a:avLst/>
          </a:prstGeom>
          <a:noFill/>
          <a:ln/>
        </p:spPr>
        <p:txBody>
          <a:bodyPr wrap="square" lIns="0" tIns="0" rIns="0" bIns="0" rtlCol="0" anchor="ctr"/>
          <a:lstStyle/>
          <a:p>
            <a:pPr marL="0" indent="0">
              <a:buNone/>
            </a:pPr>
            <a:r>
              <a:rPr lang="en-US" sz="1700" b="1" dirty="0">
                <a:solidFill>
                  <a:srgbClr val="17324D"/>
                </a:solidFill>
                <a:latin typeface="Noto Sans CJK JP" pitchFamily="34" charset="0"/>
                <a:ea typeface="Noto Sans CJK JP" pitchFamily="34" charset="-122"/>
                <a:cs typeface="Noto Sans CJK JP" pitchFamily="34" charset="-120"/>
              </a:rPr>
              <a:t>A では</a:t>
            </a:r>
            <a:endParaRPr lang="en-US" sz="1700" dirty="0"/>
          </a:p>
        </p:txBody>
      </p:sp>
      <p:sp>
        <p:nvSpPr>
          <p:cNvPr id="15" name="Text 12"/>
          <p:cNvSpPr/>
          <p:nvPr/>
        </p:nvSpPr>
        <p:spPr>
          <a:xfrm>
            <a:off x="7708392" y="2286000"/>
            <a:ext cx="3273552" cy="676656"/>
          </a:xfrm>
          <a:prstGeom prst="rect">
            <a:avLst/>
          </a:prstGeom>
          <a:noFill/>
          <a:ln/>
        </p:spPr>
        <p:txBody>
          <a:bodyPr wrap="square" lIns="381" tIns="381" rIns="381" bIns="381" rtlCol="0" anchor="t"/>
          <a:lstStyle/>
          <a:p>
            <a:pPr marL="0" indent="0">
              <a:buNone/>
            </a:pPr>
            <a:r>
              <a:rPr lang="en-US" sz="1450" dirty="0">
                <a:solidFill>
                  <a:srgbClr val="374151"/>
                </a:solidFill>
                <a:latin typeface="Noto Sans CJK JP" pitchFamily="34" charset="0"/>
                <a:ea typeface="Noto Sans CJK JP" pitchFamily="34" charset="-122"/>
                <a:cs typeface="Noto Sans CJK JP" pitchFamily="34" charset="-120"/>
              </a:rPr>
              <a:t>Women 82.4% &gt; Men 62.1%</a:t>
            </a:r>
            <a:endParaRPr lang="en-US" sz="1450" dirty="0"/>
          </a:p>
        </p:txBody>
      </p:sp>
      <p:sp>
        <p:nvSpPr>
          <p:cNvPr id="16" name="Shape 13"/>
          <p:cNvSpPr/>
          <p:nvPr/>
        </p:nvSpPr>
        <p:spPr>
          <a:xfrm>
            <a:off x="7452360" y="3364992"/>
            <a:ext cx="3657600" cy="1371600"/>
          </a:xfrm>
          <a:prstGeom prst="roundRect">
            <a:avLst>
              <a:gd name="adj" fmla="val 5333"/>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4"/>
          <p:cNvSpPr/>
          <p:nvPr/>
        </p:nvSpPr>
        <p:spPr>
          <a:xfrm>
            <a:off x="7452360" y="3364992"/>
            <a:ext cx="128016" cy="1371600"/>
          </a:xfrm>
          <a:prstGeom prst="rect">
            <a:avLst/>
          </a:prstGeom>
          <a:solidFill>
            <a:srgbClr val="3FA7A3"/>
          </a:solidFill>
          <a:ln w="12700">
            <a:solidFill>
              <a:srgbClr val="3FA7A3"/>
            </a:solidFill>
            <a:prstDash val="solid"/>
          </a:ln>
        </p:spPr>
        <p:txBody>
          <a:bodyPr/>
          <a:lstStyle/>
          <a:p>
            <a:endParaRPr lang="ja-JP" altLang="en-US"/>
          </a:p>
        </p:txBody>
      </p:sp>
      <p:sp>
        <p:nvSpPr>
          <p:cNvPr id="18" name="Text 15"/>
          <p:cNvSpPr/>
          <p:nvPr/>
        </p:nvSpPr>
        <p:spPr>
          <a:xfrm>
            <a:off x="7708392" y="3547872"/>
            <a:ext cx="3310128" cy="292608"/>
          </a:xfrm>
          <a:prstGeom prst="rect">
            <a:avLst/>
          </a:prstGeom>
          <a:noFill/>
          <a:ln/>
        </p:spPr>
        <p:txBody>
          <a:bodyPr wrap="square" lIns="0" tIns="0" rIns="0" bIns="0" rtlCol="0" anchor="ctr"/>
          <a:lstStyle/>
          <a:p>
            <a:pPr marL="0" indent="0">
              <a:buNone/>
            </a:pPr>
            <a:r>
              <a:rPr lang="en-US" sz="1700" b="1" dirty="0">
                <a:solidFill>
                  <a:srgbClr val="17324D"/>
                </a:solidFill>
                <a:latin typeface="Noto Sans CJK JP" pitchFamily="34" charset="0"/>
                <a:ea typeface="Noto Sans CJK JP" pitchFamily="34" charset="-122"/>
                <a:cs typeface="Noto Sans CJK JP" pitchFamily="34" charset="-120"/>
              </a:rPr>
              <a:t>F でも</a:t>
            </a:r>
            <a:endParaRPr lang="en-US" sz="1700" dirty="0"/>
          </a:p>
        </p:txBody>
      </p:sp>
      <p:sp>
        <p:nvSpPr>
          <p:cNvPr id="19" name="Text 16"/>
          <p:cNvSpPr/>
          <p:nvPr/>
        </p:nvSpPr>
        <p:spPr>
          <a:xfrm>
            <a:off x="7708392" y="3913632"/>
            <a:ext cx="3273552" cy="676656"/>
          </a:xfrm>
          <a:prstGeom prst="rect">
            <a:avLst/>
          </a:prstGeom>
          <a:noFill/>
          <a:ln/>
        </p:spPr>
        <p:txBody>
          <a:bodyPr wrap="square" lIns="381" tIns="381" rIns="381" bIns="381" rtlCol="0" anchor="t"/>
          <a:lstStyle/>
          <a:p>
            <a:pPr marL="0" indent="0">
              <a:buNone/>
            </a:pPr>
            <a:r>
              <a:rPr lang="en-US" sz="1450" dirty="0">
                <a:solidFill>
                  <a:srgbClr val="374151"/>
                </a:solidFill>
                <a:latin typeface="Noto Sans CJK JP" pitchFamily="34" charset="0"/>
                <a:ea typeface="Noto Sans CJK JP" pitchFamily="34" charset="-122"/>
                <a:cs typeface="Noto Sans CJK JP" pitchFamily="34" charset="-120"/>
              </a:rPr>
              <a:t>Women 7.0% &gt; Men 5.9%</a:t>
            </a:r>
            <a:endParaRPr lang="en-US" sz="1450" dirty="0"/>
          </a:p>
        </p:txBody>
      </p:sp>
      <p:sp>
        <p:nvSpPr>
          <p:cNvPr id="20" name="Shape 17"/>
          <p:cNvSpPr/>
          <p:nvPr/>
        </p:nvSpPr>
        <p:spPr>
          <a:xfrm>
            <a:off x="7452360" y="4992624"/>
            <a:ext cx="3657600" cy="987552"/>
          </a:xfrm>
          <a:prstGeom prst="roundRect">
            <a:avLst>
              <a:gd name="adj" fmla="val 7407"/>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1" name="Shape 18"/>
          <p:cNvSpPr/>
          <p:nvPr/>
        </p:nvSpPr>
        <p:spPr>
          <a:xfrm>
            <a:off x="7452360" y="4992624"/>
            <a:ext cx="128016" cy="987552"/>
          </a:xfrm>
          <a:prstGeom prst="rect">
            <a:avLst/>
          </a:prstGeom>
          <a:solidFill>
            <a:srgbClr val="E27D60"/>
          </a:solidFill>
          <a:ln w="12700">
            <a:solidFill>
              <a:srgbClr val="E27D60"/>
            </a:solidFill>
            <a:prstDash val="solid"/>
          </a:ln>
        </p:spPr>
        <p:txBody>
          <a:bodyPr/>
          <a:lstStyle/>
          <a:p>
            <a:endParaRPr lang="ja-JP" altLang="en-US"/>
          </a:p>
        </p:txBody>
      </p:sp>
      <p:sp>
        <p:nvSpPr>
          <p:cNvPr id="22" name="Text 19"/>
          <p:cNvSpPr/>
          <p:nvPr/>
        </p:nvSpPr>
        <p:spPr>
          <a:xfrm>
            <a:off x="7708392" y="5175504"/>
            <a:ext cx="3310128" cy="292608"/>
          </a:xfrm>
          <a:prstGeom prst="rect">
            <a:avLst/>
          </a:prstGeom>
          <a:noFill/>
          <a:ln/>
        </p:spPr>
        <p:txBody>
          <a:bodyPr wrap="square" lIns="0" tIns="0" rIns="0" bIns="0" rtlCol="0" anchor="ctr"/>
          <a:lstStyle/>
          <a:p>
            <a:pPr marL="0" indent="0">
              <a:buNone/>
            </a:pPr>
            <a:r>
              <a:rPr lang="en-US" sz="1700" b="1" dirty="0">
                <a:solidFill>
                  <a:srgbClr val="17324D"/>
                </a:solidFill>
                <a:latin typeface="Noto Sans CJK JP" pitchFamily="34" charset="0"/>
                <a:ea typeface="Noto Sans CJK JP" pitchFamily="34" charset="-122"/>
                <a:cs typeface="Noto Sans CJK JP" pitchFamily="34" charset="-120"/>
              </a:rPr>
              <a:t>でも合算すると</a:t>
            </a:r>
            <a:endParaRPr lang="en-US" sz="1700" dirty="0"/>
          </a:p>
        </p:txBody>
      </p:sp>
      <p:sp>
        <p:nvSpPr>
          <p:cNvPr id="23" name="Text 20"/>
          <p:cNvSpPr/>
          <p:nvPr/>
        </p:nvSpPr>
        <p:spPr>
          <a:xfrm>
            <a:off x="7708392" y="5541264"/>
            <a:ext cx="3273552" cy="292608"/>
          </a:xfrm>
          <a:prstGeom prst="rect">
            <a:avLst/>
          </a:prstGeom>
          <a:noFill/>
          <a:ln/>
        </p:spPr>
        <p:txBody>
          <a:bodyPr wrap="square" lIns="381" tIns="381" rIns="381" bIns="381" rtlCol="0" anchor="t"/>
          <a:lstStyle/>
          <a:p>
            <a:pPr marL="0" indent="0">
              <a:buNone/>
            </a:pPr>
            <a:r>
              <a:rPr lang="en-US" sz="1430" dirty="0">
                <a:solidFill>
                  <a:srgbClr val="374151"/>
                </a:solidFill>
                <a:latin typeface="Noto Sans CJK JP" pitchFamily="34" charset="0"/>
                <a:ea typeface="Noto Sans CJK JP" pitchFamily="34" charset="-122"/>
                <a:cs typeface="Noto Sans CJK JP" pitchFamily="34" charset="-120"/>
              </a:rPr>
              <a:t>Men 44.6% &gt; Women 25.2%</a:t>
            </a:r>
            <a:endParaRPr lang="en-US" sz="143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E27D60"/>
          </a:solidFill>
          <a:ln w="12700">
            <a:solidFill>
              <a:srgbClr val="E27D60"/>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同じ方向の差が、集計すると逆向きに見える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見る比較を変えるだけで、結論が反転する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E27D60"/>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E27D60"/>
                </a:solidFill>
                <a:latin typeface="Noto Sans CJK JP" pitchFamily="34" charset="0"/>
                <a:ea typeface="Noto Sans CJK JP" pitchFamily="34" charset="-122"/>
                <a:cs typeface="Noto Sans CJK JP" pitchFamily="34" charset="-120"/>
              </a:rPr>
              <a:t>Berkeley</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34</a:t>
            </a:r>
            <a:endParaRPr lang="en-US" sz="900" dirty="0"/>
          </a:p>
        </p:txBody>
      </p:sp>
      <p:pic>
        <p:nvPicPr>
          <p:cNvPr id="11" name="Image 0" descr="/mnt/data/lecture1_slide_assets/simpson_slopegraph.png"/>
          <p:cNvPicPr>
            <a:picLocks noChangeAspect="1"/>
          </p:cNvPicPr>
          <p:nvPr/>
        </p:nvPicPr>
        <p:blipFill>
          <a:blip r:embed="rId3"/>
          <a:stretch>
            <a:fillRect/>
          </a:stretch>
        </p:blipFill>
        <p:spPr>
          <a:xfrm>
            <a:off x="952881" y="1481328"/>
            <a:ext cx="7238237" cy="4434840"/>
          </a:xfrm>
          <a:prstGeom prst="rect">
            <a:avLst/>
          </a:prstGeom>
        </p:spPr>
      </p:pic>
      <p:sp>
        <p:nvSpPr>
          <p:cNvPr id="12" name="Shape 9"/>
          <p:cNvSpPr/>
          <p:nvPr/>
        </p:nvSpPr>
        <p:spPr>
          <a:xfrm>
            <a:off x="8485632" y="1700784"/>
            <a:ext cx="2560320" cy="1280160"/>
          </a:xfrm>
          <a:prstGeom prst="roundRect">
            <a:avLst>
              <a:gd name="adj" fmla="val 5714"/>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3" name="Shape 10"/>
          <p:cNvSpPr/>
          <p:nvPr/>
        </p:nvSpPr>
        <p:spPr>
          <a:xfrm>
            <a:off x="8485632" y="1700784"/>
            <a:ext cx="128016" cy="1280160"/>
          </a:xfrm>
          <a:prstGeom prst="rect">
            <a:avLst/>
          </a:prstGeom>
          <a:solidFill>
            <a:srgbClr val="3FA7A3"/>
          </a:solidFill>
          <a:ln w="12700">
            <a:solidFill>
              <a:srgbClr val="3FA7A3"/>
            </a:solidFill>
            <a:prstDash val="solid"/>
          </a:ln>
        </p:spPr>
        <p:txBody>
          <a:bodyPr/>
          <a:lstStyle/>
          <a:p>
            <a:endParaRPr lang="ja-JP" altLang="en-US"/>
          </a:p>
        </p:txBody>
      </p:sp>
      <p:sp>
        <p:nvSpPr>
          <p:cNvPr id="14" name="Text 11"/>
          <p:cNvSpPr/>
          <p:nvPr/>
        </p:nvSpPr>
        <p:spPr>
          <a:xfrm>
            <a:off x="8741664" y="1883664"/>
            <a:ext cx="2212848" cy="292608"/>
          </a:xfrm>
          <a:prstGeom prst="rect">
            <a:avLst/>
          </a:prstGeom>
          <a:noFill/>
          <a:ln/>
        </p:spPr>
        <p:txBody>
          <a:bodyPr wrap="square" lIns="0" tIns="0" rIns="0" bIns="0" rtlCol="0" anchor="ctr"/>
          <a:lstStyle/>
          <a:p>
            <a:pPr marL="0" indent="0">
              <a:buNone/>
            </a:pPr>
            <a:r>
              <a:rPr lang="en-US" sz="1650" b="1" dirty="0">
                <a:solidFill>
                  <a:srgbClr val="17324D"/>
                </a:solidFill>
                <a:latin typeface="Noto Sans CJK JP" pitchFamily="34" charset="0"/>
                <a:ea typeface="Noto Sans CJK JP" pitchFamily="34" charset="-122"/>
                <a:cs typeface="Noto Sans CJK JP" pitchFamily="34" charset="-120"/>
              </a:rPr>
              <a:t>条件付き比較</a:t>
            </a:r>
            <a:endParaRPr lang="en-US" sz="1650" dirty="0"/>
          </a:p>
        </p:txBody>
      </p:sp>
      <p:sp>
        <p:nvSpPr>
          <p:cNvPr id="15" name="Text 12"/>
          <p:cNvSpPr/>
          <p:nvPr/>
        </p:nvSpPr>
        <p:spPr>
          <a:xfrm>
            <a:off x="8741664" y="2249424"/>
            <a:ext cx="2176272" cy="58521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学部ごとに見る</a:t>
            </a:r>
            <a:endParaRPr lang="en-US" sz="1420" dirty="0"/>
          </a:p>
          <a:p>
            <a:pPr marL="0" indent="0">
              <a:buNone/>
            </a:pPr>
            <a:r>
              <a:rPr lang="en-US" sz="1420" dirty="0">
                <a:solidFill>
                  <a:srgbClr val="374151"/>
                </a:solidFill>
                <a:latin typeface="Noto Sans CJK JP" pitchFamily="34" charset="0"/>
                <a:ea typeface="Noto Sans CJK JP" pitchFamily="34" charset="-122"/>
                <a:cs typeface="Noto Sans CJK JP" pitchFamily="34" charset="-120"/>
              </a:rPr>
              <a:t>→ 女性有利</a:t>
            </a:r>
            <a:endParaRPr lang="en-US" sz="1420" dirty="0"/>
          </a:p>
        </p:txBody>
      </p:sp>
      <p:sp>
        <p:nvSpPr>
          <p:cNvPr id="16" name="Shape 13"/>
          <p:cNvSpPr/>
          <p:nvPr/>
        </p:nvSpPr>
        <p:spPr>
          <a:xfrm>
            <a:off x="8485632" y="3255264"/>
            <a:ext cx="2560320" cy="1280160"/>
          </a:xfrm>
          <a:prstGeom prst="roundRect">
            <a:avLst>
              <a:gd name="adj" fmla="val 5714"/>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4"/>
          <p:cNvSpPr/>
          <p:nvPr/>
        </p:nvSpPr>
        <p:spPr>
          <a:xfrm>
            <a:off x="8485632" y="3255264"/>
            <a:ext cx="128016" cy="1280160"/>
          </a:xfrm>
          <a:prstGeom prst="rect">
            <a:avLst/>
          </a:prstGeom>
          <a:solidFill>
            <a:srgbClr val="E27D60"/>
          </a:solidFill>
          <a:ln w="12700">
            <a:solidFill>
              <a:srgbClr val="E27D60"/>
            </a:solidFill>
            <a:prstDash val="solid"/>
          </a:ln>
        </p:spPr>
        <p:txBody>
          <a:bodyPr/>
          <a:lstStyle/>
          <a:p>
            <a:endParaRPr lang="ja-JP" altLang="en-US"/>
          </a:p>
        </p:txBody>
      </p:sp>
      <p:sp>
        <p:nvSpPr>
          <p:cNvPr id="18" name="Text 15"/>
          <p:cNvSpPr/>
          <p:nvPr/>
        </p:nvSpPr>
        <p:spPr>
          <a:xfrm>
            <a:off x="8741664" y="3438144"/>
            <a:ext cx="2212848" cy="292608"/>
          </a:xfrm>
          <a:prstGeom prst="rect">
            <a:avLst/>
          </a:prstGeom>
          <a:noFill/>
          <a:ln/>
        </p:spPr>
        <p:txBody>
          <a:bodyPr wrap="square" lIns="0" tIns="0" rIns="0" bIns="0" rtlCol="0" anchor="ctr"/>
          <a:lstStyle/>
          <a:p>
            <a:pPr marL="0" indent="0">
              <a:buNone/>
            </a:pPr>
            <a:r>
              <a:rPr lang="en-US" sz="1650" b="1" dirty="0">
                <a:solidFill>
                  <a:srgbClr val="17324D"/>
                </a:solidFill>
                <a:latin typeface="Noto Sans CJK JP" pitchFamily="34" charset="0"/>
                <a:ea typeface="Noto Sans CJK JP" pitchFamily="34" charset="-122"/>
                <a:cs typeface="Noto Sans CJK JP" pitchFamily="34" charset="-120"/>
              </a:rPr>
              <a:t>周辺化した比較</a:t>
            </a:r>
            <a:endParaRPr lang="en-US" sz="1650" dirty="0"/>
          </a:p>
        </p:txBody>
      </p:sp>
      <p:sp>
        <p:nvSpPr>
          <p:cNvPr id="19" name="Text 16"/>
          <p:cNvSpPr/>
          <p:nvPr/>
        </p:nvSpPr>
        <p:spPr>
          <a:xfrm>
            <a:off x="8741664" y="3803904"/>
            <a:ext cx="2176272" cy="58521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全部まとめる</a:t>
            </a:r>
            <a:endParaRPr lang="en-US" sz="1420" dirty="0"/>
          </a:p>
          <a:p>
            <a:pPr marL="0" indent="0">
              <a:buNone/>
            </a:pPr>
            <a:r>
              <a:rPr lang="en-US" sz="1420" dirty="0">
                <a:solidFill>
                  <a:srgbClr val="374151"/>
                </a:solidFill>
                <a:latin typeface="Noto Sans CJK JP" pitchFamily="34" charset="0"/>
                <a:ea typeface="Noto Sans CJK JP" pitchFamily="34" charset="-122"/>
                <a:cs typeface="Noto Sans CJK JP" pitchFamily="34" charset="-120"/>
              </a:rPr>
              <a:t>→ 男性有利</a:t>
            </a:r>
            <a:endParaRPr lang="en-US" sz="1420" dirty="0"/>
          </a:p>
        </p:txBody>
      </p:sp>
      <p:sp>
        <p:nvSpPr>
          <p:cNvPr id="20" name="Shape 17"/>
          <p:cNvSpPr/>
          <p:nvPr/>
        </p:nvSpPr>
        <p:spPr>
          <a:xfrm>
            <a:off x="8485632" y="4809744"/>
            <a:ext cx="2560320" cy="914400"/>
          </a:xfrm>
          <a:prstGeom prst="roundRect">
            <a:avLst>
              <a:gd name="adj" fmla="val 8000"/>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1" name="Shape 18"/>
          <p:cNvSpPr/>
          <p:nvPr/>
        </p:nvSpPr>
        <p:spPr>
          <a:xfrm>
            <a:off x="8485632" y="4809744"/>
            <a:ext cx="128016" cy="914400"/>
          </a:xfrm>
          <a:prstGeom prst="rect">
            <a:avLst/>
          </a:prstGeom>
          <a:solidFill>
            <a:srgbClr val="D4A017"/>
          </a:solidFill>
          <a:ln w="12700">
            <a:solidFill>
              <a:srgbClr val="D4A017"/>
            </a:solidFill>
            <a:prstDash val="solid"/>
          </a:ln>
        </p:spPr>
        <p:txBody>
          <a:bodyPr/>
          <a:lstStyle/>
          <a:p>
            <a:endParaRPr lang="ja-JP" altLang="en-US"/>
          </a:p>
        </p:txBody>
      </p:sp>
      <p:sp>
        <p:nvSpPr>
          <p:cNvPr id="22" name="Text 19"/>
          <p:cNvSpPr/>
          <p:nvPr/>
        </p:nvSpPr>
        <p:spPr>
          <a:xfrm>
            <a:off x="8741664" y="4992624"/>
            <a:ext cx="2212848" cy="292608"/>
          </a:xfrm>
          <a:prstGeom prst="rect">
            <a:avLst/>
          </a:prstGeom>
          <a:noFill/>
          <a:ln/>
        </p:spPr>
        <p:txBody>
          <a:bodyPr wrap="square" lIns="0" tIns="0" rIns="0" bIns="0" rtlCol="0" anchor="ctr"/>
          <a:lstStyle/>
          <a:p>
            <a:pPr marL="0" indent="0">
              <a:buNone/>
            </a:pPr>
            <a:r>
              <a:rPr lang="en-US" sz="1620" b="1" dirty="0">
                <a:solidFill>
                  <a:srgbClr val="17324D"/>
                </a:solidFill>
                <a:latin typeface="Noto Sans CJK JP" pitchFamily="34" charset="0"/>
                <a:ea typeface="Noto Sans CJK JP" pitchFamily="34" charset="-122"/>
                <a:cs typeface="Noto Sans CJK JP" pitchFamily="34" charset="-120"/>
              </a:rPr>
              <a:t>教訓</a:t>
            </a:r>
            <a:endParaRPr lang="en-US" sz="1620" dirty="0"/>
          </a:p>
        </p:txBody>
      </p:sp>
      <p:sp>
        <p:nvSpPr>
          <p:cNvPr id="23" name="Text 20"/>
          <p:cNvSpPr/>
          <p:nvPr/>
        </p:nvSpPr>
        <p:spPr>
          <a:xfrm>
            <a:off x="8741664" y="5358384"/>
            <a:ext cx="2176272" cy="219456"/>
          </a:xfrm>
          <a:prstGeom prst="rect">
            <a:avLst/>
          </a:prstGeom>
          <a:noFill/>
          <a:ln/>
        </p:spPr>
        <p:txBody>
          <a:bodyPr wrap="square" lIns="381" tIns="381" rIns="381" bIns="381" rtlCol="0" anchor="t"/>
          <a:lstStyle/>
          <a:p>
            <a:pPr marL="0" indent="0">
              <a:buNone/>
            </a:pPr>
            <a:r>
              <a:rPr lang="en-US" sz="1380" dirty="0">
                <a:solidFill>
                  <a:srgbClr val="374151"/>
                </a:solidFill>
                <a:latin typeface="Noto Sans CJK JP" pitchFamily="34" charset="0"/>
                <a:ea typeface="Noto Sans CJK JP" pitchFamily="34" charset="-122"/>
                <a:cs typeface="Noto Sans CJK JP" pitchFamily="34" charset="-120"/>
              </a:rPr>
              <a:t>どの比較かを必ず確認する。</a:t>
            </a:r>
            <a:endParaRPr lang="en-US" sz="138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E27D60"/>
          </a:solidFill>
          <a:ln w="12700">
            <a:solidFill>
              <a:srgbClr val="E27D60"/>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つまり何が起きていたのか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割り当てがランダムでないと、こういうことが起こる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E27D60"/>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E27D60"/>
                </a:solidFill>
                <a:latin typeface="Noto Sans CJK JP" pitchFamily="34" charset="0"/>
                <a:ea typeface="Noto Sans CJK JP" pitchFamily="34" charset="-122"/>
                <a:cs typeface="Noto Sans CJK JP" pitchFamily="34" charset="-120"/>
              </a:rPr>
              <a:t>Berkeley</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35</a:t>
            </a:r>
            <a:endParaRPr lang="en-US" sz="900" dirty="0"/>
          </a:p>
        </p:txBody>
      </p:sp>
      <p:sp>
        <p:nvSpPr>
          <p:cNvPr id="11" name="Shape 9"/>
          <p:cNvSpPr/>
          <p:nvPr/>
        </p:nvSpPr>
        <p:spPr>
          <a:xfrm>
            <a:off x="804672" y="1783080"/>
            <a:ext cx="3389376" cy="2514600"/>
          </a:xfrm>
          <a:prstGeom prst="roundRect">
            <a:avLst>
              <a:gd name="adj" fmla="val 290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04672" y="1783080"/>
            <a:ext cx="128016" cy="2514600"/>
          </a:xfrm>
          <a:prstGeom prst="rect">
            <a:avLst/>
          </a:prstGeom>
          <a:solidFill>
            <a:srgbClr val="4F7CAC"/>
          </a:solidFill>
          <a:ln w="12700">
            <a:solidFill>
              <a:srgbClr val="4F7CAC"/>
            </a:solidFill>
            <a:prstDash val="solid"/>
          </a:ln>
        </p:spPr>
        <p:txBody>
          <a:bodyPr/>
          <a:lstStyle/>
          <a:p>
            <a:endParaRPr lang="ja-JP" altLang="en-US"/>
          </a:p>
        </p:txBody>
      </p:sp>
      <p:sp>
        <p:nvSpPr>
          <p:cNvPr id="13" name="Text 11"/>
          <p:cNvSpPr/>
          <p:nvPr/>
        </p:nvSpPr>
        <p:spPr>
          <a:xfrm>
            <a:off x="1060704" y="1965960"/>
            <a:ext cx="3041904"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男性は</a:t>
            </a:r>
            <a:endParaRPr lang="en-US" sz="1550" dirty="0"/>
          </a:p>
        </p:txBody>
      </p:sp>
      <p:sp>
        <p:nvSpPr>
          <p:cNvPr id="14" name="Text 12"/>
          <p:cNvSpPr/>
          <p:nvPr/>
        </p:nvSpPr>
        <p:spPr>
          <a:xfrm>
            <a:off x="1060704" y="2331720"/>
            <a:ext cx="3005328" cy="181965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相対的に「通りやすい」学部へ</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多く出願していた。</a:t>
            </a:r>
            <a:endParaRPr lang="en-US" sz="1300" dirty="0"/>
          </a:p>
        </p:txBody>
      </p:sp>
      <p:sp>
        <p:nvSpPr>
          <p:cNvPr id="15" name="Shape 13"/>
          <p:cNvSpPr/>
          <p:nvPr/>
        </p:nvSpPr>
        <p:spPr>
          <a:xfrm>
            <a:off x="4413504" y="1783080"/>
            <a:ext cx="3389376" cy="2514600"/>
          </a:xfrm>
          <a:prstGeom prst="roundRect">
            <a:avLst>
              <a:gd name="adj" fmla="val 290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4413504" y="1783080"/>
            <a:ext cx="128016" cy="2514600"/>
          </a:xfrm>
          <a:prstGeom prst="rect">
            <a:avLst/>
          </a:prstGeom>
          <a:solidFill>
            <a:srgbClr val="D98586"/>
          </a:solidFill>
          <a:ln w="12700">
            <a:solidFill>
              <a:srgbClr val="D98586"/>
            </a:solidFill>
            <a:prstDash val="solid"/>
          </a:ln>
        </p:spPr>
        <p:txBody>
          <a:bodyPr/>
          <a:lstStyle/>
          <a:p>
            <a:endParaRPr lang="ja-JP" altLang="en-US"/>
          </a:p>
        </p:txBody>
      </p:sp>
      <p:sp>
        <p:nvSpPr>
          <p:cNvPr id="17" name="Text 15"/>
          <p:cNvSpPr/>
          <p:nvPr/>
        </p:nvSpPr>
        <p:spPr>
          <a:xfrm>
            <a:off x="4669536" y="1965960"/>
            <a:ext cx="3041904"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女性は</a:t>
            </a:r>
            <a:endParaRPr lang="en-US" sz="1550" dirty="0"/>
          </a:p>
        </p:txBody>
      </p:sp>
      <p:sp>
        <p:nvSpPr>
          <p:cNvPr id="18" name="Text 16"/>
          <p:cNvSpPr/>
          <p:nvPr/>
        </p:nvSpPr>
        <p:spPr>
          <a:xfrm>
            <a:off x="4669536" y="2331720"/>
            <a:ext cx="3005328" cy="181965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相対的に「通りにくい」学部へ</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多く出願していた。</a:t>
            </a:r>
            <a:endParaRPr lang="en-US" sz="1300" dirty="0"/>
          </a:p>
        </p:txBody>
      </p:sp>
      <p:sp>
        <p:nvSpPr>
          <p:cNvPr id="19" name="Shape 17"/>
          <p:cNvSpPr/>
          <p:nvPr/>
        </p:nvSpPr>
        <p:spPr>
          <a:xfrm>
            <a:off x="8022336" y="1783080"/>
            <a:ext cx="3389376" cy="2514600"/>
          </a:xfrm>
          <a:prstGeom prst="roundRect">
            <a:avLst>
              <a:gd name="adj" fmla="val 290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022336" y="1783080"/>
            <a:ext cx="128016" cy="2514600"/>
          </a:xfrm>
          <a:prstGeom prst="rect">
            <a:avLst/>
          </a:prstGeom>
          <a:solidFill>
            <a:srgbClr val="E27D60"/>
          </a:solidFill>
          <a:ln w="12700">
            <a:solidFill>
              <a:srgbClr val="E27D60"/>
            </a:solidFill>
            <a:prstDash val="solid"/>
          </a:ln>
        </p:spPr>
        <p:txBody>
          <a:bodyPr/>
          <a:lstStyle/>
          <a:p>
            <a:endParaRPr lang="ja-JP" altLang="en-US"/>
          </a:p>
        </p:txBody>
      </p:sp>
      <p:sp>
        <p:nvSpPr>
          <p:cNvPr id="21" name="Text 19"/>
          <p:cNvSpPr/>
          <p:nvPr/>
        </p:nvSpPr>
        <p:spPr>
          <a:xfrm>
            <a:off x="8278368" y="1965960"/>
            <a:ext cx="3041904"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その結果</a:t>
            </a:r>
            <a:endParaRPr lang="en-US" sz="1550" dirty="0"/>
          </a:p>
        </p:txBody>
      </p:sp>
      <p:sp>
        <p:nvSpPr>
          <p:cNvPr id="22" name="Text 20"/>
          <p:cNvSpPr/>
          <p:nvPr/>
        </p:nvSpPr>
        <p:spPr>
          <a:xfrm>
            <a:off x="8278368" y="2331720"/>
            <a:ext cx="3005328" cy="181965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学部ごとの比較と、</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全体の比較で結論が逆転した。</a:t>
            </a:r>
            <a:endParaRPr lang="en-US" sz="1300" dirty="0"/>
          </a:p>
        </p:txBody>
      </p:sp>
      <p:sp>
        <p:nvSpPr>
          <p:cNvPr id="23" name="Shape 21"/>
          <p:cNvSpPr/>
          <p:nvPr/>
        </p:nvSpPr>
        <p:spPr>
          <a:xfrm>
            <a:off x="896112" y="4645152"/>
            <a:ext cx="10131552" cy="877824"/>
          </a:xfrm>
          <a:prstGeom prst="roundRect">
            <a:avLst>
              <a:gd name="adj" fmla="val 8333"/>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4" name="Shape 22"/>
          <p:cNvSpPr/>
          <p:nvPr/>
        </p:nvSpPr>
        <p:spPr>
          <a:xfrm>
            <a:off x="896112" y="4645152"/>
            <a:ext cx="128016" cy="877824"/>
          </a:xfrm>
          <a:prstGeom prst="rect">
            <a:avLst/>
          </a:prstGeom>
          <a:solidFill>
            <a:srgbClr val="D4A017"/>
          </a:solidFill>
          <a:ln w="12700">
            <a:solidFill>
              <a:srgbClr val="D4A017"/>
            </a:solidFill>
            <a:prstDash val="solid"/>
          </a:ln>
        </p:spPr>
        <p:txBody>
          <a:bodyPr/>
          <a:lstStyle/>
          <a:p>
            <a:endParaRPr lang="ja-JP" altLang="en-US"/>
          </a:p>
        </p:txBody>
      </p:sp>
      <p:sp>
        <p:nvSpPr>
          <p:cNvPr id="25" name="Text 23"/>
          <p:cNvSpPr/>
          <p:nvPr/>
        </p:nvSpPr>
        <p:spPr>
          <a:xfrm>
            <a:off x="1152144" y="4828032"/>
            <a:ext cx="9784080" cy="292608"/>
          </a:xfrm>
          <a:prstGeom prst="rect">
            <a:avLst/>
          </a:prstGeom>
          <a:noFill/>
          <a:ln/>
        </p:spPr>
        <p:txBody>
          <a:bodyPr wrap="square" lIns="0" tIns="0" rIns="0" bIns="0" rtlCol="0" anchor="ctr"/>
          <a:lstStyle/>
          <a:p>
            <a:pPr marL="0" indent="0">
              <a:buNone/>
            </a:pPr>
            <a:r>
              <a:rPr lang="en-US" sz="1490" b="1" dirty="0">
                <a:solidFill>
                  <a:srgbClr val="17324D"/>
                </a:solidFill>
                <a:latin typeface="Noto Sans CJK JP" pitchFamily="34" charset="0"/>
                <a:ea typeface="Noto Sans CJK JP" pitchFamily="34" charset="-122"/>
                <a:cs typeface="Noto Sans CJK JP" pitchFamily="34" charset="-120"/>
              </a:rPr>
              <a:t>重要</a:t>
            </a:r>
            <a:endParaRPr lang="en-US" sz="1490" dirty="0"/>
          </a:p>
        </p:txBody>
      </p:sp>
      <p:sp>
        <p:nvSpPr>
          <p:cNvPr id="26" name="Text 24"/>
          <p:cNvSpPr/>
          <p:nvPr/>
        </p:nvSpPr>
        <p:spPr>
          <a:xfrm>
            <a:off x="1152144" y="5193792"/>
            <a:ext cx="9747504" cy="182880"/>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男性と女性という「割り当て」がランダムではないから、単純比較だけでは結論がひっくり返る。</a:t>
            </a:r>
            <a:endParaRPr lang="en-US" sz="142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EEF3F7"/>
        </a:solidFill>
        <a:effectLst/>
      </p:bgPr>
    </p:bg>
    <p:spTree>
      <p:nvGrpSpPr>
        <p:cNvPr id="1" name=""/>
        <p:cNvGrpSpPr/>
        <p:nvPr/>
      </p:nvGrpSpPr>
      <p:grpSpPr>
        <a:xfrm>
          <a:off x="0" y="0"/>
          <a:ext cx="0" cy="0"/>
          <a:chOff x="0" y="0"/>
          <a:chExt cx="0" cy="0"/>
        </a:xfrm>
      </p:grpSpPr>
      <p:sp>
        <p:nvSpPr>
          <p:cNvPr id="2" name="Shape 0"/>
          <p:cNvSpPr/>
          <p:nvPr/>
        </p:nvSpPr>
        <p:spPr>
          <a:xfrm>
            <a:off x="0" y="0"/>
            <a:ext cx="12191695" cy="256032"/>
          </a:xfrm>
          <a:prstGeom prst="rect">
            <a:avLst/>
          </a:prstGeom>
          <a:solidFill>
            <a:srgbClr val="E27D60"/>
          </a:solidFill>
          <a:ln w="12700">
            <a:solidFill>
              <a:srgbClr val="E27D60"/>
            </a:solidFill>
            <a:prstDash val="solid"/>
          </a:ln>
        </p:spPr>
        <p:txBody>
          <a:bodyPr/>
          <a:lstStyle/>
          <a:p>
            <a:endParaRPr lang="ja-JP" altLang="en-US"/>
          </a:p>
        </p:txBody>
      </p:sp>
      <p:sp>
        <p:nvSpPr>
          <p:cNvPr id="3" name="Text 1"/>
          <p:cNvSpPr/>
          <p:nvPr/>
        </p:nvSpPr>
        <p:spPr>
          <a:xfrm>
            <a:off x="822960" y="1024128"/>
            <a:ext cx="1280160" cy="365760"/>
          </a:xfrm>
          <a:prstGeom prst="rect">
            <a:avLst/>
          </a:prstGeom>
          <a:noFill/>
          <a:ln/>
        </p:spPr>
        <p:txBody>
          <a:bodyPr wrap="square" lIns="0" tIns="0" rIns="0" bIns="0" rtlCol="0" anchor="ctr"/>
          <a:lstStyle/>
          <a:p>
            <a:pPr marL="0" indent="0">
              <a:buNone/>
            </a:pPr>
            <a:r>
              <a:rPr lang="en-US" sz="1800" b="1" dirty="0">
                <a:solidFill>
                  <a:srgbClr val="E27D60"/>
                </a:solidFill>
                <a:latin typeface="Noto Sans CJK JP" pitchFamily="34" charset="0"/>
                <a:ea typeface="Noto Sans CJK JP" pitchFamily="34" charset="-122"/>
                <a:cs typeface="Noto Sans CJK JP" pitchFamily="34" charset="-120"/>
              </a:rPr>
              <a:t>論点</a:t>
            </a:r>
            <a:endParaRPr lang="en-US" sz="1800" dirty="0"/>
          </a:p>
        </p:txBody>
      </p:sp>
      <p:sp>
        <p:nvSpPr>
          <p:cNvPr id="4" name="Text 2"/>
          <p:cNvSpPr/>
          <p:nvPr/>
        </p:nvSpPr>
        <p:spPr>
          <a:xfrm>
            <a:off x="822960" y="1572768"/>
            <a:ext cx="10149840" cy="1874520"/>
          </a:xfrm>
          <a:prstGeom prst="rect">
            <a:avLst/>
          </a:prstGeom>
          <a:noFill/>
          <a:ln/>
        </p:spPr>
        <p:txBody>
          <a:bodyPr wrap="square" lIns="0" tIns="0" rIns="0" bIns="0" rtlCol="0" anchor="ctr"/>
          <a:lstStyle/>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社会から生まれたデータでは、</a:t>
            </a:r>
            <a:endParaRPr lang="en-US" sz="2700" dirty="0"/>
          </a:p>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単なる比較だけで結論が明らかになることはほぼない。</a:t>
            </a:r>
            <a:endParaRPr lang="en-US" sz="2700" dirty="0"/>
          </a:p>
        </p:txBody>
      </p:sp>
      <p:sp>
        <p:nvSpPr>
          <p:cNvPr id="5" name="Text 3"/>
          <p:cNvSpPr/>
          <p:nvPr/>
        </p:nvSpPr>
        <p:spPr>
          <a:xfrm>
            <a:off x="859536" y="3913632"/>
            <a:ext cx="9418320" cy="502920"/>
          </a:xfrm>
          <a:prstGeom prst="rect">
            <a:avLst/>
          </a:prstGeom>
          <a:noFill/>
          <a:ln/>
        </p:spPr>
        <p:txBody>
          <a:bodyPr wrap="square" lIns="0" tIns="0" rIns="0" bIns="0" rtlCol="0" anchor="ctr"/>
          <a:lstStyle/>
          <a:p>
            <a:pPr marL="0" indent="0">
              <a:buNone/>
            </a:pPr>
            <a:r>
              <a:rPr lang="en-US" sz="1500" dirty="0">
                <a:solidFill>
                  <a:srgbClr val="6B7280"/>
                </a:solidFill>
                <a:latin typeface="Noto Sans CJK JP" pitchFamily="34" charset="0"/>
                <a:ea typeface="Noto Sans CJK JP" pitchFamily="34" charset="-122"/>
                <a:cs typeface="Noto Sans CJK JP" pitchFamily="34" charset="-120"/>
              </a:rPr>
              <a:t>比較の設計なしに、因果を語ることはできない。</a:t>
            </a:r>
            <a:endParaRPr lang="en-US" sz="1500" dirty="0"/>
          </a:p>
        </p:txBody>
      </p:sp>
      <p:sp>
        <p:nvSpPr>
          <p:cNvPr id="6" name="Shape 4"/>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7" name="Text 5"/>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8" name="Text 6"/>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36</a:t>
            </a:r>
            <a:endParaRPr lang="en-US" sz="9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17324D"/>
        </a:solidFill>
        <a:effectLst/>
      </p:bgPr>
    </p:bg>
    <p:spTree>
      <p:nvGrpSpPr>
        <p:cNvPr id="1" name=""/>
        <p:cNvGrpSpPr/>
        <p:nvPr/>
      </p:nvGrpSpPr>
      <p:grpSpPr>
        <a:xfrm>
          <a:off x="0" y="0"/>
          <a:ext cx="0" cy="0"/>
          <a:chOff x="0" y="0"/>
          <a:chExt cx="0" cy="0"/>
        </a:xfrm>
      </p:grpSpPr>
      <p:sp>
        <p:nvSpPr>
          <p:cNvPr id="2" name="Text 0"/>
          <p:cNvSpPr/>
          <p:nvPr/>
        </p:nvSpPr>
        <p:spPr>
          <a:xfrm>
            <a:off x="749808" y="658368"/>
            <a:ext cx="1554480" cy="256032"/>
          </a:xfrm>
          <a:prstGeom prst="rect">
            <a:avLst/>
          </a:prstGeom>
          <a:noFill/>
          <a:ln/>
        </p:spPr>
        <p:txBody>
          <a:bodyPr wrap="square" lIns="0" tIns="0" rIns="0" bIns="0" rtlCol="0" anchor="ctr"/>
          <a:lstStyle/>
          <a:p>
            <a:pPr marL="0" indent="0">
              <a:buNone/>
            </a:pPr>
            <a:r>
              <a:rPr lang="en-US" sz="1200" b="1" dirty="0">
                <a:solidFill>
                  <a:srgbClr val="FFFFFF"/>
                </a:solidFill>
                <a:latin typeface="Noto Sans CJK JP" pitchFamily="34" charset="0"/>
                <a:ea typeface="Noto Sans CJK JP" pitchFamily="34" charset="-122"/>
                <a:cs typeface="Noto Sans CJK JP" pitchFamily="34" charset="-120"/>
              </a:rPr>
              <a:t>Lecture 1</a:t>
            </a:r>
            <a:endParaRPr lang="en-US" sz="1200" dirty="0"/>
          </a:p>
        </p:txBody>
      </p:sp>
      <p:sp>
        <p:nvSpPr>
          <p:cNvPr id="3" name="Shape 1"/>
          <p:cNvSpPr/>
          <p:nvPr/>
        </p:nvSpPr>
        <p:spPr>
          <a:xfrm>
            <a:off x="749808" y="1024128"/>
            <a:ext cx="2194560" cy="0"/>
          </a:xfrm>
          <a:prstGeom prst="line">
            <a:avLst/>
          </a:prstGeom>
          <a:noFill/>
          <a:ln w="27940">
            <a:solidFill>
              <a:srgbClr val="4F7CAC"/>
            </a:solidFill>
            <a:prstDash val="solid"/>
          </a:ln>
        </p:spPr>
        <p:txBody>
          <a:bodyPr/>
          <a:lstStyle/>
          <a:p>
            <a:endParaRPr lang="ja-JP" altLang="en-US"/>
          </a:p>
        </p:txBody>
      </p:sp>
      <p:sp>
        <p:nvSpPr>
          <p:cNvPr id="4" name="Text 2"/>
          <p:cNvSpPr/>
          <p:nvPr/>
        </p:nvSpPr>
        <p:spPr>
          <a:xfrm>
            <a:off x="749808" y="1856232"/>
            <a:ext cx="8138160" cy="822960"/>
          </a:xfrm>
          <a:prstGeom prst="rect">
            <a:avLst/>
          </a:prstGeom>
          <a:noFill/>
          <a:ln/>
        </p:spPr>
        <p:txBody>
          <a:bodyPr wrap="square" lIns="0" tIns="0" rIns="0" bIns="0" rtlCol="0" anchor="ctr"/>
          <a:lstStyle/>
          <a:p>
            <a:pPr marL="0" indent="0">
              <a:buNone/>
            </a:pPr>
            <a:r>
              <a:rPr lang="en-US" sz="2800" b="1" dirty="0">
                <a:solidFill>
                  <a:srgbClr val="FFFFFF"/>
                </a:solidFill>
                <a:latin typeface="Noto Sans CJK JP" pitchFamily="34" charset="0"/>
                <a:ea typeface="Noto Sans CJK JP" pitchFamily="34" charset="-122"/>
                <a:cs typeface="Noto Sans CJK JP" pitchFamily="34" charset="-120"/>
              </a:rPr>
              <a:t>経済学の中で、計量経済学はどこにいるのか</a:t>
            </a:r>
            <a:endParaRPr lang="en-US" sz="2800" dirty="0"/>
          </a:p>
        </p:txBody>
      </p:sp>
      <p:sp>
        <p:nvSpPr>
          <p:cNvPr id="5" name="Text 3"/>
          <p:cNvSpPr/>
          <p:nvPr/>
        </p:nvSpPr>
        <p:spPr>
          <a:xfrm>
            <a:off x="768096" y="2907792"/>
            <a:ext cx="8503920" cy="502920"/>
          </a:xfrm>
          <a:prstGeom prst="rect">
            <a:avLst/>
          </a:prstGeom>
          <a:noFill/>
          <a:ln/>
        </p:spPr>
        <p:txBody>
          <a:bodyPr wrap="square" lIns="0" tIns="0" rIns="0" bIns="0" rtlCol="0" anchor="ctr"/>
          <a:lstStyle/>
          <a:p>
            <a:pPr marL="0" indent="0">
              <a:buNone/>
            </a:pPr>
            <a:r>
              <a:rPr lang="en-US" sz="1600" dirty="0">
                <a:solidFill>
                  <a:srgbClr val="4F7CAC"/>
                </a:solidFill>
                <a:latin typeface="Noto Sans CJK JP" pitchFamily="34" charset="0"/>
                <a:ea typeface="Noto Sans CJK JP" pitchFamily="34" charset="-122"/>
                <a:cs typeface="Noto Sans CJK JP" pitchFamily="34" charset="-120"/>
              </a:rPr>
              <a:t>理論・実証・計量の関係を見取り図で整理する</a:t>
            </a:r>
            <a:endParaRPr lang="en-US" sz="1600" dirty="0"/>
          </a:p>
        </p:txBody>
      </p:sp>
      <p:sp>
        <p:nvSpPr>
          <p:cNvPr id="6" name="Text 4"/>
          <p:cNvSpPr/>
          <p:nvPr/>
        </p:nvSpPr>
        <p:spPr>
          <a:xfrm>
            <a:off x="768096" y="4005072"/>
            <a:ext cx="3291840" cy="274320"/>
          </a:xfrm>
          <a:prstGeom prst="rect">
            <a:avLst/>
          </a:prstGeom>
          <a:noFill/>
          <a:ln/>
        </p:spPr>
        <p:txBody>
          <a:bodyPr wrap="square" lIns="0" tIns="0" rIns="0" bIns="0" rtlCol="0" anchor="ctr"/>
          <a:lstStyle/>
          <a:p>
            <a:pPr marL="0" indent="0">
              <a:buNone/>
            </a:pPr>
            <a:r>
              <a:rPr lang="en-US" sz="1200" dirty="0">
                <a:solidFill>
                  <a:srgbClr val="D9E2EC"/>
                </a:solidFill>
                <a:latin typeface="Noto Sans CJK JP" pitchFamily="34" charset="0"/>
                <a:ea typeface="Noto Sans CJK JP" pitchFamily="34" charset="-122"/>
                <a:cs typeface="Noto Sans CJK JP" pitchFamily="34" charset="-120"/>
              </a:rPr>
              <a:t>経済学の地図</a:t>
            </a:r>
            <a:endParaRPr lang="en-US" sz="1200" dirty="0"/>
          </a:p>
        </p:txBody>
      </p:sp>
      <p:sp>
        <p:nvSpPr>
          <p:cNvPr id="7" name="Text 5"/>
          <p:cNvSpPr/>
          <p:nvPr/>
        </p:nvSpPr>
        <p:spPr>
          <a:xfrm>
            <a:off x="11155680" y="6419088"/>
            <a:ext cx="457200" cy="182880"/>
          </a:xfrm>
          <a:prstGeom prst="rect">
            <a:avLst/>
          </a:prstGeom>
          <a:noFill/>
          <a:ln/>
        </p:spPr>
        <p:txBody>
          <a:bodyPr wrap="square" lIns="0" tIns="0" rIns="0" bIns="0" rtlCol="0" anchor="ctr"/>
          <a:lstStyle/>
          <a:p>
            <a:pPr marL="0" indent="0" algn="r">
              <a:buNone/>
            </a:pPr>
            <a:r>
              <a:rPr lang="en-US" sz="950" dirty="0">
                <a:solidFill>
                  <a:srgbClr val="B8C5D1"/>
                </a:solidFill>
                <a:latin typeface="Noto Sans CJK JP" pitchFamily="34" charset="0"/>
                <a:ea typeface="Noto Sans CJK JP" pitchFamily="34" charset="-122"/>
                <a:cs typeface="Noto Sans CJK JP" pitchFamily="34" charset="-120"/>
              </a:rPr>
              <a:t>37</a:t>
            </a:r>
            <a:endParaRPr lang="en-US" sz="95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4F7CAC"/>
          </a:solidFill>
          <a:ln w="12700">
            <a:solidFill>
              <a:srgbClr val="4F7CAC"/>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経済学全体のざっくりした地図</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マクロ / ミクロ × 理論 / 実証、そしてそれを支える計量</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4F7CAC"/>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4F7CAC"/>
                </a:solidFill>
                <a:latin typeface="Noto Sans CJK JP" pitchFamily="34" charset="0"/>
                <a:ea typeface="Noto Sans CJK JP" pitchFamily="34" charset="-122"/>
                <a:cs typeface="Noto Sans CJK JP" pitchFamily="34" charset="-120"/>
              </a:rPr>
              <a:t>経済学の地図</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38</a:t>
            </a:r>
            <a:endParaRPr lang="en-US" sz="900" dirty="0"/>
          </a:p>
        </p:txBody>
      </p:sp>
      <p:sp>
        <p:nvSpPr>
          <p:cNvPr id="11" name="Shape 9"/>
          <p:cNvSpPr/>
          <p:nvPr/>
        </p:nvSpPr>
        <p:spPr>
          <a:xfrm>
            <a:off x="914400" y="1627632"/>
            <a:ext cx="2743200" cy="1508760"/>
          </a:xfrm>
          <a:prstGeom prst="roundRect">
            <a:avLst>
              <a:gd name="adj" fmla="val 4848"/>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914400" y="1627632"/>
            <a:ext cx="128016" cy="1508760"/>
          </a:xfrm>
          <a:prstGeom prst="rect">
            <a:avLst/>
          </a:prstGeom>
          <a:solidFill>
            <a:srgbClr val="4F7CAC"/>
          </a:solidFill>
          <a:ln w="12700">
            <a:solidFill>
              <a:srgbClr val="4F7CAC"/>
            </a:solidFill>
            <a:prstDash val="solid"/>
          </a:ln>
        </p:spPr>
        <p:txBody>
          <a:bodyPr/>
          <a:lstStyle/>
          <a:p>
            <a:endParaRPr lang="ja-JP" altLang="en-US"/>
          </a:p>
        </p:txBody>
      </p:sp>
      <p:sp>
        <p:nvSpPr>
          <p:cNvPr id="13" name="Text 11"/>
          <p:cNvSpPr/>
          <p:nvPr/>
        </p:nvSpPr>
        <p:spPr>
          <a:xfrm>
            <a:off x="1170432" y="1810512"/>
            <a:ext cx="239572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マクロ理論</a:t>
            </a:r>
            <a:endParaRPr lang="en-US" sz="1550" dirty="0"/>
          </a:p>
        </p:txBody>
      </p:sp>
      <p:sp>
        <p:nvSpPr>
          <p:cNvPr id="14" name="Text 12"/>
          <p:cNvSpPr/>
          <p:nvPr/>
        </p:nvSpPr>
        <p:spPr>
          <a:xfrm>
            <a:off x="1170432" y="2176272"/>
            <a:ext cx="2359152" cy="81381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景気・成長・金融政策などを</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理論で考える。</a:t>
            </a:r>
            <a:endParaRPr lang="en-US" sz="1280" dirty="0"/>
          </a:p>
        </p:txBody>
      </p:sp>
      <p:sp>
        <p:nvSpPr>
          <p:cNvPr id="15" name="Shape 13"/>
          <p:cNvSpPr/>
          <p:nvPr/>
        </p:nvSpPr>
        <p:spPr>
          <a:xfrm>
            <a:off x="3886200" y="1627632"/>
            <a:ext cx="2743200" cy="1508760"/>
          </a:xfrm>
          <a:prstGeom prst="roundRect">
            <a:avLst>
              <a:gd name="adj" fmla="val 4848"/>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3886200" y="1627632"/>
            <a:ext cx="128016" cy="1508760"/>
          </a:xfrm>
          <a:prstGeom prst="rect">
            <a:avLst/>
          </a:prstGeom>
          <a:solidFill>
            <a:srgbClr val="3FA7A3"/>
          </a:solidFill>
          <a:ln w="12700">
            <a:solidFill>
              <a:srgbClr val="3FA7A3"/>
            </a:solidFill>
            <a:prstDash val="solid"/>
          </a:ln>
        </p:spPr>
        <p:txBody>
          <a:bodyPr/>
          <a:lstStyle/>
          <a:p>
            <a:endParaRPr lang="ja-JP" altLang="en-US"/>
          </a:p>
        </p:txBody>
      </p:sp>
      <p:sp>
        <p:nvSpPr>
          <p:cNvPr id="17" name="Text 15"/>
          <p:cNvSpPr/>
          <p:nvPr/>
        </p:nvSpPr>
        <p:spPr>
          <a:xfrm>
            <a:off x="4142232" y="1810512"/>
            <a:ext cx="239572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マクロ実証</a:t>
            </a:r>
            <a:endParaRPr lang="en-US" sz="1550" dirty="0"/>
          </a:p>
        </p:txBody>
      </p:sp>
      <p:sp>
        <p:nvSpPr>
          <p:cNvPr id="18" name="Text 16"/>
          <p:cNvSpPr/>
          <p:nvPr/>
        </p:nvSpPr>
        <p:spPr>
          <a:xfrm>
            <a:off x="4142232" y="2176272"/>
            <a:ext cx="2359152" cy="81381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時系列データで</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マクロ現象を分析する。</a:t>
            </a:r>
            <a:endParaRPr lang="en-US" sz="1280" dirty="0"/>
          </a:p>
        </p:txBody>
      </p:sp>
      <p:sp>
        <p:nvSpPr>
          <p:cNvPr id="19" name="Shape 17"/>
          <p:cNvSpPr/>
          <p:nvPr/>
        </p:nvSpPr>
        <p:spPr>
          <a:xfrm>
            <a:off x="7360920" y="1627632"/>
            <a:ext cx="2743200" cy="1508760"/>
          </a:xfrm>
          <a:prstGeom prst="roundRect">
            <a:avLst>
              <a:gd name="adj" fmla="val 4848"/>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7360920" y="1627632"/>
            <a:ext cx="128016" cy="1508760"/>
          </a:xfrm>
          <a:prstGeom prst="rect">
            <a:avLst/>
          </a:prstGeom>
          <a:solidFill>
            <a:srgbClr val="E27D60"/>
          </a:solidFill>
          <a:ln w="12700">
            <a:solidFill>
              <a:srgbClr val="E27D60"/>
            </a:solidFill>
            <a:prstDash val="solid"/>
          </a:ln>
        </p:spPr>
        <p:txBody>
          <a:bodyPr/>
          <a:lstStyle/>
          <a:p>
            <a:endParaRPr lang="ja-JP" altLang="en-US"/>
          </a:p>
        </p:txBody>
      </p:sp>
      <p:sp>
        <p:nvSpPr>
          <p:cNvPr id="21" name="Text 19"/>
          <p:cNvSpPr/>
          <p:nvPr/>
        </p:nvSpPr>
        <p:spPr>
          <a:xfrm>
            <a:off x="7616952" y="1810512"/>
            <a:ext cx="239572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ミクロ理論</a:t>
            </a:r>
            <a:endParaRPr lang="en-US" sz="1550" dirty="0"/>
          </a:p>
        </p:txBody>
      </p:sp>
      <p:sp>
        <p:nvSpPr>
          <p:cNvPr id="22" name="Text 20"/>
          <p:cNvSpPr/>
          <p:nvPr/>
        </p:nvSpPr>
        <p:spPr>
          <a:xfrm>
            <a:off x="7616952" y="2176272"/>
            <a:ext cx="2359152" cy="81381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個人・企業の行動や制度を</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理論で考える。</a:t>
            </a:r>
            <a:endParaRPr lang="en-US" sz="1280" dirty="0"/>
          </a:p>
        </p:txBody>
      </p:sp>
      <p:sp>
        <p:nvSpPr>
          <p:cNvPr id="23" name="Shape 21"/>
          <p:cNvSpPr/>
          <p:nvPr/>
        </p:nvSpPr>
        <p:spPr>
          <a:xfrm>
            <a:off x="10378440" y="1627632"/>
            <a:ext cx="914400" cy="1508760"/>
          </a:xfrm>
          <a:prstGeom prst="roundRect">
            <a:avLst>
              <a:gd name="adj" fmla="val 800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4" name="Shape 22"/>
          <p:cNvSpPr/>
          <p:nvPr/>
        </p:nvSpPr>
        <p:spPr>
          <a:xfrm>
            <a:off x="10378440" y="1627632"/>
            <a:ext cx="128016" cy="1508760"/>
          </a:xfrm>
          <a:prstGeom prst="rect">
            <a:avLst/>
          </a:prstGeom>
          <a:solidFill>
            <a:srgbClr val="6B7280"/>
          </a:solidFill>
          <a:ln w="12700">
            <a:solidFill>
              <a:srgbClr val="6B7280"/>
            </a:solidFill>
            <a:prstDash val="solid"/>
          </a:ln>
        </p:spPr>
        <p:txBody>
          <a:bodyPr/>
          <a:lstStyle/>
          <a:p>
            <a:endParaRPr lang="ja-JP" altLang="en-US"/>
          </a:p>
        </p:txBody>
      </p:sp>
      <p:sp>
        <p:nvSpPr>
          <p:cNvPr id="25" name="Text 23"/>
          <p:cNvSpPr/>
          <p:nvPr/>
        </p:nvSpPr>
        <p:spPr>
          <a:xfrm>
            <a:off x="10634472" y="1810512"/>
            <a:ext cx="56692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a:t>
            </a:r>
            <a:endParaRPr lang="en-US" sz="1550" dirty="0"/>
          </a:p>
        </p:txBody>
      </p:sp>
      <p:sp>
        <p:nvSpPr>
          <p:cNvPr id="26" name="Text 24"/>
          <p:cNvSpPr/>
          <p:nvPr/>
        </p:nvSpPr>
        <p:spPr>
          <a:xfrm>
            <a:off x="10634472" y="2176272"/>
            <a:ext cx="530352" cy="81381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 </a:t>
            </a:r>
            <a:endParaRPr lang="en-US" sz="1280" dirty="0"/>
          </a:p>
        </p:txBody>
      </p:sp>
      <p:sp>
        <p:nvSpPr>
          <p:cNvPr id="27" name="Shape 25"/>
          <p:cNvSpPr/>
          <p:nvPr/>
        </p:nvSpPr>
        <p:spPr>
          <a:xfrm>
            <a:off x="7360920" y="3566160"/>
            <a:ext cx="2743200" cy="1508760"/>
          </a:xfrm>
          <a:prstGeom prst="roundRect">
            <a:avLst>
              <a:gd name="adj" fmla="val 4848"/>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8" name="Shape 26"/>
          <p:cNvSpPr/>
          <p:nvPr/>
        </p:nvSpPr>
        <p:spPr>
          <a:xfrm>
            <a:off x="7360920" y="3566160"/>
            <a:ext cx="128016" cy="1508760"/>
          </a:xfrm>
          <a:prstGeom prst="rect">
            <a:avLst/>
          </a:prstGeom>
          <a:solidFill>
            <a:srgbClr val="7CB342"/>
          </a:solidFill>
          <a:ln w="12700">
            <a:solidFill>
              <a:srgbClr val="7CB342"/>
            </a:solidFill>
            <a:prstDash val="solid"/>
          </a:ln>
        </p:spPr>
        <p:txBody>
          <a:bodyPr/>
          <a:lstStyle/>
          <a:p>
            <a:endParaRPr lang="ja-JP" altLang="en-US"/>
          </a:p>
        </p:txBody>
      </p:sp>
      <p:sp>
        <p:nvSpPr>
          <p:cNvPr id="29" name="Text 27"/>
          <p:cNvSpPr/>
          <p:nvPr/>
        </p:nvSpPr>
        <p:spPr>
          <a:xfrm>
            <a:off x="7616952" y="3749040"/>
            <a:ext cx="239572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ミクロ実証</a:t>
            </a:r>
            <a:endParaRPr lang="en-US" sz="1550" dirty="0"/>
          </a:p>
        </p:txBody>
      </p:sp>
      <p:sp>
        <p:nvSpPr>
          <p:cNvPr id="30" name="Text 28"/>
          <p:cNvSpPr/>
          <p:nvPr/>
        </p:nvSpPr>
        <p:spPr>
          <a:xfrm>
            <a:off x="7616952" y="4114800"/>
            <a:ext cx="2359152" cy="81381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個票・パネル・自然実験などで</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因果関係を分析する。</a:t>
            </a:r>
            <a:endParaRPr lang="en-US" sz="1280" dirty="0"/>
          </a:p>
        </p:txBody>
      </p:sp>
      <p:sp>
        <p:nvSpPr>
          <p:cNvPr id="31" name="Shape 29"/>
          <p:cNvSpPr/>
          <p:nvPr/>
        </p:nvSpPr>
        <p:spPr>
          <a:xfrm>
            <a:off x="868680" y="4663440"/>
            <a:ext cx="6309360" cy="868680"/>
          </a:xfrm>
          <a:prstGeom prst="roundRect">
            <a:avLst>
              <a:gd name="adj" fmla="val 8421"/>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32" name="Shape 30"/>
          <p:cNvSpPr/>
          <p:nvPr/>
        </p:nvSpPr>
        <p:spPr>
          <a:xfrm>
            <a:off x="868680" y="4663440"/>
            <a:ext cx="128016" cy="868680"/>
          </a:xfrm>
          <a:prstGeom prst="rect">
            <a:avLst/>
          </a:prstGeom>
          <a:solidFill>
            <a:srgbClr val="D4A017"/>
          </a:solidFill>
          <a:ln w="12700">
            <a:solidFill>
              <a:srgbClr val="D4A017"/>
            </a:solidFill>
            <a:prstDash val="solid"/>
          </a:ln>
        </p:spPr>
        <p:txBody>
          <a:bodyPr/>
          <a:lstStyle/>
          <a:p>
            <a:endParaRPr lang="ja-JP" altLang="en-US"/>
          </a:p>
        </p:txBody>
      </p:sp>
      <p:sp>
        <p:nvSpPr>
          <p:cNvPr id="33" name="Text 31"/>
          <p:cNvSpPr/>
          <p:nvPr/>
        </p:nvSpPr>
        <p:spPr>
          <a:xfrm>
            <a:off x="1124712" y="4846320"/>
            <a:ext cx="5961888" cy="292608"/>
          </a:xfrm>
          <a:prstGeom prst="rect">
            <a:avLst/>
          </a:prstGeom>
          <a:noFill/>
          <a:ln/>
        </p:spPr>
        <p:txBody>
          <a:bodyPr wrap="square" lIns="0" tIns="0" rIns="0" bIns="0" rtlCol="0" anchor="ctr"/>
          <a:lstStyle/>
          <a:p>
            <a:pPr marL="0" indent="0">
              <a:buNone/>
            </a:pPr>
            <a:r>
              <a:rPr lang="en-US" sz="1600" b="1" dirty="0">
                <a:solidFill>
                  <a:srgbClr val="17324D"/>
                </a:solidFill>
                <a:latin typeface="Noto Sans CJK JP" pitchFamily="34" charset="0"/>
                <a:ea typeface="Noto Sans CJK JP" pitchFamily="34" charset="-122"/>
                <a:cs typeface="Noto Sans CJK JP" pitchFamily="34" charset="-120"/>
              </a:rPr>
              <a:t>計量経済学</a:t>
            </a:r>
            <a:endParaRPr lang="en-US" sz="1600" dirty="0"/>
          </a:p>
        </p:txBody>
      </p:sp>
      <p:sp>
        <p:nvSpPr>
          <p:cNvPr id="34" name="Text 32"/>
          <p:cNvSpPr/>
          <p:nvPr/>
        </p:nvSpPr>
        <p:spPr>
          <a:xfrm>
            <a:off x="1124712" y="5212080"/>
            <a:ext cx="5925312" cy="173736"/>
          </a:xfrm>
          <a:prstGeom prst="rect">
            <a:avLst/>
          </a:prstGeom>
          <a:noFill/>
          <a:ln/>
        </p:spPr>
        <p:txBody>
          <a:bodyPr wrap="square" lIns="381" tIns="381" rIns="381" bIns="381" rtlCol="0" anchor="t"/>
          <a:lstStyle/>
          <a:p>
            <a:pPr marL="0" indent="0">
              <a:buNone/>
            </a:pPr>
            <a:r>
              <a:rPr lang="en-US" sz="1410" dirty="0">
                <a:solidFill>
                  <a:srgbClr val="374151"/>
                </a:solidFill>
                <a:latin typeface="Noto Sans CJK JP" pitchFamily="34" charset="0"/>
                <a:ea typeface="Noto Sans CJK JP" pitchFamily="34" charset="-122"/>
                <a:cs typeface="Noto Sans CJK JP" pitchFamily="34" charset="-120"/>
              </a:rPr>
              <a:t>理論とデータ分析をつなぐための道具箱。マクロとミクロで使う技術は少し違う。</a:t>
            </a:r>
            <a:endParaRPr lang="en-US" sz="141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4F7CAC"/>
          </a:solidFill>
          <a:ln w="12700">
            <a:solidFill>
              <a:srgbClr val="4F7CAC"/>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本講義の位置づけ</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ミクロ実証の基礎としての計量経済学</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4F7CAC"/>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4F7CAC"/>
                </a:solidFill>
                <a:latin typeface="Noto Sans CJK JP" pitchFamily="34" charset="0"/>
                <a:ea typeface="Noto Sans CJK JP" pitchFamily="34" charset="-122"/>
                <a:cs typeface="Noto Sans CJK JP" pitchFamily="34" charset="-120"/>
              </a:rPr>
              <a:t>経済学の地図</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39</a:t>
            </a:r>
            <a:endParaRPr lang="en-US" sz="900" dirty="0"/>
          </a:p>
        </p:txBody>
      </p:sp>
      <p:sp>
        <p:nvSpPr>
          <p:cNvPr id="11" name="Shape 9"/>
          <p:cNvSpPr/>
          <p:nvPr/>
        </p:nvSpPr>
        <p:spPr>
          <a:xfrm>
            <a:off x="1051560" y="1783080"/>
            <a:ext cx="3017520" cy="2377440"/>
          </a:xfrm>
          <a:prstGeom prst="roundRect">
            <a:avLst>
              <a:gd name="adj" fmla="val 307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1051560" y="1783080"/>
            <a:ext cx="128016" cy="2377440"/>
          </a:xfrm>
          <a:prstGeom prst="rect">
            <a:avLst/>
          </a:prstGeom>
          <a:solidFill>
            <a:srgbClr val="7CB342"/>
          </a:solidFill>
          <a:ln w="12700">
            <a:solidFill>
              <a:srgbClr val="7CB342"/>
            </a:solidFill>
            <a:prstDash val="solid"/>
          </a:ln>
        </p:spPr>
        <p:txBody>
          <a:bodyPr/>
          <a:lstStyle/>
          <a:p>
            <a:endParaRPr lang="ja-JP" altLang="en-US"/>
          </a:p>
        </p:txBody>
      </p:sp>
      <p:sp>
        <p:nvSpPr>
          <p:cNvPr id="13" name="Text 11"/>
          <p:cNvSpPr/>
          <p:nvPr/>
        </p:nvSpPr>
        <p:spPr>
          <a:xfrm>
            <a:off x="1307592" y="1965960"/>
            <a:ext cx="267004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中心になる対象</a:t>
            </a:r>
            <a:endParaRPr lang="en-US" sz="1900" dirty="0"/>
          </a:p>
        </p:txBody>
      </p:sp>
      <p:sp>
        <p:nvSpPr>
          <p:cNvPr id="14" name="Text 12"/>
          <p:cNvSpPr/>
          <p:nvPr/>
        </p:nvSpPr>
        <p:spPr>
          <a:xfrm>
            <a:off x="1307592" y="2331720"/>
            <a:ext cx="2633472" cy="1682496"/>
          </a:xfrm>
          <a:prstGeom prst="rect">
            <a:avLst/>
          </a:prstGeom>
          <a:noFill/>
          <a:ln/>
        </p:spPr>
        <p:txBody>
          <a:bodyPr wrap="square" lIns="381" tIns="381" rIns="381" bIns="381" rtlCol="0" anchor="t"/>
          <a:lstStyle/>
          <a:p>
            <a:pPr marL="0" indent="0">
              <a:buNone/>
            </a:pPr>
            <a:r>
              <a:rPr lang="en-US" sz="1520" dirty="0">
                <a:solidFill>
                  <a:srgbClr val="374151"/>
                </a:solidFill>
                <a:latin typeface="Noto Sans CJK JP" pitchFamily="34" charset="0"/>
                <a:ea typeface="Noto Sans CJK JP" pitchFamily="34" charset="-122"/>
                <a:cs typeface="Noto Sans CJK JP" pitchFamily="34" charset="-120"/>
              </a:rPr>
              <a:t>ミクロ実証の基礎としての計量経済学</a:t>
            </a:r>
            <a:endParaRPr lang="en-US" sz="1520" dirty="0"/>
          </a:p>
          <a:p>
            <a:pPr marL="0" indent="0">
              <a:buNone/>
            </a:pPr>
            <a:endParaRPr lang="en-US" sz="1520" dirty="0"/>
          </a:p>
          <a:p>
            <a:pPr marL="0" indent="0">
              <a:buNone/>
            </a:pPr>
            <a:r>
              <a:rPr lang="en-US" sz="1520" dirty="0">
                <a:solidFill>
                  <a:srgbClr val="374151"/>
                </a:solidFill>
                <a:latin typeface="Noto Sans CJK JP" pitchFamily="34" charset="0"/>
                <a:ea typeface="Noto Sans CJK JP" pitchFamily="34" charset="-122"/>
                <a:cs typeface="Noto Sans CJK JP" pitchFamily="34" charset="-120"/>
              </a:rPr>
              <a:t>つまり、観察データで「どこまで言えるか」を考える方法。</a:t>
            </a:r>
            <a:endParaRPr lang="en-US" sz="1520" dirty="0"/>
          </a:p>
        </p:txBody>
      </p:sp>
      <p:sp>
        <p:nvSpPr>
          <p:cNvPr id="15" name="Shape 13"/>
          <p:cNvSpPr/>
          <p:nvPr/>
        </p:nvSpPr>
        <p:spPr>
          <a:xfrm>
            <a:off x="4572000" y="1783080"/>
            <a:ext cx="3017520" cy="2377440"/>
          </a:xfrm>
          <a:prstGeom prst="roundRect">
            <a:avLst>
              <a:gd name="adj" fmla="val 307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4572000" y="1783080"/>
            <a:ext cx="128016" cy="2377440"/>
          </a:xfrm>
          <a:prstGeom prst="rect">
            <a:avLst/>
          </a:prstGeom>
          <a:solidFill>
            <a:srgbClr val="E27D60"/>
          </a:solidFill>
          <a:ln w="12700">
            <a:solidFill>
              <a:srgbClr val="E27D60"/>
            </a:solidFill>
            <a:prstDash val="solid"/>
          </a:ln>
        </p:spPr>
        <p:txBody>
          <a:bodyPr/>
          <a:lstStyle/>
          <a:p>
            <a:endParaRPr lang="ja-JP" altLang="en-US"/>
          </a:p>
        </p:txBody>
      </p:sp>
      <p:sp>
        <p:nvSpPr>
          <p:cNvPr id="17" name="Text 15"/>
          <p:cNvSpPr/>
          <p:nvPr/>
        </p:nvSpPr>
        <p:spPr>
          <a:xfrm>
            <a:off x="4828032" y="1965960"/>
            <a:ext cx="267004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ミクロ理論との関係</a:t>
            </a:r>
            <a:endParaRPr lang="en-US" sz="1900" dirty="0"/>
          </a:p>
        </p:txBody>
      </p:sp>
      <p:sp>
        <p:nvSpPr>
          <p:cNvPr id="18" name="Text 16"/>
          <p:cNvSpPr/>
          <p:nvPr/>
        </p:nvSpPr>
        <p:spPr>
          <a:xfrm>
            <a:off x="4828032" y="2331720"/>
            <a:ext cx="2633472" cy="1682496"/>
          </a:xfrm>
          <a:prstGeom prst="rect">
            <a:avLst/>
          </a:prstGeom>
          <a:noFill/>
          <a:ln/>
        </p:spPr>
        <p:txBody>
          <a:bodyPr wrap="square" lIns="381" tIns="381" rIns="381" bIns="381" rtlCol="0" anchor="t"/>
          <a:lstStyle/>
          <a:p>
            <a:pPr marL="0" indent="0">
              <a:buNone/>
            </a:pPr>
            <a:r>
              <a:rPr lang="en-US" sz="1520" dirty="0">
                <a:solidFill>
                  <a:srgbClr val="374151"/>
                </a:solidFill>
                <a:latin typeface="Noto Sans CJK JP" pitchFamily="34" charset="0"/>
                <a:ea typeface="Noto Sans CJK JP" pitchFamily="34" charset="-122"/>
                <a:cs typeface="Noto Sans CJK JP" pitchFamily="34" charset="-120"/>
              </a:rPr>
              <a:t>理論は「何が怪しいか」を言語化し、</a:t>
            </a:r>
            <a:endParaRPr lang="en-US" sz="1520" dirty="0"/>
          </a:p>
          <a:p>
            <a:pPr marL="0" indent="0">
              <a:buNone/>
            </a:pPr>
            <a:r>
              <a:rPr lang="en-US" sz="1520" dirty="0">
                <a:solidFill>
                  <a:srgbClr val="374151"/>
                </a:solidFill>
                <a:latin typeface="Noto Sans CJK JP" pitchFamily="34" charset="0"/>
                <a:ea typeface="Noto Sans CJK JP" pitchFamily="34" charset="-122"/>
                <a:cs typeface="Noto Sans CJK JP" pitchFamily="34" charset="-120"/>
              </a:rPr>
              <a:t>計量が解くべき課題を定義する。</a:t>
            </a:r>
            <a:endParaRPr lang="en-US" sz="1520" dirty="0"/>
          </a:p>
        </p:txBody>
      </p:sp>
      <p:sp>
        <p:nvSpPr>
          <p:cNvPr id="19" name="Shape 17"/>
          <p:cNvSpPr/>
          <p:nvPr/>
        </p:nvSpPr>
        <p:spPr>
          <a:xfrm>
            <a:off x="8092440" y="1783080"/>
            <a:ext cx="3017520" cy="2377440"/>
          </a:xfrm>
          <a:prstGeom prst="roundRect">
            <a:avLst>
              <a:gd name="adj" fmla="val 307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092440" y="1783080"/>
            <a:ext cx="128016" cy="2377440"/>
          </a:xfrm>
          <a:prstGeom prst="rect">
            <a:avLst/>
          </a:prstGeom>
          <a:solidFill>
            <a:srgbClr val="3FA7A3"/>
          </a:solidFill>
          <a:ln w="12700">
            <a:solidFill>
              <a:srgbClr val="3FA7A3"/>
            </a:solidFill>
            <a:prstDash val="solid"/>
          </a:ln>
        </p:spPr>
        <p:txBody>
          <a:bodyPr/>
          <a:lstStyle/>
          <a:p>
            <a:endParaRPr lang="ja-JP" altLang="en-US"/>
          </a:p>
        </p:txBody>
      </p:sp>
      <p:sp>
        <p:nvSpPr>
          <p:cNvPr id="21" name="Text 19"/>
          <p:cNvSpPr/>
          <p:nvPr/>
        </p:nvSpPr>
        <p:spPr>
          <a:xfrm>
            <a:off x="8348472" y="1965960"/>
            <a:ext cx="267004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統計学との関係</a:t>
            </a:r>
            <a:endParaRPr lang="en-US" sz="1900" dirty="0"/>
          </a:p>
        </p:txBody>
      </p:sp>
      <p:sp>
        <p:nvSpPr>
          <p:cNvPr id="22" name="Text 20"/>
          <p:cNvSpPr/>
          <p:nvPr/>
        </p:nvSpPr>
        <p:spPr>
          <a:xfrm>
            <a:off x="8348472" y="2331720"/>
            <a:ext cx="2633472" cy="1682496"/>
          </a:xfrm>
          <a:prstGeom prst="rect">
            <a:avLst/>
          </a:prstGeom>
          <a:noFill/>
          <a:ln/>
        </p:spPr>
        <p:txBody>
          <a:bodyPr wrap="square" lIns="381" tIns="381" rIns="381" bIns="381" rtlCol="0" anchor="t"/>
          <a:lstStyle/>
          <a:p>
            <a:pPr marL="0" indent="0">
              <a:buNone/>
            </a:pPr>
            <a:r>
              <a:rPr lang="en-US" sz="1520" dirty="0">
                <a:solidFill>
                  <a:srgbClr val="374151"/>
                </a:solidFill>
                <a:latin typeface="Noto Sans CJK JP" pitchFamily="34" charset="0"/>
                <a:ea typeface="Noto Sans CJK JP" pitchFamily="34" charset="-122"/>
                <a:cs typeface="Noto Sans CJK JP" pitchFamily="34" charset="-120"/>
              </a:rPr>
              <a:t>推定・検定・サンプルサイズなどの道具を使う。</a:t>
            </a:r>
            <a:endParaRPr lang="en-US" sz="1520" dirty="0"/>
          </a:p>
          <a:p>
            <a:pPr marL="0" indent="0">
              <a:buNone/>
            </a:pPr>
            <a:r>
              <a:rPr lang="en-US" sz="1520" dirty="0">
                <a:solidFill>
                  <a:srgbClr val="374151"/>
                </a:solidFill>
                <a:latin typeface="Noto Sans CJK JP" pitchFamily="34" charset="0"/>
                <a:ea typeface="Noto Sans CJK JP" pitchFamily="34" charset="-122"/>
                <a:cs typeface="Noto Sans CJK JP" pitchFamily="34" charset="-120"/>
              </a:rPr>
              <a:t>でも比較の設計がより前面に出る。</a:t>
            </a:r>
            <a:endParaRPr lang="en-US" sz="1520" dirty="0"/>
          </a:p>
        </p:txBody>
      </p:sp>
      <p:sp>
        <p:nvSpPr>
          <p:cNvPr id="23" name="Shape 21"/>
          <p:cNvSpPr/>
          <p:nvPr/>
        </p:nvSpPr>
        <p:spPr>
          <a:xfrm>
            <a:off x="1078992" y="4617720"/>
            <a:ext cx="10058400" cy="896112"/>
          </a:xfrm>
          <a:prstGeom prst="roundRect">
            <a:avLst>
              <a:gd name="adj" fmla="val 8163"/>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4" name="Shape 22"/>
          <p:cNvSpPr/>
          <p:nvPr/>
        </p:nvSpPr>
        <p:spPr>
          <a:xfrm>
            <a:off x="1078992" y="4617720"/>
            <a:ext cx="128016" cy="896112"/>
          </a:xfrm>
          <a:prstGeom prst="rect">
            <a:avLst/>
          </a:prstGeom>
          <a:solidFill>
            <a:srgbClr val="D4A017"/>
          </a:solidFill>
          <a:ln w="12700">
            <a:solidFill>
              <a:srgbClr val="D4A017"/>
            </a:solidFill>
            <a:prstDash val="solid"/>
          </a:ln>
        </p:spPr>
        <p:txBody>
          <a:bodyPr/>
          <a:lstStyle/>
          <a:p>
            <a:endParaRPr lang="ja-JP" altLang="en-US"/>
          </a:p>
        </p:txBody>
      </p:sp>
      <p:sp>
        <p:nvSpPr>
          <p:cNvPr id="25" name="Text 23"/>
          <p:cNvSpPr/>
          <p:nvPr/>
        </p:nvSpPr>
        <p:spPr>
          <a:xfrm>
            <a:off x="1335024" y="4800600"/>
            <a:ext cx="971092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要するに</a:t>
            </a:r>
            <a:endParaRPr lang="en-US" sz="1500" dirty="0"/>
          </a:p>
        </p:txBody>
      </p:sp>
      <p:sp>
        <p:nvSpPr>
          <p:cNvPr id="26" name="Text 24"/>
          <p:cNvSpPr/>
          <p:nvPr/>
        </p:nvSpPr>
        <p:spPr>
          <a:xfrm>
            <a:off x="1335024" y="5166360"/>
            <a:ext cx="9674352" cy="201168"/>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ミクロ実証というデータ分析のお作法を中心に、ミクロ理論と計量経済学を絡めて学ぶ。</a:t>
            </a:r>
            <a:endParaRPr lang="en-US" sz="142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今日の流れ</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例→反論→設計→推定、の順で追う</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3FA7A3"/>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3FA7A3"/>
                </a:solidFill>
                <a:latin typeface="Noto Sans CJK JP" pitchFamily="34" charset="0"/>
                <a:ea typeface="Noto Sans CJK JP" pitchFamily="34" charset="-122"/>
                <a:cs typeface="Noto Sans CJK JP" pitchFamily="34" charset="-120"/>
              </a:rPr>
              <a:t>導入</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4</a:t>
            </a:r>
            <a:endParaRPr lang="en-US" sz="900" dirty="0"/>
          </a:p>
        </p:txBody>
      </p:sp>
      <p:sp>
        <p:nvSpPr>
          <p:cNvPr id="11" name="Shape 9"/>
          <p:cNvSpPr/>
          <p:nvPr/>
        </p:nvSpPr>
        <p:spPr>
          <a:xfrm>
            <a:off x="822960" y="1508760"/>
            <a:ext cx="5074920" cy="932688"/>
          </a:xfrm>
          <a:prstGeom prst="roundRect">
            <a:avLst>
              <a:gd name="adj" fmla="val 7843"/>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22960" y="1508760"/>
            <a:ext cx="128016" cy="932688"/>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078992" y="1691640"/>
            <a:ext cx="4727448" cy="292608"/>
          </a:xfrm>
          <a:prstGeom prst="rect">
            <a:avLst/>
          </a:prstGeom>
          <a:noFill/>
          <a:ln/>
        </p:spPr>
        <p:txBody>
          <a:bodyPr wrap="square" lIns="0" tIns="0" rIns="0" bIns="0" rtlCol="0" anchor="ctr"/>
          <a:lstStyle/>
          <a:p>
            <a:pPr marL="0" indent="0">
              <a:buNone/>
            </a:pPr>
            <a:r>
              <a:rPr lang="en-US" sz="1600" b="1" dirty="0">
                <a:solidFill>
                  <a:srgbClr val="17324D"/>
                </a:solidFill>
                <a:latin typeface="Noto Sans CJK JP" pitchFamily="34" charset="0"/>
                <a:ea typeface="Noto Sans CJK JP" pitchFamily="34" charset="-122"/>
                <a:cs typeface="Noto Sans CJK JP" pitchFamily="34" charset="-120"/>
              </a:rPr>
              <a:t>1</a:t>
            </a:r>
            <a:endParaRPr lang="en-US" sz="1600" dirty="0"/>
          </a:p>
        </p:txBody>
      </p:sp>
      <p:sp>
        <p:nvSpPr>
          <p:cNvPr id="14" name="Text 12"/>
          <p:cNvSpPr/>
          <p:nvPr/>
        </p:nvSpPr>
        <p:spPr>
          <a:xfrm>
            <a:off x="1078992" y="2057400"/>
            <a:ext cx="4690872" cy="237744"/>
          </a:xfrm>
          <a:prstGeom prst="rect">
            <a:avLst/>
          </a:prstGeom>
          <a:noFill/>
          <a:ln/>
        </p:spPr>
        <p:txBody>
          <a:bodyPr wrap="square" lIns="381" tIns="381" rIns="381" bIns="381" rtlCol="0" anchor="t"/>
          <a:lstStyle/>
          <a:p>
            <a:pPr marL="0" indent="0">
              <a:buNone/>
            </a:pPr>
            <a:r>
              <a:rPr lang="en-US" sz="1350" dirty="0">
                <a:solidFill>
                  <a:srgbClr val="374151"/>
                </a:solidFill>
                <a:latin typeface="Noto Sans CJK JP" pitchFamily="34" charset="0"/>
                <a:ea typeface="Noto Sans CJK JP" pitchFamily="34" charset="-122"/>
                <a:cs typeface="Noto Sans CJK JP" pitchFamily="34" charset="-120"/>
              </a:rPr>
              <a:t>なぜエビデンスが必要か</a:t>
            </a:r>
            <a:endParaRPr lang="en-US" sz="1350" dirty="0"/>
          </a:p>
        </p:txBody>
      </p:sp>
      <p:sp>
        <p:nvSpPr>
          <p:cNvPr id="15" name="Shape 13"/>
          <p:cNvSpPr/>
          <p:nvPr/>
        </p:nvSpPr>
        <p:spPr>
          <a:xfrm>
            <a:off x="6309360" y="1508760"/>
            <a:ext cx="5074920" cy="932688"/>
          </a:xfrm>
          <a:prstGeom prst="roundRect">
            <a:avLst>
              <a:gd name="adj" fmla="val 7843"/>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6309360" y="1508760"/>
            <a:ext cx="128016" cy="932688"/>
          </a:xfrm>
          <a:prstGeom prst="rect">
            <a:avLst/>
          </a:prstGeom>
          <a:solidFill>
            <a:srgbClr val="E27D60"/>
          </a:solidFill>
          <a:ln w="12700">
            <a:solidFill>
              <a:srgbClr val="E27D60"/>
            </a:solidFill>
            <a:prstDash val="solid"/>
          </a:ln>
        </p:spPr>
        <p:txBody>
          <a:bodyPr/>
          <a:lstStyle/>
          <a:p>
            <a:endParaRPr lang="ja-JP" altLang="en-US"/>
          </a:p>
        </p:txBody>
      </p:sp>
      <p:sp>
        <p:nvSpPr>
          <p:cNvPr id="17" name="Text 15"/>
          <p:cNvSpPr/>
          <p:nvPr/>
        </p:nvSpPr>
        <p:spPr>
          <a:xfrm>
            <a:off x="6565392" y="1691640"/>
            <a:ext cx="4727448" cy="292608"/>
          </a:xfrm>
          <a:prstGeom prst="rect">
            <a:avLst/>
          </a:prstGeom>
          <a:noFill/>
          <a:ln/>
        </p:spPr>
        <p:txBody>
          <a:bodyPr wrap="square" lIns="0" tIns="0" rIns="0" bIns="0" rtlCol="0" anchor="ctr"/>
          <a:lstStyle/>
          <a:p>
            <a:pPr marL="0" indent="0">
              <a:buNone/>
            </a:pPr>
            <a:r>
              <a:rPr lang="en-US" sz="1600" b="1" dirty="0">
                <a:solidFill>
                  <a:srgbClr val="17324D"/>
                </a:solidFill>
                <a:latin typeface="Noto Sans CJK JP" pitchFamily="34" charset="0"/>
                <a:ea typeface="Noto Sans CJK JP" pitchFamily="34" charset="-122"/>
                <a:cs typeface="Noto Sans CJK JP" pitchFamily="34" charset="-120"/>
              </a:rPr>
              <a:t>2</a:t>
            </a:r>
            <a:endParaRPr lang="en-US" sz="1600" dirty="0"/>
          </a:p>
        </p:txBody>
      </p:sp>
      <p:sp>
        <p:nvSpPr>
          <p:cNvPr id="18" name="Text 16"/>
          <p:cNvSpPr/>
          <p:nvPr/>
        </p:nvSpPr>
        <p:spPr>
          <a:xfrm>
            <a:off x="6565392" y="2057400"/>
            <a:ext cx="4690872" cy="237744"/>
          </a:xfrm>
          <a:prstGeom prst="rect">
            <a:avLst/>
          </a:prstGeom>
          <a:noFill/>
          <a:ln/>
        </p:spPr>
        <p:txBody>
          <a:bodyPr wrap="square" lIns="381" tIns="381" rIns="381" bIns="381" rtlCol="0" anchor="t"/>
          <a:lstStyle/>
          <a:p>
            <a:pPr marL="0" indent="0">
              <a:buNone/>
            </a:pPr>
            <a:r>
              <a:rPr lang="en-US" sz="1350" dirty="0">
                <a:solidFill>
                  <a:srgbClr val="374151"/>
                </a:solidFill>
                <a:latin typeface="Noto Sans CJK JP" pitchFamily="34" charset="0"/>
                <a:ea typeface="Noto Sans CJK JP" pitchFamily="34" charset="-122"/>
                <a:cs typeface="Noto Sans CJK JP" pitchFamily="34" charset="-120"/>
              </a:rPr>
              <a:t>実験はなぜ強いか</a:t>
            </a:r>
            <a:endParaRPr lang="en-US" sz="1350" dirty="0"/>
          </a:p>
        </p:txBody>
      </p:sp>
      <p:sp>
        <p:nvSpPr>
          <p:cNvPr id="19" name="Shape 17"/>
          <p:cNvSpPr/>
          <p:nvPr/>
        </p:nvSpPr>
        <p:spPr>
          <a:xfrm>
            <a:off x="822960" y="2715768"/>
            <a:ext cx="5074920" cy="932688"/>
          </a:xfrm>
          <a:prstGeom prst="roundRect">
            <a:avLst>
              <a:gd name="adj" fmla="val 7843"/>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22960" y="2715768"/>
            <a:ext cx="128016" cy="932688"/>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1078992" y="2898648"/>
            <a:ext cx="4727448" cy="292608"/>
          </a:xfrm>
          <a:prstGeom prst="rect">
            <a:avLst/>
          </a:prstGeom>
          <a:noFill/>
          <a:ln/>
        </p:spPr>
        <p:txBody>
          <a:bodyPr wrap="square" lIns="0" tIns="0" rIns="0" bIns="0" rtlCol="0" anchor="ctr"/>
          <a:lstStyle/>
          <a:p>
            <a:pPr marL="0" indent="0">
              <a:buNone/>
            </a:pPr>
            <a:r>
              <a:rPr lang="en-US" sz="1600" b="1" dirty="0">
                <a:solidFill>
                  <a:srgbClr val="17324D"/>
                </a:solidFill>
                <a:latin typeface="Noto Sans CJK JP" pitchFamily="34" charset="0"/>
                <a:ea typeface="Noto Sans CJK JP" pitchFamily="34" charset="-122"/>
                <a:cs typeface="Noto Sans CJK JP" pitchFamily="34" charset="-120"/>
              </a:rPr>
              <a:t>3</a:t>
            </a:r>
            <a:endParaRPr lang="en-US" sz="1600" dirty="0"/>
          </a:p>
        </p:txBody>
      </p:sp>
      <p:sp>
        <p:nvSpPr>
          <p:cNvPr id="22" name="Text 20"/>
          <p:cNvSpPr/>
          <p:nvPr/>
        </p:nvSpPr>
        <p:spPr>
          <a:xfrm>
            <a:off x="1078992" y="3264408"/>
            <a:ext cx="4690872" cy="237744"/>
          </a:xfrm>
          <a:prstGeom prst="rect">
            <a:avLst/>
          </a:prstGeom>
          <a:noFill/>
          <a:ln/>
        </p:spPr>
        <p:txBody>
          <a:bodyPr wrap="square" lIns="381" tIns="381" rIns="381" bIns="381" rtlCol="0" anchor="t"/>
          <a:lstStyle/>
          <a:p>
            <a:pPr marL="0" indent="0">
              <a:buNone/>
            </a:pPr>
            <a:r>
              <a:rPr lang="en-US" sz="1350" dirty="0">
                <a:solidFill>
                  <a:srgbClr val="374151"/>
                </a:solidFill>
                <a:latin typeface="Noto Sans CJK JP" pitchFamily="34" charset="0"/>
                <a:ea typeface="Noto Sans CJK JP" pitchFamily="34" charset="-122"/>
                <a:cs typeface="Noto Sans CJK JP" pitchFamily="34" charset="-120"/>
              </a:rPr>
              <a:t>観察データでは何が起こるか</a:t>
            </a:r>
            <a:endParaRPr lang="en-US" sz="1350" dirty="0"/>
          </a:p>
        </p:txBody>
      </p:sp>
      <p:sp>
        <p:nvSpPr>
          <p:cNvPr id="23" name="Shape 21"/>
          <p:cNvSpPr/>
          <p:nvPr/>
        </p:nvSpPr>
        <p:spPr>
          <a:xfrm>
            <a:off x="6309360" y="2715768"/>
            <a:ext cx="5074920" cy="932688"/>
          </a:xfrm>
          <a:prstGeom prst="roundRect">
            <a:avLst>
              <a:gd name="adj" fmla="val 7843"/>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4" name="Shape 22"/>
          <p:cNvSpPr/>
          <p:nvPr/>
        </p:nvSpPr>
        <p:spPr>
          <a:xfrm>
            <a:off x="6309360" y="2715768"/>
            <a:ext cx="128016" cy="932688"/>
          </a:xfrm>
          <a:prstGeom prst="rect">
            <a:avLst/>
          </a:prstGeom>
          <a:solidFill>
            <a:srgbClr val="4F7CAC"/>
          </a:solidFill>
          <a:ln w="12700">
            <a:solidFill>
              <a:srgbClr val="4F7CAC"/>
            </a:solidFill>
            <a:prstDash val="solid"/>
          </a:ln>
        </p:spPr>
        <p:txBody>
          <a:bodyPr/>
          <a:lstStyle/>
          <a:p>
            <a:endParaRPr lang="ja-JP" altLang="en-US"/>
          </a:p>
        </p:txBody>
      </p:sp>
      <p:sp>
        <p:nvSpPr>
          <p:cNvPr id="25" name="Text 23"/>
          <p:cNvSpPr/>
          <p:nvPr/>
        </p:nvSpPr>
        <p:spPr>
          <a:xfrm>
            <a:off x="6565392" y="2898648"/>
            <a:ext cx="4727448" cy="292608"/>
          </a:xfrm>
          <a:prstGeom prst="rect">
            <a:avLst/>
          </a:prstGeom>
          <a:noFill/>
          <a:ln/>
        </p:spPr>
        <p:txBody>
          <a:bodyPr wrap="square" lIns="0" tIns="0" rIns="0" bIns="0" rtlCol="0" anchor="ctr"/>
          <a:lstStyle/>
          <a:p>
            <a:pPr marL="0" indent="0">
              <a:buNone/>
            </a:pPr>
            <a:r>
              <a:rPr lang="en-US" sz="1600" b="1" dirty="0">
                <a:solidFill>
                  <a:srgbClr val="17324D"/>
                </a:solidFill>
                <a:latin typeface="Noto Sans CJK JP" pitchFamily="34" charset="0"/>
                <a:ea typeface="Noto Sans CJK JP" pitchFamily="34" charset="-122"/>
                <a:cs typeface="Noto Sans CJK JP" pitchFamily="34" charset="-120"/>
              </a:rPr>
              <a:t>4</a:t>
            </a:r>
            <a:endParaRPr lang="en-US" sz="1600" dirty="0"/>
          </a:p>
        </p:txBody>
      </p:sp>
      <p:sp>
        <p:nvSpPr>
          <p:cNvPr id="26" name="Text 24"/>
          <p:cNvSpPr/>
          <p:nvPr/>
        </p:nvSpPr>
        <p:spPr>
          <a:xfrm>
            <a:off x="6565392" y="3264408"/>
            <a:ext cx="4690872" cy="237744"/>
          </a:xfrm>
          <a:prstGeom prst="rect">
            <a:avLst/>
          </a:prstGeom>
          <a:noFill/>
          <a:ln/>
        </p:spPr>
        <p:txBody>
          <a:bodyPr wrap="square" lIns="381" tIns="381" rIns="381" bIns="381" rtlCol="0" anchor="t"/>
          <a:lstStyle/>
          <a:p>
            <a:pPr marL="0" indent="0">
              <a:buNone/>
            </a:pPr>
            <a:r>
              <a:rPr lang="en-US" sz="1350" dirty="0">
                <a:solidFill>
                  <a:srgbClr val="374151"/>
                </a:solidFill>
                <a:latin typeface="Noto Sans CJK JP" pitchFamily="34" charset="0"/>
                <a:ea typeface="Noto Sans CJK JP" pitchFamily="34" charset="-122"/>
                <a:cs typeface="Noto Sans CJK JP" pitchFamily="34" charset="-120"/>
              </a:rPr>
              <a:t>Berkeley の例で比較の怖さを見る</a:t>
            </a:r>
            <a:endParaRPr lang="en-US" sz="1350" dirty="0"/>
          </a:p>
        </p:txBody>
      </p:sp>
      <p:sp>
        <p:nvSpPr>
          <p:cNvPr id="27" name="Shape 25"/>
          <p:cNvSpPr/>
          <p:nvPr/>
        </p:nvSpPr>
        <p:spPr>
          <a:xfrm>
            <a:off x="822960" y="3922776"/>
            <a:ext cx="5074920" cy="932688"/>
          </a:xfrm>
          <a:prstGeom prst="roundRect">
            <a:avLst>
              <a:gd name="adj" fmla="val 7843"/>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8" name="Shape 26"/>
          <p:cNvSpPr/>
          <p:nvPr/>
        </p:nvSpPr>
        <p:spPr>
          <a:xfrm>
            <a:off x="822960" y="3922776"/>
            <a:ext cx="128016" cy="932688"/>
          </a:xfrm>
          <a:prstGeom prst="rect">
            <a:avLst/>
          </a:prstGeom>
          <a:solidFill>
            <a:srgbClr val="7CB342"/>
          </a:solidFill>
          <a:ln w="12700">
            <a:solidFill>
              <a:srgbClr val="7CB342"/>
            </a:solidFill>
            <a:prstDash val="solid"/>
          </a:ln>
        </p:spPr>
        <p:txBody>
          <a:bodyPr/>
          <a:lstStyle/>
          <a:p>
            <a:endParaRPr lang="ja-JP" altLang="en-US"/>
          </a:p>
        </p:txBody>
      </p:sp>
      <p:sp>
        <p:nvSpPr>
          <p:cNvPr id="29" name="Text 27"/>
          <p:cNvSpPr/>
          <p:nvPr/>
        </p:nvSpPr>
        <p:spPr>
          <a:xfrm>
            <a:off x="1078992" y="4105656"/>
            <a:ext cx="4727448" cy="292608"/>
          </a:xfrm>
          <a:prstGeom prst="rect">
            <a:avLst/>
          </a:prstGeom>
          <a:noFill/>
          <a:ln/>
        </p:spPr>
        <p:txBody>
          <a:bodyPr wrap="square" lIns="0" tIns="0" rIns="0" bIns="0" rtlCol="0" anchor="ctr"/>
          <a:lstStyle/>
          <a:p>
            <a:pPr marL="0" indent="0">
              <a:buNone/>
            </a:pPr>
            <a:r>
              <a:rPr lang="en-US" sz="1600" b="1" dirty="0">
                <a:solidFill>
                  <a:srgbClr val="17324D"/>
                </a:solidFill>
                <a:latin typeface="Noto Sans CJK JP" pitchFamily="34" charset="0"/>
                <a:ea typeface="Noto Sans CJK JP" pitchFamily="34" charset="-122"/>
                <a:cs typeface="Noto Sans CJK JP" pitchFamily="34" charset="-120"/>
              </a:rPr>
              <a:t>5</a:t>
            </a:r>
            <a:endParaRPr lang="en-US" sz="1600" dirty="0"/>
          </a:p>
        </p:txBody>
      </p:sp>
      <p:sp>
        <p:nvSpPr>
          <p:cNvPr id="30" name="Text 28"/>
          <p:cNvSpPr/>
          <p:nvPr/>
        </p:nvSpPr>
        <p:spPr>
          <a:xfrm>
            <a:off x="1078992" y="4471416"/>
            <a:ext cx="4690872" cy="237744"/>
          </a:xfrm>
          <a:prstGeom prst="rect">
            <a:avLst/>
          </a:prstGeom>
          <a:noFill/>
          <a:ln/>
        </p:spPr>
        <p:txBody>
          <a:bodyPr wrap="square" lIns="381" tIns="381" rIns="381" bIns="381" rtlCol="0" anchor="t"/>
          <a:lstStyle/>
          <a:p>
            <a:pPr marL="0" indent="0">
              <a:buNone/>
            </a:pPr>
            <a:r>
              <a:rPr lang="en-US" sz="1350" dirty="0">
                <a:solidFill>
                  <a:srgbClr val="374151"/>
                </a:solidFill>
                <a:latin typeface="Noto Sans CJK JP" pitchFamily="34" charset="0"/>
                <a:ea typeface="Noto Sans CJK JP" pitchFamily="34" charset="-122"/>
                <a:cs typeface="Noto Sans CJK JP" pitchFamily="34" charset="-120"/>
              </a:rPr>
              <a:t>Angrist–Krueger で計量の発想を見る</a:t>
            </a:r>
            <a:endParaRPr lang="en-US" sz="1350" dirty="0"/>
          </a:p>
        </p:txBody>
      </p:sp>
      <p:sp>
        <p:nvSpPr>
          <p:cNvPr id="31" name="Shape 29"/>
          <p:cNvSpPr/>
          <p:nvPr/>
        </p:nvSpPr>
        <p:spPr>
          <a:xfrm>
            <a:off x="6309360" y="3922776"/>
            <a:ext cx="5074920" cy="932688"/>
          </a:xfrm>
          <a:prstGeom prst="roundRect">
            <a:avLst>
              <a:gd name="adj" fmla="val 7843"/>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32" name="Shape 30"/>
          <p:cNvSpPr/>
          <p:nvPr/>
        </p:nvSpPr>
        <p:spPr>
          <a:xfrm>
            <a:off x="6309360" y="3922776"/>
            <a:ext cx="128016" cy="932688"/>
          </a:xfrm>
          <a:prstGeom prst="rect">
            <a:avLst/>
          </a:prstGeom>
          <a:solidFill>
            <a:srgbClr val="7E6BD6"/>
          </a:solidFill>
          <a:ln w="12700">
            <a:solidFill>
              <a:srgbClr val="7E6BD6"/>
            </a:solidFill>
            <a:prstDash val="solid"/>
          </a:ln>
        </p:spPr>
        <p:txBody>
          <a:bodyPr/>
          <a:lstStyle/>
          <a:p>
            <a:endParaRPr lang="ja-JP" altLang="en-US"/>
          </a:p>
        </p:txBody>
      </p:sp>
      <p:sp>
        <p:nvSpPr>
          <p:cNvPr id="33" name="Text 31"/>
          <p:cNvSpPr/>
          <p:nvPr/>
        </p:nvSpPr>
        <p:spPr>
          <a:xfrm>
            <a:off x="6565392" y="4105656"/>
            <a:ext cx="4727448" cy="292608"/>
          </a:xfrm>
          <a:prstGeom prst="rect">
            <a:avLst/>
          </a:prstGeom>
          <a:noFill/>
          <a:ln/>
        </p:spPr>
        <p:txBody>
          <a:bodyPr wrap="square" lIns="0" tIns="0" rIns="0" bIns="0" rtlCol="0" anchor="ctr"/>
          <a:lstStyle/>
          <a:p>
            <a:pPr marL="0" indent="0">
              <a:buNone/>
            </a:pPr>
            <a:r>
              <a:rPr lang="en-US" sz="1600" b="1" dirty="0">
                <a:solidFill>
                  <a:srgbClr val="17324D"/>
                </a:solidFill>
                <a:latin typeface="Noto Sans CJK JP" pitchFamily="34" charset="0"/>
                <a:ea typeface="Noto Sans CJK JP" pitchFamily="34" charset="-122"/>
                <a:cs typeface="Noto Sans CJK JP" pitchFamily="34" charset="-120"/>
              </a:rPr>
              <a:t>6</a:t>
            </a:r>
            <a:endParaRPr lang="en-US" sz="1600" dirty="0"/>
          </a:p>
        </p:txBody>
      </p:sp>
      <p:sp>
        <p:nvSpPr>
          <p:cNvPr id="34" name="Text 32"/>
          <p:cNvSpPr/>
          <p:nvPr/>
        </p:nvSpPr>
        <p:spPr>
          <a:xfrm>
            <a:off x="6565392" y="4471416"/>
            <a:ext cx="4690872" cy="237744"/>
          </a:xfrm>
          <a:prstGeom prst="rect">
            <a:avLst/>
          </a:prstGeom>
          <a:noFill/>
          <a:ln/>
        </p:spPr>
        <p:txBody>
          <a:bodyPr wrap="square" lIns="381" tIns="381" rIns="381" bIns="381" rtlCol="0" anchor="t"/>
          <a:lstStyle/>
          <a:p>
            <a:pPr marL="0" indent="0">
              <a:buNone/>
            </a:pPr>
            <a:r>
              <a:rPr lang="en-US" sz="1350" dirty="0">
                <a:solidFill>
                  <a:srgbClr val="374151"/>
                </a:solidFill>
                <a:latin typeface="Noto Sans CJK JP" pitchFamily="34" charset="0"/>
                <a:ea typeface="Noto Sans CJK JP" pitchFamily="34" charset="-122"/>
                <a:cs typeface="Noto Sans CJK JP" pitchFamily="34" charset="-120"/>
              </a:rPr>
              <a:t>ミクロ実証・ミクロ・計量の役割を整理する</a:t>
            </a:r>
            <a:endParaRPr lang="en-US" sz="135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4F7CAC"/>
          </a:solidFill>
          <a:ln w="12700">
            <a:solidFill>
              <a:srgbClr val="4F7CAC"/>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現代的な経済学の中心には、ミクロ実証がある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因果効果を問う実証分析が大きな位置を占めている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4F7CAC"/>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4F7CAC"/>
                </a:solidFill>
                <a:latin typeface="Noto Sans CJK JP" pitchFamily="34" charset="0"/>
                <a:ea typeface="Noto Sans CJK JP" pitchFamily="34" charset="-122"/>
                <a:cs typeface="Noto Sans CJK JP" pitchFamily="34" charset="-120"/>
              </a:rPr>
              <a:t>経済学の地図</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40</a:t>
            </a:r>
            <a:endParaRPr lang="en-US" sz="900" dirty="0"/>
          </a:p>
        </p:txBody>
      </p:sp>
      <p:sp>
        <p:nvSpPr>
          <p:cNvPr id="11" name="Shape 9"/>
          <p:cNvSpPr/>
          <p:nvPr/>
        </p:nvSpPr>
        <p:spPr>
          <a:xfrm>
            <a:off x="868680" y="1645920"/>
            <a:ext cx="4754880" cy="1417320"/>
          </a:xfrm>
          <a:prstGeom prst="roundRect">
            <a:avLst>
              <a:gd name="adj" fmla="val 516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645920"/>
            <a:ext cx="128016" cy="141732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124712" y="1828800"/>
            <a:ext cx="440740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背景</a:t>
            </a:r>
            <a:endParaRPr lang="en-US" sz="1800" dirty="0"/>
          </a:p>
        </p:txBody>
      </p:sp>
      <p:sp>
        <p:nvSpPr>
          <p:cNvPr id="14" name="Text 12"/>
          <p:cNvSpPr/>
          <p:nvPr/>
        </p:nvSpPr>
        <p:spPr>
          <a:xfrm>
            <a:off x="1124712" y="2194560"/>
            <a:ext cx="4370832" cy="722376"/>
          </a:xfrm>
          <a:prstGeom prst="rect">
            <a:avLst/>
          </a:prstGeom>
          <a:noFill/>
          <a:ln/>
        </p:spPr>
        <p:txBody>
          <a:bodyPr wrap="square" lIns="381" tIns="381" rIns="381" bIns="381" rtlCol="0" anchor="t"/>
          <a:lstStyle/>
          <a:p>
            <a:pPr marL="0" indent="0">
              <a:buNone/>
            </a:pPr>
            <a:r>
              <a:rPr lang="en-US" sz="1460" dirty="0">
                <a:solidFill>
                  <a:srgbClr val="374151"/>
                </a:solidFill>
                <a:latin typeface="Noto Sans CJK JP" pitchFamily="34" charset="0"/>
                <a:ea typeface="Noto Sans CJK JP" pitchFamily="34" charset="-122"/>
                <a:cs typeface="Noto Sans CJK JP" pitchFamily="34" charset="-120"/>
              </a:rPr>
              <a:t>データ取得が容易になり、</a:t>
            </a:r>
            <a:endParaRPr lang="en-US" sz="1460" dirty="0"/>
          </a:p>
          <a:p>
            <a:pPr marL="0" indent="0">
              <a:buNone/>
            </a:pPr>
            <a:r>
              <a:rPr lang="en-US" sz="1460" dirty="0">
                <a:solidFill>
                  <a:srgbClr val="374151"/>
                </a:solidFill>
                <a:latin typeface="Noto Sans CJK JP" pitchFamily="34" charset="0"/>
                <a:ea typeface="Noto Sans CJK JP" pitchFamily="34" charset="-122"/>
                <a:cs typeface="Noto Sans CJK JP" pitchFamily="34" charset="-120"/>
              </a:rPr>
              <a:t>広範な対象を同じ方法論で分析しやすくなった。</a:t>
            </a:r>
            <a:endParaRPr lang="en-US" sz="1460" dirty="0"/>
          </a:p>
        </p:txBody>
      </p:sp>
      <p:sp>
        <p:nvSpPr>
          <p:cNvPr id="15" name="Shape 13"/>
          <p:cNvSpPr/>
          <p:nvPr/>
        </p:nvSpPr>
        <p:spPr>
          <a:xfrm>
            <a:off x="868680" y="3291840"/>
            <a:ext cx="4754880" cy="1417320"/>
          </a:xfrm>
          <a:prstGeom prst="roundRect">
            <a:avLst>
              <a:gd name="adj" fmla="val 516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868680" y="3291840"/>
            <a:ext cx="128016" cy="1417320"/>
          </a:xfrm>
          <a:prstGeom prst="rect">
            <a:avLst/>
          </a:prstGeom>
          <a:solidFill>
            <a:srgbClr val="E27D60"/>
          </a:solidFill>
          <a:ln w="12700">
            <a:solidFill>
              <a:srgbClr val="E27D60"/>
            </a:solidFill>
            <a:prstDash val="solid"/>
          </a:ln>
        </p:spPr>
        <p:txBody>
          <a:bodyPr/>
          <a:lstStyle/>
          <a:p>
            <a:endParaRPr lang="ja-JP" altLang="en-US"/>
          </a:p>
        </p:txBody>
      </p:sp>
      <p:sp>
        <p:nvSpPr>
          <p:cNvPr id="17" name="Text 15"/>
          <p:cNvSpPr/>
          <p:nvPr/>
        </p:nvSpPr>
        <p:spPr>
          <a:xfrm>
            <a:off x="1124712" y="3474720"/>
            <a:ext cx="440740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結果</a:t>
            </a:r>
            <a:endParaRPr lang="en-US" sz="1800" dirty="0"/>
          </a:p>
        </p:txBody>
      </p:sp>
      <p:sp>
        <p:nvSpPr>
          <p:cNvPr id="18" name="Text 16"/>
          <p:cNvSpPr/>
          <p:nvPr/>
        </p:nvSpPr>
        <p:spPr>
          <a:xfrm>
            <a:off x="1124712" y="3840480"/>
            <a:ext cx="4370832" cy="722376"/>
          </a:xfrm>
          <a:prstGeom prst="rect">
            <a:avLst/>
          </a:prstGeom>
          <a:noFill/>
          <a:ln/>
        </p:spPr>
        <p:txBody>
          <a:bodyPr wrap="square" lIns="381" tIns="381" rIns="381" bIns="381" rtlCol="0" anchor="t"/>
          <a:lstStyle/>
          <a:p>
            <a:pPr marL="0" indent="0">
              <a:buNone/>
            </a:pPr>
            <a:r>
              <a:rPr lang="en-US" sz="1460" dirty="0">
                <a:solidFill>
                  <a:srgbClr val="374151"/>
                </a:solidFill>
                <a:latin typeface="Noto Sans CJK JP" pitchFamily="34" charset="0"/>
                <a:ea typeface="Noto Sans CJK JP" pitchFamily="34" charset="-122"/>
                <a:cs typeface="Noto Sans CJK JP" pitchFamily="34" charset="-120"/>
              </a:rPr>
              <a:t>教育・労働・開発・政治・医療に近い領域まで、</a:t>
            </a:r>
            <a:endParaRPr lang="en-US" sz="1460" dirty="0"/>
          </a:p>
          <a:p>
            <a:pPr marL="0" indent="0">
              <a:buNone/>
            </a:pPr>
            <a:r>
              <a:rPr lang="en-US" sz="1460" dirty="0">
                <a:solidFill>
                  <a:srgbClr val="374151"/>
                </a:solidFill>
                <a:latin typeface="Noto Sans CJK JP" pitchFamily="34" charset="0"/>
                <a:ea typeface="Noto Sans CJK JP" pitchFamily="34" charset="-122"/>
                <a:cs typeface="Noto Sans CJK JP" pitchFamily="34" charset="-120"/>
              </a:rPr>
              <a:t>「ミクロ実証」として分析できるようになった。</a:t>
            </a:r>
            <a:endParaRPr lang="en-US" sz="1460" dirty="0"/>
          </a:p>
        </p:txBody>
      </p:sp>
      <p:sp>
        <p:nvSpPr>
          <p:cNvPr id="19" name="Shape 17"/>
          <p:cNvSpPr/>
          <p:nvPr/>
        </p:nvSpPr>
        <p:spPr>
          <a:xfrm>
            <a:off x="5989320" y="2057400"/>
            <a:ext cx="5074920" cy="2194560"/>
          </a:xfrm>
          <a:prstGeom prst="roundRect">
            <a:avLst>
              <a:gd name="adj" fmla="val 3333"/>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5989320" y="2057400"/>
            <a:ext cx="128016" cy="2194560"/>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6245352" y="2240280"/>
            <a:ext cx="472744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分析上のスタンス</a:t>
            </a:r>
            <a:endParaRPr lang="en-US" sz="1900" dirty="0"/>
          </a:p>
        </p:txBody>
      </p:sp>
      <p:sp>
        <p:nvSpPr>
          <p:cNvPr id="22" name="Text 20"/>
          <p:cNvSpPr/>
          <p:nvPr/>
        </p:nvSpPr>
        <p:spPr>
          <a:xfrm>
            <a:off x="6245352" y="2606040"/>
            <a:ext cx="4690872" cy="1499616"/>
          </a:xfrm>
          <a:prstGeom prst="rect">
            <a:avLst/>
          </a:prstGeom>
          <a:noFill/>
          <a:ln/>
        </p:spPr>
        <p:txBody>
          <a:bodyPr wrap="square" lIns="381" tIns="381" rIns="381" bIns="381" rtlCol="0" anchor="t"/>
          <a:lstStyle/>
          <a:p>
            <a:pPr marL="0" indent="0">
              <a:buNone/>
            </a:pPr>
            <a:r>
              <a:rPr lang="en-US" sz="1500" dirty="0">
                <a:solidFill>
                  <a:srgbClr val="374151"/>
                </a:solidFill>
                <a:latin typeface="Noto Sans CJK JP" pitchFamily="34" charset="0"/>
                <a:ea typeface="Noto Sans CJK JP" pitchFamily="34" charset="-122"/>
                <a:cs typeface="Noto Sans CJK JP" pitchFamily="34" charset="-120"/>
              </a:rPr>
              <a:t>計量経済学やミクロ理論を単体で学ぶだけでなく、</a:t>
            </a:r>
            <a:endParaRPr lang="en-US" sz="1500" dirty="0"/>
          </a:p>
          <a:p>
            <a:pPr marL="0" indent="0">
              <a:buNone/>
            </a:pP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ミクロ実証という実際の議論の作法の中で、</a:t>
            </a: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両者がどう噛み合うかを見る。</a:t>
            </a:r>
            <a:endParaRPr lang="en-US" sz="15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solidFill>
          <a:srgbClr val="17324D"/>
        </a:solidFill>
        <a:effectLst/>
      </p:bgPr>
    </p:bg>
    <p:spTree>
      <p:nvGrpSpPr>
        <p:cNvPr id="1" name=""/>
        <p:cNvGrpSpPr/>
        <p:nvPr/>
      </p:nvGrpSpPr>
      <p:grpSpPr>
        <a:xfrm>
          <a:off x="0" y="0"/>
          <a:ext cx="0" cy="0"/>
          <a:chOff x="0" y="0"/>
          <a:chExt cx="0" cy="0"/>
        </a:xfrm>
      </p:grpSpPr>
      <p:sp>
        <p:nvSpPr>
          <p:cNvPr id="2" name="Text 0"/>
          <p:cNvSpPr/>
          <p:nvPr/>
        </p:nvSpPr>
        <p:spPr>
          <a:xfrm>
            <a:off x="749808" y="658368"/>
            <a:ext cx="1554480" cy="256032"/>
          </a:xfrm>
          <a:prstGeom prst="rect">
            <a:avLst/>
          </a:prstGeom>
          <a:noFill/>
          <a:ln/>
        </p:spPr>
        <p:txBody>
          <a:bodyPr wrap="square" lIns="0" tIns="0" rIns="0" bIns="0" rtlCol="0" anchor="ctr"/>
          <a:lstStyle/>
          <a:p>
            <a:pPr marL="0" indent="0">
              <a:buNone/>
            </a:pPr>
            <a:r>
              <a:rPr lang="en-US" sz="1200" b="1" dirty="0">
                <a:solidFill>
                  <a:srgbClr val="FFFFFF"/>
                </a:solidFill>
                <a:latin typeface="Noto Sans CJK JP" pitchFamily="34" charset="0"/>
                <a:ea typeface="Noto Sans CJK JP" pitchFamily="34" charset="-122"/>
                <a:cs typeface="Noto Sans CJK JP" pitchFamily="34" charset="-120"/>
              </a:rPr>
              <a:t>Lecture 1</a:t>
            </a:r>
            <a:endParaRPr lang="en-US" sz="1200" dirty="0"/>
          </a:p>
        </p:txBody>
      </p:sp>
      <p:sp>
        <p:nvSpPr>
          <p:cNvPr id="3" name="Shape 1"/>
          <p:cNvSpPr/>
          <p:nvPr/>
        </p:nvSpPr>
        <p:spPr>
          <a:xfrm>
            <a:off x="749808" y="1024128"/>
            <a:ext cx="2194560" cy="0"/>
          </a:xfrm>
          <a:prstGeom prst="line">
            <a:avLst/>
          </a:prstGeom>
          <a:noFill/>
          <a:ln w="27940">
            <a:solidFill>
              <a:srgbClr val="7CB342"/>
            </a:solidFill>
            <a:prstDash val="solid"/>
          </a:ln>
        </p:spPr>
        <p:txBody>
          <a:bodyPr/>
          <a:lstStyle/>
          <a:p>
            <a:endParaRPr lang="ja-JP" altLang="en-US"/>
          </a:p>
        </p:txBody>
      </p:sp>
      <p:sp>
        <p:nvSpPr>
          <p:cNvPr id="4" name="Text 2"/>
          <p:cNvSpPr/>
          <p:nvPr/>
        </p:nvSpPr>
        <p:spPr>
          <a:xfrm>
            <a:off x="749808" y="1856232"/>
            <a:ext cx="8138160" cy="822960"/>
          </a:xfrm>
          <a:prstGeom prst="rect">
            <a:avLst/>
          </a:prstGeom>
          <a:noFill/>
          <a:ln/>
        </p:spPr>
        <p:txBody>
          <a:bodyPr wrap="square" lIns="0" tIns="0" rIns="0" bIns="0" rtlCol="0" anchor="ctr"/>
          <a:lstStyle/>
          <a:p>
            <a:pPr marL="0" indent="0">
              <a:buNone/>
            </a:pPr>
            <a:r>
              <a:rPr lang="en-US" sz="2800" b="1" dirty="0">
                <a:solidFill>
                  <a:srgbClr val="FFFFFF"/>
                </a:solidFill>
                <a:latin typeface="Noto Sans CJK JP" pitchFamily="34" charset="0"/>
                <a:ea typeface="Noto Sans CJK JP" pitchFamily="34" charset="-122"/>
                <a:cs typeface="Noto Sans CJK JP" pitchFamily="34" charset="-120"/>
              </a:rPr>
              <a:t>ミクロ実証の具体例：Angrist &amp; Krueger (1991)</a:t>
            </a:r>
            <a:endParaRPr lang="en-US" sz="2800" dirty="0"/>
          </a:p>
        </p:txBody>
      </p:sp>
      <p:sp>
        <p:nvSpPr>
          <p:cNvPr id="5" name="Text 3"/>
          <p:cNvSpPr/>
          <p:nvPr/>
        </p:nvSpPr>
        <p:spPr>
          <a:xfrm>
            <a:off x="768096" y="2907792"/>
            <a:ext cx="8503920" cy="502920"/>
          </a:xfrm>
          <a:prstGeom prst="rect">
            <a:avLst/>
          </a:prstGeom>
          <a:noFill/>
          <a:ln/>
        </p:spPr>
        <p:txBody>
          <a:bodyPr wrap="square" lIns="0" tIns="0" rIns="0" bIns="0" rtlCol="0" anchor="ctr"/>
          <a:lstStyle/>
          <a:p>
            <a:pPr marL="0" indent="0">
              <a:buNone/>
            </a:pPr>
            <a:r>
              <a:rPr lang="en-US" sz="1600" dirty="0">
                <a:solidFill>
                  <a:srgbClr val="7CB342"/>
                </a:solidFill>
                <a:latin typeface="Noto Sans CJK JP" pitchFamily="34" charset="0"/>
                <a:ea typeface="Noto Sans CJK JP" pitchFamily="34" charset="-122"/>
                <a:cs typeface="Noto Sans CJK JP" pitchFamily="34" charset="-120"/>
              </a:rPr>
              <a:t>問い → 相関 → ツッコミ → 外生変動 → Wald 推定量</a:t>
            </a:r>
            <a:endParaRPr lang="en-US" sz="1600" dirty="0"/>
          </a:p>
        </p:txBody>
      </p:sp>
      <p:sp>
        <p:nvSpPr>
          <p:cNvPr id="6" name="Text 4"/>
          <p:cNvSpPr/>
          <p:nvPr/>
        </p:nvSpPr>
        <p:spPr>
          <a:xfrm>
            <a:off x="768096" y="4005072"/>
            <a:ext cx="3291840" cy="274320"/>
          </a:xfrm>
          <a:prstGeom prst="rect">
            <a:avLst/>
          </a:prstGeom>
          <a:noFill/>
          <a:ln/>
        </p:spPr>
        <p:txBody>
          <a:bodyPr wrap="square" lIns="0" tIns="0" rIns="0" bIns="0" rtlCol="0" anchor="ctr"/>
          <a:lstStyle/>
          <a:p>
            <a:pPr marL="0" indent="0">
              <a:buNone/>
            </a:pPr>
            <a:r>
              <a:rPr lang="en-US" sz="1200" dirty="0">
                <a:solidFill>
                  <a:srgbClr val="D9E2EC"/>
                </a:solidFill>
                <a:latin typeface="Noto Sans CJK JP" pitchFamily="34" charset="0"/>
                <a:ea typeface="Noto Sans CJK JP" pitchFamily="34" charset="-122"/>
                <a:cs typeface="Noto Sans CJK JP" pitchFamily="34" charset="-120"/>
              </a:rPr>
              <a:t>AK論文</a:t>
            </a:r>
            <a:endParaRPr lang="en-US" sz="1200" dirty="0"/>
          </a:p>
        </p:txBody>
      </p:sp>
      <p:sp>
        <p:nvSpPr>
          <p:cNvPr id="7" name="Text 5"/>
          <p:cNvSpPr/>
          <p:nvPr/>
        </p:nvSpPr>
        <p:spPr>
          <a:xfrm>
            <a:off x="11155680" y="6419088"/>
            <a:ext cx="457200" cy="182880"/>
          </a:xfrm>
          <a:prstGeom prst="rect">
            <a:avLst/>
          </a:prstGeom>
          <a:noFill/>
          <a:ln/>
        </p:spPr>
        <p:txBody>
          <a:bodyPr wrap="square" lIns="0" tIns="0" rIns="0" bIns="0" rtlCol="0" anchor="ctr"/>
          <a:lstStyle/>
          <a:p>
            <a:pPr marL="0" indent="0" algn="r">
              <a:buNone/>
            </a:pPr>
            <a:r>
              <a:rPr lang="en-US" sz="950" dirty="0">
                <a:solidFill>
                  <a:srgbClr val="B8C5D1"/>
                </a:solidFill>
                <a:latin typeface="Noto Sans CJK JP" pitchFamily="34" charset="0"/>
                <a:ea typeface="Noto Sans CJK JP" pitchFamily="34" charset="-122"/>
                <a:cs typeface="Noto Sans CJK JP" pitchFamily="34" charset="-120"/>
              </a:rPr>
              <a:t>41</a:t>
            </a:r>
            <a:endParaRPr lang="en-US" sz="95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この論文を、7つの段階で追う</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問いから Wald 推定量までの流れを先に示す</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CB342"/>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CB342"/>
                </a:solidFill>
                <a:latin typeface="Noto Sans CJK JP" pitchFamily="34" charset="0"/>
                <a:ea typeface="Noto Sans CJK JP" pitchFamily="34" charset="-122"/>
                <a:cs typeface="Noto Sans CJK JP" pitchFamily="34" charset="-120"/>
              </a:rPr>
              <a:t>AK論文</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42</a:t>
            </a:r>
            <a:endParaRPr lang="en-US" sz="900" dirty="0"/>
          </a:p>
        </p:txBody>
      </p:sp>
      <p:sp>
        <p:nvSpPr>
          <p:cNvPr id="11" name="Shape 9"/>
          <p:cNvSpPr/>
          <p:nvPr/>
        </p:nvSpPr>
        <p:spPr>
          <a:xfrm>
            <a:off x="822960" y="1737360"/>
            <a:ext cx="2468880" cy="1234440"/>
          </a:xfrm>
          <a:prstGeom prst="roundRect">
            <a:avLst>
              <a:gd name="adj" fmla="val 592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22960" y="1737360"/>
            <a:ext cx="128016" cy="123444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078992" y="1920240"/>
            <a:ext cx="2121408" cy="292608"/>
          </a:xfrm>
          <a:prstGeom prst="rect">
            <a:avLst/>
          </a:prstGeom>
          <a:noFill/>
          <a:ln/>
        </p:spPr>
        <p:txBody>
          <a:bodyPr wrap="square" lIns="0" tIns="0" rIns="0" bIns="0" rtlCol="0" anchor="ctr"/>
          <a:lstStyle/>
          <a:p>
            <a:pPr marL="0" indent="0">
              <a:buNone/>
            </a:pPr>
            <a:r>
              <a:rPr lang="en-US" sz="2000" b="1" dirty="0">
                <a:solidFill>
                  <a:srgbClr val="17324D"/>
                </a:solidFill>
                <a:latin typeface="Noto Sans CJK JP" pitchFamily="34" charset="0"/>
                <a:ea typeface="Noto Sans CJK JP" pitchFamily="34" charset="-122"/>
                <a:cs typeface="Noto Sans CJK JP" pitchFamily="34" charset="-120"/>
              </a:rPr>
              <a:t>1</a:t>
            </a:r>
            <a:endParaRPr lang="en-US" sz="2000" dirty="0"/>
          </a:p>
        </p:txBody>
      </p:sp>
      <p:sp>
        <p:nvSpPr>
          <p:cNvPr id="14" name="Text 12"/>
          <p:cNvSpPr/>
          <p:nvPr/>
        </p:nvSpPr>
        <p:spPr>
          <a:xfrm>
            <a:off x="1078992" y="2286000"/>
            <a:ext cx="2084832" cy="539496"/>
          </a:xfrm>
          <a:prstGeom prst="rect">
            <a:avLst/>
          </a:prstGeom>
          <a:noFill/>
          <a:ln/>
        </p:spPr>
        <p:txBody>
          <a:bodyPr wrap="square" lIns="381" tIns="381" rIns="381" bIns="381" rtlCol="0" anchor="t"/>
          <a:lstStyle/>
          <a:p>
            <a:pPr marL="0" indent="0">
              <a:buNone/>
            </a:pPr>
            <a:r>
              <a:rPr lang="en-US" sz="1550" dirty="0">
                <a:solidFill>
                  <a:srgbClr val="374151"/>
                </a:solidFill>
                <a:latin typeface="Noto Sans CJK JP" pitchFamily="34" charset="0"/>
                <a:ea typeface="Noto Sans CJK JP" pitchFamily="34" charset="-122"/>
                <a:cs typeface="Noto Sans CJK JP" pitchFamily="34" charset="-120"/>
              </a:rPr>
              <a:t>問い</a:t>
            </a:r>
            <a:endParaRPr lang="en-US" sz="1550" dirty="0"/>
          </a:p>
        </p:txBody>
      </p:sp>
      <p:sp>
        <p:nvSpPr>
          <p:cNvPr id="15" name="Shape 13"/>
          <p:cNvSpPr/>
          <p:nvPr/>
        </p:nvSpPr>
        <p:spPr>
          <a:xfrm>
            <a:off x="3611880" y="1737360"/>
            <a:ext cx="2468880" cy="1234440"/>
          </a:xfrm>
          <a:prstGeom prst="roundRect">
            <a:avLst>
              <a:gd name="adj" fmla="val 592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3611880" y="1737360"/>
            <a:ext cx="128016" cy="1234440"/>
          </a:xfrm>
          <a:prstGeom prst="rect">
            <a:avLst/>
          </a:prstGeom>
          <a:solidFill>
            <a:srgbClr val="D4A017"/>
          </a:solidFill>
          <a:ln w="12700">
            <a:solidFill>
              <a:srgbClr val="D4A017"/>
            </a:solidFill>
            <a:prstDash val="solid"/>
          </a:ln>
        </p:spPr>
        <p:txBody>
          <a:bodyPr/>
          <a:lstStyle/>
          <a:p>
            <a:endParaRPr lang="ja-JP" altLang="en-US"/>
          </a:p>
        </p:txBody>
      </p:sp>
      <p:sp>
        <p:nvSpPr>
          <p:cNvPr id="17" name="Text 15"/>
          <p:cNvSpPr/>
          <p:nvPr/>
        </p:nvSpPr>
        <p:spPr>
          <a:xfrm>
            <a:off x="3867912" y="1920240"/>
            <a:ext cx="2121408" cy="292608"/>
          </a:xfrm>
          <a:prstGeom prst="rect">
            <a:avLst/>
          </a:prstGeom>
          <a:noFill/>
          <a:ln/>
        </p:spPr>
        <p:txBody>
          <a:bodyPr wrap="square" lIns="0" tIns="0" rIns="0" bIns="0" rtlCol="0" anchor="ctr"/>
          <a:lstStyle/>
          <a:p>
            <a:pPr marL="0" indent="0">
              <a:buNone/>
            </a:pPr>
            <a:r>
              <a:rPr lang="en-US" sz="2000" b="1" dirty="0">
                <a:solidFill>
                  <a:srgbClr val="17324D"/>
                </a:solidFill>
                <a:latin typeface="Noto Sans CJK JP" pitchFamily="34" charset="0"/>
                <a:ea typeface="Noto Sans CJK JP" pitchFamily="34" charset="-122"/>
                <a:cs typeface="Noto Sans CJK JP" pitchFamily="34" charset="-120"/>
              </a:rPr>
              <a:t>2</a:t>
            </a:r>
            <a:endParaRPr lang="en-US" sz="2000" dirty="0"/>
          </a:p>
        </p:txBody>
      </p:sp>
      <p:sp>
        <p:nvSpPr>
          <p:cNvPr id="18" name="Text 16"/>
          <p:cNvSpPr/>
          <p:nvPr/>
        </p:nvSpPr>
        <p:spPr>
          <a:xfrm>
            <a:off x="3867912" y="2286000"/>
            <a:ext cx="2084832" cy="539496"/>
          </a:xfrm>
          <a:prstGeom prst="rect">
            <a:avLst/>
          </a:prstGeom>
          <a:noFill/>
          <a:ln/>
        </p:spPr>
        <p:txBody>
          <a:bodyPr wrap="square" lIns="381" tIns="381" rIns="381" bIns="381" rtlCol="0" anchor="t"/>
          <a:lstStyle/>
          <a:p>
            <a:pPr marL="0" indent="0">
              <a:buNone/>
            </a:pPr>
            <a:r>
              <a:rPr lang="en-US" sz="1550" dirty="0">
                <a:solidFill>
                  <a:srgbClr val="374151"/>
                </a:solidFill>
                <a:latin typeface="Noto Sans CJK JP" pitchFamily="34" charset="0"/>
                <a:ea typeface="Noto Sans CJK JP" pitchFamily="34" charset="-122"/>
                <a:cs typeface="Noto Sans CJK JP" pitchFamily="34" charset="-120"/>
              </a:rPr>
              <a:t>素朴な相関</a:t>
            </a:r>
            <a:endParaRPr lang="en-US" sz="1550" dirty="0"/>
          </a:p>
        </p:txBody>
      </p:sp>
      <p:sp>
        <p:nvSpPr>
          <p:cNvPr id="19" name="Shape 17"/>
          <p:cNvSpPr/>
          <p:nvPr/>
        </p:nvSpPr>
        <p:spPr>
          <a:xfrm>
            <a:off x="6400800" y="1737360"/>
            <a:ext cx="2468880" cy="1234440"/>
          </a:xfrm>
          <a:prstGeom prst="roundRect">
            <a:avLst>
              <a:gd name="adj" fmla="val 592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6400800" y="1737360"/>
            <a:ext cx="128016" cy="1234440"/>
          </a:xfrm>
          <a:prstGeom prst="rect">
            <a:avLst/>
          </a:prstGeom>
          <a:solidFill>
            <a:srgbClr val="E27D60"/>
          </a:solidFill>
          <a:ln w="12700">
            <a:solidFill>
              <a:srgbClr val="E27D60"/>
            </a:solidFill>
            <a:prstDash val="solid"/>
          </a:ln>
        </p:spPr>
        <p:txBody>
          <a:bodyPr/>
          <a:lstStyle/>
          <a:p>
            <a:endParaRPr lang="ja-JP" altLang="en-US"/>
          </a:p>
        </p:txBody>
      </p:sp>
      <p:sp>
        <p:nvSpPr>
          <p:cNvPr id="21" name="Text 19"/>
          <p:cNvSpPr/>
          <p:nvPr/>
        </p:nvSpPr>
        <p:spPr>
          <a:xfrm>
            <a:off x="6656832" y="1920240"/>
            <a:ext cx="2121408" cy="292608"/>
          </a:xfrm>
          <a:prstGeom prst="rect">
            <a:avLst/>
          </a:prstGeom>
          <a:noFill/>
          <a:ln/>
        </p:spPr>
        <p:txBody>
          <a:bodyPr wrap="square" lIns="0" tIns="0" rIns="0" bIns="0" rtlCol="0" anchor="ctr"/>
          <a:lstStyle/>
          <a:p>
            <a:pPr marL="0" indent="0">
              <a:buNone/>
            </a:pPr>
            <a:r>
              <a:rPr lang="en-US" sz="2000" b="1" dirty="0">
                <a:solidFill>
                  <a:srgbClr val="17324D"/>
                </a:solidFill>
                <a:latin typeface="Noto Sans CJK JP" pitchFamily="34" charset="0"/>
                <a:ea typeface="Noto Sans CJK JP" pitchFamily="34" charset="-122"/>
                <a:cs typeface="Noto Sans CJK JP" pitchFamily="34" charset="-120"/>
              </a:rPr>
              <a:t>3</a:t>
            </a:r>
            <a:endParaRPr lang="en-US" sz="2000" dirty="0"/>
          </a:p>
        </p:txBody>
      </p:sp>
      <p:sp>
        <p:nvSpPr>
          <p:cNvPr id="22" name="Text 20"/>
          <p:cNvSpPr/>
          <p:nvPr/>
        </p:nvSpPr>
        <p:spPr>
          <a:xfrm>
            <a:off x="6656832" y="2286000"/>
            <a:ext cx="2084832" cy="539496"/>
          </a:xfrm>
          <a:prstGeom prst="rect">
            <a:avLst/>
          </a:prstGeom>
          <a:noFill/>
          <a:ln/>
        </p:spPr>
        <p:txBody>
          <a:bodyPr wrap="square" lIns="381" tIns="381" rIns="381" bIns="381" rtlCol="0" anchor="t"/>
          <a:lstStyle/>
          <a:p>
            <a:pPr marL="0" indent="0">
              <a:buNone/>
            </a:pPr>
            <a:r>
              <a:rPr lang="en-US" sz="1550" dirty="0">
                <a:solidFill>
                  <a:srgbClr val="374151"/>
                </a:solidFill>
                <a:latin typeface="Noto Sans CJK JP" pitchFamily="34" charset="0"/>
                <a:ea typeface="Noto Sans CJK JP" pitchFamily="34" charset="-122"/>
                <a:cs typeface="Noto Sans CJK JP" pitchFamily="34" charset="-120"/>
              </a:rPr>
              <a:t>経済学的ツッコミ</a:t>
            </a:r>
            <a:endParaRPr lang="en-US" sz="1550" dirty="0"/>
          </a:p>
        </p:txBody>
      </p:sp>
      <p:sp>
        <p:nvSpPr>
          <p:cNvPr id="23" name="Shape 21"/>
          <p:cNvSpPr/>
          <p:nvPr/>
        </p:nvSpPr>
        <p:spPr>
          <a:xfrm>
            <a:off x="9189720" y="1737360"/>
            <a:ext cx="2468880" cy="1234440"/>
          </a:xfrm>
          <a:prstGeom prst="roundRect">
            <a:avLst>
              <a:gd name="adj" fmla="val 592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4" name="Shape 22"/>
          <p:cNvSpPr/>
          <p:nvPr/>
        </p:nvSpPr>
        <p:spPr>
          <a:xfrm>
            <a:off x="9189720" y="1737360"/>
            <a:ext cx="128016" cy="1234440"/>
          </a:xfrm>
          <a:prstGeom prst="rect">
            <a:avLst/>
          </a:prstGeom>
          <a:solidFill>
            <a:srgbClr val="4F7CAC"/>
          </a:solidFill>
          <a:ln w="12700">
            <a:solidFill>
              <a:srgbClr val="4F7CAC"/>
            </a:solidFill>
            <a:prstDash val="solid"/>
          </a:ln>
        </p:spPr>
        <p:txBody>
          <a:bodyPr/>
          <a:lstStyle/>
          <a:p>
            <a:endParaRPr lang="ja-JP" altLang="en-US"/>
          </a:p>
        </p:txBody>
      </p:sp>
      <p:sp>
        <p:nvSpPr>
          <p:cNvPr id="25" name="Text 23"/>
          <p:cNvSpPr/>
          <p:nvPr/>
        </p:nvSpPr>
        <p:spPr>
          <a:xfrm>
            <a:off x="9445752" y="1920240"/>
            <a:ext cx="2121408" cy="292608"/>
          </a:xfrm>
          <a:prstGeom prst="rect">
            <a:avLst/>
          </a:prstGeom>
          <a:noFill/>
          <a:ln/>
        </p:spPr>
        <p:txBody>
          <a:bodyPr wrap="square" lIns="0" tIns="0" rIns="0" bIns="0" rtlCol="0" anchor="ctr"/>
          <a:lstStyle/>
          <a:p>
            <a:pPr marL="0" indent="0">
              <a:buNone/>
            </a:pPr>
            <a:r>
              <a:rPr lang="en-US" sz="2000" b="1" dirty="0">
                <a:solidFill>
                  <a:srgbClr val="17324D"/>
                </a:solidFill>
                <a:latin typeface="Noto Sans CJK JP" pitchFamily="34" charset="0"/>
                <a:ea typeface="Noto Sans CJK JP" pitchFamily="34" charset="-122"/>
                <a:cs typeface="Noto Sans CJK JP" pitchFamily="34" charset="-120"/>
              </a:rPr>
              <a:t>4</a:t>
            </a:r>
            <a:endParaRPr lang="en-US" sz="2000" dirty="0"/>
          </a:p>
        </p:txBody>
      </p:sp>
      <p:sp>
        <p:nvSpPr>
          <p:cNvPr id="26" name="Text 24"/>
          <p:cNvSpPr/>
          <p:nvPr/>
        </p:nvSpPr>
        <p:spPr>
          <a:xfrm>
            <a:off x="9445752" y="2286000"/>
            <a:ext cx="2084832" cy="539496"/>
          </a:xfrm>
          <a:prstGeom prst="rect">
            <a:avLst/>
          </a:prstGeom>
          <a:noFill/>
          <a:ln/>
        </p:spPr>
        <p:txBody>
          <a:bodyPr wrap="square" lIns="381" tIns="381" rIns="381" bIns="381" rtlCol="0" anchor="t"/>
          <a:lstStyle/>
          <a:p>
            <a:pPr marL="0" indent="0">
              <a:buNone/>
            </a:pPr>
            <a:r>
              <a:rPr lang="en-US" sz="1550" dirty="0">
                <a:solidFill>
                  <a:srgbClr val="374151"/>
                </a:solidFill>
                <a:latin typeface="Noto Sans CJK JP" pitchFamily="34" charset="0"/>
                <a:ea typeface="Noto Sans CJK JP" pitchFamily="34" charset="-122"/>
                <a:cs typeface="Noto Sans CJK JP" pitchFamily="34" charset="-120"/>
              </a:rPr>
              <a:t>理論が定義した課題</a:t>
            </a:r>
            <a:endParaRPr lang="en-US" sz="1550" dirty="0"/>
          </a:p>
        </p:txBody>
      </p:sp>
      <p:sp>
        <p:nvSpPr>
          <p:cNvPr id="27" name="Shape 25"/>
          <p:cNvSpPr/>
          <p:nvPr/>
        </p:nvSpPr>
        <p:spPr>
          <a:xfrm>
            <a:off x="822960" y="3566160"/>
            <a:ext cx="2468880" cy="1234440"/>
          </a:xfrm>
          <a:prstGeom prst="roundRect">
            <a:avLst>
              <a:gd name="adj" fmla="val 592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8" name="Shape 26"/>
          <p:cNvSpPr/>
          <p:nvPr/>
        </p:nvSpPr>
        <p:spPr>
          <a:xfrm>
            <a:off x="822960" y="3566160"/>
            <a:ext cx="128016" cy="1234440"/>
          </a:xfrm>
          <a:prstGeom prst="rect">
            <a:avLst/>
          </a:prstGeom>
          <a:solidFill>
            <a:srgbClr val="7CB342"/>
          </a:solidFill>
          <a:ln w="12700">
            <a:solidFill>
              <a:srgbClr val="7CB342"/>
            </a:solidFill>
            <a:prstDash val="solid"/>
          </a:ln>
        </p:spPr>
        <p:txBody>
          <a:bodyPr/>
          <a:lstStyle/>
          <a:p>
            <a:endParaRPr lang="ja-JP" altLang="en-US"/>
          </a:p>
        </p:txBody>
      </p:sp>
      <p:sp>
        <p:nvSpPr>
          <p:cNvPr id="29" name="Text 27"/>
          <p:cNvSpPr/>
          <p:nvPr/>
        </p:nvSpPr>
        <p:spPr>
          <a:xfrm>
            <a:off x="1078992" y="3749040"/>
            <a:ext cx="2121408" cy="292608"/>
          </a:xfrm>
          <a:prstGeom prst="rect">
            <a:avLst/>
          </a:prstGeom>
          <a:noFill/>
          <a:ln/>
        </p:spPr>
        <p:txBody>
          <a:bodyPr wrap="square" lIns="0" tIns="0" rIns="0" bIns="0" rtlCol="0" anchor="ctr"/>
          <a:lstStyle/>
          <a:p>
            <a:pPr marL="0" indent="0">
              <a:buNone/>
            </a:pPr>
            <a:r>
              <a:rPr lang="en-US" sz="2000" b="1" dirty="0">
                <a:solidFill>
                  <a:srgbClr val="17324D"/>
                </a:solidFill>
                <a:latin typeface="Noto Sans CJK JP" pitchFamily="34" charset="0"/>
                <a:ea typeface="Noto Sans CJK JP" pitchFamily="34" charset="-122"/>
                <a:cs typeface="Noto Sans CJK JP" pitchFamily="34" charset="-120"/>
              </a:rPr>
              <a:t>5</a:t>
            </a:r>
            <a:endParaRPr lang="en-US" sz="2000" dirty="0"/>
          </a:p>
        </p:txBody>
      </p:sp>
      <p:sp>
        <p:nvSpPr>
          <p:cNvPr id="30" name="Text 28"/>
          <p:cNvSpPr/>
          <p:nvPr/>
        </p:nvSpPr>
        <p:spPr>
          <a:xfrm>
            <a:off x="1078992" y="4114800"/>
            <a:ext cx="2084832" cy="539496"/>
          </a:xfrm>
          <a:prstGeom prst="rect">
            <a:avLst/>
          </a:prstGeom>
          <a:noFill/>
          <a:ln/>
        </p:spPr>
        <p:txBody>
          <a:bodyPr wrap="square" lIns="381" tIns="381" rIns="381" bIns="381" rtlCol="0" anchor="t"/>
          <a:lstStyle/>
          <a:p>
            <a:pPr marL="0" indent="0">
              <a:buNone/>
            </a:pPr>
            <a:r>
              <a:rPr lang="en-US" sz="1550" dirty="0">
                <a:solidFill>
                  <a:srgbClr val="374151"/>
                </a:solidFill>
                <a:latin typeface="Noto Sans CJK JP" pitchFamily="34" charset="0"/>
                <a:ea typeface="Noto Sans CJK JP" pitchFamily="34" charset="-122"/>
                <a:cs typeface="Noto Sans CJK JP" pitchFamily="34" charset="-120"/>
              </a:rPr>
              <a:t>ランダムな変動を探す</a:t>
            </a:r>
            <a:endParaRPr lang="en-US" sz="1550" dirty="0"/>
          </a:p>
        </p:txBody>
      </p:sp>
      <p:sp>
        <p:nvSpPr>
          <p:cNvPr id="31" name="Shape 29"/>
          <p:cNvSpPr/>
          <p:nvPr/>
        </p:nvSpPr>
        <p:spPr>
          <a:xfrm>
            <a:off x="3611880" y="3566160"/>
            <a:ext cx="2468880" cy="1234440"/>
          </a:xfrm>
          <a:prstGeom prst="roundRect">
            <a:avLst>
              <a:gd name="adj" fmla="val 592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32" name="Shape 30"/>
          <p:cNvSpPr/>
          <p:nvPr/>
        </p:nvSpPr>
        <p:spPr>
          <a:xfrm>
            <a:off x="3611880" y="3566160"/>
            <a:ext cx="128016" cy="1234440"/>
          </a:xfrm>
          <a:prstGeom prst="rect">
            <a:avLst/>
          </a:prstGeom>
          <a:solidFill>
            <a:srgbClr val="7E6BD6"/>
          </a:solidFill>
          <a:ln w="12700">
            <a:solidFill>
              <a:srgbClr val="7E6BD6"/>
            </a:solidFill>
            <a:prstDash val="solid"/>
          </a:ln>
        </p:spPr>
        <p:txBody>
          <a:bodyPr/>
          <a:lstStyle/>
          <a:p>
            <a:endParaRPr lang="ja-JP" altLang="en-US"/>
          </a:p>
        </p:txBody>
      </p:sp>
      <p:sp>
        <p:nvSpPr>
          <p:cNvPr id="33" name="Text 31"/>
          <p:cNvSpPr/>
          <p:nvPr/>
        </p:nvSpPr>
        <p:spPr>
          <a:xfrm>
            <a:off x="3867912" y="3749040"/>
            <a:ext cx="2121408" cy="292608"/>
          </a:xfrm>
          <a:prstGeom prst="rect">
            <a:avLst/>
          </a:prstGeom>
          <a:noFill/>
          <a:ln/>
        </p:spPr>
        <p:txBody>
          <a:bodyPr wrap="square" lIns="0" tIns="0" rIns="0" bIns="0" rtlCol="0" anchor="ctr"/>
          <a:lstStyle/>
          <a:p>
            <a:pPr marL="0" indent="0">
              <a:buNone/>
            </a:pPr>
            <a:r>
              <a:rPr lang="en-US" sz="2000" b="1" dirty="0">
                <a:solidFill>
                  <a:srgbClr val="17324D"/>
                </a:solidFill>
                <a:latin typeface="Noto Sans CJK JP" pitchFamily="34" charset="0"/>
                <a:ea typeface="Noto Sans CJK JP" pitchFamily="34" charset="-122"/>
                <a:cs typeface="Noto Sans CJK JP" pitchFamily="34" charset="-120"/>
              </a:rPr>
              <a:t>6</a:t>
            </a:r>
            <a:endParaRPr lang="en-US" sz="2000" dirty="0"/>
          </a:p>
        </p:txBody>
      </p:sp>
      <p:sp>
        <p:nvSpPr>
          <p:cNvPr id="34" name="Text 32"/>
          <p:cNvSpPr/>
          <p:nvPr/>
        </p:nvSpPr>
        <p:spPr>
          <a:xfrm>
            <a:off x="3867912" y="4114800"/>
            <a:ext cx="2084832" cy="539496"/>
          </a:xfrm>
          <a:prstGeom prst="rect">
            <a:avLst/>
          </a:prstGeom>
          <a:noFill/>
          <a:ln/>
        </p:spPr>
        <p:txBody>
          <a:bodyPr wrap="square" lIns="381" tIns="381" rIns="381" bIns="381" rtlCol="0" anchor="t"/>
          <a:lstStyle/>
          <a:p>
            <a:pPr marL="0" indent="0">
              <a:buNone/>
            </a:pPr>
            <a:r>
              <a:rPr lang="en-US" sz="1550" dirty="0">
                <a:solidFill>
                  <a:srgbClr val="374151"/>
                </a:solidFill>
                <a:latin typeface="Noto Sans CJK JP" pitchFamily="34" charset="0"/>
                <a:ea typeface="Noto Sans CJK JP" pitchFamily="34" charset="-122"/>
                <a:cs typeface="Noto Sans CJK JP" pitchFamily="34" charset="-120"/>
              </a:rPr>
              <a:t>誕生月 × 制度の仕組み</a:t>
            </a:r>
            <a:endParaRPr lang="en-US" sz="1550" dirty="0"/>
          </a:p>
        </p:txBody>
      </p:sp>
      <p:sp>
        <p:nvSpPr>
          <p:cNvPr id="35" name="Shape 33"/>
          <p:cNvSpPr/>
          <p:nvPr/>
        </p:nvSpPr>
        <p:spPr>
          <a:xfrm>
            <a:off x="6400800" y="3566160"/>
            <a:ext cx="2468880" cy="1234440"/>
          </a:xfrm>
          <a:prstGeom prst="roundRect">
            <a:avLst>
              <a:gd name="adj" fmla="val 592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36" name="Shape 34"/>
          <p:cNvSpPr/>
          <p:nvPr/>
        </p:nvSpPr>
        <p:spPr>
          <a:xfrm>
            <a:off x="6400800" y="3566160"/>
            <a:ext cx="128016" cy="1234440"/>
          </a:xfrm>
          <a:prstGeom prst="rect">
            <a:avLst/>
          </a:prstGeom>
          <a:solidFill>
            <a:srgbClr val="D4A017"/>
          </a:solidFill>
          <a:ln w="12700">
            <a:solidFill>
              <a:srgbClr val="D4A017"/>
            </a:solidFill>
            <a:prstDash val="solid"/>
          </a:ln>
        </p:spPr>
        <p:txBody>
          <a:bodyPr/>
          <a:lstStyle/>
          <a:p>
            <a:endParaRPr lang="ja-JP" altLang="en-US"/>
          </a:p>
        </p:txBody>
      </p:sp>
      <p:sp>
        <p:nvSpPr>
          <p:cNvPr id="37" name="Text 35"/>
          <p:cNvSpPr/>
          <p:nvPr/>
        </p:nvSpPr>
        <p:spPr>
          <a:xfrm>
            <a:off x="6656832" y="3749040"/>
            <a:ext cx="2121408" cy="292608"/>
          </a:xfrm>
          <a:prstGeom prst="rect">
            <a:avLst/>
          </a:prstGeom>
          <a:noFill/>
          <a:ln/>
        </p:spPr>
        <p:txBody>
          <a:bodyPr wrap="square" lIns="0" tIns="0" rIns="0" bIns="0" rtlCol="0" anchor="ctr"/>
          <a:lstStyle/>
          <a:p>
            <a:pPr marL="0" indent="0">
              <a:buNone/>
            </a:pPr>
            <a:r>
              <a:rPr lang="en-US" sz="2000" b="1" dirty="0">
                <a:solidFill>
                  <a:srgbClr val="17324D"/>
                </a:solidFill>
                <a:latin typeface="Noto Sans CJK JP" pitchFamily="34" charset="0"/>
                <a:ea typeface="Noto Sans CJK JP" pitchFamily="34" charset="-122"/>
                <a:cs typeface="Noto Sans CJK JP" pitchFamily="34" charset="-120"/>
              </a:rPr>
              <a:t>7</a:t>
            </a:r>
            <a:endParaRPr lang="en-US" sz="2000" dirty="0"/>
          </a:p>
        </p:txBody>
      </p:sp>
      <p:sp>
        <p:nvSpPr>
          <p:cNvPr id="38" name="Text 36"/>
          <p:cNvSpPr/>
          <p:nvPr/>
        </p:nvSpPr>
        <p:spPr>
          <a:xfrm>
            <a:off x="6656832" y="4114800"/>
            <a:ext cx="2084832" cy="539496"/>
          </a:xfrm>
          <a:prstGeom prst="rect">
            <a:avLst/>
          </a:prstGeom>
          <a:noFill/>
          <a:ln/>
        </p:spPr>
        <p:txBody>
          <a:bodyPr wrap="square" lIns="381" tIns="381" rIns="381" bIns="381" rtlCol="0" anchor="t"/>
          <a:lstStyle/>
          <a:p>
            <a:pPr marL="0" indent="0">
              <a:buNone/>
            </a:pPr>
            <a:r>
              <a:rPr lang="en-US" sz="1550" dirty="0">
                <a:solidFill>
                  <a:srgbClr val="374151"/>
                </a:solidFill>
                <a:latin typeface="Noto Sans CJK JP" pitchFamily="34" charset="0"/>
                <a:ea typeface="Noto Sans CJK JP" pitchFamily="34" charset="-122"/>
                <a:cs typeface="Noto Sans CJK JP" pitchFamily="34" charset="-120"/>
              </a:rPr>
              <a:t>Wald 推定量</a:t>
            </a:r>
            <a:endParaRPr lang="en-US" sz="1550" dirty="0"/>
          </a:p>
        </p:txBody>
      </p:sp>
      <p:sp>
        <p:nvSpPr>
          <p:cNvPr id="39" name="Shape 37"/>
          <p:cNvSpPr/>
          <p:nvPr/>
        </p:nvSpPr>
        <p:spPr>
          <a:xfrm>
            <a:off x="868680" y="5440680"/>
            <a:ext cx="10058400" cy="676656"/>
          </a:xfrm>
          <a:prstGeom prst="roundRect">
            <a:avLst>
              <a:gd name="adj" fmla="val 10811"/>
            </a:avLst>
          </a:prstGeom>
          <a:solidFill>
            <a:srgbClr val="FDFEFE"/>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40" name="Shape 38"/>
          <p:cNvSpPr/>
          <p:nvPr/>
        </p:nvSpPr>
        <p:spPr>
          <a:xfrm>
            <a:off x="868680" y="5440680"/>
            <a:ext cx="128016" cy="676656"/>
          </a:xfrm>
          <a:prstGeom prst="rect">
            <a:avLst/>
          </a:prstGeom>
          <a:solidFill>
            <a:srgbClr val="26415E"/>
          </a:solidFill>
          <a:ln w="12700">
            <a:solidFill>
              <a:srgbClr val="26415E"/>
            </a:solidFill>
            <a:prstDash val="solid"/>
          </a:ln>
        </p:spPr>
        <p:txBody>
          <a:bodyPr/>
          <a:lstStyle/>
          <a:p>
            <a:endParaRPr lang="ja-JP" altLang="en-US"/>
          </a:p>
        </p:txBody>
      </p:sp>
      <p:sp>
        <p:nvSpPr>
          <p:cNvPr id="41" name="Text 39"/>
          <p:cNvSpPr/>
          <p:nvPr/>
        </p:nvSpPr>
        <p:spPr>
          <a:xfrm>
            <a:off x="1124712" y="5623560"/>
            <a:ext cx="9710928" cy="292608"/>
          </a:xfrm>
          <a:prstGeom prst="rect">
            <a:avLst/>
          </a:prstGeom>
          <a:noFill/>
          <a:ln/>
        </p:spPr>
        <p:txBody>
          <a:bodyPr wrap="square" lIns="0" tIns="0" rIns="0" bIns="0" rtlCol="0" anchor="ctr"/>
          <a:lstStyle/>
          <a:p>
            <a:pPr marL="0" indent="0">
              <a:buNone/>
            </a:pPr>
            <a:r>
              <a:rPr lang="en-US" sz="1380" b="1" dirty="0">
                <a:solidFill>
                  <a:srgbClr val="17324D"/>
                </a:solidFill>
                <a:latin typeface="Noto Sans CJK JP" pitchFamily="34" charset="0"/>
                <a:ea typeface="Noto Sans CJK JP" pitchFamily="34" charset="-122"/>
                <a:cs typeface="Noto Sans CJK JP" pitchFamily="34" charset="-120"/>
              </a:rPr>
              <a:t>見方</a:t>
            </a:r>
            <a:endParaRPr lang="en-US" sz="1380" dirty="0"/>
          </a:p>
        </p:txBody>
      </p:sp>
      <p:sp>
        <p:nvSpPr>
          <p:cNvPr id="42" name="Text 40"/>
          <p:cNvSpPr/>
          <p:nvPr/>
        </p:nvSpPr>
        <p:spPr>
          <a:xfrm>
            <a:off x="1124712" y="5989320"/>
            <a:ext cx="9674352" cy="0"/>
          </a:xfrm>
          <a:prstGeom prst="rect">
            <a:avLst/>
          </a:prstGeom>
          <a:noFill/>
          <a:ln/>
        </p:spPr>
        <p:txBody>
          <a:bodyPr wrap="square" lIns="381" tIns="381" rIns="381" bIns="381" rtlCol="0" anchor="t"/>
          <a:lstStyle/>
          <a:p>
            <a:pPr marL="0" indent="0">
              <a:buNone/>
            </a:pPr>
            <a:r>
              <a:rPr lang="en-US" sz="1320" dirty="0">
                <a:solidFill>
                  <a:srgbClr val="374151"/>
                </a:solidFill>
                <a:latin typeface="Noto Sans CJK JP" pitchFamily="34" charset="0"/>
                <a:ea typeface="Noto Sans CJK JP" pitchFamily="34" charset="-122"/>
                <a:cs typeface="Noto Sans CJK JP" pitchFamily="34" charset="-120"/>
              </a:rPr>
              <a:t>「結果そのもの」より、「なぜその数字を信じてよいのか」を説明できるようになる流れに注目する。</a:t>
            </a:r>
            <a:endParaRPr lang="en-US" sz="132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solidFill>
          <a:srgbClr val="EEF3F7"/>
        </a:solidFill>
        <a:effectLst/>
      </p:bgPr>
    </p:bg>
    <p:spTree>
      <p:nvGrpSpPr>
        <p:cNvPr id="1" name=""/>
        <p:cNvGrpSpPr/>
        <p:nvPr/>
      </p:nvGrpSpPr>
      <p:grpSpPr>
        <a:xfrm>
          <a:off x="0" y="0"/>
          <a:ext cx="0" cy="0"/>
          <a:chOff x="0" y="0"/>
          <a:chExt cx="0" cy="0"/>
        </a:xfrm>
      </p:grpSpPr>
      <p:sp>
        <p:nvSpPr>
          <p:cNvPr id="2" name="Shape 0"/>
          <p:cNvSpPr/>
          <p:nvPr/>
        </p:nvSpPr>
        <p:spPr>
          <a:xfrm>
            <a:off x="0" y="0"/>
            <a:ext cx="12191695" cy="256032"/>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822960" y="1024128"/>
            <a:ext cx="1280160" cy="365760"/>
          </a:xfrm>
          <a:prstGeom prst="rect">
            <a:avLst/>
          </a:prstGeom>
          <a:noFill/>
          <a:ln/>
        </p:spPr>
        <p:txBody>
          <a:bodyPr wrap="square" lIns="0" tIns="0" rIns="0" bIns="0" rtlCol="0" anchor="ctr"/>
          <a:lstStyle/>
          <a:p>
            <a:pPr marL="0" indent="0">
              <a:buNone/>
            </a:pPr>
            <a:r>
              <a:rPr lang="en-US" sz="1800" b="1" dirty="0">
                <a:solidFill>
                  <a:srgbClr val="7CB342"/>
                </a:solidFill>
                <a:latin typeface="Noto Sans CJK JP" pitchFamily="34" charset="0"/>
                <a:ea typeface="Noto Sans CJK JP" pitchFamily="34" charset="-122"/>
                <a:cs typeface="Noto Sans CJK JP" pitchFamily="34" charset="-120"/>
              </a:rPr>
              <a:t>論点</a:t>
            </a:r>
            <a:endParaRPr lang="en-US" sz="1800" dirty="0"/>
          </a:p>
        </p:txBody>
      </p:sp>
      <p:sp>
        <p:nvSpPr>
          <p:cNvPr id="4" name="Text 2"/>
          <p:cNvSpPr/>
          <p:nvPr/>
        </p:nvSpPr>
        <p:spPr>
          <a:xfrm>
            <a:off x="822960" y="1572768"/>
            <a:ext cx="10149840" cy="1874520"/>
          </a:xfrm>
          <a:prstGeom prst="rect">
            <a:avLst/>
          </a:prstGeom>
          <a:noFill/>
          <a:ln/>
        </p:spPr>
        <p:txBody>
          <a:bodyPr wrap="square" lIns="0" tIns="0" rIns="0" bIns="0" rtlCol="0" anchor="ctr"/>
          <a:lstStyle/>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教育年数が増えると、</a:t>
            </a:r>
            <a:endParaRPr lang="en-US" sz="2700" dirty="0"/>
          </a:p>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賃金は上がるのか？</a:t>
            </a:r>
            <a:endParaRPr lang="en-US" sz="2700" dirty="0"/>
          </a:p>
        </p:txBody>
      </p:sp>
      <p:sp>
        <p:nvSpPr>
          <p:cNvPr id="5" name="Text 3"/>
          <p:cNvSpPr/>
          <p:nvPr/>
        </p:nvSpPr>
        <p:spPr>
          <a:xfrm>
            <a:off x="859536" y="3913632"/>
            <a:ext cx="9418320" cy="502920"/>
          </a:xfrm>
          <a:prstGeom prst="rect">
            <a:avLst/>
          </a:prstGeom>
          <a:noFill/>
          <a:ln/>
        </p:spPr>
        <p:txBody>
          <a:bodyPr wrap="square" lIns="0" tIns="0" rIns="0" bIns="0" rtlCol="0" anchor="ctr"/>
          <a:lstStyle/>
          <a:p>
            <a:pPr marL="0" indent="0">
              <a:buNone/>
            </a:pPr>
            <a:r>
              <a:rPr lang="en-US" sz="1500" dirty="0">
                <a:solidFill>
                  <a:srgbClr val="6B7280"/>
                </a:solidFill>
                <a:latin typeface="Noto Sans CJK JP" pitchFamily="34" charset="0"/>
                <a:ea typeface="Noto Sans CJK JP" pitchFamily="34" charset="-122"/>
                <a:cs typeface="Noto Sans CJK JP" pitchFamily="34" charset="-120"/>
              </a:rPr>
              <a:t>上がるなら、どれくらいか。</a:t>
            </a:r>
            <a:endParaRPr lang="en-US" sz="1500" dirty="0"/>
          </a:p>
        </p:txBody>
      </p:sp>
      <p:sp>
        <p:nvSpPr>
          <p:cNvPr id="6" name="Shape 4"/>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7" name="Text 5"/>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8" name="Text 6"/>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43</a:t>
            </a:r>
            <a:endParaRPr lang="en-US" sz="9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この問いが重要な理由</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労働経済学・教育政策・人的資本投資の中心テーマ</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CB342"/>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CB342"/>
                </a:solidFill>
                <a:latin typeface="Noto Sans CJK JP" pitchFamily="34" charset="0"/>
                <a:ea typeface="Noto Sans CJK JP" pitchFamily="34" charset="-122"/>
                <a:cs typeface="Noto Sans CJK JP" pitchFamily="34" charset="-120"/>
              </a:rPr>
              <a:t>AK論文</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44</a:t>
            </a:r>
            <a:endParaRPr lang="en-US" sz="900" dirty="0"/>
          </a:p>
        </p:txBody>
      </p:sp>
      <p:sp>
        <p:nvSpPr>
          <p:cNvPr id="11" name="Shape 9"/>
          <p:cNvSpPr/>
          <p:nvPr/>
        </p:nvSpPr>
        <p:spPr>
          <a:xfrm>
            <a:off x="804672" y="1828800"/>
            <a:ext cx="3398520" cy="2514600"/>
          </a:xfrm>
          <a:prstGeom prst="roundRect">
            <a:avLst>
              <a:gd name="adj" fmla="val 290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04672" y="1828800"/>
            <a:ext cx="128016" cy="2514600"/>
          </a:xfrm>
          <a:prstGeom prst="rect">
            <a:avLst/>
          </a:prstGeom>
          <a:solidFill>
            <a:srgbClr val="4F7CAC"/>
          </a:solidFill>
          <a:ln w="12700">
            <a:solidFill>
              <a:srgbClr val="4F7CAC"/>
            </a:solidFill>
            <a:prstDash val="solid"/>
          </a:ln>
        </p:spPr>
        <p:txBody>
          <a:bodyPr/>
          <a:lstStyle/>
          <a:p>
            <a:endParaRPr lang="ja-JP" altLang="en-US"/>
          </a:p>
        </p:txBody>
      </p:sp>
      <p:sp>
        <p:nvSpPr>
          <p:cNvPr id="13" name="Text 11"/>
          <p:cNvSpPr/>
          <p:nvPr/>
        </p:nvSpPr>
        <p:spPr>
          <a:xfrm>
            <a:off x="1060704" y="2011680"/>
            <a:ext cx="305104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労働経済学</a:t>
            </a:r>
            <a:endParaRPr lang="en-US" sz="1550" dirty="0"/>
          </a:p>
        </p:txBody>
      </p:sp>
      <p:sp>
        <p:nvSpPr>
          <p:cNvPr id="14" name="Text 12"/>
          <p:cNvSpPr/>
          <p:nvPr/>
        </p:nvSpPr>
        <p:spPr>
          <a:xfrm>
            <a:off x="1060704" y="2377440"/>
            <a:ext cx="3014472" cy="181965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教育が生産性や賃金にどう効くかは、</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中心的なテーマ。</a:t>
            </a:r>
            <a:endParaRPr lang="en-US" sz="1300" dirty="0"/>
          </a:p>
        </p:txBody>
      </p:sp>
      <p:sp>
        <p:nvSpPr>
          <p:cNvPr id="15" name="Shape 13"/>
          <p:cNvSpPr/>
          <p:nvPr/>
        </p:nvSpPr>
        <p:spPr>
          <a:xfrm>
            <a:off x="4431792" y="1828800"/>
            <a:ext cx="3398520" cy="2514600"/>
          </a:xfrm>
          <a:prstGeom prst="roundRect">
            <a:avLst>
              <a:gd name="adj" fmla="val 290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4431792" y="1828800"/>
            <a:ext cx="128016" cy="2514600"/>
          </a:xfrm>
          <a:prstGeom prst="rect">
            <a:avLst/>
          </a:prstGeom>
          <a:solidFill>
            <a:srgbClr val="3FA7A3"/>
          </a:solidFill>
          <a:ln w="12700">
            <a:solidFill>
              <a:srgbClr val="3FA7A3"/>
            </a:solidFill>
            <a:prstDash val="solid"/>
          </a:ln>
        </p:spPr>
        <p:txBody>
          <a:bodyPr/>
          <a:lstStyle/>
          <a:p>
            <a:endParaRPr lang="ja-JP" altLang="en-US"/>
          </a:p>
        </p:txBody>
      </p:sp>
      <p:sp>
        <p:nvSpPr>
          <p:cNvPr id="17" name="Text 15"/>
          <p:cNvSpPr/>
          <p:nvPr/>
        </p:nvSpPr>
        <p:spPr>
          <a:xfrm>
            <a:off x="4687824" y="2011680"/>
            <a:ext cx="305104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教育政策</a:t>
            </a:r>
            <a:endParaRPr lang="en-US" sz="1550" dirty="0"/>
          </a:p>
        </p:txBody>
      </p:sp>
      <p:sp>
        <p:nvSpPr>
          <p:cNvPr id="18" name="Text 16"/>
          <p:cNvSpPr/>
          <p:nvPr/>
        </p:nvSpPr>
        <p:spPr>
          <a:xfrm>
            <a:off x="4687824" y="2377440"/>
            <a:ext cx="3014472" cy="181965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教育投資のリターンが高いなら、</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政策の含意が大きい。</a:t>
            </a:r>
            <a:endParaRPr lang="en-US" sz="1300" dirty="0"/>
          </a:p>
        </p:txBody>
      </p:sp>
      <p:sp>
        <p:nvSpPr>
          <p:cNvPr id="19" name="Shape 17"/>
          <p:cNvSpPr/>
          <p:nvPr/>
        </p:nvSpPr>
        <p:spPr>
          <a:xfrm>
            <a:off x="8058912" y="1828800"/>
            <a:ext cx="3398520" cy="2514600"/>
          </a:xfrm>
          <a:prstGeom prst="roundRect">
            <a:avLst>
              <a:gd name="adj" fmla="val 290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058912" y="1828800"/>
            <a:ext cx="128016" cy="2514600"/>
          </a:xfrm>
          <a:prstGeom prst="rect">
            <a:avLst/>
          </a:prstGeom>
          <a:solidFill>
            <a:srgbClr val="E27D60"/>
          </a:solidFill>
          <a:ln w="12700">
            <a:solidFill>
              <a:srgbClr val="E27D60"/>
            </a:solidFill>
            <a:prstDash val="solid"/>
          </a:ln>
        </p:spPr>
        <p:txBody>
          <a:bodyPr/>
          <a:lstStyle/>
          <a:p>
            <a:endParaRPr lang="ja-JP" altLang="en-US"/>
          </a:p>
        </p:txBody>
      </p:sp>
      <p:sp>
        <p:nvSpPr>
          <p:cNvPr id="21" name="Text 19"/>
          <p:cNvSpPr/>
          <p:nvPr/>
        </p:nvSpPr>
        <p:spPr>
          <a:xfrm>
            <a:off x="8314944" y="2011680"/>
            <a:ext cx="305104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個人の意思決定</a:t>
            </a:r>
            <a:endParaRPr lang="en-US" sz="1550" dirty="0"/>
          </a:p>
        </p:txBody>
      </p:sp>
      <p:sp>
        <p:nvSpPr>
          <p:cNvPr id="22" name="Text 20"/>
          <p:cNvSpPr/>
          <p:nvPr/>
        </p:nvSpPr>
        <p:spPr>
          <a:xfrm>
            <a:off x="8314944" y="2377440"/>
            <a:ext cx="3014472" cy="181965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学校に残る価値を考えるうえでも、</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重要な問い。</a:t>
            </a:r>
            <a:endParaRPr lang="en-US" sz="1300" dirty="0"/>
          </a:p>
        </p:txBody>
      </p:sp>
      <p:sp>
        <p:nvSpPr>
          <p:cNvPr id="23" name="Shape 21"/>
          <p:cNvSpPr/>
          <p:nvPr/>
        </p:nvSpPr>
        <p:spPr>
          <a:xfrm>
            <a:off x="914400" y="4681728"/>
            <a:ext cx="10149840" cy="868680"/>
          </a:xfrm>
          <a:prstGeom prst="roundRect">
            <a:avLst>
              <a:gd name="adj" fmla="val 8421"/>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4" name="Shape 22"/>
          <p:cNvSpPr/>
          <p:nvPr/>
        </p:nvSpPr>
        <p:spPr>
          <a:xfrm>
            <a:off x="914400" y="4681728"/>
            <a:ext cx="128016" cy="868680"/>
          </a:xfrm>
          <a:prstGeom prst="rect">
            <a:avLst/>
          </a:prstGeom>
          <a:solidFill>
            <a:srgbClr val="D4A017"/>
          </a:solidFill>
          <a:ln w="12700">
            <a:solidFill>
              <a:srgbClr val="D4A017"/>
            </a:solidFill>
            <a:prstDash val="solid"/>
          </a:ln>
        </p:spPr>
        <p:txBody>
          <a:bodyPr/>
          <a:lstStyle/>
          <a:p>
            <a:endParaRPr lang="ja-JP" altLang="en-US"/>
          </a:p>
        </p:txBody>
      </p:sp>
      <p:sp>
        <p:nvSpPr>
          <p:cNvPr id="25" name="Text 23"/>
          <p:cNvSpPr/>
          <p:nvPr/>
        </p:nvSpPr>
        <p:spPr>
          <a:xfrm>
            <a:off x="1170432" y="4864608"/>
            <a:ext cx="9802368" cy="292608"/>
          </a:xfrm>
          <a:prstGeom prst="rect">
            <a:avLst/>
          </a:prstGeom>
          <a:noFill/>
          <a:ln/>
        </p:spPr>
        <p:txBody>
          <a:bodyPr wrap="square" lIns="0" tIns="0" rIns="0" bIns="0" rtlCol="0" anchor="ctr"/>
          <a:lstStyle/>
          <a:p>
            <a:pPr marL="0" indent="0">
              <a:buNone/>
            </a:pPr>
            <a:r>
              <a:rPr lang="en-US" sz="1480" b="1" dirty="0">
                <a:solidFill>
                  <a:srgbClr val="17324D"/>
                </a:solidFill>
                <a:latin typeface="Noto Sans CJK JP" pitchFamily="34" charset="0"/>
                <a:ea typeface="Noto Sans CJK JP" pitchFamily="34" charset="-122"/>
                <a:cs typeface="Noto Sans CJK JP" pitchFamily="34" charset="-120"/>
              </a:rPr>
              <a:t>だから</a:t>
            </a:r>
            <a:endParaRPr lang="en-US" sz="1480" dirty="0"/>
          </a:p>
        </p:txBody>
      </p:sp>
      <p:sp>
        <p:nvSpPr>
          <p:cNvPr id="26" name="Text 24"/>
          <p:cNvSpPr/>
          <p:nvPr/>
        </p:nvSpPr>
        <p:spPr>
          <a:xfrm>
            <a:off x="1170432" y="5230368"/>
            <a:ext cx="9765792" cy="17373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「教育の収益率」をどう推定するかは、実証研究の王道テーマになる。</a:t>
            </a:r>
            <a:endParaRPr lang="en-US" sz="142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Step 2. 最初に思いつく素朴な分析</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教育年数と賃金を集めて、相関を見る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CB342"/>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CB342"/>
                </a:solidFill>
                <a:latin typeface="Noto Sans CJK JP" pitchFamily="34" charset="0"/>
                <a:ea typeface="Noto Sans CJK JP" pitchFamily="34" charset="-122"/>
                <a:cs typeface="Noto Sans CJK JP" pitchFamily="34" charset="-120"/>
              </a:rPr>
              <a:t>AK論文</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45</a:t>
            </a:r>
            <a:endParaRPr lang="en-US" sz="900" dirty="0"/>
          </a:p>
        </p:txBody>
      </p:sp>
      <p:sp>
        <p:nvSpPr>
          <p:cNvPr id="11" name="Shape 9"/>
          <p:cNvSpPr/>
          <p:nvPr/>
        </p:nvSpPr>
        <p:spPr>
          <a:xfrm>
            <a:off x="868680" y="1627632"/>
            <a:ext cx="3108960" cy="2286000"/>
          </a:xfrm>
          <a:prstGeom prst="roundRect">
            <a:avLst>
              <a:gd name="adj" fmla="val 320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627632"/>
            <a:ext cx="128016" cy="228600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124712" y="1810512"/>
            <a:ext cx="276148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やること</a:t>
            </a:r>
            <a:endParaRPr lang="en-US" sz="1900" dirty="0"/>
          </a:p>
        </p:txBody>
      </p:sp>
      <p:sp>
        <p:nvSpPr>
          <p:cNvPr id="14" name="Text 12"/>
          <p:cNvSpPr/>
          <p:nvPr/>
        </p:nvSpPr>
        <p:spPr>
          <a:xfrm>
            <a:off x="1124712" y="2176272"/>
            <a:ext cx="2724912" cy="159105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たくさんの人から、</a:t>
            </a: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教育年数と現在の賃金を集める。</a:t>
            </a:r>
            <a:endParaRPr lang="en-US" sz="1510" dirty="0"/>
          </a:p>
          <a:p>
            <a:pPr marL="0" indent="0">
              <a:buNone/>
            </a:pP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散布図を作り、右肩上がりかを見る。</a:t>
            </a:r>
            <a:endParaRPr lang="en-US" sz="1510" dirty="0"/>
          </a:p>
        </p:txBody>
      </p:sp>
      <p:sp>
        <p:nvSpPr>
          <p:cNvPr id="15" name="Shape 13"/>
          <p:cNvSpPr/>
          <p:nvPr/>
        </p:nvSpPr>
        <p:spPr>
          <a:xfrm>
            <a:off x="4160520" y="2240280"/>
            <a:ext cx="594360" cy="347472"/>
          </a:xfrm>
          <a:prstGeom prst="chevron">
            <a:avLst/>
          </a:prstGeom>
          <a:solidFill>
            <a:srgbClr val="6B7280"/>
          </a:solidFill>
          <a:ln w="12700">
            <a:solidFill>
              <a:srgbClr val="6B7280"/>
            </a:solidFill>
            <a:prstDash val="solid"/>
          </a:ln>
        </p:spPr>
        <p:txBody>
          <a:bodyPr/>
          <a:lstStyle/>
          <a:p>
            <a:endParaRPr lang="ja-JP" altLang="en-US"/>
          </a:p>
        </p:txBody>
      </p:sp>
      <p:sp>
        <p:nvSpPr>
          <p:cNvPr id="16" name="Shape 14"/>
          <p:cNvSpPr/>
          <p:nvPr/>
        </p:nvSpPr>
        <p:spPr>
          <a:xfrm>
            <a:off x="4983480" y="1627632"/>
            <a:ext cx="2834640" cy="2286000"/>
          </a:xfrm>
          <a:prstGeom prst="roundRect">
            <a:avLst>
              <a:gd name="adj" fmla="val 320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5"/>
          <p:cNvSpPr/>
          <p:nvPr/>
        </p:nvSpPr>
        <p:spPr>
          <a:xfrm>
            <a:off x="4983480" y="1627632"/>
            <a:ext cx="128016" cy="2286000"/>
          </a:xfrm>
          <a:prstGeom prst="rect">
            <a:avLst/>
          </a:prstGeom>
          <a:solidFill>
            <a:srgbClr val="D4A017"/>
          </a:solidFill>
          <a:ln w="12700">
            <a:solidFill>
              <a:srgbClr val="D4A017"/>
            </a:solidFill>
            <a:prstDash val="solid"/>
          </a:ln>
        </p:spPr>
        <p:txBody>
          <a:bodyPr/>
          <a:lstStyle/>
          <a:p>
            <a:endParaRPr lang="ja-JP" altLang="en-US"/>
          </a:p>
        </p:txBody>
      </p:sp>
      <p:sp>
        <p:nvSpPr>
          <p:cNvPr id="18" name="Text 16"/>
          <p:cNvSpPr/>
          <p:nvPr/>
        </p:nvSpPr>
        <p:spPr>
          <a:xfrm>
            <a:off x="5239512" y="1810512"/>
            <a:ext cx="248716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見え方</a:t>
            </a:r>
            <a:endParaRPr lang="en-US" sz="1900" dirty="0"/>
          </a:p>
        </p:txBody>
      </p:sp>
      <p:sp>
        <p:nvSpPr>
          <p:cNvPr id="19" name="Text 17"/>
          <p:cNvSpPr/>
          <p:nvPr/>
        </p:nvSpPr>
        <p:spPr>
          <a:xfrm>
            <a:off x="5239512" y="2176272"/>
            <a:ext cx="2450592" cy="159105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右肩上がりなら、</a:t>
            </a: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教育年数が長い人ほど賃金が高い。</a:t>
            </a:r>
            <a:endParaRPr lang="en-US" sz="1510" dirty="0"/>
          </a:p>
        </p:txBody>
      </p:sp>
      <p:sp>
        <p:nvSpPr>
          <p:cNvPr id="20" name="Shape 18"/>
          <p:cNvSpPr/>
          <p:nvPr/>
        </p:nvSpPr>
        <p:spPr>
          <a:xfrm>
            <a:off x="8001000" y="2240280"/>
            <a:ext cx="594360" cy="347472"/>
          </a:xfrm>
          <a:prstGeom prst="chevron">
            <a:avLst/>
          </a:prstGeom>
          <a:solidFill>
            <a:srgbClr val="6B7280"/>
          </a:solidFill>
          <a:ln w="12700">
            <a:solidFill>
              <a:srgbClr val="6B7280"/>
            </a:solidFill>
            <a:prstDash val="solid"/>
          </a:ln>
        </p:spPr>
        <p:txBody>
          <a:bodyPr/>
          <a:lstStyle/>
          <a:p>
            <a:endParaRPr lang="ja-JP" altLang="en-US"/>
          </a:p>
        </p:txBody>
      </p:sp>
      <p:sp>
        <p:nvSpPr>
          <p:cNvPr id="21" name="Shape 19"/>
          <p:cNvSpPr/>
          <p:nvPr/>
        </p:nvSpPr>
        <p:spPr>
          <a:xfrm>
            <a:off x="8796528" y="1627632"/>
            <a:ext cx="2240280" cy="2286000"/>
          </a:xfrm>
          <a:prstGeom prst="roundRect">
            <a:avLst>
              <a:gd name="adj" fmla="val 3265"/>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2" name="Shape 20"/>
          <p:cNvSpPr/>
          <p:nvPr/>
        </p:nvSpPr>
        <p:spPr>
          <a:xfrm>
            <a:off x="8796528" y="1627632"/>
            <a:ext cx="128016" cy="2286000"/>
          </a:xfrm>
          <a:prstGeom prst="rect">
            <a:avLst/>
          </a:prstGeom>
          <a:solidFill>
            <a:srgbClr val="E27D60"/>
          </a:solidFill>
          <a:ln w="12700">
            <a:solidFill>
              <a:srgbClr val="E27D60"/>
            </a:solidFill>
            <a:prstDash val="solid"/>
          </a:ln>
        </p:spPr>
        <p:txBody>
          <a:bodyPr/>
          <a:lstStyle/>
          <a:p>
            <a:endParaRPr lang="ja-JP" altLang="en-US"/>
          </a:p>
        </p:txBody>
      </p:sp>
      <p:sp>
        <p:nvSpPr>
          <p:cNvPr id="23" name="Text 21"/>
          <p:cNvSpPr/>
          <p:nvPr/>
        </p:nvSpPr>
        <p:spPr>
          <a:xfrm>
            <a:off x="9052560" y="1810512"/>
            <a:ext cx="189280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つい言いたくなること</a:t>
            </a:r>
            <a:endParaRPr lang="en-US" sz="1800" dirty="0"/>
          </a:p>
        </p:txBody>
      </p:sp>
      <p:sp>
        <p:nvSpPr>
          <p:cNvPr id="24" name="Text 22"/>
          <p:cNvSpPr/>
          <p:nvPr/>
        </p:nvSpPr>
        <p:spPr>
          <a:xfrm>
            <a:off x="9052560" y="2176272"/>
            <a:ext cx="1856232" cy="159105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教育が賃金を</a:t>
            </a: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押し上げている。</a:t>
            </a:r>
            <a:endParaRPr lang="en-US" sz="1510" dirty="0"/>
          </a:p>
        </p:txBody>
      </p:sp>
      <p:sp>
        <p:nvSpPr>
          <p:cNvPr id="25" name="Shape 23"/>
          <p:cNvSpPr/>
          <p:nvPr/>
        </p:nvSpPr>
        <p:spPr>
          <a:xfrm>
            <a:off x="914400" y="4498848"/>
            <a:ext cx="10058400" cy="877824"/>
          </a:xfrm>
          <a:prstGeom prst="roundRect">
            <a:avLst>
              <a:gd name="adj" fmla="val 8333"/>
            </a:avLst>
          </a:prstGeom>
          <a:solidFill>
            <a:srgbClr val="FDFEFE"/>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6" name="Shape 24"/>
          <p:cNvSpPr/>
          <p:nvPr/>
        </p:nvSpPr>
        <p:spPr>
          <a:xfrm>
            <a:off x="914400" y="4498848"/>
            <a:ext cx="128016" cy="877824"/>
          </a:xfrm>
          <a:prstGeom prst="rect">
            <a:avLst/>
          </a:prstGeom>
          <a:solidFill>
            <a:srgbClr val="4F7CAC"/>
          </a:solidFill>
          <a:ln w="12700">
            <a:solidFill>
              <a:srgbClr val="4F7CAC"/>
            </a:solidFill>
            <a:prstDash val="solid"/>
          </a:ln>
        </p:spPr>
        <p:txBody>
          <a:bodyPr/>
          <a:lstStyle/>
          <a:p>
            <a:endParaRPr lang="ja-JP" altLang="en-US"/>
          </a:p>
        </p:txBody>
      </p:sp>
      <p:sp>
        <p:nvSpPr>
          <p:cNvPr id="27" name="Text 25"/>
          <p:cNvSpPr/>
          <p:nvPr/>
        </p:nvSpPr>
        <p:spPr>
          <a:xfrm>
            <a:off x="1170432" y="4681728"/>
            <a:ext cx="9710928" cy="292608"/>
          </a:xfrm>
          <a:prstGeom prst="rect">
            <a:avLst/>
          </a:prstGeom>
          <a:noFill/>
          <a:ln/>
        </p:spPr>
        <p:txBody>
          <a:bodyPr wrap="square" lIns="0" tIns="0" rIns="0" bIns="0" rtlCol="0" anchor="ctr"/>
          <a:lstStyle/>
          <a:p>
            <a:pPr marL="0" indent="0">
              <a:buNone/>
            </a:pPr>
            <a:r>
              <a:rPr lang="en-US" sz="1470" b="1" dirty="0">
                <a:solidFill>
                  <a:srgbClr val="17324D"/>
                </a:solidFill>
                <a:latin typeface="Noto Sans CJK JP" pitchFamily="34" charset="0"/>
                <a:ea typeface="Noto Sans CJK JP" pitchFamily="34" charset="-122"/>
                <a:cs typeface="Noto Sans CJK JP" pitchFamily="34" charset="-120"/>
              </a:rPr>
              <a:t>ここでの位置づけ</a:t>
            </a:r>
            <a:endParaRPr lang="en-US" sz="1470" dirty="0"/>
          </a:p>
        </p:txBody>
      </p:sp>
      <p:sp>
        <p:nvSpPr>
          <p:cNvPr id="28" name="Text 26"/>
          <p:cNvSpPr/>
          <p:nvPr/>
        </p:nvSpPr>
        <p:spPr>
          <a:xfrm>
            <a:off x="1170432" y="5047488"/>
            <a:ext cx="9674352" cy="182880"/>
          </a:xfrm>
          <a:prstGeom prst="rect">
            <a:avLst/>
          </a:prstGeom>
          <a:noFill/>
          <a:ln/>
        </p:spPr>
        <p:txBody>
          <a:bodyPr wrap="square" lIns="381" tIns="381" rIns="381" bIns="381" rtlCol="0" anchor="t"/>
          <a:lstStyle/>
          <a:p>
            <a:pPr marL="0" indent="0">
              <a:buNone/>
            </a:pPr>
            <a:r>
              <a:rPr lang="en-US" sz="1410" dirty="0">
                <a:solidFill>
                  <a:srgbClr val="374151"/>
                </a:solidFill>
                <a:latin typeface="Noto Sans CJK JP" pitchFamily="34" charset="0"/>
                <a:ea typeface="Noto Sans CJK JP" pitchFamily="34" charset="-122"/>
                <a:cs typeface="Noto Sans CJK JP" pitchFamily="34" charset="-120"/>
              </a:rPr>
              <a:t>この発想自体は自然で重要。少なくとも、データにどんな相関があるかを見る出発点にはなる。</a:t>
            </a:r>
            <a:endParaRPr lang="en-US" sz="141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散布図を描くと、たしかに右肩上がりに見える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模式データ</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CB342"/>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CB342"/>
                </a:solidFill>
                <a:latin typeface="Noto Sans CJK JP" pitchFamily="34" charset="0"/>
                <a:ea typeface="Noto Sans CJK JP" pitchFamily="34" charset="-122"/>
                <a:cs typeface="Noto Sans CJK JP" pitchFamily="34" charset="-120"/>
              </a:rPr>
              <a:t>AK論文</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46</a:t>
            </a:r>
            <a:endParaRPr lang="en-US" sz="900" dirty="0"/>
          </a:p>
        </p:txBody>
      </p:sp>
      <p:pic>
        <p:nvPicPr>
          <p:cNvPr id="11" name="Image 0" descr="/mnt/data/lecture1_slide_assets/schooling_wage_scatter.png"/>
          <p:cNvPicPr>
            <a:picLocks noChangeAspect="1"/>
          </p:cNvPicPr>
          <p:nvPr/>
        </p:nvPicPr>
        <p:blipFill>
          <a:blip r:embed="rId3"/>
          <a:stretch>
            <a:fillRect/>
          </a:stretch>
        </p:blipFill>
        <p:spPr>
          <a:xfrm>
            <a:off x="822960" y="1672068"/>
            <a:ext cx="6400800" cy="4016784"/>
          </a:xfrm>
          <a:prstGeom prst="rect">
            <a:avLst/>
          </a:prstGeom>
        </p:spPr>
      </p:pic>
      <p:sp>
        <p:nvSpPr>
          <p:cNvPr id="12" name="Shape 9"/>
          <p:cNvSpPr/>
          <p:nvPr/>
        </p:nvSpPr>
        <p:spPr>
          <a:xfrm>
            <a:off x="7452360" y="1755648"/>
            <a:ext cx="3657600" cy="1353312"/>
          </a:xfrm>
          <a:prstGeom prst="roundRect">
            <a:avLst>
              <a:gd name="adj" fmla="val 5405"/>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3" name="Shape 10"/>
          <p:cNvSpPr/>
          <p:nvPr/>
        </p:nvSpPr>
        <p:spPr>
          <a:xfrm>
            <a:off x="7452360" y="1755648"/>
            <a:ext cx="128016" cy="1353312"/>
          </a:xfrm>
          <a:prstGeom prst="rect">
            <a:avLst/>
          </a:prstGeom>
          <a:solidFill>
            <a:srgbClr val="3FA7A3"/>
          </a:solidFill>
          <a:ln w="12700">
            <a:solidFill>
              <a:srgbClr val="3FA7A3"/>
            </a:solidFill>
            <a:prstDash val="solid"/>
          </a:ln>
        </p:spPr>
        <p:txBody>
          <a:bodyPr/>
          <a:lstStyle/>
          <a:p>
            <a:endParaRPr lang="ja-JP" altLang="en-US"/>
          </a:p>
        </p:txBody>
      </p:sp>
      <p:sp>
        <p:nvSpPr>
          <p:cNvPr id="14" name="Text 11"/>
          <p:cNvSpPr/>
          <p:nvPr/>
        </p:nvSpPr>
        <p:spPr>
          <a:xfrm>
            <a:off x="7708392" y="1938528"/>
            <a:ext cx="3310128" cy="292608"/>
          </a:xfrm>
          <a:prstGeom prst="rect">
            <a:avLst/>
          </a:prstGeom>
          <a:noFill/>
          <a:ln/>
        </p:spPr>
        <p:txBody>
          <a:bodyPr wrap="square" lIns="0" tIns="0" rIns="0" bIns="0" rtlCol="0" anchor="ctr"/>
          <a:lstStyle/>
          <a:p>
            <a:pPr marL="0" indent="0">
              <a:buNone/>
            </a:pPr>
            <a:r>
              <a:rPr lang="en-US" sz="1680" b="1" dirty="0">
                <a:solidFill>
                  <a:srgbClr val="17324D"/>
                </a:solidFill>
                <a:latin typeface="Noto Sans CJK JP" pitchFamily="34" charset="0"/>
                <a:ea typeface="Noto Sans CJK JP" pitchFamily="34" charset="-122"/>
                <a:cs typeface="Noto Sans CJK JP" pitchFamily="34" charset="-120"/>
              </a:rPr>
              <a:t>散布図が教えてくれること</a:t>
            </a:r>
            <a:endParaRPr lang="en-US" sz="1680" dirty="0"/>
          </a:p>
        </p:txBody>
      </p:sp>
      <p:sp>
        <p:nvSpPr>
          <p:cNvPr id="15" name="Text 12"/>
          <p:cNvSpPr/>
          <p:nvPr/>
        </p:nvSpPr>
        <p:spPr>
          <a:xfrm>
            <a:off x="7708392" y="2304288"/>
            <a:ext cx="3273552" cy="658368"/>
          </a:xfrm>
          <a:prstGeom prst="rect">
            <a:avLst/>
          </a:prstGeom>
          <a:noFill/>
          <a:ln/>
        </p:spPr>
        <p:txBody>
          <a:bodyPr wrap="square" lIns="381" tIns="381" rIns="381" bIns="381" rtlCol="0" anchor="t"/>
          <a:lstStyle/>
          <a:p>
            <a:pPr marL="0" indent="0">
              <a:buNone/>
            </a:pPr>
            <a:r>
              <a:rPr lang="en-US" sz="1450" dirty="0">
                <a:solidFill>
                  <a:srgbClr val="374151"/>
                </a:solidFill>
                <a:latin typeface="Noto Sans CJK JP" pitchFamily="34" charset="0"/>
                <a:ea typeface="Noto Sans CJK JP" pitchFamily="34" charset="-122"/>
                <a:cs typeface="Noto Sans CJK JP" pitchFamily="34" charset="-120"/>
              </a:rPr>
              <a:t>教育年数が長い人ほど、賃金が高い傾向はありそうだ。</a:t>
            </a:r>
            <a:endParaRPr lang="en-US" sz="1450" dirty="0"/>
          </a:p>
        </p:txBody>
      </p:sp>
      <p:sp>
        <p:nvSpPr>
          <p:cNvPr id="16" name="Shape 13"/>
          <p:cNvSpPr/>
          <p:nvPr/>
        </p:nvSpPr>
        <p:spPr>
          <a:xfrm>
            <a:off x="7452360" y="3364992"/>
            <a:ext cx="3657600" cy="1353312"/>
          </a:xfrm>
          <a:prstGeom prst="roundRect">
            <a:avLst>
              <a:gd name="adj" fmla="val 5405"/>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4"/>
          <p:cNvSpPr/>
          <p:nvPr/>
        </p:nvSpPr>
        <p:spPr>
          <a:xfrm>
            <a:off x="7452360" y="3364992"/>
            <a:ext cx="128016" cy="1353312"/>
          </a:xfrm>
          <a:prstGeom prst="rect">
            <a:avLst/>
          </a:prstGeom>
          <a:solidFill>
            <a:srgbClr val="E27D60"/>
          </a:solidFill>
          <a:ln w="12700">
            <a:solidFill>
              <a:srgbClr val="E27D60"/>
            </a:solidFill>
            <a:prstDash val="solid"/>
          </a:ln>
        </p:spPr>
        <p:txBody>
          <a:bodyPr/>
          <a:lstStyle/>
          <a:p>
            <a:endParaRPr lang="ja-JP" altLang="en-US"/>
          </a:p>
        </p:txBody>
      </p:sp>
      <p:sp>
        <p:nvSpPr>
          <p:cNvPr id="18" name="Text 15"/>
          <p:cNvSpPr/>
          <p:nvPr/>
        </p:nvSpPr>
        <p:spPr>
          <a:xfrm>
            <a:off x="7708392" y="3547872"/>
            <a:ext cx="3310128" cy="292608"/>
          </a:xfrm>
          <a:prstGeom prst="rect">
            <a:avLst/>
          </a:prstGeom>
          <a:noFill/>
          <a:ln/>
        </p:spPr>
        <p:txBody>
          <a:bodyPr wrap="square" lIns="0" tIns="0" rIns="0" bIns="0" rtlCol="0" anchor="ctr"/>
          <a:lstStyle/>
          <a:p>
            <a:pPr marL="0" indent="0">
              <a:buNone/>
            </a:pPr>
            <a:r>
              <a:rPr lang="en-US" sz="1680" b="1" dirty="0">
                <a:solidFill>
                  <a:srgbClr val="17324D"/>
                </a:solidFill>
                <a:latin typeface="Noto Sans CJK JP" pitchFamily="34" charset="0"/>
                <a:ea typeface="Noto Sans CJK JP" pitchFamily="34" charset="-122"/>
                <a:cs typeface="Noto Sans CJK JP" pitchFamily="34" charset="-120"/>
              </a:rPr>
              <a:t>でも足りないこと</a:t>
            </a:r>
            <a:endParaRPr lang="en-US" sz="1680" dirty="0"/>
          </a:p>
        </p:txBody>
      </p:sp>
      <p:sp>
        <p:nvSpPr>
          <p:cNvPr id="19" name="Text 16"/>
          <p:cNvSpPr/>
          <p:nvPr/>
        </p:nvSpPr>
        <p:spPr>
          <a:xfrm>
            <a:off x="7708392" y="3913632"/>
            <a:ext cx="3273552" cy="658368"/>
          </a:xfrm>
          <a:prstGeom prst="rect">
            <a:avLst/>
          </a:prstGeom>
          <a:noFill/>
          <a:ln/>
        </p:spPr>
        <p:txBody>
          <a:bodyPr wrap="square" lIns="381" tIns="381" rIns="381" bIns="381" rtlCol="0" anchor="t"/>
          <a:lstStyle/>
          <a:p>
            <a:pPr marL="0" indent="0">
              <a:buNone/>
            </a:pPr>
            <a:r>
              <a:rPr lang="en-US" sz="1450" dirty="0">
                <a:solidFill>
                  <a:srgbClr val="374151"/>
                </a:solidFill>
                <a:latin typeface="Noto Sans CJK JP" pitchFamily="34" charset="0"/>
                <a:ea typeface="Noto Sans CJK JP" pitchFamily="34" charset="-122"/>
                <a:cs typeface="Noto Sans CJK JP" pitchFamily="34" charset="-120"/>
              </a:rPr>
              <a:t>相関があることと、因果効果があることは別。</a:t>
            </a:r>
            <a:endParaRPr lang="en-US" sz="1450" dirty="0"/>
          </a:p>
        </p:txBody>
      </p:sp>
      <p:sp>
        <p:nvSpPr>
          <p:cNvPr id="20" name="Shape 17"/>
          <p:cNvSpPr/>
          <p:nvPr/>
        </p:nvSpPr>
        <p:spPr>
          <a:xfrm>
            <a:off x="914400" y="5870448"/>
            <a:ext cx="841248" cy="256032"/>
          </a:xfrm>
          <a:prstGeom prst="roundRect">
            <a:avLst>
              <a:gd name="adj" fmla="val 17857"/>
            </a:avLst>
          </a:prstGeom>
          <a:solidFill>
            <a:srgbClr val="FFFFFF"/>
          </a:solidFill>
          <a:ln w="12700">
            <a:solidFill>
              <a:srgbClr val="6B7280"/>
            </a:solidFill>
            <a:prstDash val="solid"/>
          </a:ln>
        </p:spPr>
        <p:txBody>
          <a:bodyPr/>
          <a:lstStyle/>
          <a:p>
            <a:endParaRPr lang="ja-JP" altLang="en-US"/>
          </a:p>
        </p:txBody>
      </p:sp>
      <p:sp>
        <p:nvSpPr>
          <p:cNvPr id="21" name="Text 18"/>
          <p:cNvSpPr/>
          <p:nvPr/>
        </p:nvSpPr>
        <p:spPr>
          <a:xfrm>
            <a:off x="941832" y="5911596"/>
            <a:ext cx="786384" cy="128016"/>
          </a:xfrm>
          <a:prstGeom prst="rect">
            <a:avLst/>
          </a:prstGeom>
          <a:noFill/>
          <a:ln/>
        </p:spPr>
        <p:txBody>
          <a:bodyPr wrap="square" lIns="0" tIns="0" rIns="0" bIns="0" rtlCol="0" anchor="ctr"/>
          <a:lstStyle/>
          <a:p>
            <a:pPr marL="0" indent="0" algn="ctr">
              <a:buNone/>
            </a:pPr>
            <a:r>
              <a:rPr lang="en-US" sz="880" b="1" dirty="0">
                <a:solidFill>
                  <a:srgbClr val="6B7280"/>
                </a:solidFill>
                <a:latin typeface="Noto Sans CJK JP" pitchFamily="34" charset="0"/>
                <a:ea typeface="Noto Sans CJK JP" pitchFamily="34" charset="-122"/>
                <a:cs typeface="Noto Sans CJK JP" pitchFamily="34" charset="-120"/>
              </a:rPr>
              <a:t>イメージ図</a:t>
            </a:r>
            <a:endParaRPr lang="en-US" sz="88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より正確には、回帰分析で「上がってる度合い」を測る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いちばん当てはまりのよい直線を引く</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CB342"/>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CB342"/>
                </a:solidFill>
                <a:latin typeface="Noto Sans CJK JP" pitchFamily="34" charset="0"/>
                <a:ea typeface="Noto Sans CJK JP" pitchFamily="34" charset="-122"/>
                <a:cs typeface="Noto Sans CJK JP" pitchFamily="34" charset="-120"/>
              </a:rPr>
              <a:t>AK論文</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47</a:t>
            </a:r>
            <a:endParaRPr lang="en-US" sz="900" dirty="0"/>
          </a:p>
        </p:txBody>
      </p:sp>
      <p:sp>
        <p:nvSpPr>
          <p:cNvPr id="11" name="Shape 9"/>
          <p:cNvSpPr/>
          <p:nvPr/>
        </p:nvSpPr>
        <p:spPr>
          <a:xfrm>
            <a:off x="868680" y="1627632"/>
            <a:ext cx="4389120" cy="2194560"/>
          </a:xfrm>
          <a:prstGeom prst="roundRect">
            <a:avLst>
              <a:gd name="adj" fmla="val 3333"/>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627632"/>
            <a:ext cx="128016" cy="219456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124712" y="1810512"/>
            <a:ext cx="404164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回帰式</a:t>
            </a:r>
            <a:endParaRPr lang="en-US" sz="1900" dirty="0"/>
          </a:p>
        </p:txBody>
      </p:sp>
      <p:sp>
        <p:nvSpPr>
          <p:cNvPr id="14" name="Text 12"/>
          <p:cNvSpPr/>
          <p:nvPr/>
        </p:nvSpPr>
        <p:spPr>
          <a:xfrm>
            <a:off x="1124712" y="2176272"/>
            <a:ext cx="4005072" cy="149961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被説明変数：賃金 w_i</a:t>
            </a: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説明変数：教育年数 s_i</a:t>
            </a:r>
            <a:endParaRPr lang="en-US" sz="1510" dirty="0"/>
          </a:p>
          <a:p>
            <a:pPr marL="0" indent="0">
              <a:buNone/>
            </a:pP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β を「教育 1 年の収益率」と読みたくなる。</a:t>
            </a:r>
            <a:endParaRPr lang="en-US" sz="1510" dirty="0"/>
          </a:p>
        </p:txBody>
      </p:sp>
      <p:pic>
        <p:nvPicPr>
          <p:cNvPr id="15"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06440" y="1920240"/>
            <a:ext cx="2926080" cy="640080"/>
          </a:xfrm>
          <a:prstGeom prst="rect">
            <a:avLst/>
          </a:prstGeom>
        </p:spPr>
      </p:pic>
      <p:sp>
        <p:nvSpPr>
          <p:cNvPr id="16" name="Shape 13"/>
          <p:cNvSpPr/>
          <p:nvPr/>
        </p:nvSpPr>
        <p:spPr>
          <a:xfrm>
            <a:off x="5486400" y="2944368"/>
            <a:ext cx="5349240" cy="1444752"/>
          </a:xfrm>
          <a:prstGeom prst="roundRect">
            <a:avLst>
              <a:gd name="adj" fmla="val 5063"/>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4"/>
          <p:cNvSpPr/>
          <p:nvPr/>
        </p:nvSpPr>
        <p:spPr>
          <a:xfrm>
            <a:off x="5486400" y="2944368"/>
            <a:ext cx="128016" cy="1444752"/>
          </a:xfrm>
          <a:prstGeom prst="rect">
            <a:avLst/>
          </a:prstGeom>
          <a:solidFill>
            <a:srgbClr val="D4A017"/>
          </a:solidFill>
          <a:ln w="12700">
            <a:solidFill>
              <a:srgbClr val="D4A017"/>
            </a:solidFill>
            <a:prstDash val="solid"/>
          </a:ln>
        </p:spPr>
        <p:txBody>
          <a:bodyPr/>
          <a:lstStyle/>
          <a:p>
            <a:endParaRPr lang="ja-JP" altLang="en-US"/>
          </a:p>
        </p:txBody>
      </p:sp>
      <p:sp>
        <p:nvSpPr>
          <p:cNvPr id="18" name="Text 15"/>
          <p:cNvSpPr/>
          <p:nvPr/>
        </p:nvSpPr>
        <p:spPr>
          <a:xfrm>
            <a:off x="5742432" y="3127248"/>
            <a:ext cx="5001768" cy="292608"/>
          </a:xfrm>
          <a:prstGeom prst="rect">
            <a:avLst/>
          </a:prstGeom>
          <a:noFill/>
          <a:ln/>
        </p:spPr>
        <p:txBody>
          <a:bodyPr wrap="square" lIns="0" tIns="0" rIns="0" bIns="0" rtlCol="0" anchor="ctr"/>
          <a:lstStyle/>
          <a:p>
            <a:pPr marL="0" indent="0">
              <a:buNone/>
            </a:pPr>
            <a:r>
              <a:rPr lang="en-US" sz="1780" b="1" dirty="0">
                <a:solidFill>
                  <a:srgbClr val="17324D"/>
                </a:solidFill>
                <a:latin typeface="Noto Sans CJK JP" pitchFamily="34" charset="0"/>
                <a:ea typeface="Noto Sans CJK JP" pitchFamily="34" charset="-122"/>
                <a:cs typeface="Noto Sans CJK JP" pitchFamily="34" charset="-120"/>
              </a:rPr>
              <a:t>素朴な解釈</a:t>
            </a:r>
            <a:endParaRPr lang="en-US" sz="1780" dirty="0"/>
          </a:p>
        </p:txBody>
      </p:sp>
      <p:sp>
        <p:nvSpPr>
          <p:cNvPr id="19" name="Text 16"/>
          <p:cNvSpPr/>
          <p:nvPr/>
        </p:nvSpPr>
        <p:spPr>
          <a:xfrm>
            <a:off x="5742432" y="3493008"/>
            <a:ext cx="4965192" cy="749808"/>
          </a:xfrm>
          <a:prstGeom prst="rect">
            <a:avLst/>
          </a:prstGeom>
          <a:noFill/>
          <a:ln/>
        </p:spPr>
        <p:txBody>
          <a:bodyPr wrap="square" lIns="381" tIns="381" rIns="381" bIns="381" rtlCol="0" anchor="t"/>
          <a:lstStyle/>
          <a:p>
            <a:pPr marL="0" indent="0">
              <a:buNone/>
            </a:pPr>
            <a:r>
              <a:rPr lang="en-US" sz="1460" dirty="0">
                <a:solidFill>
                  <a:srgbClr val="374151"/>
                </a:solidFill>
                <a:latin typeface="Noto Sans CJK JP" pitchFamily="34" charset="0"/>
                <a:ea typeface="Noto Sans CJK JP" pitchFamily="34" charset="-122"/>
                <a:cs typeface="Noto Sans CJK JP" pitchFamily="34" charset="-120"/>
              </a:rPr>
              <a:t>β &gt; 0 なら、教育年数が長いほど賃金が高い。</a:t>
            </a:r>
            <a:endParaRPr lang="en-US" sz="1460" dirty="0"/>
          </a:p>
          <a:p>
            <a:pPr marL="0" indent="0">
              <a:buNone/>
            </a:pPr>
            <a:r>
              <a:rPr lang="en-US" sz="1460" dirty="0">
                <a:solidFill>
                  <a:srgbClr val="374151"/>
                </a:solidFill>
                <a:latin typeface="Noto Sans CJK JP" pitchFamily="34" charset="0"/>
                <a:ea typeface="Noto Sans CJK JP" pitchFamily="34" charset="-122"/>
                <a:cs typeface="Noto Sans CJK JP" pitchFamily="34" charset="-120"/>
              </a:rPr>
              <a:t>だから「教育の因果効果だ」と言いたくなる。</a:t>
            </a:r>
            <a:endParaRPr lang="en-US" sz="1460" dirty="0"/>
          </a:p>
        </p:txBody>
      </p:sp>
      <p:sp>
        <p:nvSpPr>
          <p:cNvPr id="20" name="Shape 17"/>
          <p:cNvSpPr/>
          <p:nvPr/>
        </p:nvSpPr>
        <p:spPr>
          <a:xfrm>
            <a:off x="932688" y="4645152"/>
            <a:ext cx="10040112" cy="896112"/>
          </a:xfrm>
          <a:prstGeom prst="roundRect">
            <a:avLst>
              <a:gd name="adj" fmla="val 8163"/>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1" name="Shape 18"/>
          <p:cNvSpPr/>
          <p:nvPr/>
        </p:nvSpPr>
        <p:spPr>
          <a:xfrm>
            <a:off x="932688" y="4645152"/>
            <a:ext cx="128016" cy="896112"/>
          </a:xfrm>
          <a:prstGeom prst="rect">
            <a:avLst/>
          </a:prstGeom>
          <a:solidFill>
            <a:srgbClr val="E27D60"/>
          </a:solidFill>
          <a:ln w="12700">
            <a:solidFill>
              <a:srgbClr val="E27D60"/>
            </a:solidFill>
            <a:prstDash val="solid"/>
          </a:ln>
        </p:spPr>
        <p:txBody>
          <a:bodyPr/>
          <a:lstStyle/>
          <a:p>
            <a:endParaRPr lang="ja-JP" altLang="en-US"/>
          </a:p>
        </p:txBody>
      </p:sp>
      <p:sp>
        <p:nvSpPr>
          <p:cNvPr id="22" name="Text 19"/>
          <p:cNvSpPr/>
          <p:nvPr/>
        </p:nvSpPr>
        <p:spPr>
          <a:xfrm>
            <a:off x="1188720" y="4828032"/>
            <a:ext cx="9692640" cy="292608"/>
          </a:xfrm>
          <a:prstGeom prst="rect">
            <a:avLst/>
          </a:prstGeom>
          <a:noFill/>
          <a:ln/>
        </p:spPr>
        <p:txBody>
          <a:bodyPr wrap="square" lIns="0" tIns="0" rIns="0" bIns="0" rtlCol="0" anchor="ctr"/>
          <a:lstStyle/>
          <a:p>
            <a:pPr marL="0" indent="0">
              <a:buNone/>
            </a:pPr>
            <a:r>
              <a:rPr lang="en-US" sz="1480" b="1" dirty="0">
                <a:solidFill>
                  <a:srgbClr val="17324D"/>
                </a:solidFill>
                <a:latin typeface="Noto Sans CJK JP" pitchFamily="34" charset="0"/>
                <a:ea typeface="Noto Sans CJK JP" pitchFamily="34" charset="-122"/>
                <a:cs typeface="Noto Sans CJK JP" pitchFamily="34" charset="-120"/>
              </a:rPr>
              <a:t>ここでの危険</a:t>
            </a:r>
            <a:endParaRPr lang="en-US" sz="1480" dirty="0"/>
          </a:p>
        </p:txBody>
      </p:sp>
      <p:sp>
        <p:nvSpPr>
          <p:cNvPr id="23" name="Text 20"/>
          <p:cNvSpPr/>
          <p:nvPr/>
        </p:nvSpPr>
        <p:spPr>
          <a:xfrm>
            <a:off x="1188720" y="5193792"/>
            <a:ext cx="9656064" cy="201168"/>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散布図や OLS が悪いのではない。問題は、それだけで因果効果まで言いたくなること。</a:t>
            </a:r>
            <a:endParaRPr lang="en-US" sz="142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bg>
      <p:bgPr>
        <a:solidFill>
          <a:srgbClr val="EEF3F7"/>
        </a:solidFill>
        <a:effectLst/>
      </p:bgPr>
    </p:bg>
    <p:spTree>
      <p:nvGrpSpPr>
        <p:cNvPr id="1" name=""/>
        <p:cNvGrpSpPr/>
        <p:nvPr/>
      </p:nvGrpSpPr>
      <p:grpSpPr>
        <a:xfrm>
          <a:off x="0" y="0"/>
          <a:ext cx="0" cy="0"/>
          <a:chOff x="0" y="0"/>
          <a:chExt cx="0" cy="0"/>
        </a:xfrm>
      </p:grpSpPr>
      <p:sp>
        <p:nvSpPr>
          <p:cNvPr id="2" name="Shape 0"/>
          <p:cNvSpPr/>
          <p:nvPr/>
        </p:nvSpPr>
        <p:spPr>
          <a:xfrm>
            <a:off x="0" y="0"/>
            <a:ext cx="12191695" cy="256032"/>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822960" y="1024128"/>
            <a:ext cx="1280160" cy="365760"/>
          </a:xfrm>
          <a:prstGeom prst="rect">
            <a:avLst/>
          </a:prstGeom>
          <a:noFill/>
          <a:ln/>
        </p:spPr>
        <p:txBody>
          <a:bodyPr wrap="square" lIns="0" tIns="0" rIns="0" bIns="0" rtlCol="0" anchor="ctr"/>
          <a:lstStyle/>
          <a:p>
            <a:pPr marL="0" indent="0">
              <a:buNone/>
            </a:pPr>
            <a:r>
              <a:rPr lang="en-US" sz="1800" b="1" dirty="0">
                <a:solidFill>
                  <a:srgbClr val="7CB342"/>
                </a:solidFill>
                <a:latin typeface="Noto Sans CJK JP" pitchFamily="34" charset="0"/>
                <a:ea typeface="Noto Sans CJK JP" pitchFamily="34" charset="-122"/>
                <a:cs typeface="Noto Sans CJK JP" pitchFamily="34" charset="-120"/>
              </a:rPr>
              <a:t>論点</a:t>
            </a:r>
            <a:endParaRPr lang="en-US" sz="1800" dirty="0"/>
          </a:p>
        </p:txBody>
      </p:sp>
      <p:sp>
        <p:nvSpPr>
          <p:cNvPr id="4" name="Text 2"/>
          <p:cNvSpPr/>
          <p:nvPr/>
        </p:nvSpPr>
        <p:spPr>
          <a:xfrm>
            <a:off x="822960" y="1572768"/>
            <a:ext cx="10149840" cy="1874520"/>
          </a:xfrm>
          <a:prstGeom prst="rect">
            <a:avLst/>
          </a:prstGeom>
          <a:noFill/>
          <a:ln/>
        </p:spPr>
        <p:txBody>
          <a:bodyPr wrap="square" lIns="0" tIns="0" rIns="0" bIns="0" rtlCol="0" anchor="ctr"/>
          <a:lstStyle/>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右肩上がりの相関を見たとき、</a:t>
            </a:r>
            <a:endParaRPr lang="en-US" sz="2700" dirty="0"/>
          </a:p>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なぜそのまま因果効果と言ってはいけないのか？</a:t>
            </a:r>
            <a:endParaRPr lang="en-US" sz="2700" dirty="0"/>
          </a:p>
        </p:txBody>
      </p:sp>
      <p:sp>
        <p:nvSpPr>
          <p:cNvPr id="5" name="Text 3"/>
          <p:cNvSpPr/>
          <p:nvPr/>
        </p:nvSpPr>
        <p:spPr>
          <a:xfrm>
            <a:off x="859536" y="3913632"/>
            <a:ext cx="9418320" cy="502920"/>
          </a:xfrm>
          <a:prstGeom prst="rect">
            <a:avLst/>
          </a:prstGeom>
          <a:noFill/>
          <a:ln/>
        </p:spPr>
        <p:txBody>
          <a:bodyPr wrap="square" lIns="0" tIns="0" rIns="0" bIns="0" rtlCol="0" anchor="ctr"/>
          <a:lstStyle/>
          <a:p>
            <a:pPr marL="0" indent="0">
              <a:buNone/>
            </a:pPr>
            <a:r>
              <a:rPr lang="en-US" sz="1500" dirty="0">
                <a:solidFill>
                  <a:srgbClr val="6B7280"/>
                </a:solidFill>
                <a:latin typeface="Noto Sans CJK JP" pitchFamily="34" charset="0"/>
                <a:ea typeface="Noto Sans CJK JP" pitchFamily="34" charset="-122"/>
                <a:cs typeface="Noto Sans CJK JP" pitchFamily="34" charset="-120"/>
              </a:rPr>
              <a:t>相関と因果の違いが、ここで問題になる。</a:t>
            </a:r>
            <a:endParaRPr lang="en-US" sz="1500" dirty="0"/>
          </a:p>
        </p:txBody>
      </p:sp>
      <p:sp>
        <p:nvSpPr>
          <p:cNvPr id="6" name="Shape 4"/>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7" name="Text 5"/>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8" name="Text 6"/>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48</a:t>
            </a:r>
            <a:endParaRPr lang="en-US" sz="9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Step 3. ミクロ理論のツッコミ：教育年数はランダムではない</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自己選択の結果である、というのが核心</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CB342"/>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CB342"/>
                </a:solidFill>
                <a:latin typeface="Noto Sans CJK JP" pitchFamily="34" charset="0"/>
                <a:ea typeface="Noto Sans CJK JP" pitchFamily="34" charset="-122"/>
                <a:cs typeface="Noto Sans CJK JP" pitchFamily="34" charset="-120"/>
              </a:rPr>
              <a:t>AK論文</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49</a:t>
            </a:r>
            <a:endParaRPr lang="en-US" sz="900" dirty="0"/>
          </a:p>
        </p:txBody>
      </p:sp>
      <p:sp>
        <p:nvSpPr>
          <p:cNvPr id="11" name="Shape 9"/>
          <p:cNvSpPr/>
          <p:nvPr/>
        </p:nvSpPr>
        <p:spPr>
          <a:xfrm>
            <a:off x="868680" y="1627632"/>
            <a:ext cx="4709160" cy="1920240"/>
          </a:xfrm>
          <a:prstGeom prst="roundRect">
            <a:avLst>
              <a:gd name="adj" fmla="val 381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627632"/>
            <a:ext cx="128016" cy="1920240"/>
          </a:xfrm>
          <a:prstGeom prst="rect">
            <a:avLst/>
          </a:prstGeom>
          <a:solidFill>
            <a:srgbClr val="E27D60"/>
          </a:solidFill>
          <a:ln w="12700">
            <a:solidFill>
              <a:srgbClr val="E27D60"/>
            </a:solidFill>
            <a:prstDash val="solid"/>
          </a:ln>
        </p:spPr>
        <p:txBody>
          <a:bodyPr/>
          <a:lstStyle/>
          <a:p>
            <a:endParaRPr lang="ja-JP" altLang="en-US"/>
          </a:p>
        </p:txBody>
      </p:sp>
      <p:sp>
        <p:nvSpPr>
          <p:cNvPr id="13" name="Text 11"/>
          <p:cNvSpPr/>
          <p:nvPr/>
        </p:nvSpPr>
        <p:spPr>
          <a:xfrm>
            <a:off x="1124712" y="1810512"/>
            <a:ext cx="4361688" cy="292608"/>
          </a:xfrm>
          <a:prstGeom prst="rect">
            <a:avLst/>
          </a:prstGeom>
          <a:noFill/>
          <a:ln/>
        </p:spPr>
        <p:txBody>
          <a:bodyPr wrap="square" lIns="0" tIns="0" rIns="0" bIns="0" rtlCol="0" anchor="ctr"/>
          <a:lstStyle/>
          <a:p>
            <a:pPr marL="0" indent="0">
              <a:buNone/>
            </a:pPr>
            <a:r>
              <a:rPr lang="en-US" sz="1850" b="1" dirty="0">
                <a:solidFill>
                  <a:srgbClr val="17324D"/>
                </a:solidFill>
                <a:latin typeface="Noto Sans CJK JP" pitchFamily="34" charset="0"/>
                <a:ea typeface="Noto Sans CJK JP" pitchFamily="34" charset="-122"/>
                <a:cs typeface="Noto Sans CJK JP" pitchFamily="34" charset="-120"/>
              </a:rPr>
              <a:t>ミクロ理論が与える懸念</a:t>
            </a:r>
            <a:endParaRPr lang="en-US" sz="1850" dirty="0"/>
          </a:p>
        </p:txBody>
      </p:sp>
      <p:sp>
        <p:nvSpPr>
          <p:cNvPr id="14" name="Text 12"/>
          <p:cNvSpPr/>
          <p:nvPr/>
        </p:nvSpPr>
        <p:spPr>
          <a:xfrm>
            <a:off x="1124712" y="2176272"/>
            <a:ext cx="4325112" cy="1225296"/>
          </a:xfrm>
          <a:prstGeom prst="rect">
            <a:avLst/>
          </a:prstGeom>
          <a:noFill/>
          <a:ln/>
        </p:spPr>
        <p:txBody>
          <a:bodyPr wrap="square" lIns="381" tIns="381" rIns="381" bIns="381" rtlCol="0" anchor="t"/>
          <a:lstStyle/>
          <a:p>
            <a:pPr marL="0" indent="0">
              <a:buNone/>
            </a:pPr>
            <a:r>
              <a:rPr lang="en-US" sz="1520" dirty="0">
                <a:solidFill>
                  <a:srgbClr val="374151"/>
                </a:solidFill>
                <a:latin typeface="Noto Sans CJK JP" pitchFamily="34" charset="0"/>
                <a:ea typeface="Noto Sans CJK JP" pitchFamily="34" charset="-122"/>
                <a:cs typeface="Noto Sans CJK JP" pitchFamily="34" charset="-120"/>
              </a:rPr>
              <a:t>教育年数は人々の選択の結果。</a:t>
            </a:r>
            <a:endParaRPr lang="en-US" sz="1520" dirty="0"/>
          </a:p>
          <a:p>
            <a:pPr marL="0" indent="0">
              <a:buNone/>
            </a:pPr>
            <a:r>
              <a:rPr lang="en-US" sz="1520" dirty="0">
                <a:solidFill>
                  <a:srgbClr val="374151"/>
                </a:solidFill>
                <a:latin typeface="Noto Sans CJK JP" pitchFamily="34" charset="0"/>
                <a:ea typeface="Noto Sans CJK JP" pitchFamily="34" charset="-122"/>
                <a:cs typeface="Noto Sans CJK JP" pitchFamily="34" charset="-120"/>
              </a:rPr>
              <a:t>したがって、教育年数は内生的かもしれない。</a:t>
            </a:r>
            <a:endParaRPr lang="en-US" sz="1520" dirty="0"/>
          </a:p>
        </p:txBody>
      </p:sp>
      <p:sp>
        <p:nvSpPr>
          <p:cNvPr id="15" name="Shape 13"/>
          <p:cNvSpPr/>
          <p:nvPr/>
        </p:nvSpPr>
        <p:spPr>
          <a:xfrm>
            <a:off x="5925312" y="1627632"/>
            <a:ext cx="5120640" cy="1920240"/>
          </a:xfrm>
          <a:prstGeom prst="roundRect">
            <a:avLst>
              <a:gd name="adj" fmla="val 381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5925312" y="1627632"/>
            <a:ext cx="128016" cy="1920240"/>
          </a:xfrm>
          <a:prstGeom prst="rect">
            <a:avLst/>
          </a:prstGeom>
          <a:solidFill>
            <a:srgbClr val="3FA7A3"/>
          </a:solidFill>
          <a:ln w="12700">
            <a:solidFill>
              <a:srgbClr val="3FA7A3"/>
            </a:solidFill>
            <a:prstDash val="solid"/>
          </a:ln>
        </p:spPr>
        <p:txBody>
          <a:bodyPr/>
          <a:lstStyle/>
          <a:p>
            <a:endParaRPr lang="ja-JP" altLang="en-US"/>
          </a:p>
        </p:txBody>
      </p:sp>
      <p:sp>
        <p:nvSpPr>
          <p:cNvPr id="17" name="Text 15"/>
          <p:cNvSpPr/>
          <p:nvPr/>
        </p:nvSpPr>
        <p:spPr>
          <a:xfrm>
            <a:off x="6181344" y="1810512"/>
            <a:ext cx="4773168" cy="292608"/>
          </a:xfrm>
          <a:prstGeom prst="rect">
            <a:avLst/>
          </a:prstGeom>
          <a:noFill/>
          <a:ln/>
        </p:spPr>
        <p:txBody>
          <a:bodyPr wrap="square" lIns="0" tIns="0" rIns="0" bIns="0" rtlCol="0" anchor="ctr"/>
          <a:lstStyle/>
          <a:p>
            <a:pPr marL="0" indent="0">
              <a:buNone/>
            </a:pPr>
            <a:r>
              <a:rPr lang="en-US" sz="1850" b="1" dirty="0">
                <a:solidFill>
                  <a:srgbClr val="17324D"/>
                </a:solidFill>
                <a:latin typeface="Noto Sans CJK JP" pitchFamily="34" charset="0"/>
                <a:ea typeface="Noto Sans CJK JP" pitchFamily="34" charset="-122"/>
                <a:cs typeface="Noto Sans CJK JP" pitchFamily="34" charset="-120"/>
              </a:rPr>
              <a:t>言い換えると</a:t>
            </a:r>
            <a:endParaRPr lang="en-US" sz="1850" dirty="0"/>
          </a:p>
        </p:txBody>
      </p:sp>
      <p:sp>
        <p:nvSpPr>
          <p:cNvPr id="18" name="Text 16"/>
          <p:cNvSpPr/>
          <p:nvPr/>
        </p:nvSpPr>
        <p:spPr>
          <a:xfrm>
            <a:off x="6181344" y="2176272"/>
            <a:ext cx="4736592" cy="1225296"/>
          </a:xfrm>
          <a:prstGeom prst="rect">
            <a:avLst/>
          </a:prstGeom>
          <a:noFill/>
          <a:ln/>
        </p:spPr>
        <p:txBody>
          <a:bodyPr wrap="square" lIns="381" tIns="381" rIns="381" bIns="381" rtlCol="0" anchor="t"/>
          <a:lstStyle/>
          <a:p>
            <a:pPr marL="0" indent="0">
              <a:buNone/>
            </a:pPr>
            <a:r>
              <a:rPr lang="en-US" sz="1520" dirty="0">
                <a:solidFill>
                  <a:srgbClr val="374151"/>
                </a:solidFill>
                <a:latin typeface="Noto Sans CJK JP" pitchFamily="34" charset="0"/>
                <a:ea typeface="Noto Sans CJK JP" pitchFamily="34" charset="-122"/>
                <a:cs typeface="Noto Sans CJK JP" pitchFamily="34" charset="-120"/>
              </a:rPr>
              <a:t>教育年数はランダム割り当てではない。</a:t>
            </a:r>
            <a:endParaRPr lang="en-US" sz="1520" dirty="0"/>
          </a:p>
          <a:p>
            <a:pPr marL="0" indent="0">
              <a:buNone/>
            </a:pPr>
            <a:r>
              <a:rPr lang="en-US" sz="1520" dirty="0">
                <a:solidFill>
                  <a:srgbClr val="374151"/>
                </a:solidFill>
                <a:latin typeface="Noto Sans CJK JP" pitchFamily="34" charset="0"/>
                <a:ea typeface="Noto Sans CJK JP" pitchFamily="34" charset="-122"/>
                <a:cs typeface="Noto Sans CJK JP" pitchFamily="34" charset="-120"/>
              </a:rPr>
              <a:t>つまり、治験のように教育年数だけを実験でいじれない。</a:t>
            </a:r>
            <a:endParaRPr lang="en-US" sz="1520" dirty="0"/>
          </a:p>
        </p:txBody>
      </p:sp>
      <p:sp>
        <p:nvSpPr>
          <p:cNvPr id="19" name="Shape 17"/>
          <p:cNvSpPr/>
          <p:nvPr/>
        </p:nvSpPr>
        <p:spPr>
          <a:xfrm>
            <a:off x="896112" y="4160520"/>
            <a:ext cx="10149840" cy="1170432"/>
          </a:xfrm>
          <a:prstGeom prst="roundRect">
            <a:avLst>
              <a:gd name="adj" fmla="val 6250"/>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96112" y="4160520"/>
            <a:ext cx="128016" cy="1170432"/>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1152144" y="4343400"/>
            <a:ext cx="9802368" cy="292608"/>
          </a:xfrm>
          <a:prstGeom prst="rect">
            <a:avLst/>
          </a:prstGeom>
          <a:noFill/>
          <a:ln/>
        </p:spPr>
        <p:txBody>
          <a:bodyPr wrap="square" lIns="0" tIns="0" rIns="0" bIns="0" rtlCol="0" anchor="ctr"/>
          <a:lstStyle/>
          <a:p>
            <a:pPr marL="0" indent="0">
              <a:buNone/>
            </a:pPr>
            <a:r>
              <a:rPr lang="en-US" sz="1510" b="1" dirty="0">
                <a:solidFill>
                  <a:srgbClr val="17324D"/>
                </a:solidFill>
                <a:latin typeface="Noto Sans CJK JP" pitchFamily="34" charset="0"/>
                <a:ea typeface="Noto Sans CJK JP" pitchFamily="34" charset="-122"/>
                <a:cs typeface="Noto Sans CJK JP" pitchFamily="34" charset="-120"/>
              </a:rPr>
              <a:t>だから</a:t>
            </a:r>
            <a:endParaRPr lang="en-US" sz="1510" dirty="0"/>
          </a:p>
        </p:txBody>
      </p:sp>
      <p:sp>
        <p:nvSpPr>
          <p:cNvPr id="22" name="Text 20"/>
          <p:cNvSpPr/>
          <p:nvPr/>
        </p:nvSpPr>
        <p:spPr>
          <a:xfrm>
            <a:off x="1152144" y="4709160"/>
            <a:ext cx="9765792" cy="475488"/>
          </a:xfrm>
          <a:prstGeom prst="rect">
            <a:avLst/>
          </a:prstGeom>
          <a:noFill/>
          <a:ln/>
        </p:spPr>
        <p:txBody>
          <a:bodyPr wrap="square" lIns="381" tIns="381" rIns="381" bIns="381" rtlCol="0" anchor="t"/>
          <a:lstStyle/>
          <a:p>
            <a:pPr marL="0" indent="0">
              <a:buNone/>
            </a:pPr>
            <a:r>
              <a:rPr lang="en-US" sz="1440" dirty="0">
                <a:solidFill>
                  <a:srgbClr val="374151"/>
                </a:solidFill>
                <a:latin typeface="Noto Sans CJK JP" pitchFamily="34" charset="0"/>
                <a:ea typeface="Noto Sans CJK JP" pitchFamily="34" charset="-122"/>
                <a:cs typeface="Noto Sans CJK JP" pitchFamily="34" charset="-120"/>
              </a:rPr>
              <a:t>OLS の係数には「教育の効果」だけでなく、教育年数と一緒に動いている別の要因が混ざる可能性がある。</a:t>
            </a:r>
            <a:endParaRPr lang="en-US" sz="144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最初に出てくる3つの疑問</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初回の問題意識を、疑問の形で並べる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3FA7A3"/>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3FA7A3"/>
                </a:solidFill>
                <a:latin typeface="Noto Sans CJK JP" pitchFamily="34" charset="0"/>
                <a:ea typeface="Noto Sans CJK JP" pitchFamily="34" charset="-122"/>
                <a:cs typeface="Noto Sans CJK JP" pitchFamily="34" charset="-120"/>
              </a:rPr>
              <a:t>導入</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5</a:t>
            </a:r>
            <a:endParaRPr lang="en-US" sz="900" dirty="0"/>
          </a:p>
        </p:txBody>
      </p:sp>
      <p:sp>
        <p:nvSpPr>
          <p:cNvPr id="11" name="Shape 9"/>
          <p:cNvSpPr/>
          <p:nvPr/>
        </p:nvSpPr>
        <p:spPr>
          <a:xfrm>
            <a:off x="777240" y="1691640"/>
            <a:ext cx="3395472" cy="2423160"/>
          </a:xfrm>
          <a:prstGeom prst="roundRect">
            <a:avLst>
              <a:gd name="adj" fmla="val 301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777240" y="1691640"/>
            <a:ext cx="128016" cy="242316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033272" y="1874520"/>
            <a:ext cx="3048000"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データを使うとは？</a:t>
            </a:r>
            <a:endParaRPr lang="en-US" sz="1550" dirty="0"/>
          </a:p>
        </p:txBody>
      </p:sp>
      <p:sp>
        <p:nvSpPr>
          <p:cNvPr id="14" name="Text 12"/>
          <p:cNvSpPr/>
          <p:nvPr/>
        </p:nvSpPr>
        <p:spPr>
          <a:xfrm>
            <a:off x="1033272" y="2240280"/>
            <a:ext cx="3011424" cy="172821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平均を見る？</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回帰する？</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比較する？</a:t>
            </a:r>
            <a:endParaRPr lang="en-US" sz="1300" dirty="0"/>
          </a:p>
        </p:txBody>
      </p:sp>
      <p:sp>
        <p:nvSpPr>
          <p:cNvPr id="15" name="Shape 13"/>
          <p:cNvSpPr/>
          <p:nvPr/>
        </p:nvSpPr>
        <p:spPr>
          <a:xfrm>
            <a:off x="4428744" y="1691640"/>
            <a:ext cx="3395472" cy="2423160"/>
          </a:xfrm>
          <a:prstGeom prst="roundRect">
            <a:avLst>
              <a:gd name="adj" fmla="val 301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4428744" y="1691640"/>
            <a:ext cx="128016" cy="2423160"/>
          </a:xfrm>
          <a:prstGeom prst="rect">
            <a:avLst/>
          </a:prstGeom>
          <a:solidFill>
            <a:srgbClr val="E27D60"/>
          </a:solidFill>
          <a:ln w="12700">
            <a:solidFill>
              <a:srgbClr val="E27D60"/>
            </a:solidFill>
            <a:prstDash val="solid"/>
          </a:ln>
        </p:spPr>
        <p:txBody>
          <a:bodyPr/>
          <a:lstStyle/>
          <a:p>
            <a:endParaRPr lang="ja-JP" altLang="en-US"/>
          </a:p>
        </p:txBody>
      </p:sp>
      <p:sp>
        <p:nvSpPr>
          <p:cNvPr id="17" name="Text 15"/>
          <p:cNvSpPr/>
          <p:nvPr/>
        </p:nvSpPr>
        <p:spPr>
          <a:xfrm>
            <a:off x="4684776" y="1874520"/>
            <a:ext cx="3048000"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それって統計学では？</a:t>
            </a:r>
            <a:endParaRPr lang="en-US" sz="1550" dirty="0"/>
          </a:p>
        </p:txBody>
      </p:sp>
      <p:sp>
        <p:nvSpPr>
          <p:cNvPr id="18" name="Text 16"/>
          <p:cNvSpPr/>
          <p:nvPr/>
        </p:nvSpPr>
        <p:spPr>
          <a:xfrm>
            <a:off x="4684776" y="2240280"/>
            <a:ext cx="3011424" cy="172821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推定・検定・サンプルサイズ</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だけでは足りないのか？</a:t>
            </a:r>
            <a:endParaRPr lang="en-US" sz="1300" dirty="0"/>
          </a:p>
        </p:txBody>
      </p:sp>
      <p:sp>
        <p:nvSpPr>
          <p:cNvPr id="19" name="Shape 17"/>
          <p:cNvSpPr/>
          <p:nvPr/>
        </p:nvSpPr>
        <p:spPr>
          <a:xfrm>
            <a:off x="8080248" y="1691640"/>
            <a:ext cx="3395472" cy="2423160"/>
          </a:xfrm>
          <a:prstGeom prst="roundRect">
            <a:avLst>
              <a:gd name="adj" fmla="val 301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080248" y="1691640"/>
            <a:ext cx="128016" cy="2423160"/>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8336280" y="1874520"/>
            <a:ext cx="3048000"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どこが経済学なの？</a:t>
            </a:r>
            <a:endParaRPr lang="en-US" sz="1550" dirty="0"/>
          </a:p>
        </p:txBody>
      </p:sp>
      <p:sp>
        <p:nvSpPr>
          <p:cNvPr id="22" name="Text 20"/>
          <p:cNvSpPr/>
          <p:nvPr/>
        </p:nvSpPr>
        <p:spPr>
          <a:xfrm>
            <a:off x="8336280" y="2240280"/>
            <a:ext cx="3011424" cy="172821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なぜ「比較の仕方」や</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「反論」が経済学とつながるのか？</a:t>
            </a:r>
            <a:endParaRPr lang="en-US" sz="1300" dirty="0"/>
          </a:p>
        </p:txBody>
      </p:sp>
      <p:sp>
        <p:nvSpPr>
          <p:cNvPr id="23" name="Shape 21"/>
          <p:cNvSpPr/>
          <p:nvPr/>
        </p:nvSpPr>
        <p:spPr>
          <a:xfrm>
            <a:off x="868680" y="4754880"/>
            <a:ext cx="10469880" cy="841248"/>
          </a:xfrm>
          <a:prstGeom prst="roundRect">
            <a:avLst>
              <a:gd name="adj" fmla="val 8696"/>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4" name="Shape 22"/>
          <p:cNvSpPr/>
          <p:nvPr/>
        </p:nvSpPr>
        <p:spPr>
          <a:xfrm>
            <a:off x="868680" y="4754880"/>
            <a:ext cx="128016" cy="841248"/>
          </a:xfrm>
          <a:prstGeom prst="rect">
            <a:avLst/>
          </a:prstGeom>
          <a:solidFill>
            <a:srgbClr val="4F7CAC"/>
          </a:solidFill>
          <a:ln w="12700">
            <a:solidFill>
              <a:srgbClr val="4F7CAC"/>
            </a:solidFill>
            <a:prstDash val="solid"/>
          </a:ln>
        </p:spPr>
        <p:txBody>
          <a:bodyPr/>
          <a:lstStyle/>
          <a:p>
            <a:endParaRPr lang="ja-JP" altLang="en-US"/>
          </a:p>
        </p:txBody>
      </p:sp>
      <p:sp>
        <p:nvSpPr>
          <p:cNvPr id="25" name="Text 23"/>
          <p:cNvSpPr/>
          <p:nvPr/>
        </p:nvSpPr>
        <p:spPr>
          <a:xfrm>
            <a:off x="1124712" y="4937760"/>
            <a:ext cx="10122408" cy="292608"/>
          </a:xfrm>
          <a:prstGeom prst="rect">
            <a:avLst/>
          </a:prstGeom>
          <a:noFill/>
          <a:ln/>
        </p:spPr>
        <p:txBody>
          <a:bodyPr wrap="square" lIns="0" tIns="0" rIns="0" bIns="0" rtlCol="0" anchor="ctr"/>
          <a:lstStyle/>
          <a:p>
            <a:pPr marL="0" indent="0">
              <a:buNone/>
            </a:pPr>
            <a:r>
              <a:rPr lang="en-US" sz="1450" b="1" dirty="0">
                <a:solidFill>
                  <a:srgbClr val="17324D"/>
                </a:solidFill>
                <a:latin typeface="Noto Sans CJK JP" pitchFamily="34" charset="0"/>
                <a:ea typeface="Noto Sans CJK JP" pitchFamily="34" charset="-122"/>
                <a:cs typeface="Noto Sans CJK JP" pitchFamily="34" charset="-120"/>
              </a:rPr>
              <a:t>到達点</a:t>
            </a:r>
            <a:endParaRPr lang="en-US" sz="1450" dirty="0"/>
          </a:p>
        </p:txBody>
      </p:sp>
      <p:sp>
        <p:nvSpPr>
          <p:cNvPr id="26" name="Text 24"/>
          <p:cNvSpPr/>
          <p:nvPr/>
        </p:nvSpPr>
        <p:spPr>
          <a:xfrm>
            <a:off x="1124712" y="5303520"/>
            <a:ext cx="10085832" cy="146304"/>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3つの疑問に今すぐ完全回答するのではなく、何を学ぶのかの地図を作る。</a:t>
            </a:r>
            <a:endParaRPr lang="en-US" sz="142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3.1 能力による自己選択</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能力が高い人ほど長く教育を受け、同時に賃金も高いかもしれない。</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CB342"/>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CB342"/>
                </a:solidFill>
                <a:latin typeface="Noto Sans CJK JP" pitchFamily="34" charset="0"/>
                <a:ea typeface="Noto Sans CJK JP" pitchFamily="34" charset="-122"/>
                <a:cs typeface="Noto Sans CJK JP" pitchFamily="34" charset="-120"/>
              </a:rPr>
              <a:t>AK論文</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50</a:t>
            </a:r>
            <a:endParaRPr lang="en-US" sz="900" dirty="0"/>
          </a:p>
        </p:txBody>
      </p:sp>
      <p:sp>
        <p:nvSpPr>
          <p:cNvPr id="11" name="Shape 9"/>
          <p:cNvSpPr/>
          <p:nvPr/>
        </p:nvSpPr>
        <p:spPr>
          <a:xfrm>
            <a:off x="822960" y="1600200"/>
            <a:ext cx="2743200" cy="1188720"/>
          </a:xfrm>
          <a:prstGeom prst="roundRect">
            <a:avLst>
              <a:gd name="adj" fmla="val 6154"/>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22960" y="1600200"/>
            <a:ext cx="128016" cy="1188720"/>
          </a:xfrm>
          <a:prstGeom prst="rect">
            <a:avLst/>
          </a:prstGeom>
          <a:solidFill>
            <a:srgbClr val="E27D60"/>
          </a:solidFill>
          <a:ln w="12700">
            <a:solidFill>
              <a:srgbClr val="E27D60"/>
            </a:solidFill>
            <a:prstDash val="solid"/>
          </a:ln>
        </p:spPr>
        <p:txBody>
          <a:bodyPr/>
          <a:lstStyle/>
          <a:p>
            <a:endParaRPr lang="ja-JP" altLang="en-US"/>
          </a:p>
        </p:txBody>
      </p:sp>
      <p:sp>
        <p:nvSpPr>
          <p:cNvPr id="13" name="Text 11"/>
          <p:cNvSpPr/>
          <p:nvPr/>
        </p:nvSpPr>
        <p:spPr>
          <a:xfrm>
            <a:off x="1078992" y="1783080"/>
            <a:ext cx="239572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能力</a:t>
            </a:r>
            <a:endParaRPr lang="en-US" sz="1550" dirty="0"/>
          </a:p>
        </p:txBody>
      </p:sp>
      <p:sp>
        <p:nvSpPr>
          <p:cNvPr id="14" name="Text 12"/>
          <p:cNvSpPr/>
          <p:nvPr/>
        </p:nvSpPr>
        <p:spPr>
          <a:xfrm>
            <a:off x="1078992" y="2148840"/>
            <a:ext cx="2359152" cy="49377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教育年数にも</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賃金にも効きうる</a:t>
            </a:r>
            <a:endParaRPr lang="en-US" sz="1280" dirty="0"/>
          </a:p>
        </p:txBody>
      </p:sp>
      <p:sp>
        <p:nvSpPr>
          <p:cNvPr id="15" name="Shape 13"/>
          <p:cNvSpPr/>
          <p:nvPr/>
        </p:nvSpPr>
        <p:spPr>
          <a:xfrm>
            <a:off x="4754880" y="1600200"/>
            <a:ext cx="2286000" cy="1188720"/>
          </a:xfrm>
          <a:prstGeom prst="roundRect">
            <a:avLst>
              <a:gd name="adj" fmla="val 6154"/>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4754880" y="1600200"/>
            <a:ext cx="128016" cy="1188720"/>
          </a:xfrm>
          <a:prstGeom prst="rect">
            <a:avLst/>
          </a:prstGeom>
          <a:solidFill>
            <a:srgbClr val="7CB342"/>
          </a:solidFill>
          <a:ln w="12700">
            <a:solidFill>
              <a:srgbClr val="7CB342"/>
            </a:solidFill>
            <a:prstDash val="solid"/>
          </a:ln>
        </p:spPr>
        <p:txBody>
          <a:bodyPr/>
          <a:lstStyle/>
          <a:p>
            <a:endParaRPr lang="ja-JP" altLang="en-US"/>
          </a:p>
        </p:txBody>
      </p:sp>
      <p:sp>
        <p:nvSpPr>
          <p:cNvPr id="17" name="Text 15"/>
          <p:cNvSpPr/>
          <p:nvPr/>
        </p:nvSpPr>
        <p:spPr>
          <a:xfrm>
            <a:off x="5010912" y="1783080"/>
            <a:ext cx="193852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教育年数</a:t>
            </a:r>
            <a:endParaRPr lang="en-US" sz="1550" dirty="0"/>
          </a:p>
        </p:txBody>
      </p:sp>
      <p:sp>
        <p:nvSpPr>
          <p:cNvPr id="18" name="Text 16"/>
          <p:cNvSpPr/>
          <p:nvPr/>
        </p:nvSpPr>
        <p:spPr>
          <a:xfrm>
            <a:off x="5010912" y="2148840"/>
            <a:ext cx="1901952" cy="49377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説明変数</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(本人の選択の結果)</a:t>
            </a:r>
            <a:endParaRPr lang="en-US" sz="1280" dirty="0"/>
          </a:p>
        </p:txBody>
      </p:sp>
      <p:sp>
        <p:nvSpPr>
          <p:cNvPr id="19" name="Shape 17"/>
          <p:cNvSpPr/>
          <p:nvPr/>
        </p:nvSpPr>
        <p:spPr>
          <a:xfrm>
            <a:off x="8412480" y="1600200"/>
            <a:ext cx="2286000" cy="1188720"/>
          </a:xfrm>
          <a:prstGeom prst="roundRect">
            <a:avLst>
              <a:gd name="adj" fmla="val 6154"/>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412480" y="1600200"/>
            <a:ext cx="128016" cy="1188720"/>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8668512" y="1783080"/>
            <a:ext cx="193852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賃金</a:t>
            </a:r>
            <a:endParaRPr lang="en-US" sz="1550" dirty="0"/>
          </a:p>
        </p:txBody>
      </p:sp>
      <p:sp>
        <p:nvSpPr>
          <p:cNvPr id="22" name="Text 20"/>
          <p:cNvSpPr/>
          <p:nvPr/>
        </p:nvSpPr>
        <p:spPr>
          <a:xfrm>
            <a:off x="8668512" y="2148840"/>
            <a:ext cx="1901952" cy="49377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被説明変数</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(結果として観測)</a:t>
            </a:r>
            <a:endParaRPr lang="en-US" sz="1280" dirty="0"/>
          </a:p>
        </p:txBody>
      </p:sp>
      <p:sp>
        <p:nvSpPr>
          <p:cNvPr id="23" name="Shape 21"/>
          <p:cNvSpPr/>
          <p:nvPr/>
        </p:nvSpPr>
        <p:spPr>
          <a:xfrm>
            <a:off x="3584448" y="2176272"/>
            <a:ext cx="1078992" cy="0"/>
          </a:xfrm>
          <a:prstGeom prst="line">
            <a:avLst/>
          </a:prstGeom>
          <a:noFill/>
          <a:ln w="26670">
            <a:solidFill>
              <a:srgbClr val="E27D60"/>
            </a:solidFill>
            <a:prstDash val="solid"/>
            <a:tailEnd type="triangle"/>
          </a:ln>
        </p:spPr>
        <p:txBody>
          <a:bodyPr/>
          <a:lstStyle/>
          <a:p>
            <a:endParaRPr lang="ja-JP" altLang="en-US"/>
          </a:p>
        </p:txBody>
      </p:sp>
      <p:sp>
        <p:nvSpPr>
          <p:cNvPr id="24" name="Shape 22"/>
          <p:cNvSpPr/>
          <p:nvPr/>
        </p:nvSpPr>
        <p:spPr>
          <a:xfrm>
            <a:off x="3584448" y="2176272"/>
            <a:ext cx="4553712" cy="0"/>
          </a:xfrm>
          <a:prstGeom prst="line">
            <a:avLst/>
          </a:prstGeom>
          <a:noFill/>
          <a:ln w="26670">
            <a:solidFill>
              <a:srgbClr val="E27D60"/>
            </a:solidFill>
            <a:prstDash val="solid"/>
            <a:tailEnd type="triangle"/>
          </a:ln>
        </p:spPr>
        <p:txBody>
          <a:bodyPr/>
          <a:lstStyle/>
          <a:p>
            <a:endParaRPr lang="ja-JP" altLang="en-US"/>
          </a:p>
        </p:txBody>
      </p:sp>
      <p:sp>
        <p:nvSpPr>
          <p:cNvPr id="25" name="Shape 23"/>
          <p:cNvSpPr/>
          <p:nvPr/>
        </p:nvSpPr>
        <p:spPr>
          <a:xfrm>
            <a:off x="914400" y="3703320"/>
            <a:ext cx="9875520" cy="1280160"/>
          </a:xfrm>
          <a:prstGeom prst="roundRect">
            <a:avLst>
              <a:gd name="adj" fmla="val 5714"/>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6" name="Shape 24"/>
          <p:cNvSpPr/>
          <p:nvPr/>
        </p:nvSpPr>
        <p:spPr>
          <a:xfrm>
            <a:off x="914400" y="3703320"/>
            <a:ext cx="128016" cy="1280160"/>
          </a:xfrm>
          <a:prstGeom prst="rect">
            <a:avLst/>
          </a:prstGeom>
          <a:solidFill>
            <a:srgbClr val="E27D60"/>
          </a:solidFill>
          <a:ln w="12700">
            <a:solidFill>
              <a:srgbClr val="E27D60"/>
            </a:solidFill>
            <a:prstDash val="solid"/>
          </a:ln>
        </p:spPr>
        <p:txBody>
          <a:bodyPr/>
          <a:lstStyle/>
          <a:p>
            <a:endParaRPr lang="ja-JP" altLang="en-US"/>
          </a:p>
        </p:txBody>
      </p:sp>
      <p:sp>
        <p:nvSpPr>
          <p:cNvPr id="27" name="Text 25"/>
          <p:cNvSpPr/>
          <p:nvPr/>
        </p:nvSpPr>
        <p:spPr>
          <a:xfrm>
            <a:off x="1170432" y="3886200"/>
            <a:ext cx="952804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含意</a:t>
            </a:r>
            <a:endParaRPr lang="en-US" sz="1500" dirty="0"/>
          </a:p>
        </p:txBody>
      </p:sp>
      <p:sp>
        <p:nvSpPr>
          <p:cNvPr id="28" name="Text 26"/>
          <p:cNvSpPr/>
          <p:nvPr/>
        </p:nvSpPr>
        <p:spPr>
          <a:xfrm>
            <a:off x="1170432" y="4251960"/>
            <a:ext cx="9491472" cy="58521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教育年数の係数には、教育の効果だけでなく「能力の差」も混ざるかもしれない。</a:t>
            </a:r>
            <a:endParaRPr lang="en-US" sz="142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1">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3.2 家庭背景・環境</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親の学歴・家計・地域環境なども、教育年数と賃金の両方に効きうる。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CB342"/>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CB342"/>
                </a:solidFill>
                <a:latin typeface="Noto Sans CJK JP" pitchFamily="34" charset="0"/>
                <a:ea typeface="Noto Sans CJK JP" pitchFamily="34" charset="-122"/>
                <a:cs typeface="Noto Sans CJK JP" pitchFamily="34" charset="-120"/>
              </a:rPr>
              <a:t>AK論文</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51</a:t>
            </a:r>
            <a:endParaRPr lang="en-US" sz="900" dirty="0"/>
          </a:p>
        </p:txBody>
      </p:sp>
      <p:sp>
        <p:nvSpPr>
          <p:cNvPr id="11" name="Shape 9"/>
          <p:cNvSpPr/>
          <p:nvPr/>
        </p:nvSpPr>
        <p:spPr>
          <a:xfrm>
            <a:off x="822960" y="1600200"/>
            <a:ext cx="2743200" cy="1188720"/>
          </a:xfrm>
          <a:prstGeom prst="roundRect">
            <a:avLst>
              <a:gd name="adj" fmla="val 6154"/>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22960" y="1600200"/>
            <a:ext cx="128016" cy="1188720"/>
          </a:xfrm>
          <a:prstGeom prst="rect">
            <a:avLst/>
          </a:prstGeom>
          <a:solidFill>
            <a:srgbClr val="D4A017"/>
          </a:solidFill>
          <a:ln w="12700">
            <a:solidFill>
              <a:srgbClr val="D4A017"/>
            </a:solidFill>
            <a:prstDash val="solid"/>
          </a:ln>
        </p:spPr>
        <p:txBody>
          <a:bodyPr/>
          <a:lstStyle/>
          <a:p>
            <a:endParaRPr lang="ja-JP" altLang="en-US"/>
          </a:p>
        </p:txBody>
      </p:sp>
      <p:sp>
        <p:nvSpPr>
          <p:cNvPr id="13" name="Text 11"/>
          <p:cNvSpPr/>
          <p:nvPr/>
        </p:nvSpPr>
        <p:spPr>
          <a:xfrm>
            <a:off x="1078992" y="1783080"/>
            <a:ext cx="239572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家庭背景</a:t>
            </a:r>
            <a:endParaRPr lang="en-US" sz="1550" dirty="0"/>
          </a:p>
        </p:txBody>
      </p:sp>
      <p:sp>
        <p:nvSpPr>
          <p:cNvPr id="14" name="Text 12"/>
          <p:cNvSpPr/>
          <p:nvPr/>
        </p:nvSpPr>
        <p:spPr>
          <a:xfrm>
            <a:off x="1078992" y="2148840"/>
            <a:ext cx="2359152" cy="49377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教育年数にも</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賃金にも効きうる</a:t>
            </a:r>
            <a:endParaRPr lang="en-US" sz="1280" dirty="0"/>
          </a:p>
        </p:txBody>
      </p:sp>
      <p:sp>
        <p:nvSpPr>
          <p:cNvPr id="15" name="Shape 13"/>
          <p:cNvSpPr/>
          <p:nvPr/>
        </p:nvSpPr>
        <p:spPr>
          <a:xfrm>
            <a:off x="4754880" y="1600200"/>
            <a:ext cx="2286000" cy="1188720"/>
          </a:xfrm>
          <a:prstGeom prst="roundRect">
            <a:avLst>
              <a:gd name="adj" fmla="val 6154"/>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4754880" y="1600200"/>
            <a:ext cx="128016" cy="1188720"/>
          </a:xfrm>
          <a:prstGeom prst="rect">
            <a:avLst/>
          </a:prstGeom>
          <a:solidFill>
            <a:srgbClr val="7CB342"/>
          </a:solidFill>
          <a:ln w="12700">
            <a:solidFill>
              <a:srgbClr val="7CB342"/>
            </a:solidFill>
            <a:prstDash val="solid"/>
          </a:ln>
        </p:spPr>
        <p:txBody>
          <a:bodyPr/>
          <a:lstStyle/>
          <a:p>
            <a:endParaRPr lang="ja-JP" altLang="en-US"/>
          </a:p>
        </p:txBody>
      </p:sp>
      <p:sp>
        <p:nvSpPr>
          <p:cNvPr id="17" name="Text 15"/>
          <p:cNvSpPr/>
          <p:nvPr/>
        </p:nvSpPr>
        <p:spPr>
          <a:xfrm>
            <a:off x="5010912" y="1783080"/>
            <a:ext cx="193852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教育年数</a:t>
            </a:r>
            <a:endParaRPr lang="en-US" sz="1550" dirty="0"/>
          </a:p>
        </p:txBody>
      </p:sp>
      <p:sp>
        <p:nvSpPr>
          <p:cNvPr id="18" name="Text 16"/>
          <p:cNvSpPr/>
          <p:nvPr/>
        </p:nvSpPr>
        <p:spPr>
          <a:xfrm>
            <a:off x="5010912" y="2148840"/>
            <a:ext cx="1901952" cy="49377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説明変数</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(本人の選択の結果)</a:t>
            </a:r>
            <a:endParaRPr lang="en-US" sz="1280" dirty="0"/>
          </a:p>
        </p:txBody>
      </p:sp>
      <p:sp>
        <p:nvSpPr>
          <p:cNvPr id="19" name="Shape 17"/>
          <p:cNvSpPr/>
          <p:nvPr/>
        </p:nvSpPr>
        <p:spPr>
          <a:xfrm>
            <a:off x="8412480" y="1600200"/>
            <a:ext cx="2286000" cy="1188720"/>
          </a:xfrm>
          <a:prstGeom prst="roundRect">
            <a:avLst>
              <a:gd name="adj" fmla="val 6154"/>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412480" y="1600200"/>
            <a:ext cx="128016" cy="1188720"/>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8668512" y="1783080"/>
            <a:ext cx="193852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賃金</a:t>
            </a:r>
            <a:endParaRPr lang="en-US" sz="1550" dirty="0"/>
          </a:p>
        </p:txBody>
      </p:sp>
      <p:sp>
        <p:nvSpPr>
          <p:cNvPr id="22" name="Text 20"/>
          <p:cNvSpPr/>
          <p:nvPr/>
        </p:nvSpPr>
        <p:spPr>
          <a:xfrm>
            <a:off x="8668512" y="2148840"/>
            <a:ext cx="1901952" cy="49377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被説明変数</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(結果として観測)</a:t>
            </a:r>
            <a:endParaRPr lang="en-US" sz="1280" dirty="0"/>
          </a:p>
        </p:txBody>
      </p:sp>
      <p:sp>
        <p:nvSpPr>
          <p:cNvPr id="23" name="Shape 21"/>
          <p:cNvSpPr/>
          <p:nvPr/>
        </p:nvSpPr>
        <p:spPr>
          <a:xfrm>
            <a:off x="3584448" y="2176272"/>
            <a:ext cx="1078992" cy="0"/>
          </a:xfrm>
          <a:prstGeom prst="line">
            <a:avLst/>
          </a:prstGeom>
          <a:noFill/>
          <a:ln w="26670">
            <a:solidFill>
              <a:srgbClr val="D4A017"/>
            </a:solidFill>
            <a:prstDash val="solid"/>
            <a:tailEnd type="triangle"/>
          </a:ln>
        </p:spPr>
        <p:txBody>
          <a:bodyPr/>
          <a:lstStyle/>
          <a:p>
            <a:endParaRPr lang="ja-JP" altLang="en-US"/>
          </a:p>
        </p:txBody>
      </p:sp>
      <p:sp>
        <p:nvSpPr>
          <p:cNvPr id="24" name="Shape 22"/>
          <p:cNvSpPr/>
          <p:nvPr/>
        </p:nvSpPr>
        <p:spPr>
          <a:xfrm>
            <a:off x="3584448" y="2176272"/>
            <a:ext cx="4553712" cy="0"/>
          </a:xfrm>
          <a:prstGeom prst="line">
            <a:avLst/>
          </a:prstGeom>
          <a:noFill/>
          <a:ln w="26670">
            <a:solidFill>
              <a:srgbClr val="D4A017"/>
            </a:solidFill>
            <a:prstDash val="solid"/>
            <a:tailEnd type="triangle"/>
          </a:ln>
        </p:spPr>
        <p:txBody>
          <a:bodyPr/>
          <a:lstStyle/>
          <a:p>
            <a:endParaRPr lang="ja-JP" altLang="en-US"/>
          </a:p>
        </p:txBody>
      </p:sp>
      <p:sp>
        <p:nvSpPr>
          <p:cNvPr id="25" name="Shape 23"/>
          <p:cNvSpPr/>
          <p:nvPr/>
        </p:nvSpPr>
        <p:spPr>
          <a:xfrm>
            <a:off x="914400" y="3703320"/>
            <a:ext cx="9875520" cy="1280160"/>
          </a:xfrm>
          <a:prstGeom prst="roundRect">
            <a:avLst>
              <a:gd name="adj" fmla="val 5714"/>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6" name="Shape 24"/>
          <p:cNvSpPr/>
          <p:nvPr/>
        </p:nvSpPr>
        <p:spPr>
          <a:xfrm>
            <a:off x="914400" y="3703320"/>
            <a:ext cx="128016" cy="1280160"/>
          </a:xfrm>
          <a:prstGeom prst="rect">
            <a:avLst/>
          </a:prstGeom>
          <a:solidFill>
            <a:srgbClr val="D4A017"/>
          </a:solidFill>
          <a:ln w="12700">
            <a:solidFill>
              <a:srgbClr val="D4A017"/>
            </a:solidFill>
            <a:prstDash val="solid"/>
          </a:ln>
        </p:spPr>
        <p:txBody>
          <a:bodyPr/>
          <a:lstStyle/>
          <a:p>
            <a:endParaRPr lang="ja-JP" altLang="en-US"/>
          </a:p>
        </p:txBody>
      </p:sp>
      <p:sp>
        <p:nvSpPr>
          <p:cNvPr id="27" name="Text 25"/>
          <p:cNvSpPr/>
          <p:nvPr/>
        </p:nvSpPr>
        <p:spPr>
          <a:xfrm>
            <a:off x="1170432" y="3886200"/>
            <a:ext cx="952804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含意</a:t>
            </a:r>
            <a:endParaRPr lang="en-US" sz="1500" dirty="0"/>
          </a:p>
        </p:txBody>
      </p:sp>
      <p:sp>
        <p:nvSpPr>
          <p:cNvPr id="28" name="Text 26"/>
          <p:cNvSpPr/>
          <p:nvPr/>
        </p:nvSpPr>
        <p:spPr>
          <a:xfrm>
            <a:off x="1170432" y="4251960"/>
            <a:ext cx="9491472" cy="58521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教育年数の係数には、教育の効果だけでなく「家庭背景の差」も混ざるかもしれない。</a:t>
            </a:r>
            <a:endParaRPr lang="en-US" sz="142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2">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3.3 選好や将来計画</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早く働きたい人、学校が好きな人、特定の職業を目指す人など。</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CB342"/>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CB342"/>
                </a:solidFill>
                <a:latin typeface="Noto Sans CJK JP" pitchFamily="34" charset="0"/>
                <a:ea typeface="Noto Sans CJK JP" pitchFamily="34" charset="-122"/>
                <a:cs typeface="Noto Sans CJK JP" pitchFamily="34" charset="-120"/>
              </a:rPr>
              <a:t>AK論文</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52</a:t>
            </a:r>
            <a:endParaRPr lang="en-US" sz="900" dirty="0"/>
          </a:p>
        </p:txBody>
      </p:sp>
      <p:sp>
        <p:nvSpPr>
          <p:cNvPr id="11" name="Shape 9"/>
          <p:cNvSpPr/>
          <p:nvPr/>
        </p:nvSpPr>
        <p:spPr>
          <a:xfrm>
            <a:off x="822960" y="1600200"/>
            <a:ext cx="2743200" cy="1188720"/>
          </a:xfrm>
          <a:prstGeom prst="roundRect">
            <a:avLst>
              <a:gd name="adj" fmla="val 6154"/>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22960" y="1600200"/>
            <a:ext cx="128016" cy="118872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078992" y="1783080"/>
            <a:ext cx="239572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選好・将来計画</a:t>
            </a:r>
            <a:endParaRPr lang="en-US" sz="1550" dirty="0"/>
          </a:p>
        </p:txBody>
      </p:sp>
      <p:sp>
        <p:nvSpPr>
          <p:cNvPr id="14" name="Text 12"/>
          <p:cNvSpPr/>
          <p:nvPr/>
        </p:nvSpPr>
        <p:spPr>
          <a:xfrm>
            <a:off x="1078992" y="2148840"/>
            <a:ext cx="2359152" cy="49377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教育年数にも</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賃金にも効きうる</a:t>
            </a:r>
            <a:endParaRPr lang="en-US" sz="1280" dirty="0"/>
          </a:p>
        </p:txBody>
      </p:sp>
      <p:sp>
        <p:nvSpPr>
          <p:cNvPr id="15" name="Shape 13"/>
          <p:cNvSpPr/>
          <p:nvPr/>
        </p:nvSpPr>
        <p:spPr>
          <a:xfrm>
            <a:off x="4754880" y="1600200"/>
            <a:ext cx="2286000" cy="1188720"/>
          </a:xfrm>
          <a:prstGeom prst="roundRect">
            <a:avLst>
              <a:gd name="adj" fmla="val 6154"/>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4754880" y="1600200"/>
            <a:ext cx="128016" cy="1188720"/>
          </a:xfrm>
          <a:prstGeom prst="rect">
            <a:avLst/>
          </a:prstGeom>
          <a:solidFill>
            <a:srgbClr val="7CB342"/>
          </a:solidFill>
          <a:ln w="12700">
            <a:solidFill>
              <a:srgbClr val="7CB342"/>
            </a:solidFill>
            <a:prstDash val="solid"/>
          </a:ln>
        </p:spPr>
        <p:txBody>
          <a:bodyPr/>
          <a:lstStyle/>
          <a:p>
            <a:endParaRPr lang="ja-JP" altLang="en-US"/>
          </a:p>
        </p:txBody>
      </p:sp>
      <p:sp>
        <p:nvSpPr>
          <p:cNvPr id="17" name="Text 15"/>
          <p:cNvSpPr/>
          <p:nvPr/>
        </p:nvSpPr>
        <p:spPr>
          <a:xfrm>
            <a:off x="5010912" y="1783080"/>
            <a:ext cx="193852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教育年数</a:t>
            </a:r>
            <a:endParaRPr lang="en-US" sz="1550" dirty="0"/>
          </a:p>
        </p:txBody>
      </p:sp>
      <p:sp>
        <p:nvSpPr>
          <p:cNvPr id="18" name="Text 16"/>
          <p:cNvSpPr/>
          <p:nvPr/>
        </p:nvSpPr>
        <p:spPr>
          <a:xfrm>
            <a:off x="5010912" y="2148840"/>
            <a:ext cx="1901952" cy="49377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説明変数</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(本人の選択の結果)</a:t>
            </a:r>
            <a:endParaRPr lang="en-US" sz="1280" dirty="0"/>
          </a:p>
        </p:txBody>
      </p:sp>
      <p:sp>
        <p:nvSpPr>
          <p:cNvPr id="19" name="Shape 17"/>
          <p:cNvSpPr/>
          <p:nvPr/>
        </p:nvSpPr>
        <p:spPr>
          <a:xfrm>
            <a:off x="8412480" y="1600200"/>
            <a:ext cx="2286000" cy="1188720"/>
          </a:xfrm>
          <a:prstGeom prst="roundRect">
            <a:avLst>
              <a:gd name="adj" fmla="val 6154"/>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412480" y="1600200"/>
            <a:ext cx="128016" cy="1188720"/>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8668512" y="1783080"/>
            <a:ext cx="193852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賃金</a:t>
            </a:r>
            <a:endParaRPr lang="en-US" sz="1550" dirty="0"/>
          </a:p>
        </p:txBody>
      </p:sp>
      <p:sp>
        <p:nvSpPr>
          <p:cNvPr id="22" name="Text 20"/>
          <p:cNvSpPr/>
          <p:nvPr/>
        </p:nvSpPr>
        <p:spPr>
          <a:xfrm>
            <a:off x="8668512" y="2148840"/>
            <a:ext cx="1901952" cy="493776"/>
          </a:xfrm>
          <a:prstGeom prst="rect">
            <a:avLst/>
          </a:prstGeom>
          <a:noFill/>
          <a:ln/>
        </p:spPr>
        <p:txBody>
          <a:bodyPr wrap="square" lIns="381" tIns="381" rIns="381" bIns="381" rtlCol="0" anchor="t"/>
          <a:lstStyle/>
          <a:p>
            <a:pPr marL="0" indent="0">
              <a:buNone/>
            </a:pPr>
            <a:r>
              <a:rPr lang="en-US" sz="1280" dirty="0">
                <a:solidFill>
                  <a:srgbClr val="374151"/>
                </a:solidFill>
                <a:latin typeface="Noto Sans CJK JP" pitchFamily="34" charset="0"/>
                <a:ea typeface="Noto Sans CJK JP" pitchFamily="34" charset="-122"/>
                <a:cs typeface="Noto Sans CJK JP" pitchFamily="34" charset="-120"/>
              </a:rPr>
              <a:t>被説明変数</a:t>
            </a:r>
            <a:endParaRPr lang="en-US" sz="1280" dirty="0"/>
          </a:p>
          <a:p>
            <a:pPr marL="0" indent="0">
              <a:buNone/>
            </a:pPr>
            <a:r>
              <a:rPr lang="en-US" sz="1280" dirty="0">
                <a:solidFill>
                  <a:srgbClr val="374151"/>
                </a:solidFill>
                <a:latin typeface="Noto Sans CJK JP" pitchFamily="34" charset="0"/>
                <a:ea typeface="Noto Sans CJK JP" pitchFamily="34" charset="-122"/>
                <a:cs typeface="Noto Sans CJK JP" pitchFamily="34" charset="-120"/>
              </a:rPr>
              <a:t>(結果として観測)</a:t>
            </a:r>
            <a:endParaRPr lang="en-US" sz="1280" dirty="0"/>
          </a:p>
        </p:txBody>
      </p:sp>
      <p:sp>
        <p:nvSpPr>
          <p:cNvPr id="23" name="Shape 21"/>
          <p:cNvSpPr/>
          <p:nvPr/>
        </p:nvSpPr>
        <p:spPr>
          <a:xfrm>
            <a:off x="3584448" y="2176272"/>
            <a:ext cx="1078992" cy="0"/>
          </a:xfrm>
          <a:prstGeom prst="line">
            <a:avLst/>
          </a:prstGeom>
          <a:noFill/>
          <a:ln w="26670">
            <a:solidFill>
              <a:srgbClr val="3FA7A3"/>
            </a:solidFill>
            <a:prstDash val="solid"/>
            <a:tailEnd type="triangle"/>
          </a:ln>
        </p:spPr>
        <p:txBody>
          <a:bodyPr/>
          <a:lstStyle/>
          <a:p>
            <a:endParaRPr lang="ja-JP" altLang="en-US"/>
          </a:p>
        </p:txBody>
      </p:sp>
      <p:sp>
        <p:nvSpPr>
          <p:cNvPr id="24" name="Shape 22"/>
          <p:cNvSpPr/>
          <p:nvPr/>
        </p:nvSpPr>
        <p:spPr>
          <a:xfrm>
            <a:off x="3584448" y="2176272"/>
            <a:ext cx="4553712" cy="0"/>
          </a:xfrm>
          <a:prstGeom prst="line">
            <a:avLst/>
          </a:prstGeom>
          <a:noFill/>
          <a:ln w="26670">
            <a:solidFill>
              <a:srgbClr val="3FA7A3"/>
            </a:solidFill>
            <a:prstDash val="solid"/>
            <a:tailEnd type="triangle"/>
          </a:ln>
        </p:spPr>
        <p:txBody>
          <a:bodyPr/>
          <a:lstStyle/>
          <a:p>
            <a:endParaRPr lang="ja-JP" altLang="en-US"/>
          </a:p>
        </p:txBody>
      </p:sp>
      <p:sp>
        <p:nvSpPr>
          <p:cNvPr id="25" name="Shape 23"/>
          <p:cNvSpPr/>
          <p:nvPr/>
        </p:nvSpPr>
        <p:spPr>
          <a:xfrm>
            <a:off x="914400" y="3703320"/>
            <a:ext cx="9875520" cy="1280160"/>
          </a:xfrm>
          <a:prstGeom prst="roundRect">
            <a:avLst>
              <a:gd name="adj" fmla="val 5714"/>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6" name="Shape 24"/>
          <p:cNvSpPr/>
          <p:nvPr/>
        </p:nvSpPr>
        <p:spPr>
          <a:xfrm>
            <a:off x="914400" y="3703320"/>
            <a:ext cx="128016" cy="1280160"/>
          </a:xfrm>
          <a:prstGeom prst="rect">
            <a:avLst/>
          </a:prstGeom>
          <a:solidFill>
            <a:srgbClr val="3FA7A3"/>
          </a:solidFill>
          <a:ln w="12700">
            <a:solidFill>
              <a:srgbClr val="3FA7A3"/>
            </a:solidFill>
            <a:prstDash val="solid"/>
          </a:ln>
        </p:spPr>
        <p:txBody>
          <a:bodyPr/>
          <a:lstStyle/>
          <a:p>
            <a:endParaRPr lang="ja-JP" altLang="en-US"/>
          </a:p>
        </p:txBody>
      </p:sp>
      <p:sp>
        <p:nvSpPr>
          <p:cNvPr id="27" name="Text 25"/>
          <p:cNvSpPr/>
          <p:nvPr/>
        </p:nvSpPr>
        <p:spPr>
          <a:xfrm>
            <a:off x="1170432" y="3886200"/>
            <a:ext cx="952804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含意</a:t>
            </a:r>
            <a:endParaRPr lang="en-US" sz="1500" dirty="0"/>
          </a:p>
        </p:txBody>
      </p:sp>
      <p:sp>
        <p:nvSpPr>
          <p:cNvPr id="28" name="Text 26"/>
          <p:cNvSpPr/>
          <p:nvPr/>
        </p:nvSpPr>
        <p:spPr>
          <a:xfrm>
            <a:off x="1170432" y="4251960"/>
            <a:ext cx="9491472" cy="58521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教育年数の係数には、教育の効果だけでなく「選好・将来計画の差」も混ざるかもしれない。</a:t>
            </a:r>
            <a:endParaRPr lang="en-US" sz="142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3">
    <p:bg>
      <p:bgPr>
        <a:solidFill>
          <a:srgbClr val="EEF3F7"/>
        </a:solidFill>
        <a:effectLst/>
      </p:bgPr>
    </p:bg>
    <p:spTree>
      <p:nvGrpSpPr>
        <p:cNvPr id="1" name=""/>
        <p:cNvGrpSpPr/>
        <p:nvPr/>
      </p:nvGrpSpPr>
      <p:grpSpPr>
        <a:xfrm>
          <a:off x="0" y="0"/>
          <a:ext cx="0" cy="0"/>
          <a:chOff x="0" y="0"/>
          <a:chExt cx="0" cy="0"/>
        </a:xfrm>
      </p:grpSpPr>
      <p:sp>
        <p:nvSpPr>
          <p:cNvPr id="2" name="Shape 0"/>
          <p:cNvSpPr/>
          <p:nvPr/>
        </p:nvSpPr>
        <p:spPr>
          <a:xfrm>
            <a:off x="0" y="0"/>
            <a:ext cx="12191695" cy="256032"/>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822960" y="1024128"/>
            <a:ext cx="1280160" cy="365760"/>
          </a:xfrm>
          <a:prstGeom prst="rect">
            <a:avLst/>
          </a:prstGeom>
          <a:noFill/>
          <a:ln/>
        </p:spPr>
        <p:txBody>
          <a:bodyPr wrap="square" lIns="0" tIns="0" rIns="0" bIns="0" rtlCol="0" anchor="ctr"/>
          <a:lstStyle/>
          <a:p>
            <a:pPr marL="0" indent="0">
              <a:buNone/>
            </a:pPr>
            <a:r>
              <a:rPr lang="en-US" sz="1800" b="1" dirty="0">
                <a:solidFill>
                  <a:srgbClr val="7CB342"/>
                </a:solidFill>
                <a:latin typeface="Noto Sans CJK JP" pitchFamily="34" charset="0"/>
                <a:ea typeface="Noto Sans CJK JP" pitchFamily="34" charset="-122"/>
                <a:cs typeface="Noto Sans CJK JP" pitchFamily="34" charset="-120"/>
              </a:rPr>
              <a:t>論点</a:t>
            </a:r>
            <a:endParaRPr lang="en-US" sz="1800" dirty="0"/>
          </a:p>
        </p:txBody>
      </p:sp>
      <p:sp>
        <p:nvSpPr>
          <p:cNvPr id="4" name="Text 2"/>
          <p:cNvSpPr/>
          <p:nvPr/>
        </p:nvSpPr>
        <p:spPr>
          <a:xfrm>
            <a:off x="822960" y="1572768"/>
            <a:ext cx="10149840" cy="1874520"/>
          </a:xfrm>
          <a:prstGeom prst="rect">
            <a:avLst/>
          </a:prstGeom>
          <a:noFill/>
          <a:ln/>
        </p:spPr>
        <p:txBody>
          <a:bodyPr wrap="square" lIns="0" tIns="0" rIns="0" bIns="0" rtlCol="0" anchor="ctr"/>
          <a:lstStyle/>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OLS の係数は、</a:t>
            </a:r>
            <a:endParaRPr lang="en-US" sz="2700" dirty="0"/>
          </a:p>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教育の効果そのものではなく、</a:t>
            </a:r>
            <a:endParaRPr lang="en-US" sz="2700" dirty="0"/>
          </a:p>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「選択の影響が混ざったもの」かもしれない。</a:t>
            </a:r>
            <a:endParaRPr lang="en-US" sz="2700" dirty="0"/>
          </a:p>
        </p:txBody>
      </p:sp>
      <p:sp>
        <p:nvSpPr>
          <p:cNvPr id="5" name="Text 3"/>
          <p:cNvSpPr/>
          <p:nvPr/>
        </p:nvSpPr>
        <p:spPr>
          <a:xfrm>
            <a:off x="859536" y="3913632"/>
            <a:ext cx="9418320" cy="502920"/>
          </a:xfrm>
          <a:prstGeom prst="rect">
            <a:avLst/>
          </a:prstGeom>
          <a:noFill/>
          <a:ln/>
        </p:spPr>
        <p:txBody>
          <a:bodyPr wrap="square" lIns="0" tIns="0" rIns="0" bIns="0" rtlCol="0" anchor="ctr"/>
          <a:lstStyle/>
          <a:p>
            <a:pPr marL="0" indent="0">
              <a:buNone/>
            </a:pPr>
            <a:r>
              <a:rPr lang="en-US" sz="1500" dirty="0">
                <a:solidFill>
                  <a:srgbClr val="6B7280"/>
                </a:solidFill>
                <a:latin typeface="Noto Sans CJK JP" pitchFamily="34" charset="0"/>
                <a:ea typeface="Noto Sans CJK JP" pitchFamily="34" charset="-122"/>
                <a:cs typeface="Noto Sans CJK JP" pitchFamily="34" charset="-120"/>
              </a:rPr>
              <a:t>自己選択によるバイアスが入りうる。</a:t>
            </a:r>
            <a:endParaRPr lang="en-US" sz="1500" dirty="0"/>
          </a:p>
        </p:txBody>
      </p:sp>
      <p:sp>
        <p:nvSpPr>
          <p:cNvPr id="6" name="Shape 4"/>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7" name="Text 5"/>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8" name="Text 6"/>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53</a:t>
            </a:r>
            <a:endParaRPr lang="en-US" sz="9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4">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Step 4. ミクロ理論は何をしてくれたのか？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理論は、識別上どこを疑うべきかを明確にする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CB342"/>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CB342"/>
                </a:solidFill>
                <a:latin typeface="Noto Sans CJK JP" pitchFamily="34" charset="0"/>
                <a:ea typeface="Noto Sans CJK JP" pitchFamily="34" charset="-122"/>
                <a:cs typeface="Noto Sans CJK JP" pitchFamily="34" charset="-120"/>
              </a:rPr>
              <a:t>AK論文</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54</a:t>
            </a:r>
            <a:endParaRPr lang="en-US" sz="900" dirty="0"/>
          </a:p>
        </p:txBody>
      </p:sp>
      <p:sp>
        <p:nvSpPr>
          <p:cNvPr id="11" name="Shape 9"/>
          <p:cNvSpPr/>
          <p:nvPr/>
        </p:nvSpPr>
        <p:spPr>
          <a:xfrm>
            <a:off x="804672" y="1792224"/>
            <a:ext cx="3413760" cy="2743200"/>
          </a:xfrm>
          <a:prstGeom prst="roundRect">
            <a:avLst>
              <a:gd name="adj" fmla="val 266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04672" y="1792224"/>
            <a:ext cx="128016" cy="2743200"/>
          </a:xfrm>
          <a:prstGeom prst="rect">
            <a:avLst/>
          </a:prstGeom>
          <a:solidFill>
            <a:srgbClr val="E27D60"/>
          </a:solidFill>
          <a:ln w="12700">
            <a:solidFill>
              <a:srgbClr val="E27D60"/>
            </a:solidFill>
            <a:prstDash val="solid"/>
          </a:ln>
        </p:spPr>
        <p:txBody>
          <a:bodyPr/>
          <a:lstStyle/>
          <a:p>
            <a:endParaRPr lang="ja-JP" altLang="en-US"/>
          </a:p>
        </p:txBody>
      </p:sp>
      <p:sp>
        <p:nvSpPr>
          <p:cNvPr id="13" name="Text 11"/>
          <p:cNvSpPr/>
          <p:nvPr/>
        </p:nvSpPr>
        <p:spPr>
          <a:xfrm>
            <a:off x="1060704" y="1975104"/>
            <a:ext cx="306628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① 反論を与えた</a:t>
            </a:r>
            <a:endParaRPr lang="en-US" sz="1550" dirty="0"/>
          </a:p>
        </p:txBody>
      </p:sp>
      <p:sp>
        <p:nvSpPr>
          <p:cNvPr id="14" name="Text 12"/>
          <p:cNvSpPr/>
          <p:nvPr/>
        </p:nvSpPr>
        <p:spPr>
          <a:xfrm>
            <a:off x="1060704" y="2340864"/>
            <a:ext cx="3029712" cy="204825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それは教育の効果ではなく、</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能力や背景の差ではないか？</a:t>
            </a:r>
            <a:endParaRPr lang="en-US" sz="1300" dirty="0"/>
          </a:p>
        </p:txBody>
      </p:sp>
      <p:sp>
        <p:nvSpPr>
          <p:cNvPr id="15" name="Shape 13"/>
          <p:cNvSpPr/>
          <p:nvPr/>
        </p:nvSpPr>
        <p:spPr>
          <a:xfrm>
            <a:off x="4447032" y="1792224"/>
            <a:ext cx="3413760" cy="2743200"/>
          </a:xfrm>
          <a:prstGeom prst="roundRect">
            <a:avLst>
              <a:gd name="adj" fmla="val 266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4447032" y="1792224"/>
            <a:ext cx="128016" cy="2743200"/>
          </a:xfrm>
          <a:prstGeom prst="rect">
            <a:avLst/>
          </a:prstGeom>
          <a:solidFill>
            <a:srgbClr val="D4A017"/>
          </a:solidFill>
          <a:ln w="12700">
            <a:solidFill>
              <a:srgbClr val="D4A017"/>
            </a:solidFill>
            <a:prstDash val="solid"/>
          </a:ln>
        </p:spPr>
        <p:txBody>
          <a:bodyPr/>
          <a:lstStyle/>
          <a:p>
            <a:endParaRPr lang="ja-JP" altLang="en-US"/>
          </a:p>
        </p:txBody>
      </p:sp>
      <p:sp>
        <p:nvSpPr>
          <p:cNvPr id="17" name="Text 15"/>
          <p:cNvSpPr/>
          <p:nvPr/>
        </p:nvSpPr>
        <p:spPr>
          <a:xfrm>
            <a:off x="4703064" y="1975104"/>
            <a:ext cx="306628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② バイアスの中身を言語化した</a:t>
            </a:r>
            <a:endParaRPr lang="en-US" sz="1550" dirty="0"/>
          </a:p>
        </p:txBody>
      </p:sp>
      <p:sp>
        <p:nvSpPr>
          <p:cNvPr id="18" name="Text 16"/>
          <p:cNvSpPr/>
          <p:nvPr/>
        </p:nvSpPr>
        <p:spPr>
          <a:xfrm>
            <a:off x="4703064" y="2340864"/>
            <a:ext cx="3029712" cy="204825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何が観測され、何が観測されず、</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何が混ざりうるかを整理した。</a:t>
            </a:r>
            <a:endParaRPr lang="en-US" sz="1300" dirty="0"/>
          </a:p>
        </p:txBody>
      </p:sp>
      <p:sp>
        <p:nvSpPr>
          <p:cNvPr id="19" name="Shape 17"/>
          <p:cNvSpPr/>
          <p:nvPr/>
        </p:nvSpPr>
        <p:spPr>
          <a:xfrm>
            <a:off x="8089392" y="1792224"/>
            <a:ext cx="3413760" cy="2743200"/>
          </a:xfrm>
          <a:prstGeom prst="roundRect">
            <a:avLst>
              <a:gd name="adj" fmla="val 266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089392" y="1792224"/>
            <a:ext cx="128016" cy="2743200"/>
          </a:xfrm>
          <a:prstGeom prst="rect">
            <a:avLst/>
          </a:prstGeom>
          <a:solidFill>
            <a:srgbClr val="3FA7A3"/>
          </a:solidFill>
          <a:ln w="12700">
            <a:solidFill>
              <a:srgbClr val="3FA7A3"/>
            </a:solidFill>
            <a:prstDash val="solid"/>
          </a:ln>
        </p:spPr>
        <p:txBody>
          <a:bodyPr/>
          <a:lstStyle/>
          <a:p>
            <a:endParaRPr lang="ja-JP" altLang="en-US"/>
          </a:p>
        </p:txBody>
      </p:sp>
      <p:sp>
        <p:nvSpPr>
          <p:cNvPr id="21" name="Text 19"/>
          <p:cNvSpPr/>
          <p:nvPr/>
        </p:nvSpPr>
        <p:spPr>
          <a:xfrm>
            <a:off x="8345424" y="1975104"/>
            <a:ext cx="306628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③ 計量の課題を定義した</a:t>
            </a:r>
            <a:endParaRPr lang="en-US" sz="1550" dirty="0"/>
          </a:p>
        </p:txBody>
      </p:sp>
      <p:sp>
        <p:nvSpPr>
          <p:cNvPr id="22" name="Text 20"/>
          <p:cNvSpPr/>
          <p:nvPr/>
        </p:nvSpPr>
        <p:spPr>
          <a:xfrm>
            <a:off x="8345424" y="2340864"/>
            <a:ext cx="3029712" cy="204825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では、教育年数の外生的な変動を</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どう見つけるか？ と問いを立てた。</a:t>
            </a:r>
            <a:endParaRPr lang="en-US" sz="13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55">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ここまでのまとめ（Step 1–4）</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問い → 相関 → ツッコミ → 識別問題</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CB342"/>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CB342"/>
                </a:solidFill>
                <a:latin typeface="Noto Sans CJK JP" pitchFamily="34" charset="0"/>
                <a:ea typeface="Noto Sans CJK JP" pitchFamily="34" charset="-122"/>
                <a:cs typeface="Noto Sans CJK JP" pitchFamily="34" charset="-120"/>
              </a:rPr>
              <a:t>AK論文</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55</a:t>
            </a:r>
            <a:endParaRPr lang="en-US" sz="900" dirty="0"/>
          </a:p>
        </p:txBody>
      </p:sp>
      <p:sp>
        <p:nvSpPr>
          <p:cNvPr id="11" name="Shape 9"/>
          <p:cNvSpPr/>
          <p:nvPr/>
        </p:nvSpPr>
        <p:spPr>
          <a:xfrm>
            <a:off x="868680" y="1737360"/>
            <a:ext cx="100584" cy="100584"/>
          </a:xfrm>
          <a:prstGeom prst="ellipse">
            <a:avLst/>
          </a:prstGeom>
          <a:solidFill>
            <a:srgbClr val="4F7CAC"/>
          </a:solidFill>
          <a:ln w="12700">
            <a:solidFill>
              <a:srgbClr val="4F7CAC"/>
            </a:solidFill>
            <a:prstDash val="solid"/>
          </a:ln>
        </p:spPr>
        <p:txBody>
          <a:bodyPr/>
          <a:lstStyle/>
          <a:p>
            <a:endParaRPr lang="ja-JP" altLang="en-US"/>
          </a:p>
        </p:txBody>
      </p:sp>
      <p:sp>
        <p:nvSpPr>
          <p:cNvPr id="12" name="Text 10"/>
          <p:cNvSpPr/>
          <p:nvPr/>
        </p:nvSpPr>
        <p:spPr>
          <a:xfrm>
            <a:off x="1033272" y="1627632"/>
            <a:ext cx="10122408" cy="777240"/>
          </a:xfrm>
          <a:prstGeom prst="rect">
            <a:avLst/>
          </a:prstGeom>
          <a:noFill/>
          <a:ln/>
        </p:spPr>
        <p:txBody>
          <a:bodyPr wrap="square" lIns="0" tIns="0" rIns="0" bIns="0" rtlCol="0" anchor="ctr"/>
          <a:lstStyle/>
          <a:p>
            <a:pPr marL="0" indent="0">
              <a:buNone/>
            </a:pPr>
            <a:r>
              <a:rPr lang="en-US" sz="1700" dirty="0">
                <a:solidFill>
                  <a:srgbClr val="374151"/>
                </a:solidFill>
                <a:latin typeface="Noto Sans CJK JP" pitchFamily="34" charset="0"/>
                <a:ea typeface="Noto Sans CJK JP" pitchFamily="34" charset="-122"/>
                <a:cs typeface="Noto Sans CJK JP" pitchFamily="34" charset="-120"/>
              </a:rPr>
              <a:t>問い：教育は賃金をどれだけ上げるのか？</a:t>
            </a:r>
            <a:endParaRPr lang="en-US" sz="1700" dirty="0"/>
          </a:p>
        </p:txBody>
      </p:sp>
      <p:sp>
        <p:nvSpPr>
          <p:cNvPr id="13" name="Shape 11"/>
          <p:cNvSpPr/>
          <p:nvPr/>
        </p:nvSpPr>
        <p:spPr>
          <a:xfrm>
            <a:off x="868680" y="2514600"/>
            <a:ext cx="100584" cy="100584"/>
          </a:xfrm>
          <a:prstGeom prst="ellipse">
            <a:avLst/>
          </a:prstGeom>
          <a:solidFill>
            <a:srgbClr val="4F7CAC"/>
          </a:solidFill>
          <a:ln w="12700">
            <a:solidFill>
              <a:srgbClr val="4F7CAC"/>
            </a:solidFill>
            <a:prstDash val="solid"/>
          </a:ln>
        </p:spPr>
        <p:txBody>
          <a:bodyPr/>
          <a:lstStyle/>
          <a:p>
            <a:endParaRPr lang="ja-JP" altLang="en-US"/>
          </a:p>
        </p:txBody>
      </p:sp>
      <p:sp>
        <p:nvSpPr>
          <p:cNvPr id="14" name="Text 12"/>
          <p:cNvSpPr/>
          <p:nvPr/>
        </p:nvSpPr>
        <p:spPr>
          <a:xfrm>
            <a:off x="1033272" y="2404872"/>
            <a:ext cx="10122408" cy="777240"/>
          </a:xfrm>
          <a:prstGeom prst="rect">
            <a:avLst/>
          </a:prstGeom>
          <a:noFill/>
          <a:ln/>
        </p:spPr>
        <p:txBody>
          <a:bodyPr wrap="square" lIns="0" tIns="0" rIns="0" bIns="0" rtlCol="0" anchor="ctr"/>
          <a:lstStyle/>
          <a:p>
            <a:pPr marL="0" indent="0">
              <a:buNone/>
            </a:pPr>
            <a:r>
              <a:rPr lang="en-US" sz="1700" dirty="0">
                <a:solidFill>
                  <a:srgbClr val="374151"/>
                </a:solidFill>
                <a:latin typeface="Noto Sans CJK JP" pitchFamily="34" charset="0"/>
                <a:ea typeface="Noto Sans CJK JP" pitchFamily="34" charset="-122"/>
                <a:cs typeface="Noto Sans CJK JP" pitchFamily="34" charset="-120"/>
              </a:rPr>
              <a:t>素朴な推定：賃金を教育年数に回帰する</a:t>
            </a:r>
            <a:endParaRPr lang="en-US" sz="1700" dirty="0"/>
          </a:p>
        </p:txBody>
      </p:sp>
      <p:sp>
        <p:nvSpPr>
          <p:cNvPr id="15" name="Shape 13"/>
          <p:cNvSpPr/>
          <p:nvPr/>
        </p:nvSpPr>
        <p:spPr>
          <a:xfrm>
            <a:off x="868680" y="3291840"/>
            <a:ext cx="100584" cy="100584"/>
          </a:xfrm>
          <a:prstGeom prst="ellipse">
            <a:avLst/>
          </a:prstGeom>
          <a:solidFill>
            <a:srgbClr val="4F7CAC"/>
          </a:solidFill>
          <a:ln w="12700">
            <a:solidFill>
              <a:srgbClr val="4F7CAC"/>
            </a:solidFill>
            <a:prstDash val="solid"/>
          </a:ln>
        </p:spPr>
        <p:txBody>
          <a:bodyPr/>
          <a:lstStyle/>
          <a:p>
            <a:endParaRPr lang="ja-JP" altLang="en-US"/>
          </a:p>
        </p:txBody>
      </p:sp>
      <p:sp>
        <p:nvSpPr>
          <p:cNvPr id="16" name="Text 14"/>
          <p:cNvSpPr/>
          <p:nvPr/>
        </p:nvSpPr>
        <p:spPr>
          <a:xfrm>
            <a:off x="1033272" y="3182112"/>
            <a:ext cx="10122408" cy="777240"/>
          </a:xfrm>
          <a:prstGeom prst="rect">
            <a:avLst/>
          </a:prstGeom>
          <a:noFill/>
          <a:ln/>
        </p:spPr>
        <p:txBody>
          <a:bodyPr wrap="square" lIns="0" tIns="0" rIns="0" bIns="0" rtlCol="0" anchor="ctr"/>
          <a:lstStyle/>
          <a:p>
            <a:pPr marL="0" indent="0">
              <a:buNone/>
            </a:pPr>
            <a:r>
              <a:rPr lang="en-US" sz="1700" dirty="0">
                <a:solidFill>
                  <a:srgbClr val="374151"/>
                </a:solidFill>
                <a:latin typeface="Noto Sans CJK JP" pitchFamily="34" charset="0"/>
                <a:ea typeface="Noto Sans CJK JP" pitchFamily="34" charset="-122"/>
                <a:cs typeface="Noto Sans CJK JP" pitchFamily="34" charset="-120"/>
              </a:rPr>
              <a:t>ミクロ理論のツッコミ：教育は自己選択の結果であり、OLS はバイアスを含みうる</a:t>
            </a:r>
            <a:endParaRPr lang="en-US" sz="1700" dirty="0"/>
          </a:p>
        </p:txBody>
      </p:sp>
      <p:sp>
        <p:nvSpPr>
          <p:cNvPr id="17" name="Shape 15"/>
          <p:cNvSpPr/>
          <p:nvPr/>
        </p:nvSpPr>
        <p:spPr>
          <a:xfrm>
            <a:off x="868680" y="4069080"/>
            <a:ext cx="100584" cy="100584"/>
          </a:xfrm>
          <a:prstGeom prst="ellipse">
            <a:avLst/>
          </a:prstGeom>
          <a:solidFill>
            <a:srgbClr val="4F7CAC"/>
          </a:solidFill>
          <a:ln w="12700">
            <a:solidFill>
              <a:srgbClr val="4F7CAC"/>
            </a:solidFill>
            <a:prstDash val="solid"/>
          </a:ln>
        </p:spPr>
        <p:txBody>
          <a:bodyPr/>
          <a:lstStyle/>
          <a:p>
            <a:endParaRPr lang="ja-JP" altLang="en-US"/>
          </a:p>
        </p:txBody>
      </p:sp>
      <p:sp>
        <p:nvSpPr>
          <p:cNvPr id="18" name="Text 16"/>
          <p:cNvSpPr/>
          <p:nvPr/>
        </p:nvSpPr>
        <p:spPr>
          <a:xfrm>
            <a:off x="1033272" y="3959352"/>
            <a:ext cx="10122408" cy="777240"/>
          </a:xfrm>
          <a:prstGeom prst="rect">
            <a:avLst/>
          </a:prstGeom>
          <a:noFill/>
          <a:ln/>
        </p:spPr>
        <p:txBody>
          <a:bodyPr wrap="square" lIns="0" tIns="0" rIns="0" bIns="0" rtlCol="0" anchor="ctr"/>
          <a:lstStyle/>
          <a:p>
            <a:pPr marL="0" indent="0">
              <a:buNone/>
            </a:pPr>
            <a:r>
              <a:rPr lang="en-US" sz="1700" dirty="0">
                <a:solidFill>
                  <a:srgbClr val="374151"/>
                </a:solidFill>
                <a:latin typeface="Noto Sans CJK JP" pitchFamily="34" charset="0"/>
                <a:ea typeface="Noto Sans CJK JP" pitchFamily="34" charset="-122"/>
                <a:cs typeface="Noto Sans CJK JP" pitchFamily="34" charset="-120"/>
              </a:rPr>
              <a:t>理論の役割：何が怪しいかを言語化し、計量経済学が解くべき問題を定義する</a:t>
            </a:r>
            <a:endParaRPr lang="en-US" sz="1700" dirty="0"/>
          </a:p>
        </p:txBody>
      </p:sp>
      <p:sp>
        <p:nvSpPr>
          <p:cNvPr id="19" name="Shape 17"/>
          <p:cNvSpPr/>
          <p:nvPr/>
        </p:nvSpPr>
        <p:spPr>
          <a:xfrm>
            <a:off x="896112" y="4983480"/>
            <a:ext cx="10149840" cy="804672"/>
          </a:xfrm>
          <a:prstGeom prst="roundRect">
            <a:avLst>
              <a:gd name="adj" fmla="val 9091"/>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96112" y="4983480"/>
            <a:ext cx="128016" cy="804672"/>
          </a:xfrm>
          <a:prstGeom prst="rect">
            <a:avLst/>
          </a:prstGeom>
          <a:solidFill>
            <a:srgbClr val="7CB342"/>
          </a:solidFill>
          <a:ln w="12700">
            <a:solidFill>
              <a:srgbClr val="7CB342"/>
            </a:solidFill>
            <a:prstDash val="solid"/>
          </a:ln>
        </p:spPr>
        <p:txBody>
          <a:bodyPr/>
          <a:lstStyle/>
          <a:p>
            <a:endParaRPr lang="ja-JP" altLang="en-US"/>
          </a:p>
        </p:txBody>
      </p:sp>
      <p:sp>
        <p:nvSpPr>
          <p:cNvPr id="21" name="Text 19"/>
          <p:cNvSpPr/>
          <p:nvPr/>
        </p:nvSpPr>
        <p:spPr>
          <a:xfrm>
            <a:off x="1152144" y="5166360"/>
            <a:ext cx="9802368" cy="292608"/>
          </a:xfrm>
          <a:prstGeom prst="rect">
            <a:avLst/>
          </a:prstGeom>
          <a:noFill/>
          <a:ln/>
        </p:spPr>
        <p:txBody>
          <a:bodyPr wrap="square" lIns="0" tIns="0" rIns="0" bIns="0" rtlCol="0" anchor="ctr"/>
          <a:lstStyle/>
          <a:p>
            <a:pPr marL="0" indent="0">
              <a:buNone/>
            </a:pPr>
            <a:r>
              <a:rPr lang="en-US" sz="1480" b="1" dirty="0">
                <a:solidFill>
                  <a:srgbClr val="17324D"/>
                </a:solidFill>
                <a:latin typeface="Noto Sans CJK JP" pitchFamily="34" charset="0"/>
                <a:ea typeface="Noto Sans CJK JP" pitchFamily="34" charset="-122"/>
                <a:cs typeface="Noto Sans CJK JP" pitchFamily="34" charset="-120"/>
              </a:rPr>
              <a:t>次にやること</a:t>
            </a:r>
            <a:endParaRPr lang="en-US" sz="1480" dirty="0"/>
          </a:p>
        </p:txBody>
      </p:sp>
      <p:sp>
        <p:nvSpPr>
          <p:cNvPr id="22" name="Text 20"/>
          <p:cNvSpPr/>
          <p:nvPr/>
        </p:nvSpPr>
        <p:spPr>
          <a:xfrm>
            <a:off x="1152144" y="5532120"/>
            <a:ext cx="9765792" cy="109728"/>
          </a:xfrm>
          <a:prstGeom prst="rect">
            <a:avLst/>
          </a:prstGeom>
          <a:noFill/>
          <a:ln/>
        </p:spPr>
        <p:txBody>
          <a:bodyPr wrap="square" lIns="381" tIns="381" rIns="381" bIns="381" rtlCol="0" anchor="t"/>
          <a:lstStyle/>
          <a:p>
            <a:pPr marL="0" indent="0">
              <a:buNone/>
            </a:pPr>
            <a:r>
              <a:rPr lang="en-US" sz="1410" dirty="0">
                <a:solidFill>
                  <a:srgbClr val="374151"/>
                </a:solidFill>
                <a:latin typeface="Noto Sans CJK JP" pitchFamily="34" charset="0"/>
                <a:ea typeface="Noto Sans CJK JP" pitchFamily="34" charset="-122"/>
                <a:cs typeface="Noto Sans CJK JP" pitchFamily="34" charset="-120"/>
              </a:rPr>
              <a:t>教育年数のうち、本人の選択から切り離しやすい変動を探す。</a:t>
            </a:r>
            <a:endParaRPr lang="en-US" sz="141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56">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Step 5. やることは「ランダムな教育年数の変動」を探すこと</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でも、そんな都合のいいものはあるのか？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CB342"/>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CB342"/>
                </a:solidFill>
                <a:latin typeface="Noto Sans CJK JP" pitchFamily="34" charset="0"/>
                <a:ea typeface="Noto Sans CJK JP" pitchFamily="34" charset="-122"/>
                <a:cs typeface="Noto Sans CJK JP" pitchFamily="34" charset="-120"/>
              </a:rPr>
              <a:t>AK論文</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56</a:t>
            </a:r>
            <a:endParaRPr lang="en-US" sz="900" dirty="0"/>
          </a:p>
        </p:txBody>
      </p:sp>
      <p:sp>
        <p:nvSpPr>
          <p:cNvPr id="11" name="Shape 9"/>
          <p:cNvSpPr/>
          <p:nvPr/>
        </p:nvSpPr>
        <p:spPr>
          <a:xfrm>
            <a:off x="868680" y="1664208"/>
            <a:ext cx="4572000" cy="201168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664208"/>
            <a:ext cx="128016" cy="201168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124712" y="1847088"/>
            <a:ext cx="422452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欲しい比較</a:t>
            </a:r>
            <a:endParaRPr lang="en-US" sz="1900" dirty="0"/>
          </a:p>
        </p:txBody>
      </p:sp>
      <p:sp>
        <p:nvSpPr>
          <p:cNvPr id="14" name="Text 12"/>
          <p:cNvSpPr/>
          <p:nvPr/>
        </p:nvSpPr>
        <p:spPr>
          <a:xfrm>
            <a:off x="1124712" y="2212848"/>
            <a:ext cx="4187952" cy="1316736"/>
          </a:xfrm>
          <a:prstGeom prst="rect">
            <a:avLst/>
          </a:prstGeom>
          <a:noFill/>
          <a:ln/>
        </p:spPr>
        <p:txBody>
          <a:bodyPr wrap="square" lIns="381" tIns="381" rIns="381" bIns="381" rtlCol="0" anchor="t"/>
          <a:lstStyle/>
          <a:p>
            <a:pPr marL="0" indent="0">
              <a:buNone/>
            </a:pPr>
            <a:r>
              <a:rPr lang="en-US" sz="1520" dirty="0">
                <a:solidFill>
                  <a:srgbClr val="374151"/>
                </a:solidFill>
                <a:latin typeface="Noto Sans CJK JP" pitchFamily="34" charset="0"/>
                <a:ea typeface="Noto Sans CJK JP" pitchFamily="34" charset="-122"/>
                <a:cs typeface="Noto Sans CJK JP" pitchFamily="34" charset="-120"/>
              </a:rPr>
              <a:t>能力も背景もほぼ同じで、</a:t>
            </a:r>
            <a:endParaRPr lang="en-US" sz="1520" dirty="0"/>
          </a:p>
          <a:p>
            <a:pPr marL="0" indent="0">
              <a:buNone/>
            </a:pPr>
            <a:r>
              <a:rPr lang="en-US" sz="1520" dirty="0">
                <a:solidFill>
                  <a:srgbClr val="374151"/>
                </a:solidFill>
                <a:latin typeface="Noto Sans CJK JP" pitchFamily="34" charset="0"/>
                <a:ea typeface="Noto Sans CJK JP" pitchFamily="34" charset="-122"/>
                <a:cs typeface="Noto Sans CJK JP" pitchFamily="34" charset="-120"/>
              </a:rPr>
              <a:t>教育年数だけが違う人どうしを比べたい。</a:t>
            </a:r>
            <a:endParaRPr lang="en-US" sz="1520" dirty="0"/>
          </a:p>
        </p:txBody>
      </p:sp>
      <p:sp>
        <p:nvSpPr>
          <p:cNvPr id="15" name="Shape 13"/>
          <p:cNvSpPr/>
          <p:nvPr/>
        </p:nvSpPr>
        <p:spPr>
          <a:xfrm>
            <a:off x="5806440" y="1664208"/>
            <a:ext cx="5212080" cy="201168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5806440" y="1664208"/>
            <a:ext cx="128016" cy="2011680"/>
          </a:xfrm>
          <a:prstGeom prst="rect">
            <a:avLst/>
          </a:prstGeom>
          <a:solidFill>
            <a:srgbClr val="D4A017"/>
          </a:solidFill>
          <a:ln w="12700">
            <a:solidFill>
              <a:srgbClr val="D4A017"/>
            </a:solidFill>
            <a:prstDash val="solid"/>
          </a:ln>
        </p:spPr>
        <p:txBody>
          <a:bodyPr/>
          <a:lstStyle/>
          <a:p>
            <a:endParaRPr lang="ja-JP" altLang="en-US"/>
          </a:p>
        </p:txBody>
      </p:sp>
      <p:sp>
        <p:nvSpPr>
          <p:cNvPr id="17" name="Text 15"/>
          <p:cNvSpPr/>
          <p:nvPr/>
        </p:nvSpPr>
        <p:spPr>
          <a:xfrm>
            <a:off x="6062472" y="1847088"/>
            <a:ext cx="486460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なぜか</a:t>
            </a:r>
            <a:endParaRPr lang="en-US" sz="1900" dirty="0"/>
          </a:p>
        </p:txBody>
      </p:sp>
      <p:sp>
        <p:nvSpPr>
          <p:cNvPr id="18" name="Text 16"/>
          <p:cNvSpPr/>
          <p:nvPr/>
        </p:nvSpPr>
        <p:spPr>
          <a:xfrm>
            <a:off x="6062472" y="2212848"/>
            <a:ext cx="4828032" cy="1316736"/>
          </a:xfrm>
          <a:prstGeom prst="rect">
            <a:avLst/>
          </a:prstGeom>
          <a:noFill/>
          <a:ln/>
        </p:spPr>
        <p:txBody>
          <a:bodyPr wrap="square" lIns="381" tIns="381" rIns="381" bIns="381" rtlCol="0" anchor="t"/>
          <a:lstStyle/>
          <a:p>
            <a:pPr marL="0" indent="0">
              <a:buNone/>
            </a:pPr>
            <a:r>
              <a:rPr lang="en-US" sz="1520" dirty="0">
                <a:solidFill>
                  <a:srgbClr val="374151"/>
                </a:solidFill>
                <a:latin typeface="Noto Sans CJK JP" pitchFamily="34" charset="0"/>
                <a:ea typeface="Noto Sans CJK JP" pitchFamily="34" charset="-122"/>
                <a:cs typeface="Noto Sans CJK JP" pitchFamily="34" charset="-120"/>
              </a:rPr>
              <a:t>それなら賃金差を</a:t>
            </a:r>
            <a:endParaRPr lang="en-US" sz="1520" dirty="0"/>
          </a:p>
          <a:p>
            <a:pPr marL="0" indent="0">
              <a:buNone/>
            </a:pPr>
            <a:r>
              <a:rPr lang="en-US" sz="1520" dirty="0">
                <a:solidFill>
                  <a:srgbClr val="374151"/>
                </a:solidFill>
                <a:latin typeface="Noto Sans CJK JP" pitchFamily="34" charset="0"/>
                <a:ea typeface="Noto Sans CJK JP" pitchFamily="34" charset="-122"/>
                <a:cs typeface="Noto Sans CJK JP" pitchFamily="34" charset="-120"/>
              </a:rPr>
              <a:t>教育年数の違いの効果として読みやすいから。</a:t>
            </a:r>
            <a:endParaRPr lang="en-US" sz="1520" dirty="0"/>
          </a:p>
        </p:txBody>
      </p:sp>
      <p:sp>
        <p:nvSpPr>
          <p:cNvPr id="19" name="Shape 17"/>
          <p:cNvSpPr/>
          <p:nvPr/>
        </p:nvSpPr>
        <p:spPr>
          <a:xfrm>
            <a:off x="896112" y="4297680"/>
            <a:ext cx="10131552" cy="932688"/>
          </a:xfrm>
          <a:prstGeom prst="roundRect">
            <a:avLst>
              <a:gd name="adj" fmla="val 7843"/>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96112" y="4297680"/>
            <a:ext cx="128016" cy="932688"/>
          </a:xfrm>
          <a:prstGeom prst="rect">
            <a:avLst/>
          </a:prstGeom>
          <a:solidFill>
            <a:srgbClr val="E27D60"/>
          </a:solidFill>
          <a:ln w="12700">
            <a:solidFill>
              <a:srgbClr val="E27D60"/>
            </a:solidFill>
            <a:prstDash val="solid"/>
          </a:ln>
        </p:spPr>
        <p:txBody>
          <a:bodyPr/>
          <a:lstStyle/>
          <a:p>
            <a:endParaRPr lang="ja-JP" altLang="en-US"/>
          </a:p>
        </p:txBody>
      </p:sp>
      <p:sp>
        <p:nvSpPr>
          <p:cNvPr id="21" name="Text 19"/>
          <p:cNvSpPr/>
          <p:nvPr/>
        </p:nvSpPr>
        <p:spPr>
          <a:xfrm>
            <a:off x="1152144" y="4480560"/>
            <a:ext cx="9784080"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ここでの発想</a:t>
            </a:r>
            <a:endParaRPr lang="en-US" sz="1500" dirty="0"/>
          </a:p>
        </p:txBody>
      </p:sp>
      <p:sp>
        <p:nvSpPr>
          <p:cNvPr id="22" name="Text 20"/>
          <p:cNvSpPr/>
          <p:nvPr/>
        </p:nvSpPr>
        <p:spPr>
          <a:xfrm>
            <a:off x="1152144" y="4846320"/>
            <a:ext cx="9747504" cy="237744"/>
          </a:xfrm>
          <a:prstGeom prst="rect">
            <a:avLst/>
          </a:prstGeom>
          <a:noFill/>
          <a:ln/>
        </p:spPr>
        <p:txBody>
          <a:bodyPr wrap="square" lIns="381" tIns="381" rIns="381" bIns="381" rtlCol="0" anchor="t"/>
          <a:lstStyle/>
          <a:p>
            <a:pPr marL="0" indent="0">
              <a:buNone/>
            </a:pPr>
            <a:r>
              <a:rPr lang="en-US" sz="1430" dirty="0">
                <a:solidFill>
                  <a:srgbClr val="374151"/>
                </a:solidFill>
                <a:latin typeface="Noto Sans CJK JP" pitchFamily="34" charset="0"/>
                <a:ea typeface="Noto Sans CJK JP" pitchFamily="34" charset="-122"/>
                <a:cs typeface="Noto Sans CJK JP" pitchFamily="34" charset="-120"/>
              </a:rPr>
              <a:t>計量経済学が探しているのは、教育年数そのものではなく、教育年数のうち「本人の選択から切り離しやすい部分」。</a:t>
            </a:r>
            <a:endParaRPr lang="en-US" sz="143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57">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思考実験：まったく同じ2人が、教育年数だけ違ったら？</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理想的な比較対象をイメージするための図</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CB342"/>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CB342"/>
                </a:solidFill>
                <a:latin typeface="Noto Sans CJK JP" pitchFamily="34" charset="0"/>
                <a:ea typeface="Noto Sans CJK JP" pitchFamily="34" charset="-122"/>
                <a:cs typeface="Noto Sans CJK JP" pitchFamily="34" charset="-120"/>
              </a:rPr>
              <a:t>AK論文</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57</a:t>
            </a:r>
            <a:endParaRPr lang="en-US" sz="900" dirty="0"/>
          </a:p>
        </p:txBody>
      </p:sp>
      <p:sp>
        <p:nvSpPr>
          <p:cNvPr id="11" name="Shape 9"/>
          <p:cNvSpPr/>
          <p:nvPr/>
        </p:nvSpPr>
        <p:spPr>
          <a:xfrm>
            <a:off x="640080" y="1353312"/>
            <a:ext cx="2011680" cy="278892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640080" y="1353312"/>
            <a:ext cx="128016" cy="278892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896112" y="1536192"/>
            <a:ext cx="1664208" cy="292608"/>
          </a:xfrm>
          <a:prstGeom prst="rect">
            <a:avLst/>
          </a:prstGeom>
          <a:noFill/>
          <a:ln/>
        </p:spPr>
        <p:txBody>
          <a:bodyPr wrap="square" lIns="0" tIns="0" rIns="0" bIns="0" rtlCol="0" anchor="ctr"/>
          <a:lstStyle/>
          <a:p>
            <a:pPr marL="0" indent="0">
              <a:buNone/>
            </a:pPr>
            <a:r>
              <a:rPr lang="en-US" sz="2200" b="1" dirty="0">
                <a:solidFill>
                  <a:srgbClr val="17324D"/>
                </a:solidFill>
                <a:latin typeface="Noto Sans CJK JP" pitchFamily="34" charset="0"/>
                <a:ea typeface="Noto Sans CJK JP" pitchFamily="34" charset="-122"/>
                <a:cs typeface="Noto Sans CJK JP" pitchFamily="34" charset="-120"/>
              </a:rPr>
              <a:t>A</a:t>
            </a:r>
            <a:endParaRPr lang="en-US" sz="2200" dirty="0"/>
          </a:p>
        </p:txBody>
      </p:sp>
      <p:sp>
        <p:nvSpPr>
          <p:cNvPr id="14" name="Text 12"/>
          <p:cNvSpPr/>
          <p:nvPr/>
        </p:nvSpPr>
        <p:spPr>
          <a:xfrm>
            <a:off x="896112" y="1901952"/>
            <a:ext cx="1627632" cy="2093976"/>
          </a:xfrm>
          <a:prstGeom prst="rect">
            <a:avLst/>
          </a:prstGeom>
          <a:noFill/>
          <a:ln/>
        </p:spPr>
        <p:txBody>
          <a:bodyPr wrap="square" lIns="381" tIns="381" rIns="381" bIns="381" rtlCol="0" anchor="t"/>
          <a:lstStyle/>
          <a:p>
            <a:pPr marL="0" indent="0">
              <a:buNone/>
            </a:pPr>
            <a:r>
              <a:rPr lang="en-US" sz="1500" dirty="0">
                <a:solidFill>
                  <a:srgbClr val="374151"/>
                </a:solidFill>
                <a:latin typeface="Noto Sans CJK JP" pitchFamily="34" charset="0"/>
                <a:ea typeface="Noto Sans CJK JP" pitchFamily="34" charset="-122"/>
                <a:cs typeface="Noto Sans CJK JP" pitchFamily="34" charset="-120"/>
              </a:rPr>
              <a:t>能力：同じ</a:t>
            </a: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家庭背景：同じ</a:t>
            </a: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高校までの人生：同じ</a:t>
            </a:r>
            <a:endParaRPr lang="en-US" sz="1500" dirty="0"/>
          </a:p>
          <a:p>
            <a:pPr marL="0" indent="0">
              <a:buNone/>
            </a:pP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 大学へ進学</a:t>
            </a:r>
            <a:endParaRPr lang="en-US" sz="1500" dirty="0"/>
          </a:p>
        </p:txBody>
      </p:sp>
      <p:sp>
        <p:nvSpPr>
          <p:cNvPr id="15" name="Shape 13"/>
          <p:cNvSpPr/>
          <p:nvPr/>
        </p:nvSpPr>
        <p:spPr>
          <a:xfrm>
            <a:off x="3383280" y="1353312"/>
            <a:ext cx="2011680" cy="278892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3383280" y="1353312"/>
            <a:ext cx="128016" cy="2788920"/>
          </a:xfrm>
          <a:prstGeom prst="rect">
            <a:avLst/>
          </a:prstGeom>
          <a:solidFill>
            <a:srgbClr val="E27D60"/>
          </a:solidFill>
          <a:ln w="12700">
            <a:solidFill>
              <a:srgbClr val="E27D60"/>
            </a:solidFill>
            <a:prstDash val="solid"/>
          </a:ln>
        </p:spPr>
        <p:txBody>
          <a:bodyPr/>
          <a:lstStyle/>
          <a:p>
            <a:endParaRPr lang="ja-JP" altLang="en-US"/>
          </a:p>
        </p:txBody>
      </p:sp>
      <p:sp>
        <p:nvSpPr>
          <p:cNvPr id="17" name="Text 15"/>
          <p:cNvSpPr/>
          <p:nvPr/>
        </p:nvSpPr>
        <p:spPr>
          <a:xfrm>
            <a:off x="3639312" y="1536192"/>
            <a:ext cx="1664208" cy="292608"/>
          </a:xfrm>
          <a:prstGeom prst="rect">
            <a:avLst/>
          </a:prstGeom>
          <a:noFill/>
          <a:ln/>
        </p:spPr>
        <p:txBody>
          <a:bodyPr wrap="square" lIns="0" tIns="0" rIns="0" bIns="0" rtlCol="0" anchor="ctr"/>
          <a:lstStyle/>
          <a:p>
            <a:pPr marL="0" indent="0">
              <a:buNone/>
            </a:pPr>
            <a:r>
              <a:rPr lang="en-US" sz="2200" b="1" dirty="0">
                <a:solidFill>
                  <a:srgbClr val="17324D"/>
                </a:solidFill>
                <a:latin typeface="Noto Sans CJK JP" pitchFamily="34" charset="0"/>
                <a:ea typeface="Noto Sans CJK JP" pitchFamily="34" charset="-122"/>
                <a:cs typeface="Noto Sans CJK JP" pitchFamily="34" charset="-120"/>
              </a:rPr>
              <a:t>B</a:t>
            </a:r>
            <a:endParaRPr lang="en-US" sz="2200" dirty="0"/>
          </a:p>
        </p:txBody>
      </p:sp>
      <p:sp>
        <p:nvSpPr>
          <p:cNvPr id="18" name="Text 16"/>
          <p:cNvSpPr/>
          <p:nvPr/>
        </p:nvSpPr>
        <p:spPr>
          <a:xfrm>
            <a:off x="3639312" y="1901952"/>
            <a:ext cx="1627632" cy="2093976"/>
          </a:xfrm>
          <a:prstGeom prst="rect">
            <a:avLst/>
          </a:prstGeom>
          <a:noFill/>
          <a:ln/>
        </p:spPr>
        <p:txBody>
          <a:bodyPr wrap="square" lIns="381" tIns="381" rIns="381" bIns="381" rtlCol="0" anchor="t"/>
          <a:lstStyle/>
          <a:p>
            <a:pPr marL="0" indent="0">
              <a:buNone/>
            </a:pPr>
            <a:r>
              <a:rPr lang="en-US" sz="1500" dirty="0">
                <a:solidFill>
                  <a:srgbClr val="374151"/>
                </a:solidFill>
                <a:latin typeface="Noto Sans CJK JP" pitchFamily="34" charset="0"/>
                <a:ea typeface="Noto Sans CJK JP" pitchFamily="34" charset="-122"/>
                <a:cs typeface="Noto Sans CJK JP" pitchFamily="34" charset="-120"/>
              </a:rPr>
              <a:t>能力：同じ</a:t>
            </a: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家庭背景：同じ</a:t>
            </a: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高校までの人生：同じ</a:t>
            </a:r>
            <a:endParaRPr lang="en-US" sz="1500" dirty="0"/>
          </a:p>
          <a:p>
            <a:pPr marL="0" indent="0">
              <a:buNone/>
            </a:pP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 たまたま就職</a:t>
            </a:r>
            <a:endParaRPr lang="en-US" sz="1500" dirty="0"/>
          </a:p>
        </p:txBody>
      </p:sp>
      <p:sp>
        <p:nvSpPr>
          <p:cNvPr id="19" name="Shape 17"/>
          <p:cNvSpPr/>
          <p:nvPr/>
        </p:nvSpPr>
        <p:spPr>
          <a:xfrm>
            <a:off x="5806440" y="2487168"/>
            <a:ext cx="621792" cy="329184"/>
          </a:xfrm>
          <a:prstGeom prst="chevron">
            <a:avLst/>
          </a:prstGeom>
          <a:solidFill>
            <a:srgbClr val="6B7280"/>
          </a:solidFill>
          <a:ln w="12700">
            <a:solidFill>
              <a:srgbClr val="6B7280"/>
            </a:solidFill>
            <a:prstDash val="solid"/>
          </a:ln>
        </p:spPr>
        <p:txBody>
          <a:bodyPr/>
          <a:lstStyle/>
          <a:p>
            <a:endParaRPr lang="ja-JP" altLang="en-US"/>
          </a:p>
        </p:txBody>
      </p:sp>
      <p:sp>
        <p:nvSpPr>
          <p:cNvPr id="20" name="Shape 18"/>
          <p:cNvSpPr/>
          <p:nvPr/>
        </p:nvSpPr>
        <p:spPr>
          <a:xfrm>
            <a:off x="6629400" y="1691640"/>
            <a:ext cx="4526280" cy="2057400"/>
          </a:xfrm>
          <a:prstGeom prst="roundRect">
            <a:avLst>
              <a:gd name="adj" fmla="val 355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1" name="Shape 19"/>
          <p:cNvSpPr/>
          <p:nvPr/>
        </p:nvSpPr>
        <p:spPr>
          <a:xfrm>
            <a:off x="6629400" y="1691640"/>
            <a:ext cx="128016" cy="2057400"/>
          </a:xfrm>
          <a:prstGeom prst="rect">
            <a:avLst/>
          </a:prstGeom>
          <a:solidFill>
            <a:srgbClr val="D4A017"/>
          </a:solidFill>
          <a:ln w="12700">
            <a:solidFill>
              <a:srgbClr val="D4A017"/>
            </a:solidFill>
            <a:prstDash val="solid"/>
          </a:ln>
        </p:spPr>
        <p:txBody>
          <a:bodyPr/>
          <a:lstStyle/>
          <a:p>
            <a:endParaRPr lang="ja-JP" altLang="en-US"/>
          </a:p>
        </p:txBody>
      </p:sp>
      <p:sp>
        <p:nvSpPr>
          <p:cNvPr id="22" name="Text 20"/>
          <p:cNvSpPr/>
          <p:nvPr/>
        </p:nvSpPr>
        <p:spPr>
          <a:xfrm>
            <a:off x="6885432" y="1874520"/>
            <a:ext cx="4178808" cy="292608"/>
          </a:xfrm>
          <a:prstGeom prst="rect">
            <a:avLst/>
          </a:prstGeom>
          <a:noFill/>
          <a:ln/>
        </p:spPr>
        <p:txBody>
          <a:bodyPr wrap="square" lIns="0" tIns="0" rIns="0" bIns="0" rtlCol="0" anchor="ctr"/>
          <a:lstStyle/>
          <a:p>
            <a:pPr marL="0" indent="0">
              <a:buNone/>
            </a:pPr>
            <a:r>
              <a:rPr lang="en-US" sz="1850" b="1" dirty="0">
                <a:solidFill>
                  <a:srgbClr val="17324D"/>
                </a:solidFill>
                <a:latin typeface="Noto Sans CJK JP" pitchFamily="34" charset="0"/>
                <a:ea typeface="Noto Sans CJK JP" pitchFamily="34" charset="-122"/>
                <a:cs typeface="Noto Sans CJK JP" pitchFamily="34" charset="-120"/>
              </a:rPr>
              <a:t>もしこんな比較ができたら</a:t>
            </a:r>
            <a:endParaRPr lang="en-US" sz="1850" dirty="0"/>
          </a:p>
        </p:txBody>
      </p:sp>
      <p:sp>
        <p:nvSpPr>
          <p:cNvPr id="23" name="Text 21"/>
          <p:cNvSpPr/>
          <p:nvPr/>
        </p:nvSpPr>
        <p:spPr>
          <a:xfrm>
            <a:off x="6885432" y="2240280"/>
            <a:ext cx="4142232" cy="1362456"/>
          </a:xfrm>
          <a:prstGeom prst="rect">
            <a:avLst/>
          </a:prstGeom>
          <a:noFill/>
          <a:ln/>
        </p:spPr>
        <p:txBody>
          <a:bodyPr wrap="square" lIns="381" tIns="381" rIns="381" bIns="381" rtlCol="0" anchor="t"/>
          <a:lstStyle/>
          <a:p>
            <a:pPr marL="0" indent="0">
              <a:buNone/>
            </a:pPr>
            <a:r>
              <a:rPr lang="en-US" sz="1450" dirty="0">
                <a:solidFill>
                  <a:srgbClr val="374151"/>
                </a:solidFill>
                <a:latin typeface="Noto Sans CJK JP" pitchFamily="34" charset="0"/>
                <a:ea typeface="Noto Sans CJK JP" pitchFamily="34" charset="-122"/>
                <a:cs typeface="Noto Sans CJK JP" pitchFamily="34" charset="-120"/>
              </a:rPr>
              <a:t>30歳時点の賃金差は、かなりきれいに「大学教育 4 年分の効果」と読めそう。</a:t>
            </a:r>
            <a:endParaRPr lang="en-US" sz="1450" dirty="0"/>
          </a:p>
          <a:p>
            <a:pPr marL="0" indent="0">
              <a:buNone/>
            </a:pPr>
            <a:endParaRPr lang="en-US" sz="1450" dirty="0"/>
          </a:p>
          <a:p>
            <a:pPr marL="0" indent="0">
              <a:buNone/>
            </a:pPr>
            <a:r>
              <a:rPr lang="en-US" sz="1450" dirty="0">
                <a:solidFill>
                  <a:srgbClr val="374151"/>
                </a:solidFill>
                <a:latin typeface="Noto Sans CJK JP" pitchFamily="34" charset="0"/>
                <a:ea typeface="Noto Sans CJK JP" pitchFamily="34" charset="-122"/>
                <a:cs typeface="Noto Sans CJK JP" pitchFamily="34" charset="-120"/>
              </a:rPr>
              <a:t>他の要素が揃っていて、教育年数だけが違うから。</a:t>
            </a:r>
            <a:endParaRPr lang="en-US" sz="145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58">
    <p:bg>
      <p:bgPr>
        <a:solidFill>
          <a:srgbClr val="EEF3F7"/>
        </a:solidFill>
        <a:effectLst/>
      </p:bgPr>
    </p:bg>
    <p:spTree>
      <p:nvGrpSpPr>
        <p:cNvPr id="1" name=""/>
        <p:cNvGrpSpPr/>
        <p:nvPr/>
      </p:nvGrpSpPr>
      <p:grpSpPr>
        <a:xfrm>
          <a:off x="0" y="0"/>
          <a:ext cx="0" cy="0"/>
          <a:chOff x="0" y="0"/>
          <a:chExt cx="0" cy="0"/>
        </a:xfrm>
      </p:grpSpPr>
      <p:sp>
        <p:nvSpPr>
          <p:cNvPr id="2" name="Shape 0"/>
          <p:cNvSpPr/>
          <p:nvPr/>
        </p:nvSpPr>
        <p:spPr>
          <a:xfrm>
            <a:off x="0" y="0"/>
            <a:ext cx="12191695" cy="256032"/>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822960" y="1024128"/>
            <a:ext cx="1280160" cy="365760"/>
          </a:xfrm>
          <a:prstGeom prst="rect">
            <a:avLst/>
          </a:prstGeom>
          <a:noFill/>
          <a:ln/>
        </p:spPr>
        <p:txBody>
          <a:bodyPr wrap="square" lIns="0" tIns="0" rIns="0" bIns="0" rtlCol="0" anchor="ctr"/>
          <a:lstStyle/>
          <a:p>
            <a:pPr marL="0" indent="0">
              <a:buNone/>
            </a:pPr>
            <a:r>
              <a:rPr lang="en-US" sz="1800" b="1" dirty="0">
                <a:solidFill>
                  <a:srgbClr val="7CB342"/>
                </a:solidFill>
                <a:latin typeface="Noto Sans CJK JP" pitchFamily="34" charset="0"/>
                <a:ea typeface="Noto Sans CJK JP" pitchFamily="34" charset="-122"/>
                <a:cs typeface="Noto Sans CJK JP" pitchFamily="34" charset="-120"/>
              </a:rPr>
              <a:t>論点</a:t>
            </a:r>
            <a:endParaRPr lang="en-US" sz="1800" dirty="0"/>
          </a:p>
        </p:txBody>
      </p:sp>
      <p:sp>
        <p:nvSpPr>
          <p:cNvPr id="4" name="Text 2"/>
          <p:cNvSpPr/>
          <p:nvPr/>
        </p:nvSpPr>
        <p:spPr>
          <a:xfrm>
            <a:off x="822960" y="1572768"/>
            <a:ext cx="10149840" cy="1874520"/>
          </a:xfrm>
          <a:prstGeom prst="rect">
            <a:avLst/>
          </a:prstGeom>
          <a:noFill/>
          <a:ln/>
        </p:spPr>
        <p:txBody>
          <a:bodyPr wrap="square" lIns="0" tIns="0" rIns="0" bIns="0" rtlCol="0" anchor="ctr"/>
          <a:lstStyle/>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問題は、</a:t>
            </a:r>
            <a:endParaRPr lang="en-US" sz="2700" dirty="0"/>
          </a:p>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そんな「教育年数だけ違う2人」は現実にはほぼいないこと。</a:t>
            </a:r>
            <a:endParaRPr lang="en-US" sz="2700" dirty="0"/>
          </a:p>
        </p:txBody>
      </p:sp>
      <p:sp>
        <p:nvSpPr>
          <p:cNvPr id="5" name="Text 3"/>
          <p:cNvSpPr/>
          <p:nvPr/>
        </p:nvSpPr>
        <p:spPr>
          <a:xfrm>
            <a:off x="859536" y="3913632"/>
            <a:ext cx="9418320" cy="502920"/>
          </a:xfrm>
          <a:prstGeom prst="rect">
            <a:avLst/>
          </a:prstGeom>
          <a:noFill/>
          <a:ln/>
        </p:spPr>
        <p:txBody>
          <a:bodyPr wrap="square" lIns="0" tIns="0" rIns="0" bIns="0" rtlCol="0" anchor="ctr"/>
          <a:lstStyle/>
          <a:p>
            <a:pPr marL="0" indent="0">
              <a:buNone/>
            </a:pPr>
            <a:r>
              <a:rPr lang="en-US" sz="1500" dirty="0">
                <a:solidFill>
                  <a:srgbClr val="6B7280"/>
                </a:solidFill>
                <a:latin typeface="Noto Sans CJK JP" pitchFamily="34" charset="0"/>
                <a:ea typeface="Noto Sans CJK JP" pitchFamily="34" charset="-122"/>
                <a:cs typeface="Noto Sans CJK JP" pitchFamily="34" charset="-120"/>
              </a:rPr>
              <a:t>そこで、外生的な変動を探す必要が出てくる。</a:t>
            </a:r>
            <a:endParaRPr lang="en-US" sz="1500" dirty="0"/>
          </a:p>
        </p:txBody>
      </p:sp>
      <p:sp>
        <p:nvSpPr>
          <p:cNvPr id="6" name="Shape 4"/>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7" name="Text 5"/>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8" name="Text 6"/>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58</a:t>
            </a:r>
            <a:endParaRPr lang="en-US" sz="9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59">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CB342"/>
          </a:solidFill>
          <a:ln w="12700">
            <a:solidFill>
              <a:srgbClr val="7CB342"/>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そこで、本人の選択から少し切り離された変動を探す</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Angrist–Krueger は誕生月を使う</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CB342"/>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CB342"/>
                </a:solidFill>
                <a:latin typeface="Noto Sans CJK JP" pitchFamily="34" charset="0"/>
                <a:ea typeface="Noto Sans CJK JP" pitchFamily="34" charset="-122"/>
                <a:cs typeface="Noto Sans CJK JP" pitchFamily="34" charset="-120"/>
              </a:rPr>
              <a:t>AK論文</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59</a:t>
            </a:r>
            <a:endParaRPr lang="en-US" sz="900" dirty="0"/>
          </a:p>
        </p:txBody>
      </p:sp>
      <p:sp>
        <p:nvSpPr>
          <p:cNvPr id="11" name="Shape 9"/>
          <p:cNvSpPr/>
          <p:nvPr/>
        </p:nvSpPr>
        <p:spPr>
          <a:xfrm>
            <a:off x="868680" y="1737360"/>
            <a:ext cx="3931920" cy="201168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737360"/>
            <a:ext cx="128016" cy="201168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124712" y="1920240"/>
            <a:ext cx="358444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理想の代用品</a:t>
            </a:r>
            <a:endParaRPr lang="en-US" sz="1900" dirty="0"/>
          </a:p>
        </p:txBody>
      </p:sp>
      <p:sp>
        <p:nvSpPr>
          <p:cNvPr id="14" name="Text 12"/>
          <p:cNvSpPr/>
          <p:nvPr/>
        </p:nvSpPr>
        <p:spPr>
          <a:xfrm>
            <a:off x="1124712" y="2286000"/>
            <a:ext cx="3547872" cy="1316736"/>
          </a:xfrm>
          <a:prstGeom prst="rect">
            <a:avLst/>
          </a:prstGeom>
          <a:noFill/>
          <a:ln/>
        </p:spPr>
        <p:txBody>
          <a:bodyPr wrap="square" lIns="381" tIns="381" rIns="381" bIns="381" rtlCol="0" anchor="t"/>
          <a:lstStyle/>
          <a:p>
            <a:pPr marL="0" indent="0">
              <a:buNone/>
            </a:pPr>
            <a:r>
              <a:rPr lang="en-US" sz="1520" dirty="0">
                <a:solidFill>
                  <a:srgbClr val="374151"/>
                </a:solidFill>
                <a:latin typeface="Noto Sans CJK JP" pitchFamily="34" charset="0"/>
                <a:ea typeface="Noto Sans CJK JP" pitchFamily="34" charset="-122"/>
                <a:cs typeface="Noto Sans CJK JP" pitchFamily="34" charset="-120"/>
              </a:rPr>
              <a:t>教育年数を少しだけ動かすが、</a:t>
            </a:r>
            <a:endParaRPr lang="en-US" sz="1520" dirty="0"/>
          </a:p>
          <a:p>
            <a:pPr marL="0" indent="0">
              <a:buNone/>
            </a:pPr>
            <a:r>
              <a:rPr lang="en-US" sz="1520" dirty="0">
                <a:solidFill>
                  <a:srgbClr val="374151"/>
                </a:solidFill>
                <a:latin typeface="Noto Sans CJK JP" pitchFamily="34" charset="0"/>
                <a:ea typeface="Noto Sans CJK JP" pitchFamily="34" charset="-122"/>
                <a:cs typeface="Noto Sans CJK JP" pitchFamily="34" charset="-120"/>
              </a:rPr>
              <a:t>能力や意欲そのものではなさそうな要因。</a:t>
            </a:r>
            <a:endParaRPr lang="en-US" sz="1520" dirty="0"/>
          </a:p>
        </p:txBody>
      </p:sp>
      <p:sp>
        <p:nvSpPr>
          <p:cNvPr id="15" name="Shape 13"/>
          <p:cNvSpPr/>
          <p:nvPr/>
        </p:nvSpPr>
        <p:spPr>
          <a:xfrm>
            <a:off x="4983480" y="2423160"/>
            <a:ext cx="658368" cy="347472"/>
          </a:xfrm>
          <a:prstGeom prst="chevron">
            <a:avLst/>
          </a:prstGeom>
          <a:solidFill>
            <a:srgbClr val="6B7280"/>
          </a:solidFill>
          <a:ln w="12700">
            <a:solidFill>
              <a:srgbClr val="6B7280"/>
            </a:solidFill>
            <a:prstDash val="solid"/>
          </a:ln>
        </p:spPr>
        <p:txBody>
          <a:bodyPr/>
          <a:lstStyle/>
          <a:p>
            <a:endParaRPr lang="ja-JP" altLang="en-US"/>
          </a:p>
        </p:txBody>
      </p:sp>
      <p:sp>
        <p:nvSpPr>
          <p:cNvPr id="16" name="Shape 14"/>
          <p:cNvSpPr/>
          <p:nvPr/>
        </p:nvSpPr>
        <p:spPr>
          <a:xfrm>
            <a:off x="5806440" y="1737360"/>
            <a:ext cx="5212080" cy="201168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5"/>
          <p:cNvSpPr/>
          <p:nvPr/>
        </p:nvSpPr>
        <p:spPr>
          <a:xfrm>
            <a:off x="5806440" y="1737360"/>
            <a:ext cx="128016" cy="2011680"/>
          </a:xfrm>
          <a:prstGeom prst="rect">
            <a:avLst/>
          </a:prstGeom>
          <a:solidFill>
            <a:srgbClr val="7E6BD6"/>
          </a:solidFill>
          <a:ln w="12700">
            <a:solidFill>
              <a:srgbClr val="7E6BD6"/>
            </a:solidFill>
            <a:prstDash val="solid"/>
          </a:ln>
        </p:spPr>
        <p:txBody>
          <a:bodyPr/>
          <a:lstStyle/>
          <a:p>
            <a:endParaRPr lang="ja-JP" altLang="en-US"/>
          </a:p>
        </p:txBody>
      </p:sp>
      <p:sp>
        <p:nvSpPr>
          <p:cNvPr id="18" name="Text 16"/>
          <p:cNvSpPr/>
          <p:nvPr/>
        </p:nvSpPr>
        <p:spPr>
          <a:xfrm>
            <a:off x="6062472" y="1920240"/>
            <a:ext cx="486460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この論文の発見</a:t>
            </a:r>
            <a:endParaRPr lang="en-US" sz="1900" dirty="0"/>
          </a:p>
        </p:txBody>
      </p:sp>
      <p:sp>
        <p:nvSpPr>
          <p:cNvPr id="19" name="Text 17"/>
          <p:cNvSpPr/>
          <p:nvPr/>
        </p:nvSpPr>
        <p:spPr>
          <a:xfrm>
            <a:off x="6062472" y="2286000"/>
            <a:ext cx="4828032" cy="1316736"/>
          </a:xfrm>
          <a:prstGeom prst="rect">
            <a:avLst/>
          </a:prstGeom>
          <a:noFill/>
          <a:ln/>
        </p:spPr>
        <p:txBody>
          <a:bodyPr wrap="square" lIns="381" tIns="381" rIns="381" bIns="381" rtlCol="0" anchor="t"/>
          <a:lstStyle/>
          <a:p>
            <a:pPr marL="0" indent="0">
              <a:buNone/>
            </a:pPr>
            <a:r>
              <a:rPr lang="en-US" sz="1520" dirty="0">
                <a:solidFill>
                  <a:srgbClr val="374151"/>
                </a:solidFill>
                <a:latin typeface="Noto Sans CJK JP" pitchFamily="34" charset="0"/>
                <a:ea typeface="Noto Sans CJK JP" pitchFamily="34" charset="-122"/>
                <a:cs typeface="Noto Sans CJK JP" pitchFamily="34" charset="-120"/>
              </a:rPr>
              <a:t>誕生月 × 学校制度（入学ルール・離学年齢）</a:t>
            </a:r>
            <a:endParaRPr lang="en-US" sz="1520" dirty="0"/>
          </a:p>
          <a:p>
            <a:pPr marL="0" indent="0">
              <a:buNone/>
            </a:pPr>
            <a:r>
              <a:rPr lang="en-US" sz="1520" dirty="0">
                <a:solidFill>
                  <a:srgbClr val="374151"/>
                </a:solidFill>
                <a:latin typeface="Noto Sans CJK JP" pitchFamily="34" charset="0"/>
                <a:ea typeface="Noto Sans CJK JP" pitchFamily="34" charset="-122"/>
                <a:cs typeface="Noto Sans CJK JP" pitchFamily="34" charset="-120"/>
              </a:rPr>
              <a:t>が、教育年数に小さなズレを生む。</a:t>
            </a:r>
            <a:endParaRPr lang="en-US" sz="1520" dirty="0"/>
          </a:p>
        </p:txBody>
      </p:sp>
      <p:sp>
        <p:nvSpPr>
          <p:cNvPr id="20" name="Shape 18"/>
          <p:cNvSpPr/>
          <p:nvPr/>
        </p:nvSpPr>
        <p:spPr>
          <a:xfrm>
            <a:off x="896112" y="4407408"/>
            <a:ext cx="10104120" cy="932688"/>
          </a:xfrm>
          <a:prstGeom prst="roundRect">
            <a:avLst>
              <a:gd name="adj" fmla="val 7843"/>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1" name="Shape 19"/>
          <p:cNvSpPr/>
          <p:nvPr/>
        </p:nvSpPr>
        <p:spPr>
          <a:xfrm>
            <a:off x="896112" y="4407408"/>
            <a:ext cx="128016" cy="932688"/>
          </a:xfrm>
          <a:prstGeom prst="rect">
            <a:avLst/>
          </a:prstGeom>
          <a:solidFill>
            <a:srgbClr val="D4A017"/>
          </a:solidFill>
          <a:ln w="12700">
            <a:solidFill>
              <a:srgbClr val="D4A017"/>
            </a:solidFill>
            <a:prstDash val="solid"/>
          </a:ln>
        </p:spPr>
        <p:txBody>
          <a:bodyPr/>
          <a:lstStyle/>
          <a:p>
            <a:endParaRPr lang="ja-JP" altLang="en-US"/>
          </a:p>
        </p:txBody>
      </p:sp>
      <p:sp>
        <p:nvSpPr>
          <p:cNvPr id="22" name="Text 20"/>
          <p:cNvSpPr/>
          <p:nvPr/>
        </p:nvSpPr>
        <p:spPr>
          <a:xfrm>
            <a:off x="1152144" y="4590288"/>
            <a:ext cx="975664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次の焦点</a:t>
            </a:r>
            <a:endParaRPr lang="en-US" sz="1500" dirty="0"/>
          </a:p>
        </p:txBody>
      </p:sp>
      <p:sp>
        <p:nvSpPr>
          <p:cNvPr id="23" name="Text 21"/>
          <p:cNvSpPr/>
          <p:nvPr/>
        </p:nvSpPr>
        <p:spPr>
          <a:xfrm>
            <a:off x="1152144" y="4956048"/>
            <a:ext cx="9720072" cy="237744"/>
          </a:xfrm>
          <a:prstGeom prst="rect">
            <a:avLst/>
          </a:prstGeom>
          <a:noFill/>
          <a:ln/>
        </p:spPr>
        <p:txBody>
          <a:bodyPr wrap="square" lIns="381" tIns="381" rIns="381" bIns="381" rtlCol="0" anchor="t"/>
          <a:lstStyle/>
          <a:p>
            <a:pPr marL="0" indent="0">
              <a:buNone/>
            </a:pPr>
            <a:r>
              <a:rPr lang="en-US" sz="1430" dirty="0">
                <a:solidFill>
                  <a:srgbClr val="374151"/>
                </a:solidFill>
                <a:latin typeface="Noto Sans CJK JP" pitchFamily="34" charset="0"/>
                <a:ea typeface="Noto Sans CJK JP" pitchFamily="34" charset="-122"/>
                <a:cs typeface="Noto Sans CJK JP" pitchFamily="34" charset="-120"/>
              </a:rPr>
              <a:t>大事なのは「誕生月そのもの」ではなく、「制度が誕生月を通じて教育年数を動かす」構造。</a:t>
            </a:r>
            <a:endParaRPr lang="en-US" sz="143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EF3F7"/>
        </a:solidFill>
        <a:effectLst/>
      </p:bgPr>
    </p:bg>
    <p:spTree>
      <p:nvGrpSpPr>
        <p:cNvPr id="1" name=""/>
        <p:cNvGrpSpPr/>
        <p:nvPr/>
      </p:nvGrpSpPr>
      <p:grpSpPr>
        <a:xfrm>
          <a:off x="0" y="0"/>
          <a:ext cx="0" cy="0"/>
          <a:chOff x="0" y="0"/>
          <a:chExt cx="0" cy="0"/>
        </a:xfrm>
      </p:grpSpPr>
      <p:sp>
        <p:nvSpPr>
          <p:cNvPr id="2" name="Shape 0"/>
          <p:cNvSpPr/>
          <p:nvPr/>
        </p:nvSpPr>
        <p:spPr>
          <a:xfrm>
            <a:off x="0" y="0"/>
            <a:ext cx="12191695" cy="256032"/>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822960" y="1024128"/>
            <a:ext cx="1280160" cy="365760"/>
          </a:xfrm>
          <a:prstGeom prst="rect">
            <a:avLst/>
          </a:prstGeom>
          <a:noFill/>
          <a:ln/>
        </p:spPr>
        <p:txBody>
          <a:bodyPr wrap="square" lIns="0" tIns="0" rIns="0" bIns="0" rtlCol="0" anchor="ctr"/>
          <a:lstStyle/>
          <a:p>
            <a:pPr marL="0" indent="0">
              <a:buNone/>
            </a:pPr>
            <a:r>
              <a:rPr lang="en-US" sz="1800" b="1" dirty="0">
                <a:solidFill>
                  <a:srgbClr val="3FA7A3"/>
                </a:solidFill>
                <a:latin typeface="Noto Sans CJK JP" pitchFamily="34" charset="0"/>
                <a:ea typeface="Noto Sans CJK JP" pitchFamily="34" charset="-122"/>
                <a:cs typeface="Noto Sans CJK JP" pitchFamily="34" charset="-120"/>
              </a:rPr>
              <a:t>論点</a:t>
            </a:r>
            <a:endParaRPr lang="en-US" sz="1800" dirty="0"/>
          </a:p>
        </p:txBody>
      </p:sp>
      <p:sp>
        <p:nvSpPr>
          <p:cNvPr id="4" name="Text 2"/>
          <p:cNvSpPr/>
          <p:nvPr/>
        </p:nvSpPr>
        <p:spPr>
          <a:xfrm>
            <a:off x="822960" y="1572768"/>
            <a:ext cx="10149840" cy="1874520"/>
          </a:xfrm>
          <a:prstGeom prst="rect">
            <a:avLst/>
          </a:prstGeom>
          <a:noFill/>
          <a:ln/>
        </p:spPr>
        <p:txBody>
          <a:bodyPr wrap="square" lIns="0" tIns="0" rIns="0" bIns="0" rtlCol="0" anchor="ctr"/>
          <a:lstStyle/>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初回の目標は、</a:t>
            </a:r>
            <a:endParaRPr lang="en-US" sz="2700" dirty="0"/>
          </a:p>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「計量経済学が必要になる理由」をつかむこと。</a:t>
            </a:r>
            <a:endParaRPr lang="en-US" sz="2700" dirty="0"/>
          </a:p>
        </p:txBody>
      </p:sp>
      <p:sp>
        <p:nvSpPr>
          <p:cNvPr id="5" name="Text 3"/>
          <p:cNvSpPr/>
          <p:nvPr/>
        </p:nvSpPr>
        <p:spPr>
          <a:xfrm>
            <a:off x="859536" y="3913632"/>
            <a:ext cx="9418320" cy="502920"/>
          </a:xfrm>
          <a:prstGeom prst="rect">
            <a:avLst/>
          </a:prstGeom>
          <a:noFill/>
          <a:ln/>
        </p:spPr>
        <p:txBody>
          <a:bodyPr wrap="square" lIns="0" tIns="0" rIns="0" bIns="0" rtlCol="0" anchor="ctr"/>
          <a:lstStyle/>
          <a:p>
            <a:pPr marL="0" indent="0">
              <a:buNone/>
            </a:pPr>
            <a:r>
              <a:rPr lang="en-US" sz="1500" dirty="0">
                <a:solidFill>
                  <a:srgbClr val="6B7280"/>
                </a:solidFill>
                <a:latin typeface="Noto Sans CJK JP" pitchFamily="34" charset="0"/>
                <a:ea typeface="Noto Sans CJK JP" pitchFamily="34" charset="-122"/>
                <a:cs typeface="Noto Sans CJK JP" pitchFamily="34" charset="-120"/>
              </a:rPr>
              <a:t>定義そのものより、まず必要性と全体像を押さえる。</a:t>
            </a:r>
            <a:endParaRPr lang="en-US" sz="1500" dirty="0"/>
          </a:p>
        </p:txBody>
      </p:sp>
      <p:sp>
        <p:nvSpPr>
          <p:cNvPr id="6" name="Shape 4"/>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7" name="Text 5"/>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8" name="Text 6"/>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6</a:t>
            </a:r>
            <a:endParaRPr lang="en-US" sz="9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60">
    <p:bg>
      <p:bgPr>
        <a:solidFill>
          <a:srgbClr val="17324D"/>
        </a:solidFill>
        <a:effectLst/>
      </p:bgPr>
    </p:bg>
    <p:spTree>
      <p:nvGrpSpPr>
        <p:cNvPr id="1" name=""/>
        <p:cNvGrpSpPr/>
        <p:nvPr/>
      </p:nvGrpSpPr>
      <p:grpSpPr>
        <a:xfrm>
          <a:off x="0" y="0"/>
          <a:ext cx="0" cy="0"/>
          <a:chOff x="0" y="0"/>
          <a:chExt cx="0" cy="0"/>
        </a:xfrm>
      </p:grpSpPr>
      <p:sp>
        <p:nvSpPr>
          <p:cNvPr id="2" name="Text 0"/>
          <p:cNvSpPr/>
          <p:nvPr/>
        </p:nvSpPr>
        <p:spPr>
          <a:xfrm>
            <a:off x="749808" y="658368"/>
            <a:ext cx="1554480" cy="256032"/>
          </a:xfrm>
          <a:prstGeom prst="rect">
            <a:avLst/>
          </a:prstGeom>
          <a:noFill/>
          <a:ln/>
        </p:spPr>
        <p:txBody>
          <a:bodyPr wrap="square" lIns="0" tIns="0" rIns="0" bIns="0" rtlCol="0" anchor="ctr"/>
          <a:lstStyle/>
          <a:p>
            <a:pPr marL="0" indent="0">
              <a:buNone/>
            </a:pPr>
            <a:r>
              <a:rPr lang="en-US" sz="1200" b="1" dirty="0">
                <a:solidFill>
                  <a:srgbClr val="FFFFFF"/>
                </a:solidFill>
                <a:latin typeface="Noto Sans CJK JP" pitchFamily="34" charset="0"/>
                <a:ea typeface="Noto Sans CJK JP" pitchFamily="34" charset="-122"/>
                <a:cs typeface="Noto Sans CJK JP" pitchFamily="34" charset="-120"/>
              </a:rPr>
              <a:t>Lecture 1</a:t>
            </a:r>
            <a:endParaRPr lang="en-US" sz="1200" dirty="0"/>
          </a:p>
        </p:txBody>
      </p:sp>
      <p:sp>
        <p:nvSpPr>
          <p:cNvPr id="3" name="Shape 1"/>
          <p:cNvSpPr/>
          <p:nvPr/>
        </p:nvSpPr>
        <p:spPr>
          <a:xfrm>
            <a:off x="749808" y="1024128"/>
            <a:ext cx="2194560" cy="0"/>
          </a:xfrm>
          <a:prstGeom prst="line">
            <a:avLst/>
          </a:prstGeom>
          <a:noFill/>
          <a:ln w="27940">
            <a:solidFill>
              <a:srgbClr val="7E6BD6"/>
            </a:solidFill>
            <a:prstDash val="solid"/>
          </a:ln>
        </p:spPr>
        <p:txBody>
          <a:bodyPr/>
          <a:lstStyle/>
          <a:p>
            <a:endParaRPr lang="ja-JP" altLang="en-US"/>
          </a:p>
        </p:txBody>
      </p:sp>
      <p:sp>
        <p:nvSpPr>
          <p:cNvPr id="4" name="Text 2"/>
          <p:cNvSpPr/>
          <p:nvPr/>
        </p:nvSpPr>
        <p:spPr>
          <a:xfrm>
            <a:off x="749808" y="1856232"/>
            <a:ext cx="8138160" cy="822960"/>
          </a:xfrm>
          <a:prstGeom prst="rect">
            <a:avLst/>
          </a:prstGeom>
          <a:noFill/>
          <a:ln/>
        </p:spPr>
        <p:txBody>
          <a:bodyPr wrap="square" lIns="0" tIns="0" rIns="0" bIns="0" rtlCol="0" anchor="ctr"/>
          <a:lstStyle/>
          <a:p>
            <a:pPr marL="0" indent="0">
              <a:buNone/>
            </a:pPr>
            <a:r>
              <a:rPr lang="en-US" sz="2800" b="1" dirty="0">
                <a:solidFill>
                  <a:srgbClr val="FFFFFF"/>
                </a:solidFill>
                <a:latin typeface="Noto Sans CJK JP" pitchFamily="34" charset="0"/>
                <a:ea typeface="Noto Sans CJK JP" pitchFamily="34" charset="-122"/>
                <a:cs typeface="Noto Sans CJK JP" pitchFamily="34" charset="-120"/>
              </a:rPr>
              <a:t>なぜ誕生月は、教育年数のランダムな変動を生むのか</a:t>
            </a:r>
            <a:endParaRPr lang="en-US" sz="2800" dirty="0"/>
          </a:p>
        </p:txBody>
      </p:sp>
      <p:sp>
        <p:nvSpPr>
          <p:cNvPr id="5" name="Text 3"/>
          <p:cNvSpPr/>
          <p:nvPr/>
        </p:nvSpPr>
        <p:spPr>
          <a:xfrm>
            <a:off x="768096" y="2907792"/>
            <a:ext cx="8503920" cy="502920"/>
          </a:xfrm>
          <a:prstGeom prst="rect">
            <a:avLst/>
          </a:prstGeom>
          <a:noFill/>
          <a:ln/>
        </p:spPr>
        <p:txBody>
          <a:bodyPr wrap="square" lIns="0" tIns="0" rIns="0" bIns="0" rtlCol="0" anchor="ctr"/>
          <a:lstStyle/>
          <a:p>
            <a:pPr marL="0" indent="0">
              <a:buNone/>
            </a:pPr>
            <a:r>
              <a:rPr lang="en-US" sz="1600" dirty="0">
                <a:solidFill>
                  <a:srgbClr val="7E6BD6"/>
                </a:solidFill>
                <a:latin typeface="Noto Sans CJK JP" pitchFamily="34" charset="0"/>
                <a:ea typeface="Noto Sans CJK JP" pitchFamily="34" charset="-122"/>
                <a:cs typeface="Noto Sans CJK JP" pitchFamily="34" charset="-120"/>
              </a:rPr>
              <a:t>誕生月そのものではなく、誕生月 × 制度に注目する</a:t>
            </a:r>
            <a:endParaRPr lang="en-US" sz="1600" dirty="0"/>
          </a:p>
        </p:txBody>
      </p:sp>
      <p:sp>
        <p:nvSpPr>
          <p:cNvPr id="6" name="Text 4"/>
          <p:cNvSpPr/>
          <p:nvPr/>
        </p:nvSpPr>
        <p:spPr>
          <a:xfrm>
            <a:off x="768096" y="4005072"/>
            <a:ext cx="3291840" cy="274320"/>
          </a:xfrm>
          <a:prstGeom prst="rect">
            <a:avLst/>
          </a:prstGeom>
          <a:noFill/>
          <a:ln/>
        </p:spPr>
        <p:txBody>
          <a:bodyPr wrap="square" lIns="0" tIns="0" rIns="0" bIns="0" rtlCol="0" anchor="ctr"/>
          <a:lstStyle/>
          <a:p>
            <a:pPr marL="0" indent="0">
              <a:buNone/>
            </a:pPr>
            <a:r>
              <a:rPr lang="en-US" sz="1200" dirty="0">
                <a:solidFill>
                  <a:srgbClr val="D9E2EC"/>
                </a:solidFill>
                <a:latin typeface="Noto Sans CJK JP" pitchFamily="34" charset="0"/>
                <a:ea typeface="Noto Sans CJK JP" pitchFamily="34" charset="-122"/>
                <a:cs typeface="Noto Sans CJK JP" pitchFamily="34" charset="-120"/>
              </a:rPr>
              <a:t>誕生月メカニズム</a:t>
            </a:r>
            <a:endParaRPr lang="en-US" sz="1200" dirty="0"/>
          </a:p>
        </p:txBody>
      </p:sp>
      <p:sp>
        <p:nvSpPr>
          <p:cNvPr id="7" name="Text 5"/>
          <p:cNvSpPr/>
          <p:nvPr/>
        </p:nvSpPr>
        <p:spPr>
          <a:xfrm>
            <a:off x="11155680" y="6419088"/>
            <a:ext cx="457200" cy="182880"/>
          </a:xfrm>
          <a:prstGeom prst="rect">
            <a:avLst/>
          </a:prstGeom>
          <a:noFill/>
          <a:ln/>
        </p:spPr>
        <p:txBody>
          <a:bodyPr wrap="square" lIns="0" tIns="0" rIns="0" bIns="0" rtlCol="0" anchor="ctr"/>
          <a:lstStyle/>
          <a:p>
            <a:pPr marL="0" indent="0" algn="r">
              <a:buNone/>
            </a:pPr>
            <a:r>
              <a:rPr lang="en-US" sz="950" dirty="0">
                <a:solidFill>
                  <a:srgbClr val="B8C5D1"/>
                </a:solidFill>
                <a:latin typeface="Noto Sans CJK JP" pitchFamily="34" charset="0"/>
                <a:ea typeface="Noto Sans CJK JP" pitchFamily="34" charset="-122"/>
                <a:cs typeface="Noto Sans CJK JP" pitchFamily="34" charset="-120"/>
              </a:rPr>
              <a:t>60</a:t>
            </a:r>
            <a:endParaRPr lang="en-US" sz="95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61">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E6BD6"/>
          </a:solidFill>
          <a:ln w="12700">
            <a:solidFill>
              <a:srgbClr val="7E6BD6"/>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核心：誕生月 × 学校制度</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制度がなければ、誕生月は教育年数を動かさない</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E6BD6"/>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E6BD6"/>
                </a:solidFill>
                <a:latin typeface="Noto Sans CJK JP" pitchFamily="34" charset="0"/>
                <a:ea typeface="Noto Sans CJK JP" pitchFamily="34" charset="-122"/>
                <a:cs typeface="Noto Sans CJK JP" pitchFamily="34" charset="-120"/>
              </a:rPr>
              <a:t>誕生月メカニズム</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61</a:t>
            </a:r>
            <a:endParaRPr lang="en-US" sz="900" dirty="0"/>
          </a:p>
        </p:txBody>
      </p:sp>
      <p:sp>
        <p:nvSpPr>
          <p:cNvPr id="11" name="Shape 9"/>
          <p:cNvSpPr/>
          <p:nvPr/>
        </p:nvSpPr>
        <p:spPr>
          <a:xfrm>
            <a:off x="868680" y="1828800"/>
            <a:ext cx="2971800" cy="201168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828800"/>
            <a:ext cx="128016" cy="201168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124712" y="2011680"/>
            <a:ext cx="262432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誕生月</a:t>
            </a:r>
            <a:endParaRPr lang="en-US" sz="1900" dirty="0"/>
          </a:p>
        </p:txBody>
      </p:sp>
      <p:sp>
        <p:nvSpPr>
          <p:cNvPr id="14" name="Text 12"/>
          <p:cNvSpPr/>
          <p:nvPr/>
        </p:nvSpPr>
        <p:spPr>
          <a:xfrm>
            <a:off x="1124712" y="2377440"/>
            <a:ext cx="2587752" cy="131673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個人の教育選択に比べれば、</a:t>
            </a: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かなり外から与えられた要因。</a:t>
            </a:r>
            <a:endParaRPr lang="en-US" sz="1510" dirty="0"/>
          </a:p>
        </p:txBody>
      </p:sp>
      <p:sp>
        <p:nvSpPr>
          <p:cNvPr id="15" name="Shape 13"/>
          <p:cNvSpPr/>
          <p:nvPr/>
        </p:nvSpPr>
        <p:spPr>
          <a:xfrm>
            <a:off x="4069080" y="2423160"/>
            <a:ext cx="640080" cy="329184"/>
          </a:xfrm>
          <a:prstGeom prst="chevron">
            <a:avLst/>
          </a:prstGeom>
          <a:solidFill>
            <a:srgbClr val="6B7280"/>
          </a:solidFill>
          <a:ln w="12700">
            <a:solidFill>
              <a:srgbClr val="6B7280"/>
            </a:solidFill>
            <a:prstDash val="solid"/>
          </a:ln>
        </p:spPr>
        <p:txBody>
          <a:bodyPr/>
          <a:lstStyle/>
          <a:p>
            <a:endParaRPr lang="ja-JP" altLang="en-US"/>
          </a:p>
        </p:txBody>
      </p:sp>
      <p:sp>
        <p:nvSpPr>
          <p:cNvPr id="16" name="Shape 14"/>
          <p:cNvSpPr/>
          <p:nvPr/>
        </p:nvSpPr>
        <p:spPr>
          <a:xfrm>
            <a:off x="4892040" y="1828800"/>
            <a:ext cx="2971800" cy="201168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5"/>
          <p:cNvSpPr/>
          <p:nvPr/>
        </p:nvSpPr>
        <p:spPr>
          <a:xfrm>
            <a:off x="4892040" y="1828800"/>
            <a:ext cx="128016" cy="2011680"/>
          </a:xfrm>
          <a:prstGeom prst="rect">
            <a:avLst/>
          </a:prstGeom>
          <a:solidFill>
            <a:srgbClr val="7E6BD6"/>
          </a:solidFill>
          <a:ln w="12700">
            <a:solidFill>
              <a:srgbClr val="7E6BD6"/>
            </a:solidFill>
            <a:prstDash val="solid"/>
          </a:ln>
        </p:spPr>
        <p:txBody>
          <a:bodyPr/>
          <a:lstStyle/>
          <a:p>
            <a:endParaRPr lang="ja-JP" altLang="en-US"/>
          </a:p>
        </p:txBody>
      </p:sp>
      <p:sp>
        <p:nvSpPr>
          <p:cNvPr id="18" name="Text 16"/>
          <p:cNvSpPr/>
          <p:nvPr/>
        </p:nvSpPr>
        <p:spPr>
          <a:xfrm>
            <a:off x="5148072" y="2011680"/>
            <a:ext cx="262432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学校制度</a:t>
            </a:r>
            <a:endParaRPr lang="en-US" sz="1900" dirty="0"/>
          </a:p>
        </p:txBody>
      </p:sp>
      <p:sp>
        <p:nvSpPr>
          <p:cNvPr id="19" name="Text 17"/>
          <p:cNvSpPr/>
          <p:nvPr/>
        </p:nvSpPr>
        <p:spPr>
          <a:xfrm>
            <a:off x="5148072" y="2377440"/>
            <a:ext cx="2587752" cy="131673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入学 cutoff や</a:t>
            </a: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離学可能年齢のルール。</a:t>
            </a:r>
            <a:endParaRPr lang="en-US" sz="1510" dirty="0"/>
          </a:p>
        </p:txBody>
      </p:sp>
      <p:sp>
        <p:nvSpPr>
          <p:cNvPr id="20" name="Shape 18"/>
          <p:cNvSpPr/>
          <p:nvPr/>
        </p:nvSpPr>
        <p:spPr>
          <a:xfrm>
            <a:off x="8092440" y="2423160"/>
            <a:ext cx="640080" cy="329184"/>
          </a:xfrm>
          <a:prstGeom prst="chevron">
            <a:avLst/>
          </a:prstGeom>
          <a:solidFill>
            <a:srgbClr val="6B7280"/>
          </a:solidFill>
          <a:ln w="12700">
            <a:solidFill>
              <a:srgbClr val="6B7280"/>
            </a:solidFill>
            <a:prstDash val="solid"/>
          </a:ln>
        </p:spPr>
        <p:txBody>
          <a:bodyPr/>
          <a:lstStyle/>
          <a:p>
            <a:endParaRPr lang="ja-JP" altLang="en-US"/>
          </a:p>
        </p:txBody>
      </p:sp>
      <p:sp>
        <p:nvSpPr>
          <p:cNvPr id="21" name="Shape 19"/>
          <p:cNvSpPr/>
          <p:nvPr/>
        </p:nvSpPr>
        <p:spPr>
          <a:xfrm>
            <a:off x="8915400" y="1828800"/>
            <a:ext cx="2331720" cy="201168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2" name="Shape 20"/>
          <p:cNvSpPr/>
          <p:nvPr/>
        </p:nvSpPr>
        <p:spPr>
          <a:xfrm>
            <a:off x="8915400" y="1828800"/>
            <a:ext cx="128016" cy="2011680"/>
          </a:xfrm>
          <a:prstGeom prst="rect">
            <a:avLst/>
          </a:prstGeom>
          <a:solidFill>
            <a:srgbClr val="D4A017"/>
          </a:solidFill>
          <a:ln w="12700">
            <a:solidFill>
              <a:srgbClr val="D4A017"/>
            </a:solidFill>
            <a:prstDash val="solid"/>
          </a:ln>
        </p:spPr>
        <p:txBody>
          <a:bodyPr/>
          <a:lstStyle/>
          <a:p>
            <a:endParaRPr lang="ja-JP" altLang="en-US"/>
          </a:p>
        </p:txBody>
      </p:sp>
      <p:sp>
        <p:nvSpPr>
          <p:cNvPr id="23" name="Text 21"/>
          <p:cNvSpPr/>
          <p:nvPr/>
        </p:nvSpPr>
        <p:spPr>
          <a:xfrm>
            <a:off x="9171432" y="2011680"/>
            <a:ext cx="198424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教育年数のズレ</a:t>
            </a:r>
            <a:endParaRPr lang="en-US" sz="1800" dirty="0"/>
          </a:p>
        </p:txBody>
      </p:sp>
      <p:sp>
        <p:nvSpPr>
          <p:cNvPr id="24" name="Text 22"/>
          <p:cNvSpPr/>
          <p:nvPr/>
        </p:nvSpPr>
        <p:spPr>
          <a:xfrm>
            <a:off x="9171432" y="2377440"/>
            <a:ext cx="1947672" cy="131673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平均教育年数に</a:t>
            </a: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小さな差が生まれる。</a:t>
            </a:r>
            <a:endParaRPr lang="en-US" sz="1510" dirty="0"/>
          </a:p>
        </p:txBody>
      </p:sp>
      <p:sp>
        <p:nvSpPr>
          <p:cNvPr id="25" name="Shape 23"/>
          <p:cNvSpPr/>
          <p:nvPr/>
        </p:nvSpPr>
        <p:spPr>
          <a:xfrm>
            <a:off x="914400" y="4617720"/>
            <a:ext cx="10149840" cy="896112"/>
          </a:xfrm>
          <a:prstGeom prst="roundRect">
            <a:avLst>
              <a:gd name="adj" fmla="val 8163"/>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6" name="Shape 24"/>
          <p:cNvSpPr/>
          <p:nvPr/>
        </p:nvSpPr>
        <p:spPr>
          <a:xfrm>
            <a:off x="914400" y="4617720"/>
            <a:ext cx="128016" cy="896112"/>
          </a:xfrm>
          <a:prstGeom prst="rect">
            <a:avLst/>
          </a:prstGeom>
          <a:solidFill>
            <a:srgbClr val="E27D60"/>
          </a:solidFill>
          <a:ln w="12700">
            <a:solidFill>
              <a:srgbClr val="E27D60"/>
            </a:solidFill>
            <a:prstDash val="solid"/>
          </a:ln>
        </p:spPr>
        <p:txBody>
          <a:bodyPr/>
          <a:lstStyle/>
          <a:p>
            <a:endParaRPr lang="ja-JP" altLang="en-US"/>
          </a:p>
        </p:txBody>
      </p:sp>
      <p:sp>
        <p:nvSpPr>
          <p:cNvPr id="27" name="Text 25"/>
          <p:cNvSpPr/>
          <p:nvPr/>
        </p:nvSpPr>
        <p:spPr>
          <a:xfrm>
            <a:off x="1170432" y="4800600"/>
            <a:ext cx="980236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言い換え</a:t>
            </a:r>
            <a:endParaRPr lang="en-US" sz="1500" dirty="0"/>
          </a:p>
        </p:txBody>
      </p:sp>
      <p:sp>
        <p:nvSpPr>
          <p:cNvPr id="28" name="Text 26"/>
          <p:cNvSpPr/>
          <p:nvPr/>
        </p:nvSpPr>
        <p:spPr>
          <a:xfrm>
            <a:off x="1170432" y="5166360"/>
            <a:ext cx="9765792" cy="201168"/>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「誕生月が教育年数を動かす」のではなく、「制度が誕生月を通じて教育年数を動かす」。</a:t>
            </a:r>
            <a:endParaRPr lang="en-US" sz="142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62">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E6BD6"/>
          </a:solidFill>
          <a:ln w="12700">
            <a:solidFill>
              <a:srgbClr val="7E6BD6"/>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6.1 入学ルールが、学年内の年齢差を生む</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同じ学年でも、誕生月で入学時点の年齢が少し違う</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E6BD6"/>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E6BD6"/>
                </a:solidFill>
                <a:latin typeface="Noto Sans CJK JP" pitchFamily="34" charset="0"/>
                <a:ea typeface="Noto Sans CJK JP" pitchFamily="34" charset="-122"/>
                <a:cs typeface="Noto Sans CJK JP" pitchFamily="34" charset="-120"/>
              </a:rPr>
              <a:t>誕生月メカニズム</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62</a:t>
            </a:r>
            <a:endParaRPr lang="en-US" sz="900" dirty="0"/>
          </a:p>
        </p:txBody>
      </p:sp>
      <p:pic>
        <p:nvPicPr>
          <p:cNvPr id="11"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4672" y="1389888"/>
            <a:ext cx="10789920" cy="3017520"/>
          </a:xfrm>
          <a:prstGeom prst="rect">
            <a:avLst/>
          </a:prstGeom>
        </p:spPr>
      </p:pic>
      <p:sp>
        <p:nvSpPr>
          <p:cNvPr id="12" name="Shape 9"/>
          <p:cNvSpPr/>
          <p:nvPr/>
        </p:nvSpPr>
        <p:spPr>
          <a:xfrm>
            <a:off x="896112" y="4709160"/>
            <a:ext cx="10149840" cy="841248"/>
          </a:xfrm>
          <a:prstGeom prst="roundRect">
            <a:avLst>
              <a:gd name="adj" fmla="val 8696"/>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3" name="Shape 10"/>
          <p:cNvSpPr/>
          <p:nvPr/>
        </p:nvSpPr>
        <p:spPr>
          <a:xfrm>
            <a:off x="896112" y="4709160"/>
            <a:ext cx="128016" cy="841248"/>
          </a:xfrm>
          <a:prstGeom prst="rect">
            <a:avLst/>
          </a:prstGeom>
          <a:solidFill>
            <a:srgbClr val="3FA7A3"/>
          </a:solidFill>
          <a:ln w="12700">
            <a:solidFill>
              <a:srgbClr val="3FA7A3"/>
            </a:solidFill>
            <a:prstDash val="solid"/>
          </a:ln>
        </p:spPr>
        <p:txBody>
          <a:bodyPr/>
          <a:lstStyle/>
          <a:p>
            <a:endParaRPr lang="ja-JP" altLang="en-US"/>
          </a:p>
        </p:txBody>
      </p:sp>
      <p:sp>
        <p:nvSpPr>
          <p:cNvPr id="14" name="Text 11"/>
          <p:cNvSpPr/>
          <p:nvPr/>
        </p:nvSpPr>
        <p:spPr>
          <a:xfrm>
            <a:off x="1152144" y="4892040"/>
            <a:ext cx="9802368" cy="292608"/>
          </a:xfrm>
          <a:prstGeom prst="rect">
            <a:avLst/>
          </a:prstGeom>
          <a:noFill/>
          <a:ln/>
        </p:spPr>
        <p:txBody>
          <a:bodyPr wrap="square" lIns="0" tIns="0" rIns="0" bIns="0" rtlCol="0" anchor="ctr"/>
          <a:lstStyle/>
          <a:p>
            <a:pPr marL="0" indent="0">
              <a:buNone/>
            </a:pPr>
            <a:r>
              <a:rPr lang="en-US" sz="1480" b="1" dirty="0">
                <a:solidFill>
                  <a:srgbClr val="17324D"/>
                </a:solidFill>
                <a:latin typeface="Noto Sans CJK JP" pitchFamily="34" charset="0"/>
                <a:ea typeface="Noto Sans CJK JP" pitchFamily="34" charset="-122"/>
                <a:cs typeface="Noto Sans CJK JP" pitchFamily="34" charset="-120"/>
              </a:rPr>
              <a:t>ポイント</a:t>
            </a:r>
            <a:endParaRPr lang="en-US" sz="1480" dirty="0"/>
          </a:p>
        </p:txBody>
      </p:sp>
      <p:sp>
        <p:nvSpPr>
          <p:cNvPr id="15" name="Text 12"/>
          <p:cNvSpPr/>
          <p:nvPr/>
        </p:nvSpPr>
        <p:spPr>
          <a:xfrm>
            <a:off x="1152144" y="5257800"/>
            <a:ext cx="9765792" cy="146304"/>
          </a:xfrm>
          <a:prstGeom prst="rect">
            <a:avLst/>
          </a:prstGeom>
          <a:noFill/>
          <a:ln/>
        </p:spPr>
        <p:txBody>
          <a:bodyPr wrap="square" lIns="381" tIns="381" rIns="381" bIns="381" rtlCol="0" anchor="t"/>
          <a:lstStyle/>
          <a:p>
            <a:pPr marL="0" indent="0">
              <a:buNone/>
            </a:pPr>
            <a:r>
              <a:rPr lang="en-US" sz="1410" dirty="0">
                <a:solidFill>
                  <a:srgbClr val="374151"/>
                </a:solidFill>
                <a:latin typeface="Noto Sans CJK JP" pitchFamily="34" charset="0"/>
                <a:ea typeface="Noto Sans CJK JP" pitchFamily="34" charset="-122"/>
                <a:cs typeface="Noto Sans CJK JP" pitchFamily="34" charset="-120"/>
              </a:rPr>
              <a:t>年の前半に生まれた子どもは、同じ学年の中で相対的に年齢が高く、後半生まれは相対的に年齢が低い。</a:t>
            </a:r>
            <a:endParaRPr lang="en-US" sz="141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 63">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E6BD6"/>
          </a:solidFill>
          <a:ln w="12700">
            <a:solidFill>
              <a:srgbClr val="7E6BD6"/>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学年内の年齢差は小さいが、制度と組み合わさると効いてくる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ここではまだ教育年数の差ではない</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E6BD6"/>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E6BD6"/>
                </a:solidFill>
                <a:latin typeface="Noto Sans CJK JP" pitchFamily="34" charset="0"/>
                <a:ea typeface="Noto Sans CJK JP" pitchFamily="34" charset="-122"/>
                <a:cs typeface="Noto Sans CJK JP" pitchFamily="34" charset="-120"/>
              </a:rPr>
              <a:t>誕生月メカニズム</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63</a:t>
            </a:r>
            <a:endParaRPr lang="en-US" sz="900" dirty="0"/>
          </a:p>
        </p:txBody>
      </p:sp>
      <p:sp>
        <p:nvSpPr>
          <p:cNvPr id="11" name="Shape 9"/>
          <p:cNvSpPr/>
          <p:nvPr/>
        </p:nvSpPr>
        <p:spPr>
          <a:xfrm>
            <a:off x="868680" y="1719072"/>
            <a:ext cx="4754880" cy="201168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719072"/>
            <a:ext cx="128016" cy="201168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124712" y="1901952"/>
            <a:ext cx="440740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この時点で言えること</a:t>
            </a:r>
            <a:endParaRPr lang="en-US" sz="1900" dirty="0"/>
          </a:p>
        </p:txBody>
      </p:sp>
      <p:sp>
        <p:nvSpPr>
          <p:cNvPr id="14" name="Text 12"/>
          <p:cNvSpPr/>
          <p:nvPr/>
        </p:nvSpPr>
        <p:spPr>
          <a:xfrm>
            <a:off x="1124712" y="2267712"/>
            <a:ext cx="4370832" cy="1316736"/>
          </a:xfrm>
          <a:prstGeom prst="rect">
            <a:avLst/>
          </a:prstGeom>
          <a:noFill/>
          <a:ln/>
        </p:spPr>
        <p:txBody>
          <a:bodyPr wrap="square" lIns="381" tIns="381" rIns="381" bIns="381" rtlCol="0" anchor="t"/>
          <a:lstStyle/>
          <a:p>
            <a:pPr marL="0" indent="0">
              <a:buNone/>
            </a:pPr>
            <a:r>
              <a:rPr lang="en-US" sz="1530" dirty="0">
                <a:solidFill>
                  <a:srgbClr val="374151"/>
                </a:solidFill>
                <a:latin typeface="Noto Sans CJK JP" pitchFamily="34" charset="0"/>
                <a:ea typeface="Noto Sans CJK JP" pitchFamily="34" charset="-122"/>
                <a:cs typeface="Noto Sans CJK JP" pitchFamily="34" charset="-120"/>
              </a:rPr>
              <a:t>早生まれと遅生まれでは、</a:t>
            </a:r>
            <a:endParaRPr lang="en-US" sz="1530" dirty="0"/>
          </a:p>
          <a:p>
            <a:pPr marL="0" indent="0">
              <a:buNone/>
            </a:pPr>
            <a:r>
              <a:rPr lang="en-US" sz="1530" dirty="0">
                <a:solidFill>
                  <a:srgbClr val="374151"/>
                </a:solidFill>
                <a:latin typeface="Noto Sans CJK JP" pitchFamily="34" charset="0"/>
                <a:ea typeface="Noto Sans CJK JP" pitchFamily="34" charset="-122"/>
                <a:cs typeface="Noto Sans CJK JP" pitchFamily="34" charset="-120"/>
              </a:rPr>
              <a:t>同じ学年でも「年齢」が少し違う。</a:t>
            </a:r>
            <a:endParaRPr lang="en-US" sz="1530" dirty="0"/>
          </a:p>
        </p:txBody>
      </p:sp>
      <p:sp>
        <p:nvSpPr>
          <p:cNvPr id="15" name="Shape 13"/>
          <p:cNvSpPr/>
          <p:nvPr/>
        </p:nvSpPr>
        <p:spPr>
          <a:xfrm>
            <a:off x="5961888" y="1719072"/>
            <a:ext cx="5102352" cy="201168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5961888" y="1719072"/>
            <a:ext cx="128016" cy="2011680"/>
          </a:xfrm>
          <a:prstGeom prst="rect">
            <a:avLst/>
          </a:prstGeom>
          <a:solidFill>
            <a:srgbClr val="E27D60"/>
          </a:solidFill>
          <a:ln w="12700">
            <a:solidFill>
              <a:srgbClr val="E27D60"/>
            </a:solidFill>
            <a:prstDash val="solid"/>
          </a:ln>
        </p:spPr>
        <p:txBody>
          <a:bodyPr/>
          <a:lstStyle/>
          <a:p>
            <a:endParaRPr lang="ja-JP" altLang="en-US"/>
          </a:p>
        </p:txBody>
      </p:sp>
      <p:sp>
        <p:nvSpPr>
          <p:cNvPr id="17" name="Text 15"/>
          <p:cNvSpPr/>
          <p:nvPr/>
        </p:nvSpPr>
        <p:spPr>
          <a:xfrm>
            <a:off x="6217920" y="1901952"/>
            <a:ext cx="4754880"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でも、まだ足りない</a:t>
            </a:r>
            <a:endParaRPr lang="en-US" sz="1900" dirty="0"/>
          </a:p>
        </p:txBody>
      </p:sp>
      <p:sp>
        <p:nvSpPr>
          <p:cNvPr id="18" name="Text 16"/>
          <p:cNvSpPr/>
          <p:nvPr/>
        </p:nvSpPr>
        <p:spPr>
          <a:xfrm>
            <a:off x="6217920" y="2267712"/>
            <a:ext cx="4718304" cy="1316736"/>
          </a:xfrm>
          <a:prstGeom prst="rect">
            <a:avLst/>
          </a:prstGeom>
          <a:noFill/>
          <a:ln/>
        </p:spPr>
        <p:txBody>
          <a:bodyPr wrap="square" lIns="381" tIns="381" rIns="381" bIns="381" rtlCol="0" anchor="t"/>
          <a:lstStyle/>
          <a:p>
            <a:pPr marL="0" indent="0">
              <a:buNone/>
            </a:pPr>
            <a:r>
              <a:rPr lang="en-US" sz="1530" dirty="0">
                <a:solidFill>
                  <a:srgbClr val="374151"/>
                </a:solidFill>
                <a:latin typeface="Noto Sans CJK JP" pitchFamily="34" charset="0"/>
                <a:ea typeface="Noto Sans CJK JP" pitchFamily="34" charset="-122"/>
                <a:cs typeface="Noto Sans CJK JP" pitchFamily="34" charset="-120"/>
              </a:rPr>
              <a:t>年齢差があるだけでは、</a:t>
            </a:r>
            <a:endParaRPr lang="en-US" sz="1530" dirty="0"/>
          </a:p>
          <a:p>
            <a:pPr marL="0" indent="0">
              <a:buNone/>
            </a:pPr>
            <a:r>
              <a:rPr lang="en-US" sz="1530" dirty="0">
                <a:solidFill>
                  <a:srgbClr val="374151"/>
                </a:solidFill>
                <a:latin typeface="Noto Sans CJK JP" pitchFamily="34" charset="0"/>
                <a:ea typeface="Noto Sans CJK JP" pitchFamily="34" charset="-122"/>
                <a:cs typeface="Noto Sans CJK JP" pitchFamily="34" charset="-120"/>
              </a:rPr>
              <a:t>教育年数の差が生まれるとは限らない。</a:t>
            </a:r>
            <a:endParaRPr lang="en-US" sz="1530" dirty="0"/>
          </a:p>
        </p:txBody>
      </p:sp>
      <p:sp>
        <p:nvSpPr>
          <p:cNvPr id="19" name="Shape 17"/>
          <p:cNvSpPr/>
          <p:nvPr/>
        </p:nvSpPr>
        <p:spPr>
          <a:xfrm>
            <a:off x="914400" y="4480560"/>
            <a:ext cx="10104120" cy="914400"/>
          </a:xfrm>
          <a:prstGeom prst="roundRect">
            <a:avLst>
              <a:gd name="adj" fmla="val 8000"/>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914400" y="4480560"/>
            <a:ext cx="128016" cy="914400"/>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1170432" y="4663440"/>
            <a:ext cx="975664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次に必要なもの</a:t>
            </a:r>
            <a:endParaRPr lang="en-US" sz="1500" dirty="0"/>
          </a:p>
        </p:txBody>
      </p:sp>
      <p:sp>
        <p:nvSpPr>
          <p:cNvPr id="22" name="Text 20"/>
          <p:cNvSpPr/>
          <p:nvPr/>
        </p:nvSpPr>
        <p:spPr>
          <a:xfrm>
            <a:off x="1170432" y="5029200"/>
            <a:ext cx="9720072" cy="21945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学校をやめてもよい年齢が「学年ベース」ではなく「年齢ベース」で決まっているルール。</a:t>
            </a:r>
            <a:endParaRPr lang="en-US" sz="142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 64">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E6BD6"/>
          </a:solidFill>
          <a:ln w="12700">
            <a:solidFill>
              <a:srgbClr val="7E6BD6"/>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6.2 離学可能年齢が年齢ベースだと、教育年数に差が出る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たとえば「16歳になれば退学できる」というルール</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E6BD6"/>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E6BD6"/>
                </a:solidFill>
                <a:latin typeface="Noto Sans CJK JP" pitchFamily="34" charset="0"/>
                <a:ea typeface="Noto Sans CJK JP" pitchFamily="34" charset="-122"/>
                <a:cs typeface="Noto Sans CJK JP" pitchFamily="34" charset="-120"/>
              </a:rPr>
              <a:t>誕生月メカニズム</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64</a:t>
            </a:r>
            <a:endParaRPr lang="en-US" sz="900" dirty="0"/>
          </a:p>
        </p:txBody>
      </p:sp>
      <p:sp>
        <p:nvSpPr>
          <p:cNvPr id="11" name="Shape 9"/>
          <p:cNvSpPr/>
          <p:nvPr/>
        </p:nvSpPr>
        <p:spPr>
          <a:xfrm>
            <a:off x="868680" y="1664208"/>
            <a:ext cx="3200400" cy="201168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664208"/>
            <a:ext cx="128016" cy="2011680"/>
          </a:xfrm>
          <a:prstGeom prst="rect">
            <a:avLst/>
          </a:prstGeom>
          <a:solidFill>
            <a:srgbClr val="E27D60"/>
          </a:solidFill>
          <a:ln w="12700">
            <a:solidFill>
              <a:srgbClr val="E27D60"/>
            </a:solidFill>
            <a:prstDash val="solid"/>
          </a:ln>
        </p:spPr>
        <p:txBody>
          <a:bodyPr/>
          <a:lstStyle/>
          <a:p>
            <a:endParaRPr lang="ja-JP" altLang="en-US"/>
          </a:p>
        </p:txBody>
      </p:sp>
      <p:sp>
        <p:nvSpPr>
          <p:cNvPr id="13" name="Text 11"/>
          <p:cNvSpPr/>
          <p:nvPr/>
        </p:nvSpPr>
        <p:spPr>
          <a:xfrm>
            <a:off x="1124712" y="1847088"/>
            <a:ext cx="285292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早生まれ</a:t>
            </a:r>
            <a:endParaRPr lang="en-US" sz="1900" dirty="0"/>
          </a:p>
        </p:txBody>
      </p:sp>
      <p:sp>
        <p:nvSpPr>
          <p:cNvPr id="14" name="Text 12"/>
          <p:cNvSpPr/>
          <p:nvPr/>
        </p:nvSpPr>
        <p:spPr>
          <a:xfrm>
            <a:off x="1124712" y="2212848"/>
            <a:ext cx="2816352" cy="131673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同じ学年の中で、先に 16 歳に達する。</a:t>
            </a: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 途中でやめやすい。</a:t>
            </a:r>
            <a:endParaRPr lang="en-US" sz="1510" dirty="0"/>
          </a:p>
        </p:txBody>
      </p:sp>
      <p:sp>
        <p:nvSpPr>
          <p:cNvPr id="15" name="Shape 13"/>
          <p:cNvSpPr/>
          <p:nvPr/>
        </p:nvSpPr>
        <p:spPr>
          <a:xfrm>
            <a:off x="4315968" y="2423160"/>
            <a:ext cx="594360" cy="329184"/>
          </a:xfrm>
          <a:prstGeom prst="chevron">
            <a:avLst/>
          </a:prstGeom>
          <a:solidFill>
            <a:srgbClr val="6B7280"/>
          </a:solidFill>
          <a:ln w="12700">
            <a:solidFill>
              <a:srgbClr val="6B7280"/>
            </a:solidFill>
            <a:prstDash val="solid"/>
          </a:ln>
        </p:spPr>
        <p:txBody>
          <a:bodyPr/>
          <a:lstStyle/>
          <a:p>
            <a:endParaRPr lang="ja-JP" altLang="en-US"/>
          </a:p>
        </p:txBody>
      </p:sp>
      <p:sp>
        <p:nvSpPr>
          <p:cNvPr id="16" name="Shape 14"/>
          <p:cNvSpPr/>
          <p:nvPr/>
        </p:nvSpPr>
        <p:spPr>
          <a:xfrm>
            <a:off x="5120640" y="1664208"/>
            <a:ext cx="2011680" cy="201168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5"/>
          <p:cNvSpPr/>
          <p:nvPr/>
        </p:nvSpPr>
        <p:spPr>
          <a:xfrm>
            <a:off x="5120640" y="1664208"/>
            <a:ext cx="128016" cy="2011680"/>
          </a:xfrm>
          <a:prstGeom prst="rect">
            <a:avLst/>
          </a:prstGeom>
          <a:solidFill>
            <a:srgbClr val="7E6BD6"/>
          </a:solidFill>
          <a:ln w="12700">
            <a:solidFill>
              <a:srgbClr val="7E6BD6"/>
            </a:solidFill>
            <a:prstDash val="solid"/>
          </a:ln>
        </p:spPr>
        <p:txBody>
          <a:bodyPr/>
          <a:lstStyle/>
          <a:p>
            <a:endParaRPr lang="ja-JP" altLang="en-US"/>
          </a:p>
        </p:txBody>
      </p:sp>
      <p:sp>
        <p:nvSpPr>
          <p:cNvPr id="18" name="Text 16"/>
          <p:cNvSpPr/>
          <p:nvPr/>
        </p:nvSpPr>
        <p:spPr>
          <a:xfrm>
            <a:off x="5376672" y="1847088"/>
            <a:ext cx="1664208" cy="292608"/>
          </a:xfrm>
          <a:prstGeom prst="rect">
            <a:avLst/>
          </a:prstGeom>
          <a:noFill/>
          <a:ln/>
        </p:spPr>
        <p:txBody>
          <a:bodyPr wrap="square" lIns="0" tIns="0" rIns="0" bIns="0" rtlCol="0" anchor="ctr"/>
          <a:lstStyle/>
          <a:p>
            <a:pPr marL="0" indent="0">
              <a:buNone/>
            </a:pPr>
            <a:r>
              <a:rPr lang="en-US" sz="2000" b="1" dirty="0">
                <a:solidFill>
                  <a:srgbClr val="17324D"/>
                </a:solidFill>
                <a:latin typeface="Noto Sans CJK JP" pitchFamily="34" charset="0"/>
                <a:ea typeface="Noto Sans CJK JP" pitchFamily="34" charset="-122"/>
                <a:cs typeface="Noto Sans CJK JP" pitchFamily="34" charset="-120"/>
              </a:rPr>
              <a:t>制度</a:t>
            </a:r>
            <a:endParaRPr lang="en-US" sz="2000" dirty="0"/>
          </a:p>
        </p:txBody>
      </p:sp>
      <p:sp>
        <p:nvSpPr>
          <p:cNvPr id="19" name="Text 17"/>
          <p:cNvSpPr/>
          <p:nvPr/>
        </p:nvSpPr>
        <p:spPr>
          <a:xfrm>
            <a:off x="5376672" y="2212848"/>
            <a:ext cx="1627632" cy="1316736"/>
          </a:xfrm>
          <a:prstGeom prst="rect">
            <a:avLst/>
          </a:prstGeom>
          <a:noFill/>
          <a:ln/>
        </p:spPr>
        <p:txBody>
          <a:bodyPr wrap="square" lIns="381" tIns="381" rIns="381" bIns="381" rtlCol="0" anchor="t"/>
          <a:lstStyle/>
          <a:p>
            <a:pPr marL="0" indent="0">
              <a:buNone/>
            </a:pPr>
            <a:r>
              <a:rPr lang="en-US" sz="1700" dirty="0">
                <a:solidFill>
                  <a:srgbClr val="374151"/>
                </a:solidFill>
                <a:latin typeface="Noto Sans CJK JP" pitchFamily="34" charset="0"/>
                <a:ea typeface="Noto Sans CJK JP" pitchFamily="34" charset="-122"/>
                <a:cs typeface="Noto Sans CJK JP" pitchFamily="34" charset="-120"/>
              </a:rPr>
              <a:t>16 歳で</a:t>
            </a:r>
            <a:endParaRPr lang="en-US" sz="1700" dirty="0"/>
          </a:p>
          <a:p>
            <a:pPr marL="0" indent="0">
              <a:buNone/>
            </a:pPr>
            <a:r>
              <a:rPr lang="en-US" sz="1700" dirty="0">
                <a:solidFill>
                  <a:srgbClr val="374151"/>
                </a:solidFill>
                <a:latin typeface="Noto Sans CJK JP" pitchFamily="34" charset="0"/>
                <a:ea typeface="Noto Sans CJK JP" pitchFamily="34" charset="-122"/>
                <a:cs typeface="Noto Sans CJK JP" pitchFamily="34" charset="-120"/>
              </a:rPr>
              <a:t>離学可能</a:t>
            </a:r>
            <a:endParaRPr lang="en-US" sz="1700" dirty="0"/>
          </a:p>
        </p:txBody>
      </p:sp>
      <p:sp>
        <p:nvSpPr>
          <p:cNvPr id="20" name="Shape 18"/>
          <p:cNvSpPr/>
          <p:nvPr/>
        </p:nvSpPr>
        <p:spPr>
          <a:xfrm>
            <a:off x="7360920" y="2423160"/>
            <a:ext cx="594360" cy="329184"/>
          </a:xfrm>
          <a:prstGeom prst="chevron">
            <a:avLst/>
          </a:prstGeom>
          <a:solidFill>
            <a:srgbClr val="6B7280"/>
          </a:solidFill>
          <a:ln w="12700">
            <a:solidFill>
              <a:srgbClr val="6B7280"/>
            </a:solidFill>
            <a:prstDash val="solid"/>
          </a:ln>
        </p:spPr>
        <p:txBody>
          <a:bodyPr/>
          <a:lstStyle/>
          <a:p>
            <a:endParaRPr lang="ja-JP" altLang="en-US"/>
          </a:p>
        </p:txBody>
      </p:sp>
      <p:sp>
        <p:nvSpPr>
          <p:cNvPr id="21" name="Shape 19"/>
          <p:cNvSpPr/>
          <p:nvPr/>
        </p:nvSpPr>
        <p:spPr>
          <a:xfrm>
            <a:off x="8183880" y="1664208"/>
            <a:ext cx="2926080" cy="201168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2" name="Shape 20"/>
          <p:cNvSpPr/>
          <p:nvPr/>
        </p:nvSpPr>
        <p:spPr>
          <a:xfrm>
            <a:off x="8183880" y="1664208"/>
            <a:ext cx="128016" cy="2011680"/>
          </a:xfrm>
          <a:prstGeom prst="rect">
            <a:avLst/>
          </a:prstGeom>
          <a:solidFill>
            <a:srgbClr val="D4A017"/>
          </a:solidFill>
          <a:ln w="12700">
            <a:solidFill>
              <a:srgbClr val="D4A017"/>
            </a:solidFill>
            <a:prstDash val="solid"/>
          </a:ln>
        </p:spPr>
        <p:txBody>
          <a:bodyPr/>
          <a:lstStyle/>
          <a:p>
            <a:endParaRPr lang="ja-JP" altLang="en-US"/>
          </a:p>
        </p:txBody>
      </p:sp>
      <p:sp>
        <p:nvSpPr>
          <p:cNvPr id="23" name="Text 21"/>
          <p:cNvSpPr/>
          <p:nvPr/>
        </p:nvSpPr>
        <p:spPr>
          <a:xfrm>
            <a:off x="8439912" y="1847088"/>
            <a:ext cx="257860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結果</a:t>
            </a:r>
            <a:endParaRPr lang="en-US" sz="1900" dirty="0"/>
          </a:p>
        </p:txBody>
      </p:sp>
      <p:sp>
        <p:nvSpPr>
          <p:cNvPr id="24" name="Text 22"/>
          <p:cNvSpPr/>
          <p:nvPr/>
        </p:nvSpPr>
        <p:spPr>
          <a:xfrm>
            <a:off x="8439912" y="2212848"/>
            <a:ext cx="2542032" cy="131673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平均教育年数が</a:t>
            </a: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少し短くなる。</a:t>
            </a:r>
            <a:endParaRPr lang="en-US" sz="1510" dirty="0"/>
          </a:p>
        </p:txBody>
      </p:sp>
      <p:sp>
        <p:nvSpPr>
          <p:cNvPr id="25" name="Shape 23"/>
          <p:cNvSpPr/>
          <p:nvPr/>
        </p:nvSpPr>
        <p:spPr>
          <a:xfrm>
            <a:off x="914400" y="4498848"/>
            <a:ext cx="10131552" cy="932688"/>
          </a:xfrm>
          <a:prstGeom prst="roundRect">
            <a:avLst>
              <a:gd name="adj" fmla="val 7843"/>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6" name="Shape 24"/>
          <p:cNvSpPr/>
          <p:nvPr/>
        </p:nvSpPr>
        <p:spPr>
          <a:xfrm>
            <a:off x="914400" y="4498848"/>
            <a:ext cx="128016" cy="932688"/>
          </a:xfrm>
          <a:prstGeom prst="rect">
            <a:avLst/>
          </a:prstGeom>
          <a:solidFill>
            <a:srgbClr val="3FA7A3"/>
          </a:solidFill>
          <a:ln w="12700">
            <a:solidFill>
              <a:srgbClr val="3FA7A3"/>
            </a:solidFill>
            <a:prstDash val="solid"/>
          </a:ln>
        </p:spPr>
        <p:txBody>
          <a:bodyPr/>
          <a:lstStyle/>
          <a:p>
            <a:endParaRPr lang="ja-JP" altLang="en-US"/>
          </a:p>
        </p:txBody>
      </p:sp>
      <p:sp>
        <p:nvSpPr>
          <p:cNvPr id="27" name="Text 25"/>
          <p:cNvSpPr/>
          <p:nvPr/>
        </p:nvSpPr>
        <p:spPr>
          <a:xfrm>
            <a:off x="1170432" y="4681728"/>
            <a:ext cx="9784080"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反対側</a:t>
            </a:r>
            <a:endParaRPr lang="en-US" sz="1500" dirty="0"/>
          </a:p>
        </p:txBody>
      </p:sp>
      <p:sp>
        <p:nvSpPr>
          <p:cNvPr id="28" name="Text 26"/>
          <p:cNvSpPr/>
          <p:nvPr/>
        </p:nvSpPr>
        <p:spPr>
          <a:xfrm>
            <a:off x="1170432" y="5047488"/>
            <a:ext cx="9747504" cy="237744"/>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遅生まれの人は、同じ時点でまだ離学可能年齢に達しておらず、もう少し学校に残りやすい。</a:t>
            </a:r>
            <a:endParaRPr lang="en-US" sz="142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 65">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E6BD6"/>
          </a:solidFill>
          <a:ln w="12700">
            <a:solidFill>
              <a:srgbClr val="7E6BD6"/>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6.3 メカニズムを一言で言うと</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誕生月そのものに教育的意味があると言っているわけではない</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E6BD6"/>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E6BD6"/>
                </a:solidFill>
                <a:latin typeface="Noto Sans CJK JP" pitchFamily="34" charset="0"/>
                <a:ea typeface="Noto Sans CJK JP" pitchFamily="34" charset="-122"/>
                <a:cs typeface="Noto Sans CJK JP" pitchFamily="34" charset="-120"/>
              </a:rPr>
              <a:t>誕生月メカニズム</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65</a:t>
            </a:r>
            <a:endParaRPr lang="en-US" sz="900" dirty="0"/>
          </a:p>
        </p:txBody>
      </p:sp>
      <p:sp>
        <p:nvSpPr>
          <p:cNvPr id="11" name="Shape 9"/>
          <p:cNvSpPr/>
          <p:nvPr/>
        </p:nvSpPr>
        <p:spPr>
          <a:xfrm>
            <a:off x="914400" y="1828800"/>
            <a:ext cx="10241280" cy="2011680"/>
          </a:xfrm>
          <a:prstGeom prst="roundRect">
            <a:avLst>
              <a:gd name="adj" fmla="val 3636"/>
            </a:avLst>
          </a:prstGeom>
          <a:solidFill>
            <a:srgbClr val="FFFFFF"/>
          </a:solidFill>
          <a:ln w="25400">
            <a:solidFill>
              <a:srgbClr val="7E6BD6"/>
            </a:solidFill>
            <a:prstDash val="solid"/>
          </a:ln>
          <a:effectLst>
            <a:outerShdw blurRad="38100" dist="25400" dir="2700000" algn="bl" rotWithShape="0">
              <a:srgbClr val="000000">
                <a:alpha val="25000"/>
              </a:srgbClr>
            </a:outerShdw>
          </a:effectLst>
        </p:spPr>
        <p:txBody>
          <a:bodyPr/>
          <a:lstStyle/>
          <a:p>
            <a:endParaRPr lang="ja-JP" altLang="en-US"/>
          </a:p>
        </p:txBody>
      </p:sp>
      <p:sp>
        <p:nvSpPr>
          <p:cNvPr id="12" name="Text 10"/>
          <p:cNvSpPr/>
          <p:nvPr/>
        </p:nvSpPr>
        <p:spPr>
          <a:xfrm>
            <a:off x="1298448" y="2514600"/>
            <a:ext cx="9418320" cy="502920"/>
          </a:xfrm>
          <a:prstGeom prst="rect">
            <a:avLst/>
          </a:prstGeom>
          <a:noFill/>
          <a:ln/>
        </p:spPr>
        <p:txBody>
          <a:bodyPr wrap="square" lIns="0" tIns="0" rIns="0" bIns="0" rtlCol="0" anchor="ctr"/>
          <a:lstStyle/>
          <a:p>
            <a:pPr marL="0" indent="0" algn="ctr">
              <a:buNone/>
            </a:pPr>
            <a:r>
              <a:rPr lang="en-US" sz="2500" b="1" dirty="0">
                <a:solidFill>
                  <a:srgbClr val="17324D"/>
                </a:solidFill>
                <a:latin typeface="Noto Sans CJK JP" pitchFamily="34" charset="0"/>
                <a:ea typeface="Noto Sans CJK JP" pitchFamily="34" charset="-122"/>
                <a:cs typeface="Noto Sans CJK JP" pitchFamily="34" charset="-120"/>
              </a:rPr>
              <a:t>制度が、誕生月の違いを、教育年数の違いに変換する。</a:t>
            </a:r>
            <a:endParaRPr lang="en-US" sz="2500" dirty="0"/>
          </a:p>
        </p:txBody>
      </p:sp>
      <p:sp>
        <p:nvSpPr>
          <p:cNvPr id="13" name="Shape 11"/>
          <p:cNvSpPr/>
          <p:nvPr/>
        </p:nvSpPr>
        <p:spPr>
          <a:xfrm>
            <a:off x="1005840" y="4480560"/>
            <a:ext cx="10058400" cy="896112"/>
          </a:xfrm>
          <a:prstGeom prst="roundRect">
            <a:avLst>
              <a:gd name="adj" fmla="val 8163"/>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4" name="Shape 12"/>
          <p:cNvSpPr/>
          <p:nvPr/>
        </p:nvSpPr>
        <p:spPr>
          <a:xfrm>
            <a:off x="1005840" y="4480560"/>
            <a:ext cx="128016" cy="896112"/>
          </a:xfrm>
          <a:prstGeom prst="rect">
            <a:avLst/>
          </a:prstGeom>
          <a:solidFill>
            <a:srgbClr val="D4A017"/>
          </a:solidFill>
          <a:ln w="12700">
            <a:solidFill>
              <a:srgbClr val="D4A017"/>
            </a:solidFill>
            <a:prstDash val="solid"/>
          </a:ln>
        </p:spPr>
        <p:txBody>
          <a:bodyPr/>
          <a:lstStyle/>
          <a:p>
            <a:endParaRPr lang="ja-JP" altLang="en-US"/>
          </a:p>
        </p:txBody>
      </p:sp>
      <p:sp>
        <p:nvSpPr>
          <p:cNvPr id="15" name="Text 13"/>
          <p:cNvSpPr/>
          <p:nvPr/>
        </p:nvSpPr>
        <p:spPr>
          <a:xfrm>
            <a:off x="1261872" y="4663440"/>
            <a:ext cx="971092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だから見るべきもの</a:t>
            </a:r>
            <a:endParaRPr lang="en-US" sz="1500" dirty="0"/>
          </a:p>
        </p:txBody>
      </p:sp>
      <p:sp>
        <p:nvSpPr>
          <p:cNvPr id="16" name="Text 14"/>
          <p:cNvSpPr/>
          <p:nvPr/>
        </p:nvSpPr>
        <p:spPr>
          <a:xfrm>
            <a:off x="1261872" y="5029200"/>
            <a:ext cx="9674352" cy="201168"/>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「誕生月 → 教育年数」という直接関係ではなく、「誕生月 × 制度 → 教育年数」という構造。</a:t>
            </a:r>
            <a:endParaRPr lang="en-US" sz="142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 66">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E6BD6"/>
          </a:solidFill>
          <a:ln w="12700">
            <a:solidFill>
              <a:srgbClr val="7E6BD6"/>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6.4 では、なぜ「ランダムな変動」と言ってよいのか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完全に無作為という意味ではない</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E6BD6"/>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E6BD6"/>
                </a:solidFill>
                <a:latin typeface="Noto Sans CJK JP" pitchFamily="34" charset="0"/>
                <a:ea typeface="Noto Sans CJK JP" pitchFamily="34" charset="-122"/>
                <a:cs typeface="Noto Sans CJK JP" pitchFamily="34" charset="-120"/>
              </a:rPr>
              <a:t>誕生月メカニズム</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66</a:t>
            </a:r>
            <a:endParaRPr lang="en-US" sz="900" dirty="0"/>
          </a:p>
        </p:txBody>
      </p:sp>
      <p:sp>
        <p:nvSpPr>
          <p:cNvPr id="11" name="Shape 9"/>
          <p:cNvSpPr/>
          <p:nvPr/>
        </p:nvSpPr>
        <p:spPr>
          <a:xfrm>
            <a:off x="786384" y="1737360"/>
            <a:ext cx="3413760" cy="2651760"/>
          </a:xfrm>
          <a:prstGeom prst="roundRect">
            <a:avLst>
              <a:gd name="adj" fmla="val 275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786384" y="1737360"/>
            <a:ext cx="128016" cy="265176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042416" y="1920240"/>
            <a:ext cx="306628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教育選択より外から与えられる</a:t>
            </a:r>
            <a:endParaRPr lang="en-US" sz="1550" dirty="0"/>
          </a:p>
        </p:txBody>
      </p:sp>
      <p:sp>
        <p:nvSpPr>
          <p:cNvPr id="14" name="Text 12"/>
          <p:cNvSpPr/>
          <p:nvPr/>
        </p:nvSpPr>
        <p:spPr>
          <a:xfrm>
            <a:off x="1042416" y="2286000"/>
            <a:ext cx="3029712" cy="195681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本人がどれだけ進学するかより、</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誕生月の方がずっと選択と切り離しやすい。</a:t>
            </a:r>
            <a:endParaRPr lang="en-US" sz="1300" dirty="0"/>
          </a:p>
        </p:txBody>
      </p:sp>
      <p:sp>
        <p:nvSpPr>
          <p:cNvPr id="15" name="Shape 13"/>
          <p:cNvSpPr/>
          <p:nvPr/>
        </p:nvSpPr>
        <p:spPr>
          <a:xfrm>
            <a:off x="4428744" y="1737360"/>
            <a:ext cx="3413760" cy="2651760"/>
          </a:xfrm>
          <a:prstGeom prst="roundRect">
            <a:avLst>
              <a:gd name="adj" fmla="val 275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4428744" y="1737360"/>
            <a:ext cx="128016" cy="2651760"/>
          </a:xfrm>
          <a:prstGeom prst="rect">
            <a:avLst/>
          </a:prstGeom>
          <a:solidFill>
            <a:srgbClr val="D4A017"/>
          </a:solidFill>
          <a:ln w="12700">
            <a:solidFill>
              <a:srgbClr val="D4A017"/>
            </a:solidFill>
            <a:prstDash val="solid"/>
          </a:ln>
        </p:spPr>
        <p:txBody>
          <a:bodyPr/>
          <a:lstStyle/>
          <a:p>
            <a:endParaRPr lang="ja-JP" altLang="en-US"/>
          </a:p>
        </p:txBody>
      </p:sp>
      <p:sp>
        <p:nvSpPr>
          <p:cNvPr id="17" name="Text 15"/>
          <p:cNvSpPr/>
          <p:nvPr/>
        </p:nvSpPr>
        <p:spPr>
          <a:xfrm>
            <a:off x="4684776" y="1920240"/>
            <a:ext cx="306628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能力や意欲を直接表しにくい</a:t>
            </a:r>
            <a:endParaRPr lang="en-US" sz="1550" dirty="0"/>
          </a:p>
        </p:txBody>
      </p:sp>
      <p:sp>
        <p:nvSpPr>
          <p:cNvPr id="18" name="Text 16"/>
          <p:cNvSpPr/>
          <p:nvPr/>
        </p:nvSpPr>
        <p:spPr>
          <a:xfrm>
            <a:off x="4684776" y="2286000"/>
            <a:ext cx="3029712" cy="195681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少なくとも教育年数そのものより、</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能力の自己選択は弱い。</a:t>
            </a:r>
            <a:endParaRPr lang="en-US" sz="1300" dirty="0"/>
          </a:p>
        </p:txBody>
      </p:sp>
      <p:sp>
        <p:nvSpPr>
          <p:cNvPr id="19" name="Shape 17"/>
          <p:cNvSpPr/>
          <p:nvPr/>
        </p:nvSpPr>
        <p:spPr>
          <a:xfrm>
            <a:off x="8071104" y="1737360"/>
            <a:ext cx="3413760" cy="2651760"/>
          </a:xfrm>
          <a:prstGeom prst="roundRect">
            <a:avLst>
              <a:gd name="adj" fmla="val 275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071104" y="1737360"/>
            <a:ext cx="128016" cy="2651760"/>
          </a:xfrm>
          <a:prstGeom prst="rect">
            <a:avLst/>
          </a:prstGeom>
          <a:solidFill>
            <a:srgbClr val="7E6BD6"/>
          </a:solidFill>
          <a:ln w="12700">
            <a:solidFill>
              <a:srgbClr val="7E6BD6"/>
            </a:solidFill>
            <a:prstDash val="solid"/>
          </a:ln>
        </p:spPr>
        <p:txBody>
          <a:bodyPr/>
          <a:lstStyle/>
          <a:p>
            <a:endParaRPr lang="ja-JP" altLang="en-US"/>
          </a:p>
        </p:txBody>
      </p:sp>
      <p:sp>
        <p:nvSpPr>
          <p:cNvPr id="21" name="Text 19"/>
          <p:cNvSpPr/>
          <p:nvPr/>
        </p:nvSpPr>
        <p:spPr>
          <a:xfrm>
            <a:off x="8327136" y="1920240"/>
            <a:ext cx="306628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制度を通じて効くことが確認できる</a:t>
            </a:r>
            <a:endParaRPr lang="en-US" sz="1550" dirty="0"/>
          </a:p>
        </p:txBody>
      </p:sp>
      <p:sp>
        <p:nvSpPr>
          <p:cNvPr id="22" name="Text 20"/>
          <p:cNvSpPr/>
          <p:nvPr/>
        </p:nvSpPr>
        <p:spPr>
          <a:xfrm>
            <a:off x="8327136" y="2286000"/>
            <a:ext cx="3029712" cy="195681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実際に教育年数に差が生まれるなら、</a:t>
            </a:r>
            <a:endParaRPr lang="en-US" sz="1300" dirty="0"/>
          </a:p>
          <a:p>
            <a:pPr marL="0" indent="0">
              <a:buNone/>
            </a:pPr>
            <a:r>
              <a:rPr lang="en-US" sz="1300" dirty="0">
                <a:solidFill>
                  <a:srgbClr val="374151"/>
                </a:solidFill>
                <a:latin typeface="Noto Sans CJK JP" pitchFamily="34" charset="0"/>
                <a:ea typeface="Noto Sans CJK JP" pitchFamily="34" charset="-122"/>
                <a:cs typeface="Noto Sans CJK JP" pitchFamily="34" charset="-120"/>
              </a:rPr>
              <a:t>識別に使える可能性がある。</a:t>
            </a:r>
            <a:endParaRPr lang="en-US" sz="1300" dirty="0"/>
          </a:p>
        </p:txBody>
      </p:sp>
      <p:sp>
        <p:nvSpPr>
          <p:cNvPr id="23" name="Shape 21"/>
          <p:cNvSpPr/>
          <p:nvPr/>
        </p:nvSpPr>
        <p:spPr>
          <a:xfrm>
            <a:off x="896112" y="4736592"/>
            <a:ext cx="10104120" cy="841248"/>
          </a:xfrm>
          <a:prstGeom prst="roundRect">
            <a:avLst>
              <a:gd name="adj" fmla="val 8696"/>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4" name="Shape 22"/>
          <p:cNvSpPr/>
          <p:nvPr/>
        </p:nvSpPr>
        <p:spPr>
          <a:xfrm>
            <a:off x="896112" y="4736592"/>
            <a:ext cx="128016" cy="841248"/>
          </a:xfrm>
          <a:prstGeom prst="rect">
            <a:avLst/>
          </a:prstGeom>
          <a:solidFill>
            <a:srgbClr val="E27D60"/>
          </a:solidFill>
          <a:ln w="12700">
            <a:solidFill>
              <a:srgbClr val="E27D60"/>
            </a:solidFill>
            <a:prstDash val="solid"/>
          </a:ln>
        </p:spPr>
        <p:txBody>
          <a:bodyPr/>
          <a:lstStyle/>
          <a:p>
            <a:endParaRPr lang="ja-JP" altLang="en-US"/>
          </a:p>
        </p:txBody>
      </p:sp>
      <p:sp>
        <p:nvSpPr>
          <p:cNvPr id="25" name="Text 23"/>
          <p:cNvSpPr/>
          <p:nvPr/>
        </p:nvSpPr>
        <p:spPr>
          <a:xfrm>
            <a:off x="1152144" y="4919472"/>
            <a:ext cx="9756648" cy="292608"/>
          </a:xfrm>
          <a:prstGeom prst="rect">
            <a:avLst/>
          </a:prstGeom>
          <a:noFill/>
          <a:ln/>
        </p:spPr>
        <p:txBody>
          <a:bodyPr wrap="square" lIns="0" tIns="0" rIns="0" bIns="0" rtlCol="0" anchor="ctr"/>
          <a:lstStyle/>
          <a:p>
            <a:pPr marL="0" indent="0">
              <a:buNone/>
            </a:pPr>
            <a:r>
              <a:rPr lang="en-US" sz="1480" b="1" dirty="0">
                <a:solidFill>
                  <a:srgbClr val="17324D"/>
                </a:solidFill>
                <a:latin typeface="Noto Sans CJK JP" pitchFamily="34" charset="0"/>
                <a:ea typeface="Noto Sans CJK JP" pitchFamily="34" charset="-122"/>
                <a:cs typeface="Noto Sans CJK JP" pitchFamily="34" charset="-120"/>
              </a:rPr>
              <a:t>注意</a:t>
            </a:r>
            <a:endParaRPr lang="en-US" sz="1480" dirty="0"/>
          </a:p>
        </p:txBody>
      </p:sp>
      <p:sp>
        <p:nvSpPr>
          <p:cNvPr id="26" name="Text 24"/>
          <p:cNvSpPr/>
          <p:nvPr/>
        </p:nvSpPr>
        <p:spPr>
          <a:xfrm>
            <a:off x="1152144" y="5285232"/>
            <a:ext cx="9720072" cy="146304"/>
          </a:xfrm>
          <a:prstGeom prst="rect">
            <a:avLst/>
          </a:prstGeom>
          <a:noFill/>
          <a:ln/>
        </p:spPr>
        <p:txBody>
          <a:bodyPr wrap="square" lIns="381" tIns="381" rIns="381" bIns="381" rtlCol="0" anchor="t"/>
          <a:lstStyle/>
          <a:p>
            <a:pPr marL="0" indent="0">
              <a:buNone/>
            </a:pPr>
            <a:r>
              <a:rPr lang="en-US" sz="1390" dirty="0">
                <a:solidFill>
                  <a:srgbClr val="374151"/>
                </a:solidFill>
                <a:latin typeface="Noto Sans CJK JP" pitchFamily="34" charset="0"/>
                <a:ea typeface="Noto Sans CJK JP" pitchFamily="34" charset="-122"/>
                <a:cs typeface="Noto Sans CJK JP" pitchFamily="34" charset="-120"/>
              </a:rPr>
              <a:t>出生の季節性などが完全に無関係とは限らない。ここでの「ランダム」は、比較対象としてより外生的、という意味。</a:t>
            </a:r>
            <a:endParaRPr lang="en-US" sz="139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 67">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7E6BD6"/>
          </a:solidFill>
          <a:ln w="12700">
            <a:solidFill>
              <a:srgbClr val="7E6BD6"/>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制度を通じて生じる差は、小さいがゼロではない</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模式図</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7E6BD6"/>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7E6BD6"/>
                </a:solidFill>
                <a:latin typeface="Noto Sans CJK JP" pitchFamily="34" charset="0"/>
                <a:ea typeface="Noto Sans CJK JP" pitchFamily="34" charset="-122"/>
                <a:cs typeface="Noto Sans CJK JP" pitchFamily="34" charset="-120"/>
              </a:rPr>
              <a:t>誕生月メカニズム</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67</a:t>
            </a:r>
            <a:endParaRPr lang="en-US" sz="900" dirty="0"/>
          </a:p>
        </p:txBody>
      </p:sp>
      <p:pic>
        <p:nvPicPr>
          <p:cNvPr id="11" name="Image 0" descr="/mnt/data/lecture1_slide_assets/birth_quarter_schooling.png"/>
          <p:cNvPicPr>
            <a:picLocks noChangeAspect="1"/>
          </p:cNvPicPr>
          <p:nvPr/>
        </p:nvPicPr>
        <p:blipFill>
          <a:blip r:embed="rId3"/>
          <a:stretch>
            <a:fillRect/>
          </a:stretch>
        </p:blipFill>
        <p:spPr>
          <a:xfrm>
            <a:off x="1005840" y="1960150"/>
            <a:ext cx="5669280" cy="3449763"/>
          </a:xfrm>
          <a:prstGeom prst="rect">
            <a:avLst/>
          </a:prstGeom>
        </p:spPr>
      </p:pic>
      <p:sp>
        <p:nvSpPr>
          <p:cNvPr id="12" name="Shape 9"/>
          <p:cNvSpPr/>
          <p:nvPr/>
        </p:nvSpPr>
        <p:spPr>
          <a:xfrm>
            <a:off x="7040880" y="1783080"/>
            <a:ext cx="3840480" cy="1371600"/>
          </a:xfrm>
          <a:prstGeom prst="roundRect">
            <a:avLst>
              <a:gd name="adj" fmla="val 5333"/>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3" name="Shape 10"/>
          <p:cNvSpPr/>
          <p:nvPr/>
        </p:nvSpPr>
        <p:spPr>
          <a:xfrm>
            <a:off x="7040880" y="1783080"/>
            <a:ext cx="128016" cy="1371600"/>
          </a:xfrm>
          <a:prstGeom prst="rect">
            <a:avLst/>
          </a:prstGeom>
          <a:solidFill>
            <a:srgbClr val="3FA7A3"/>
          </a:solidFill>
          <a:ln w="12700">
            <a:solidFill>
              <a:srgbClr val="3FA7A3"/>
            </a:solidFill>
            <a:prstDash val="solid"/>
          </a:ln>
        </p:spPr>
        <p:txBody>
          <a:bodyPr/>
          <a:lstStyle/>
          <a:p>
            <a:endParaRPr lang="ja-JP" altLang="en-US"/>
          </a:p>
        </p:txBody>
      </p:sp>
      <p:sp>
        <p:nvSpPr>
          <p:cNvPr id="14" name="Text 11"/>
          <p:cNvSpPr/>
          <p:nvPr/>
        </p:nvSpPr>
        <p:spPr>
          <a:xfrm>
            <a:off x="7296912" y="1965960"/>
            <a:ext cx="3493008" cy="292608"/>
          </a:xfrm>
          <a:prstGeom prst="rect">
            <a:avLst/>
          </a:prstGeom>
          <a:noFill/>
          <a:ln/>
        </p:spPr>
        <p:txBody>
          <a:bodyPr wrap="square" lIns="0" tIns="0" rIns="0" bIns="0" rtlCol="0" anchor="ctr"/>
          <a:lstStyle/>
          <a:p>
            <a:pPr marL="0" indent="0">
              <a:buNone/>
            </a:pPr>
            <a:r>
              <a:rPr lang="en-US" sz="1700" b="1" dirty="0">
                <a:solidFill>
                  <a:srgbClr val="17324D"/>
                </a:solidFill>
                <a:latin typeface="Noto Sans CJK JP" pitchFamily="34" charset="0"/>
                <a:ea typeface="Noto Sans CJK JP" pitchFamily="34" charset="-122"/>
                <a:cs typeface="Noto Sans CJK JP" pitchFamily="34" charset="-120"/>
              </a:rPr>
              <a:t>読み方</a:t>
            </a:r>
            <a:endParaRPr lang="en-US" sz="1700" dirty="0"/>
          </a:p>
        </p:txBody>
      </p:sp>
      <p:sp>
        <p:nvSpPr>
          <p:cNvPr id="15" name="Text 12"/>
          <p:cNvSpPr/>
          <p:nvPr/>
        </p:nvSpPr>
        <p:spPr>
          <a:xfrm>
            <a:off x="7296912" y="2331720"/>
            <a:ext cx="3456432" cy="676656"/>
          </a:xfrm>
          <a:prstGeom prst="rect">
            <a:avLst/>
          </a:prstGeom>
          <a:noFill/>
          <a:ln/>
        </p:spPr>
        <p:txBody>
          <a:bodyPr wrap="square" lIns="381" tIns="381" rIns="381" bIns="381" rtlCol="0" anchor="t"/>
          <a:lstStyle/>
          <a:p>
            <a:pPr marL="0" indent="0">
              <a:buNone/>
            </a:pPr>
            <a:r>
              <a:rPr lang="en-US" sz="1450" dirty="0">
                <a:solidFill>
                  <a:srgbClr val="374151"/>
                </a:solidFill>
                <a:latin typeface="Noto Sans CJK JP" pitchFamily="34" charset="0"/>
                <a:ea typeface="Noto Sans CJK JP" pitchFamily="34" charset="-122"/>
                <a:cs typeface="Noto Sans CJK JP" pitchFamily="34" charset="-120"/>
              </a:rPr>
              <a:t>Q1 生まれの方が、平均教育年数が少し短い。</a:t>
            </a:r>
            <a:endParaRPr lang="en-US" sz="1450" dirty="0"/>
          </a:p>
          <a:p>
            <a:pPr marL="0" indent="0">
              <a:buNone/>
            </a:pPr>
            <a:r>
              <a:rPr lang="en-US" sz="1450" dirty="0">
                <a:solidFill>
                  <a:srgbClr val="374151"/>
                </a:solidFill>
                <a:latin typeface="Noto Sans CJK JP" pitchFamily="34" charset="0"/>
                <a:ea typeface="Noto Sans CJK JP" pitchFamily="34" charset="-122"/>
                <a:cs typeface="Noto Sans CJK JP" pitchFamily="34" charset="-120"/>
              </a:rPr>
              <a:t>この「少し」が材料になる。</a:t>
            </a:r>
            <a:endParaRPr lang="en-US" sz="1450" dirty="0"/>
          </a:p>
        </p:txBody>
      </p:sp>
      <p:sp>
        <p:nvSpPr>
          <p:cNvPr id="16" name="Shape 13"/>
          <p:cNvSpPr/>
          <p:nvPr/>
        </p:nvSpPr>
        <p:spPr>
          <a:xfrm>
            <a:off x="7040880" y="3429000"/>
            <a:ext cx="3840480" cy="1280160"/>
          </a:xfrm>
          <a:prstGeom prst="roundRect">
            <a:avLst>
              <a:gd name="adj" fmla="val 5714"/>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4"/>
          <p:cNvSpPr/>
          <p:nvPr/>
        </p:nvSpPr>
        <p:spPr>
          <a:xfrm>
            <a:off x="7040880" y="3429000"/>
            <a:ext cx="128016" cy="1280160"/>
          </a:xfrm>
          <a:prstGeom prst="rect">
            <a:avLst/>
          </a:prstGeom>
          <a:solidFill>
            <a:srgbClr val="D4A017"/>
          </a:solidFill>
          <a:ln w="12700">
            <a:solidFill>
              <a:srgbClr val="D4A017"/>
            </a:solidFill>
            <a:prstDash val="solid"/>
          </a:ln>
        </p:spPr>
        <p:txBody>
          <a:bodyPr/>
          <a:lstStyle/>
          <a:p>
            <a:endParaRPr lang="ja-JP" altLang="en-US"/>
          </a:p>
        </p:txBody>
      </p:sp>
      <p:sp>
        <p:nvSpPr>
          <p:cNvPr id="18" name="Text 15"/>
          <p:cNvSpPr/>
          <p:nvPr/>
        </p:nvSpPr>
        <p:spPr>
          <a:xfrm>
            <a:off x="7296912" y="3611880"/>
            <a:ext cx="3493008" cy="292608"/>
          </a:xfrm>
          <a:prstGeom prst="rect">
            <a:avLst/>
          </a:prstGeom>
          <a:noFill/>
          <a:ln/>
        </p:spPr>
        <p:txBody>
          <a:bodyPr wrap="square" lIns="0" tIns="0" rIns="0" bIns="0" rtlCol="0" anchor="ctr"/>
          <a:lstStyle/>
          <a:p>
            <a:pPr marL="0" indent="0">
              <a:buNone/>
            </a:pPr>
            <a:r>
              <a:rPr lang="en-US" sz="1700" b="1" dirty="0">
                <a:solidFill>
                  <a:srgbClr val="17324D"/>
                </a:solidFill>
                <a:latin typeface="Noto Sans CJK JP" pitchFamily="34" charset="0"/>
                <a:ea typeface="Noto Sans CJK JP" pitchFamily="34" charset="-122"/>
                <a:cs typeface="Noto Sans CJK JP" pitchFamily="34" charset="-120"/>
              </a:rPr>
              <a:t>ここで大事なのは</a:t>
            </a:r>
            <a:endParaRPr lang="en-US" sz="1700" dirty="0"/>
          </a:p>
        </p:txBody>
      </p:sp>
      <p:sp>
        <p:nvSpPr>
          <p:cNvPr id="19" name="Text 16"/>
          <p:cNvSpPr/>
          <p:nvPr/>
        </p:nvSpPr>
        <p:spPr>
          <a:xfrm>
            <a:off x="7296912" y="3977640"/>
            <a:ext cx="3456432" cy="585216"/>
          </a:xfrm>
          <a:prstGeom prst="rect">
            <a:avLst/>
          </a:prstGeom>
          <a:noFill/>
          <a:ln/>
        </p:spPr>
        <p:txBody>
          <a:bodyPr wrap="square" lIns="381" tIns="381" rIns="381" bIns="381" rtlCol="0" anchor="t"/>
          <a:lstStyle/>
          <a:p>
            <a:pPr marL="0" indent="0">
              <a:buNone/>
            </a:pPr>
            <a:r>
              <a:rPr lang="en-US" sz="1450" dirty="0">
                <a:solidFill>
                  <a:srgbClr val="374151"/>
                </a:solidFill>
                <a:latin typeface="Noto Sans CJK JP" pitchFamily="34" charset="0"/>
                <a:ea typeface="Noto Sans CJK JP" pitchFamily="34" charset="-122"/>
                <a:cs typeface="Noto Sans CJK JP" pitchFamily="34" charset="-120"/>
              </a:rPr>
              <a:t>差の大きさそのものより、</a:t>
            </a:r>
            <a:endParaRPr lang="en-US" sz="1450" dirty="0"/>
          </a:p>
          <a:p>
            <a:pPr marL="0" indent="0">
              <a:buNone/>
            </a:pPr>
            <a:r>
              <a:rPr lang="en-US" sz="1450" dirty="0">
                <a:solidFill>
                  <a:srgbClr val="374151"/>
                </a:solidFill>
                <a:latin typeface="Noto Sans CJK JP" pitchFamily="34" charset="0"/>
                <a:ea typeface="Noto Sans CJK JP" pitchFamily="34" charset="-122"/>
                <a:cs typeface="Noto Sans CJK JP" pitchFamily="34" charset="-120"/>
              </a:rPr>
              <a:t>どこから来た差か。</a:t>
            </a:r>
            <a:endParaRPr lang="en-US" sz="1450" dirty="0"/>
          </a:p>
        </p:txBody>
      </p:sp>
      <p:sp>
        <p:nvSpPr>
          <p:cNvPr id="20" name="Shape 17"/>
          <p:cNvSpPr/>
          <p:nvPr/>
        </p:nvSpPr>
        <p:spPr>
          <a:xfrm>
            <a:off x="1051560" y="5870448"/>
            <a:ext cx="841248" cy="256032"/>
          </a:xfrm>
          <a:prstGeom prst="roundRect">
            <a:avLst>
              <a:gd name="adj" fmla="val 17857"/>
            </a:avLst>
          </a:prstGeom>
          <a:solidFill>
            <a:srgbClr val="FFFFFF"/>
          </a:solidFill>
          <a:ln w="12700">
            <a:solidFill>
              <a:srgbClr val="6B7280"/>
            </a:solidFill>
            <a:prstDash val="solid"/>
          </a:ln>
        </p:spPr>
        <p:txBody>
          <a:bodyPr/>
          <a:lstStyle/>
          <a:p>
            <a:endParaRPr lang="ja-JP" altLang="en-US"/>
          </a:p>
        </p:txBody>
      </p:sp>
      <p:sp>
        <p:nvSpPr>
          <p:cNvPr id="21" name="Text 18"/>
          <p:cNvSpPr/>
          <p:nvPr/>
        </p:nvSpPr>
        <p:spPr>
          <a:xfrm>
            <a:off x="1078992" y="5911596"/>
            <a:ext cx="786384" cy="128016"/>
          </a:xfrm>
          <a:prstGeom prst="rect">
            <a:avLst/>
          </a:prstGeom>
          <a:noFill/>
          <a:ln/>
        </p:spPr>
        <p:txBody>
          <a:bodyPr wrap="square" lIns="0" tIns="0" rIns="0" bIns="0" rtlCol="0" anchor="ctr"/>
          <a:lstStyle/>
          <a:p>
            <a:pPr marL="0" indent="0" algn="ctr">
              <a:buNone/>
            </a:pPr>
            <a:r>
              <a:rPr lang="en-US" sz="880" b="1" dirty="0">
                <a:solidFill>
                  <a:srgbClr val="6B7280"/>
                </a:solidFill>
                <a:latin typeface="Noto Sans CJK JP" pitchFamily="34" charset="0"/>
                <a:ea typeface="Noto Sans CJK JP" pitchFamily="34" charset="-122"/>
                <a:cs typeface="Noto Sans CJK JP" pitchFamily="34" charset="-120"/>
              </a:rPr>
              <a:t>イメージ図</a:t>
            </a:r>
            <a:endParaRPr lang="en-US" sz="88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 68">
    <p:bg>
      <p:bgPr>
        <a:solidFill>
          <a:srgbClr val="17324D"/>
        </a:solidFill>
        <a:effectLst/>
      </p:bgPr>
    </p:bg>
    <p:spTree>
      <p:nvGrpSpPr>
        <p:cNvPr id="1" name=""/>
        <p:cNvGrpSpPr/>
        <p:nvPr/>
      </p:nvGrpSpPr>
      <p:grpSpPr>
        <a:xfrm>
          <a:off x="0" y="0"/>
          <a:ext cx="0" cy="0"/>
          <a:chOff x="0" y="0"/>
          <a:chExt cx="0" cy="0"/>
        </a:xfrm>
      </p:grpSpPr>
      <p:sp>
        <p:nvSpPr>
          <p:cNvPr id="2" name="Text 0"/>
          <p:cNvSpPr/>
          <p:nvPr/>
        </p:nvSpPr>
        <p:spPr>
          <a:xfrm>
            <a:off x="749808" y="658368"/>
            <a:ext cx="1554480" cy="256032"/>
          </a:xfrm>
          <a:prstGeom prst="rect">
            <a:avLst/>
          </a:prstGeom>
          <a:noFill/>
          <a:ln/>
        </p:spPr>
        <p:txBody>
          <a:bodyPr wrap="square" lIns="0" tIns="0" rIns="0" bIns="0" rtlCol="0" anchor="ctr"/>
          <a:lstStyle/>
          <a:p>
            <a:pPr marL="0" indent="0">
              <a:buNone/>
            </a:pPr>
            <a:r>
              <a:rPr lang="en-US" sz="1200" b="1" dirty="0">
                <a:solidFill>
                  <a:srgbClr val="FFFFFF"/>
                </a:solidFill>
                <a:latin typeface="Noto Sans CJK JP" pitchFamily="34" charset="0"/>
                <a:ea typeface="Noto Sans CJK JP" pitchFamily="34" charset="-122"/>
                <a:cs typeface="Noto Sans CJK JP" pitchFamily="34" charset="-120"/>
              </a:rPr>
              <a:t>Lecture 1</a:t>
            </a:r>
            <a:endParaRPr lang="en-US" sz="1200" dirty="0"/>
          </a:p>
        </p:txBody>
      </p:sp>
      <p:sp>
        <p:nvSpPr>
          <p:cNvPr id="3" name="Shape 1"/>
          <p:cNvSpPr/>
          <p:nvPr/>
        </p:nvSpPr>
        <p:spPr>
          <a:xfrm>
            <a:off x="749808" y="1024128"/>
            <a:ext cx="2194560" cy="0"/>
          </a:xfrm>
          <a:prstGeom prst="line">
            <a:avLst/>
          </a:prstGeom>
          <a:noFill/>
          <a:ln w="27940">
            <a:solidFill>
              <a:srgbClr val="D4A017"/>
            </a:solidFill>
            <a:prstDash val="solid"/>
          </a:ln>
        </p:spPr>
        <p:txBody>
          <a:bodyPr/>
          <a:lstStyle/>
          <a:p>
            <a:endParaRPr lang="ja-JP" altLang="en-US"/>
          </a:p>
        </p:txBody>
      </p:sp>
      <p:sp>
        <p:nvSpPr>
          <p:cNvPr id="4" name="Text 2"/>
          <p:cNvSpPr/>
          <p:nvPr/>
        </p:nvSpPr>
        <p:spPr>
          <a:xfrm>
            <a:off x="749808" y="1856232"/>
            <a:ext cx="8138160" cy="822960"/>
          </a:xfrm>
          <a:prstGeom prst="rect">
            <a:avLst/>
          </a:prstGeom>
          <a:noFill/>
          <a:ln/>
        </p:spPr>
        <p:txBody>
          <a:bodyPr wrap="square" lIns="0" tIns="0" rIns="0" bIns="0" rtlCol="0" anchor="ctr"/>
          <a:lstStyle/>
          <a:p>
            <a:pPr marL="0" indent="0">
              <a:buNone/>
            </a:pPr>
            <a:r>
              <a:rPr lang="en-US" sz="2800" b="1" dirty="0">
                <a:solidFill>
                  <a:srgbClr val="FFFFFF"/>
                </a:solidFill>
                <a:latin typeface="Noto Sans CJK JP" pitchFamily="34" charset="0"/>
                <a:ea typeface="Noto Sans CJK JP" pitchFamily="34" charset="-122"/>
                <a:cs typeface="Noto Sans CJK JP" pitchFamily="34" charset="-120"/>
              </a:rPr>
              <a:t>Step 7. 教育の経済効果を見つける</a:t>
            </a:r>
            <a:endParaRPr lang="en-US" sz="2800" dirty="0"/>
          </a:p>
        </p:txBody>
      </p:sp>
      <p:sp>
        <p:nvSpPr>
          <p:cNvPr id="5" name="Text 3"/>
          <p:cNvSpPr/>
          <p:nvPr/>
        </p:nvSpPr>
        <p:spPr>
          <a:xfrm>
            <a:off x="768096" y="2907792"/>
            <a:ext cx="8503920" cy="502920"/>
          </a:xfrm>
          <a:prstGeom prst="rect">
            <a:avLst/>
          </a:prstGeom>
          <a:noFill/>
          <a:ln/>
        </p:spPr>
        <p:txBody>
          <a:bodyPr wrap="square" lIns="0" tIns="0" rIns="0" bIns="0" rtlCol="0" anchor="ctr"/>
          <a:lstStyle/>
          <a:p>
            <a:pPr marL="0" indent="0">
              <a:buNone/>
            </a:pPr>
            <a:r>
              <a:rPr lang="en-US" sz="1600" dirty="0">
                <a:solidFill>
                  <a:srgbClr val="D4A017"/>
                </a:solidFill>
                <a:latin typeface="Noto Sans CJK JP" pitchFamily="34" charset="0"/>
                <a:ea typeface="Noto Sans CJK JP" pitchFamily="34" charset="-122"/>
                <a:cs typeface="Noto Sans CJK JP" pitchFamily="34" charset="-120"/>
              </a:rPr>
              <a:t>誕生月で生じた賃金差を、教育年数差で割る</a:t>
            </a:r>
            <a:endParaRPr lang="en-US" sz="1600" dirty="0"/>
          </a:p>
        </p:txBody>
      </p:sp>
      <p:sp>
        <p:nvSpPr>
          <p:cNvPr id="6" name="Text 4"/>
          <p:cNvSpPr/>
          <p:nvPr/>
        </p:nvSpPr>
        <p:spPr>
          <a:xfrm>
            <a:off x="768096" y="4005072"/>
            <a:ext cx="3291840" cy="274320"/>
          </a:xfrm>
          <a:prstGeom prst="rect">
            <a:avLst/>
          </a:prstGeom>
          <a:noFill/>
          <a:ln/>
        </p:spPr>
        <p:txBody>
          <a:bodyPr wrap="square" lIns="0" tIns="0" rIns="0" bIns="0" rtlCol="0" anchor="ctr"/>
          <a:lstStyle/>
          <a:p>
            <a:pPr marL="0" indent="0">
              <a:buNone/>
            </a:pPr>
            <a:r>
              <a:rPr lang="en-US" sz="1200" dirty="0">
                <a:solidFill>
                  <a:srgbClr val="D9E2EC"/>
                </a:solidFill>
                <a:latin typeface="Noto Sans CJK JP" pitchFamily="34" charset="0"/>
                <a:ea typeface="Noto Sans CJK JP" pitchFamily="34" charset="-122"/>
                <a:cs typeface="Noto Sans CJK JP" pitchFamily="34" charset="-120"/>
              </a:rPr>
              <a:t>Wald推定量</a:t>
            </a:r>
            <a:endParaRPr lang="en-US" sz="1200" dirty="0"/>
          </a:p>
        </p:txBody>
      </p:sp>
      <p:sp>
        <p:nvSpPr>
          <p:cNvPr id="7" name="Text 5"/>
          <p:cNvSpPr/>
          <p:nvPr/>
        </p:nvSpPr>
        <p:spPr>
          <a:xfrm>
            <a:off x="11155680" y="6419088"/>
            <a:ext cx="457200" cy="182880"/>
          </a:xfrm>
          <a:prstGeom prst="rect">
            <a:avLst/>
          </a:prstGeom>
          <a:noFill/>
          <a:ln/>
        </p:spPr>
        <p:txBody>
          <a:bodyPr wrap="square" lIns="0" tIns="0" rIns="0" bIns="0" rtlCol="0" anchor="ctr"/>
          <a:lstStyle/>
          <a:p>
            <a:pPr marL="0" indent="0" algn="r">
              <a:buNone/>
            </a:pPr>
            <a:r>
              <a:rPr lang="en-US" sz="950" dirty="0">
                <a:solidFill>
                  <a:srgbClr val="B8C5D1"/>
                </a:solidFill>
                <a:latin typeface="Noto Sans CJK JP" pitchFamily="34" charset="0"/>
                <a:ea typeface="Noto Sans CJK JP" pitchFamily="34" charset="-122"/>
                <a:cs typeface="Noto Sans CJK JP" pitchFamily="34" charset="-120"/>
              </a:rPr>
              <a:t>68</a:t>
            </a:r>
            <a:endParaRPr lang="en-US" sz="95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 69">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D4A017"/>
          </a:solidFill>
          <a:ln w="12700">
            <a:solidFill>
              <a:srgbClr val="D4A017"/>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発想：第1四半期生まれと、それ以外を比べる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誕生月で 2 グループに分ける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D4A017"/>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D4A017"/>
                </a:solidFill>
                <a:latin typeface="Noto Sans CJK JP" pitchFamily="34" charset="0"/>
                <a:ea typeface="Noto Sans CJK JP" pitchFamily="34" charset="-122"/>
                <a:cs typeface="Noto Sans CJK JP" pitchFamily="34" charset="-120"/>
              </a:rPr>
              <a:t>Wald推定量</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69</a:t>
            </a:r>
            <a:endParaRPr lang="en-US" sz="900" dirty="0"/>
          </a:p>
        </p:txBody>
      </p:sp>
      <p:sp>
        <p:nvSpPr>
          <p:cNvPr id="11" name="Shape 9"/>
          <p:cNvSpPr/>
          <p:nvPr/>
        </p:nvSpPr>
        <p:spPr>
          <a:xfrm>
            <a:off x="914400" y="1828800"/>
            <a:ext cx="2926080" cy="1828800"/>
          </a:xfrm>
          <a:prstGeom prst="roundRect">
            <a:avLst>
              <a:gd name="adj" fmla="val 400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914400" y="1828800"/>
            <a:ext cx="128016" cy="1828800"/>
          </a:xfrm>
          <a:prstGeom prst="rect">
            <a:avLst/>
          </a:prstGeom>
          <a:solidFill>
            <a:srgbClr val="7E6BD6"/>
          </a:solidFill>
          <a:ln w="12700">
            <a:solidFill>
              <a:srgbClr val="7E6BD6"/>
            </a:solidFill>
            <a:prstDash val="solid"/>
          </a:ln>
        </p:spPr>
        <p:txBody>
          <a:bodyPr/>
          <a:lstStyle/>
          <a:p>
            <a:endParaRPr lang="ja-JP" altLang="en-US"/>
          </a:p>
        </p:txBody>
      </p:sp>
      <p:sp>
        <p:nvSpPr>
          <p:cNvPr id="13" name="Text 11"/>
          <p:cNvSpPr/>
          <p:nvPr/>
        </p:nvSpPr>
        <p:spPr>
          <a:xfrm>
            <a:off x="1170432" y="2011680"/>
            <a:ext cx="2578608" cy="292608"/>
          </a:xfrm>
          <a:prstGeom prst="rect">
            <a:avLst/>
          </a:prstGeom>
          <a:noFill/>
          <a:ln/>
        </p:spPr>
        <p:txBody>
          <a:bodyPr wrap="square" lIns="0" tIns="0" rIns="0" bIns="0" rtlCol="0" anchor="ctr"/>
          <a:lstStyle/>
          <a:p>
            <a:pPr marL="0" indent="0">
              <a:buNone/>
            </a:pPr>
            <a:r>
              <a:rPr lang="en-US" sz="2200" b="1" dirty="0">
                <a:solidFill>
                  <a:srgbClr val="17324D"/>
                </a:solidFill>
                <a:latin typeface="Noto Sans CJK JP" pitchFamily="34" charset="0"/>
                <a:ea typeface="Noto Sans CJK JP" pitchFamily="34" charset="-122"/>
                <a:cs typeface="Noto Sans CJK JP" pitchFamily="34" charset="-120"/>
              </a:rPr>
              <a:t>Z = 1</a:t>
            </a:r>
            <a:endParaRPr lang="en-US" sz="2200" dirty="0"/>
          </a:p>
        </p:txBody>
      </p:sp>
      <p:sp>
        <p:nvSpPr>
          <p:cNvPr id="14" name="Text 12"/>
          <p:cNvSpPr/>
          <p:nvPr/>
        </p:nvSpPr>
        <p:spPr>
          <a:xfrm>
            <a:off x="1170432" y="2377440"/>
            <a:ext cx="2542032" cy="1133856"/>
          </a:xfrm>
          <a:prstGeom prst="rect">
            <a:avLst/>
          </a:prstGeom>
          <a:noFill/>
          <a:ln/>
        </p:spPr>
        <p:txBody>
          <a:bodyPr wrap="square" lIns="381" tIns="381" rIns="381" bIns="381" rtlCol="0" anchor="t"/>
          <a:lstStyle/>
          <a:p>
            <a:pPr marL="0" indent="0">
              <a:buNone/>
            </a:pPr>
            <a:r>
              <a:rPr lang="en-US" sz="1800" dirty="0">
                <a:solidFill>
                  <a:srgbClr val="374151"/>
                </a:solidFill>
                <a:latin typeface="Noto Sans CJK JP" pitchFamily="34" charset="0"/>
                <a:ea typeface="Noto Sans CJK JP" pitchFamily="34" charset="-122"/>
                <a:cs typeface="Noto Sans CJK JP" pitchFamily="34" charset="-120"/>
              </a:rPr>
              <a:t>第1四半期生まれ</a:t>
            </a:r>
            <a:endParaRPr lang="en-US" sz="1800" dirty="0"/>
          </a:p>
          <a:p>
            <a:pPr marL="0" indent="0">
              <a:buNone/>
            </a:pPr>
            <a:r>
              <a:rPr lang="en-US" sz="1800" dirty="0">
                <a:solidFill>
                  <a:srgbClr val="374151"/>
                </a:solidFill>
                <a:latin typeface="Noto Sans CJK JP" pitchFamily="34" charset="0"/>
                <a:ea typeface="Noto Sans CJK JP" pitchFamily="34" charset="-122"/>
                <a:cs typeface="Noto Sans CJK JP" pitchFamily="34" charset="-120"/>
              </a:rPr>
              <a:t>(Q1)</a:t>
            </a:r>
            <a:endParaRPr lang="en-US" sz="1800" dirty="0"/>
          </a:p>
        </p:txBody>
      </p:sp>
      <p:sp>
        <p:nvSpPr>
          <p:cNvPr id="15" name="Shape 13"/>
          <p:cNvSpPr/>
          <p:nvPr/>
        </p:nvSpPr>
        <p:spPr>
          <a:xfrm>
            <a:off x="4617720" y="1828800"/>
            <a:ext cx="2926080" cy="1828800"/>
          </a:xfrm>
          <a:prstGeom prst="roundRect">
            <a:avLst>
              <a:gd name="adj" fmla="val 400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4617720" y="1828800"/>
            <a:ext cx="128016" cy="1828800"/>
          </a:xfrm>
          <a:prstGeom prst="rect">
            <a:avLst/>
          </a:prstGeom>
          <a:solidFill>
            <a:srgbClr val="3FA7A3"/>
          </a:solidFill>
          <a:ln w="12700">
            <a:solidFill>
              <a:srgbClr val="3FA7A3"/>
            </a:solidFill>
            <a:prstDash val="solid"/>
          </a:ln>
        </p:spPr>
        <p:txBody>
          <a:bodyPr/>
          <a:lstStyle/>
          <a:p>
            <a:endParaRPr lang="ja-JP" altLang="en-US"/>
          </a:p>
        </p:txBody>
      </p:sp>
      <p:sp>
        <p:nvSpPr>
          <p:cNvPr id="17" name="Text 15"/>
          <p:cNvSpPr/>
          <p:nvPr/>
        </p:nvSpPr>
        <p:spPr>
          <a:xfrm>
            <a:off x="4873752" y="2011680"/>
            <a:ext cx="2578608" cy="292608"/>
          </a:xfrm>
          <a:prstGeom prst="rect">
            <a:avLst/>
          </a:prstGeom>
          <a:noFill/>
          <a:ln/>
        </p:spPr>
        <p:txBody>
          <a:bodyPr wrap="square" lIns="0" tIns="0" rIns="0" bIns="0" rtlCol="0" anchor="ctr"/>
          <a:lstStyle/>
          <a:p>
            <a:pPr marL="0" indent="0">
              <a:buNone/>
            </a:pPr>
            <a:r>
              <a:rPr lang="en-US" sz="2200" b="1" dirty="0">
                <a:solidFill>
                  <a:srgbClr val="17324D"/>
                </a:solidFill>
                <a:latin typeface="Noto Sans CJK JP" pitchFamily="34" charset="0"/>
                <a:ea typeface="Noto Sans CJK JP" pitchFamily="34" charset="-122"/>
                <a:cs typeface="Noto Sans CJK JP" pitchFamily="34" charset="-120"/>
              </a:rPr>
              <a:t>Z = 0</a:t>
            </a:r>
            <a:endParaRPr lang="en-US" sz="2200" dirty="0"/>
          </a:p>
        </p:txBody>
      </p:sp>
      <p:sp>
        <p:nvSpPr>
          <p:cNvPr id="18" name="Text 16"/>
          <p:cNvSpPr/>
          <p:nvPr/>
        </p:nvSpPr>
        <p:spPr>
          <a:xfrm>
            <a:off x="4873752" y="2377440"/>
            <a:ext cx="2542032" cy="1133856"/>
          </a:xfrm>
          <a:prstGeom prst="rect">
            <a:avLst/>
          </a:prstGeom>
          <a:noFill/>
          <a:ln/>
        </p:spPr>
        <p:txBody>
          <a:bodyPr wrap="square" lIns="381" tIns="381" rIns="381" bIns="381" rtlCol="0" anchor="t"/>
          <a:lstStyle/>
          <a:p>
            <a:pPr marL="0" indent="0">
              <a:buNone/>
            </a:pPr>
            <a:r>
              <a:rPr lang="en-US" sz="1800" dirty="0">
                <a:solidFill>
                  <a:srgbClr val="374151"/>
                </a:solidFill>
                <a:latin typeface="Noto Sans CJK JP" pitchFamily="34" charset="0"/>
                <a:ea typeface="Noto Sans CJK JP" pitchFamily="34" charset="-122"/>
                <a:cs typeface="Noto Sans CJK JP" pitchFamily="34" charset="-120"/>
              </a:rPr>
              <a:t>第2〜第4四半期生まれ</a:t>
            </a:r>
            <a:endParaRPr lang="en-US" sz="1800" dirty="0"/>
          </a:p>
          <a:p>
            <a:pPr marL="0" indent="0">
              <a:buNone/>
            </a:pPr>
            <a:r>
              <a:rPr lang="en-US" sz="1800" dirty="0">
                <a:solidFill>
                  <a:srgbClr val="374151"/>
                </a:solidFill>
                <a:latin typeface="Noto Sans CJK JP" pitchFamily="34" charset="0"/>
                <a:ea typeface="Noto Sans CJK JP" pitchFamily="34" charset="-122"/>
                <a:cs typeface="Noto Sans CJK JP" pitchFamily="34" charset="-120"/>
              </a:rPr>
              <a:t>(Q2–Q4)</a:t>
            </a:r>
            <a:endParaRPr lang="en-US" sz="1800" dirty="0"/>
          </a:p>
        </p:txBody>
      </p:sp>
      <p:sp>
        <p:nvSpPr>
          <p:cNvPr id="19" name="Shape 17"/>
          <p:cNvSpPr/>
          <p:nvPr/>
        </p:nvSpPr>
        <p:spPr>
          <a:xfrm>
            <a:off x="7863840" y="2395728"/>
            <a:ext cx="658368" cy="347472"/>
          </a:xfrm>
          <a:prstGeom prst="chevron">
            <a:avLst/>
          </a:prstGeom>
          <a:solidFill>
            <a:srgbClr val="6B7280"/>
          </a:solidFill>
          <a:ln w="12700">
            <a:solidFill>
              <a:srgbClr val="6B7280"/>
            </a:solidFill>
            <a:prstDash val="solid"/>
          </a:ln>
        </p:spPr>
        <p:txBody>
          <a:bodyPr/>
          <a:lstStyle/>
          <a:p>
            <a:endParaRPr lang="ja-JP" altLang="en-US"/>
          </a:p>
        </p:txBody>
      </p:sp>
      <p:sp>
        <p:nvSpPr>
          <p:cNvPr id="20" name="Shape 18"/>
          <p:cNvSpPr/>
          <p:nvPr/>
        </p:nvSpPr>
        <p:spPr>
          <a:xfrm>
            <a:off x="8759952" y="1664208"/>
            <a:ext cx="2331720" cy="2176272"/>
          </a:xfrm>
          <a:prstGeom prst="roundRect">
            <a:avLst>
              <a:gd name="adj" fmla="val 336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1" name="Shape 19"/>
          <p:cNvSpPr/>
          <p:nvPr/>
        </p:nvSpPr>
        <p:spPr>
          <a:xfrm>
            <a:off x="8759952" y="1664208"/>
            <a:ext cx="128016" cy="2176272"/>
          </a:xfrm>
          <a:prstGeom prst="rect">
            <a:avLst/>
          </a:prstGeom>
          <a:solidFill>
            <a:srgbClr val="D4A017"/>
          </a:solidFill>
          <a:ln w="12700">
            <a:solidFill>
              <a:srgbClr val="D4A017"/>
            </a:solidFill>
            <a:prstDash val="solid"/>
          </a:ln>
        </p:spPr>
        <p:txBody>
          <a:bodyPr/>
          <a:lstStyle/>
          <a:p>
            <a:endParaRPr lang="ja-JP" altLang="en-US"/>
          </a:p>
        </p:txBody>
      </p:sp>
      <p:sp>
        <p:nvSpPr>
          <p:cNvPr id="22" name="Text 20"/>
          <p:cNvSpPr/>
          <p:nvPr/>
        </p:nvSpPr>
        <p:spPr>
          <a:xfrm>
            <a:off x="9015984" y="1847088"/>
            <a:ext cx="198424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比べるもの</a:t>
            </a:r>
            <a:endParaRPr lang="en-US" sz="1900" dirty="0"/>
          </a:p>
        </p:txBody>
      </p:sp>
      <p:sp>
        <p:nvSpPr>
          <p:cNvPr id="23" name="Text 21"/>
          <p:cNvSpPr/>
          <p:nvPr/>
        </p:nvSpPr>
        <p:spPr>
          <a:xfrm>
            <a:off x="9015984" y="2212848"/>
            <a:ext cx="1947672" cy="1481328"/>
          </a:xfrm>
          <a:prstGeom prst="rect">
            <a:avLst/>
          </a:prstGeom>
          <a:noFill/>
          <a:ln/>
        </p:spPr>
        <p:txBody>
          <a:bodyPr wrap="square" lIns="381" tIns="381" rIns="381" bIns="381" rtlCol="0" anchor="t"/>
          <a:lstStyle/>
          <a:p>
            <a:pPr marL="0" indent="0">
              <a:buNone/>
            </a:pPr>
            <a:r>
              <a:rPr lang="en-US" sz="1700" dirty="0">
                <a:solidFill>
                  <a:srgbClr val="374151"/>
                </a:solidFill>
                <a:latin typeface="Noto Sans CJK JP" pitchFamily="34" charset="0"/>
                <a:ea typeface="Noto Sans CJK JP" pitchFamily="34" charset="-122"/>
                <a:cs typeface="Noto Sans CJK JP" pitchFamily="34" charset="-120"/>
              </a:rPr>
              <a:t>平均賃金</a:t>
            </a:r>
            <a:endParaRPr lang="en-US" sz="1700" dirty="0"/>
          </a:p>
          <a:p>
            <a:pPr marL="0" indent="0">
              <a:buNone/>
            </a:pPr>
            <a:r>
              <a:rPr lang="en-US" sz="1700" dirty="0">
                <a:solidFill>
                  <a:srgbClr val="374151"/>
                </a:solidFill>
                <a:latin typeface="Noto Sans CJK JP" pitchFamily="34" charset="0"/>
                <a:ea typeface="Noto Sans CJK JP" pitchFamily="34" charset="-122"/>
                <a:cs typeface="Noto Sans CJK JP" pitchFamily="34" charset="-120"/>
              </a:rPr>
              <a:t>平均教育年数</a:t>
            </a:r>
            <a:endParaRPr lang="en-US" sz="1700" dirty="0"/>
          </a:p>
        </p:txBody>
      </p:sp>
      <p:sp>
        <p:nvSpPr>
          <p:cNvPr id="24" name="Shape 22"/>
          <p:cNvSpPr/>
          <p:nvPr/>
        </p:nvSpPr>
        <p:spPr>
          <a:xfrm>
            <a:off x="932688" y="4526280"/>
            <a:ext cx="10058400" cy="877824"/>
          </a:xfrm>
          <a:prstGeom prst="roundRect">
            <a:avLst>
              <a:gd name="adj" fmla="val 8333"/>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5" name="Shape 23"/>
          <p:cNvSpPr/>
          <p:nvPr/>
        </p:nvSpPr>
        <p:spPr>
          <a:xfrm>
            <a:off x="932688" y="4526280"/>
            <a:ext cx="128016" cy="877824"/>
          </a:xfrm>
          <a:prstGeom prst="rect">
            <a:avLst/>
          </a:prstGeom>
          <a:solidFill>
            <a:srgbClr val="E27D60"/>
          </a:solidFill>
          <a:ln w="12700">
            <a:solidFill>
              <a:srgbClr val="E27D60"/>
            </a:solidFill>
            <a:prstDash val="solid"/>
          </a:ln>
        </p:spPr>
        <p:txBody>
          <a:bodyPr/>
          <a:lstStyle/>
          <a:p>
            <a:endParaRPr lang="ja-JP" altLang="en-US"/>
          </a:p>
        </p:txBody>
      </p:sp>
      <p:sp>
        <p:nvSpPr>
          <p:cNvPr id="26" name="Text 24"/>
          <p:cNvSpPr/>
          <p:nvPr/>
        </p:nvSpPr>
        <p:spPr>
          <a:xfrm>
            <a:off x="1188720" y="4709160"/>
            <a:ext cx="971092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狙い</a:t>
            </a:r>
            <a:endParaRPr lang="en-US" sz="1500" dirty="0"/>
          </a:p>
        </p:txBody>
      </p:sp>
      <p:sp>
        <p:nvSpPr>
          <p:cNvPr id="27" name="Text 25"/>
          <p:cNvSpPr/>
          <p:nvPr/>
        </p:nvSpPr>
        <p:spPr>
          <a:xfrm>
            <a:off x="1188720" y="5074920"/>
            <a:ext cx="9674352" cy="182880"/>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本人の自己選択そのものではなく、「制度のために少し長く / 短くなった教育年数」から賃金効果を見たい。</a:t>
            </a:r>
            <a:endParaRPr lang="en-US" sz="142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17324D"/>
        </a:solidFill>
        <a:effectLst/>
      </p:bgPr>
    </p:bg>
    <p:spTree>
      <p:nvGrpSpPr>
        <p:cNvPr id="1" name=""/>
        <p:cNvGrpSpPr/>
        <p:nvPr/>
      </p:nvGrpSpPr>
      <p:grpSpPr>
        <a:xfrm>
          <a:off x="0" y="0"/>
          <a:ext cx="0" cy="0"/>
          <a:chOff x="0" y="0"/>
          <a:chExt cx="0" cy="0"/>
        </a:xfrm>
      </p:grpSpPr>
      <p:sp>
        <p:nvSpPr>
          <p:cNvPr id="2" name="Text 0"/>
          <p:cNvSpPr/>
          <p:nvPr/>
        </p:nvSpPr>
        <p:spPr>
          <a:xfrm>
            <a:off x="749808" y="658368"/>
            <a:ext cx="1554480" cy="256032"/>
          </a:xfrm>
          <a:prstGeom prst="rect">
            <a:avLst/>
          </a:prstGeom>
          <a:noFill/>
          <a:ln/>
        </p:spPr>
        <p:txBody>
          <a:bodyPr wrap="square" lIns="0" tIns="0" rIns="0" bIns="0" rtlCol="0" anchor="ctr"/>
          <a:lstStyle/>
          <a:p>
            <a:pPr marL="0" indent="0">
              <a:buNone/>
            </a:pPr>
            <a:r>
              <a:rPr lang="en-US" sz="1200" b="1" dirty="0">
                <a:solidFill>
                  <a:srgbClr val="FFFFFF"/>
                </a:solidFill>
                <a:latin typeface="Noto Sans CJK JP" pitchFamily="34" charset="0"/>
                <a:ea typeface="Noto Sans CJK JP" pitchFamily="34" charset="-122"/>
                <a:cs typeface="Noto Sans CJK JP" pitchFamily="34" charset="-120"/>
              </a:rPr>
              <a:t>Lecture 1</a:t>
            </a:r>
            <a:endParaRPr lang="en-US" sz="1200" dirty="0"/>
          </a:p>
        </p:txBody>
      </p:sp>
      <p:sp>
        <p:nvSpPr>
          <p:cNvPr id="3" name="Shape 1"/>
          <p:cNvSpPr/>
          <p:nvPr/>
        </p:nvSpPr>
        <p:spPr>
          <a:xfrm>
            <a:off x="749808" y="1024128"/>
            <a:ext cx="2194560" cy="0"/>
          </a:xfrm>
          <a:prstGeom prst="line">
            <a:avLst/>
          </a:prstGeom>
          <a:noFill/>
          <a:ln w="27940">
            <a:solidFill>
              <a:srgbClr val="3FA7A3"/>
            </a:solidFill>
            <a:prstDash val="solid"/>
          </a:ln>
        </p:spPr>
        <p:txBody>
          <a:bodyPr/>
          <a:lstStyle/>
          <a:p>
            <a:endParaRPr lang="ja-JP" altLang="en-US"/>
          </a:p>
        </p:txBody>
      </p:sp>
      <p:sp>
        <p:nvSpPr>
          <p:cNvPr id="4" name="Text 2"/>
          <p:cNvSpPr/>
          <p:nvPr/>
        </p:nvSpPr>
        <p:spPr>
          <a:xfrm>
            <a:off x="749808" y="1856232"/>
            <a:ext cx="8138160" cy="822960"/>
          </a:xfrm>
          <a:prstGeom prst="rect">
            <a:avLst/>
          </a:prstGeom>
          <a:noFill/>
          <a:ln/>
        </p:spPr>
        <p:txBody>
          <a:bodyPr wrap="square" lIns="0" tIns="0" rIns="0" bIns="0" rtlCol="0" anchor="ctr"/>
          <a:lstStyle/>
          <a:p>
            <a:pPr marL="0" indent="0">
              <a:buNone/>
            </a:pPr>
            <a:r>
              <a:rPr lang="en-US" sz="2800" b="1" dirty="0">
                <a:solidFill>
                  <a:srgbClr val="FFFFFF"/>
                </a:solidFill>
                <a:latin typeface="Noto Sans CJK JP" pitchFamily="34" charset="0"/>
                <a:ea typeface="Noto Sans CJK JP" pitchFamily="34" charset="-122"/>
                <a:cs typeface="Noto Sans CJK JP" pitchFamily="34" charset="-120"/>
              </a:rPr>
              <a:t>なぜエビデンスが必要なのか</a:t>
            </a:r>
            <a:endParaRPr lang="en-US" sz="2800" dirty="0"/>
          </a:p>
        </p:txBody>
      </p:sp>
      <p:sp>
        <p:nvSpPr>
          <p:cNvPr id="5" name="Text 3"/>
          <p:cNvSpPr/>
          <p:nvPr/>
        </p:nvSpPr>
        <p:spPr>
          <a:xfrm>
            <a:off x="768096" y="2907792"/>
            <a:ext cx="8503920" cy="502920"/>
          </a:xfrm>
          <a:prstGeom prst="rect">
            <a:avLst/>
          </a:prstGeom>
          <a:noFill/>
          <a:ln/>
        </p:spPr>
        <p:txBody>
          <a:bodyPr wrap="square" lIns="0" tIns="0" rIns="0" bIns="0" rtlCol="0" anchor="ctr"/>
          <a:lstStyle/>
          <a:p>
            <a:pPr marL="0" indent="0">
              <a:buNone/>
            </a:pPr>
            <a:r>
              <a:rPr lang="en-US" sz="1600" dirty="0">
                <a:solidFill>
                  <a:srgbClr val="3FA7A3"/>
                </a:solidFill>
                <a:latin typeface="Noto Sans CJK JP" pitchFamily="34" charset="0"/>
                <a:ea typeface="Noto Sans CJK JP" pitchFamily="34" charset="-122"/>
                <a:cs typeface="Noto Sans CJK JP" pitchFamily="34" charset="-120"/>
              </a:rPr>
              <a:t>証拠の強さは、比較の作り方で決まる</a:t>
            </a:r>
            <a:endParaRPr lang="en-US" sz="1600" dirty="0"/>
          </a:p>
        </p:txBody>
      </p:sp>
      <p:sp>
        <p:nvSpPr>
          <p:cNvPr id="6" name="Text 4"/>
          <p:cNvSpPr/>
          <p:nvPr/>
        </p:nvSpPr>
        <p:spPr>
          <a:xfrm>
            <a:off x="768096" y="4005072"/>
            <a:ext cx="3291840" cy="274320"/>
          </a:xfrm>
          <a:prstGeom prst="rect">
            <a:avLst/>
          </a:prstGeom>
          <a:noFill/>
          <a:ln/>
        </p:spPr>
        <p:txBody>
          <a:bodyPr wrap="square" lIns="0" tIns="0" rIns="0" bIns="0" rtlCol="0" anchor="ctr"/>
          <a:lstStyle/>
          <a:p>
            <a:pPr marL="0" indent="0">
              <a:buNone/>
            </a:pPr>
            <a:r>
              <a:rPr lang="en-US" sz="1200" dirty="0">
                <a:solidFill>
                  <a:srgbClr val="D9E2EC"/>
                </a:solidFill>
                <a:latin typeface="Noto Sans CJK JP" pitchFamily="34" charset="0"/>
                <a:ea typeface="Noto Sans CJK JP" pitchFamily="34" charset="-122"/>
                <a:cs typeface="Noto Sans CJK JP" pitchFamily="34" charset="-120"/>
              </a:rPr>
              <a:t>エビデンス</a:t>
            </a:r>
            <a:endParaRPr lang="en-US" sz="1200" dirty="0"/>
          </a:p>
        </p:txBody>
      </p:sp>
      <p:sp>
        <p:nvSpPr>
          <p:cNvPr id="7" name="Text 5"/>
          <p:cNvSpPr/>
          <p:nvPr/>
        </p:nvSpPr>
        <p:spPr>
          <a:xfrm>
            <a:off x="11155680" y="6419088"/>
            <a:ext cx="457200" cy="182880"/>
          </a:xfrm>
          <a:prstGeom prst="rect">
            <a:avLst/>
          </a:prstGeom>
          <a:noFill/>
          <a:ln/>
        </p:spPr>
        <p:txBody>
          <a:bodyPr wrap="square" lIns="0" tIns="0" rIns="0" bIns="0" rtlCol="0" anchor="ctr"/>
          <a:lstStyle/>
          <a:p>
            <a:pPr marL="0" indent="0" algn="r">
              <a:buNone/>
            </a:pPr>
            <a:r>
              <a:rPr lang="en-US" sz="950" dirty="0">
                <a:solidFill>
                  <a:srgbClr val="B8C5D1"/>
                </a:solidFill>
                <a:latin typeface="Noto Sans CJK JP" pitchFamily="34" charset="0"/>
                <a:ea typeface="Noto Sans CJK JP" pitchFamily="34" charset="-122"/>
                <a:cs typeface="Noto Sans CJK JP" pitchFamily="34" charset="-120"/>
              </a:rPr>
              <a:t>7</a:t>
            </a:r>
            <a:endParaRPr lang="en-US" sz="95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 70">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D4A017"/>
          </a:solidFill>
          <a:ln w="12700">
            <a:solidFill>
              <a:srgbClr val="D4A017"/>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Wald 推定量</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「賃金差 ÷ 教育年数差」という比</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D4A017"/>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D4A017"/>
                </a:solidFill>
                <a:latin typeface="Noto Sans CJK JP" pitchFamily="34" charset="0"/>
                <a:ea typeface="Noto Sans CJK JP" pitchFamily="34" charset="-122"/>
                <a:cs typeface="Noto Sans CJK JP" pitchFamily="34" charset="-120"/>
              </a:rPr>
              <a:t>Wald推定量</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70</a:t>
            </a:r>
            <a:endParaRPr lang="en-US" sz="900" dirty="0"/>
          </a:p>
        </p:txBody>
      </p:sp>
      <p:pic>
        <p:nvPicPr>
          <p:cNvPr id="11"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51560" y="1874520"/>
            <a:ext cx="9966960" cy="1005840"/>
          </a:xfrm>
          <a:prstGeom prst="rect">
            <a:avLst/>
          </a:prstGeom>
        </p:spPr>
      </p:pic>
      <p:sp>
        <p:nvSpPr>
          <p:cNvPr id="12" name="Shape 9"/>
          <p:cNvSpPr/>
          <p:nvPr/>
        </p:nvSpPr>
        <p:spPr>
          <a:xfrm>
            <a:off x="960120" y="3749040"/>
            <a:ext cx="4800600" cy="1417320"/>
          </a:xfrm>
          <a:prstGeom prst="roundRect">
            <a:avLst>
              <a:gd name="adj" fmla="val 516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3" name="Shape 10"/>
          <p:cNvSpPr/>
          <p:nvPr/>
        </p:nvSpPr>
        <p:spPr>
          <a:xfrm>
            <a:off x="960120" y="3749040"/>
            <a:ext cx="128016" cy="1417320"/>
          </a:xfrm>
          <a:prstGeom prst="rect">
            <a:avLst/>
          </a:prstGeom>
          <a:solidFill>
            <a:srgbClr val="E27D60"/>
          </a:solidFill>
          <a:ln w="12700">
            <a:solidFill>
              <a:srgbClr val="E27D60"/>
            </a:solidFill>
            <a:prstDash val="solid"/>
          </a:ln>
        </p:spPr>
        <p:txBody>
          <a:bodyPr/>
          <a:lstStyle/>
          <a:p>
            <a:endParaRPr lang="ja-JP" altLang="en-US"/>
          </a:p>
        </p:txBody>
      </p:sp>
      <p:sp>
        <p:nvSpPr>
          <p:cNvPr id="14" name="Text 11"/>
          <p:cNvSpPr/>
          <p:nvPr/>
        </p:nvSpPr>
        <p:spPr>
          <a:xfrm>
            <a:off x="1216152" y="3931920"/>
            <a:ext cx="445312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分子</a:t>
            </a:r>
            <a:endParaRPr lang="en-US" sz="1800" dirty="0"/>
          </a:p>
        </p:txBody>
      </p:sp>
      <p:sp>
        <p:nvSpPr>
          <p:cNvPr id="15" name="Text 12"/>
          <p:cNvSpPr/>
          <p:nvPr/>
        </p:nvSpPr>
        <p:spPr>
          <a:xfrm>
            <a:off x="1216152" y="4297680"/>
            <a:ext cx="4416552" cy="722376"/>
          </a:xfrm>
          <a:prstGeom prst="rect">
            <a:avLst/>
          </a:prstGeom>
          <a:noFill/>
          <a:ln/>
        </p:spPr>
        <p:txBody>
          <a:bodyPr wrap="square" lIns="381" tIns="381" rIns="381" bIns="381" rtlCol="0" anchor="t"/>
          <a:lstStyle/>
          <a:p>
            <a:pPr marL="0" indent="0">
              <a:buNone/>
            </a:pPr>
            <a:r>
              <a:rPr lang="en-US" sz="1440" dirty="0">
                <a:solidFill>
                  <a:srgbClr val="374151"/>
                </a:solidFill>
                <a:latin typeface="Noto Sans CJK JP" pitchFamily="34" charset="0"/>
                <a:ea typeface="Noto Sans CJK JP" pitchFamily="34" charset="-122"/>
                <a:cs typeface="Noto Sans CJK JP" pitchFamily="34" charset="-120"/>
              </a:rPr>
              <a:t>誕生月（正確には誕生月 × 制度）によって生じた賃金の差</a:t>
            </a:r>
            <a:endParaRPr lang="en-US" sz="1440" dirty="0"/>
          </a:p>
        </p:txBody>
      </p:sp>
      <p:sp>
        <p:nvSpPr>
          <p:cNvPr id="16" name="Shape 13"/>
          <p:cNvSpPr/>
          <p:nvPr/>
        </p:nvSpPr>
        <p:spPr>
          <a:xfrm>
            <a:off x="6236208" y="3749040"/>
            <a:ext cx="4800600" cy="1417320"/>
          </a:xfrm>
          <a:prstGeom prst="roundRect">
            <a:avLst>
              <a:gd name="adj" fmla="val 516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4"/>
          <p:cNvSpPr/>
          <p:nvPr/>
        </p:nvSpPr>
        <p:spPr>
          <a:xfrm>
            <a:off x="6236208" y="3749040"/>
            <a:ext cx="128016" cy="1417320"/>
          </a:xfrm>
          <a:prstGeom prst="rect">
            <a:avLst/>
          </a:prstGeom>
          <a:solidFill>
            <a:srgbClr val="3FA7A3"/>
          </a:solidFill>
          <a:ln w="12700">
            <a:solidFill>
              <a:srgbClr val="3FA7A3"/>
            </a:solidFill>
            <a:prstDash val="solid"/>
          </a:ln>
        </p:spPr>
        <p:txBody>
          <a:bodyPr/>
          <a:lstStyle/>
          <a:p>
            <a:endParaRPr lang="ja-JP" altLang="en-US"/>
          </a:p>
        </p:txBody>
      </p:sp>
      <p:sp>
        <p:nvSpPr>
          <p:cNvPr id="18" name="Text 15"/>
          <p:cNvSpPr/>
          <p:nvPr/>
        </p:nvSpPr>
        <p:spPr>
          <a:xfrm>
            <a:off x="6492240" y="3931920"/>
            <a:ext cx="445312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分母</a:t>
            </a:r>
            <a:endParaRPr lang="en-US" sz="1800" dirty="0"/>
          </a:p>
        </p:txBody>
      </p:sp>
      <p:sp>
        <p:nvSpPr>
          <p:cNvPr id="19" name="Text 16"/>
          <p:cNvSpPr/>
          <p:nvPr/>
        </p:nvSpPr>
        <p:spPr>
          <a:xfrm>
            <a:off x="6492240" y="4297680"/>
            <a:ext cx="4416552" cy="722376"/>
          </a:xfrm>
          <a:prstGeom prst="rect">
            <a:avLst/>
          </a:prstGeom>
          <a:noFill/>
          <a:ln/>
        </p:spPr>
        <p:txBody>
          <a:bodyPr wrap="square" lIns="381" tIns="381" rIns="381" bIns="381" rtlCol="0" anchor="t"/>
          <a:lstStyle/>
          <a:p>
            <a:pPr marL="0" indent="0">
              <a:buNone/>
            </a:pPr>
            <a:r>
              <a:rPr lang="en-US" sz="1440" dirty="0">
                <a:solidFill>
                  <a:srgbClr val="374151"/>
                </a:solidFill>
                <a:latin typeface="Noto Sans CJK JP" pitchFamily="34" charset="0"/>
                <a:ea typeface="Noto Sans CJK JP" pitchFamily="34" charset="-122"/>
                <a:cs typeface="Noto Sans CJK JP" pitchFamily="34" charset="-120"/>
              </a:rPr>
              <a:t>誕生月（正確には誕生月 × 制度）によって生じた教育年数の差</a:t>
            </a:r>
            <a:endParaRPr lang="en-US" sz="144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 71">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D4A017"/>
          </a:solidFill>
          <a:ln w="12700">
            <a:solidFill>
              <a:srgbClr val="D4A017"/>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図で見るとこういうこと</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同じ 2 グループから、2 種類の差を取って、その比を作る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D4A017"/>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D4A017"/>
                </a:solidFill>
                <a:latin typeface="Noto Sans CJK JP" pitchFamily="34" charset="0"/>
                <a:ea typeface="Noto Sans CJK JP" pitchFamily="34" charset="-122"/>
                <a:cs typeface="Noto Sans CJK JP" pitchFamily="34" charset="-120"/>
              </a:rPr>
              <a:t>Wald推定量</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71</a:t>
            </a:r>
            <a:endParaRPr lang="en-US" sz="900" dirty="0"/>
          </a:p>
        </p:txBody>
      </p:sp>
      <p:sp>
        <p:nvSpPr>
          <p:cNvPr id="11" name="Shape 9"/>
          <p:cNvSpPr/>
          <p:nvPr/>
        </p:nvSpPr>
        <p:spPr>
          <a:xfrm>
            <a:off x="868680" y="1627632"/>
            <a:ext cx="2743200" cy="1143000"/>
          </a:xfrm>
          <a:prstGeom prst="roundRect">
            <a:avLst>
              <a:gd name="adj" fmla="val 640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627632"/>
            <a:ext cx="128016" cy="1143000"/>
          </a:xfrm>
          <a:prstGeom prst="rect">
            <a:avLst/>
          </a:prstGeom>
          <a:solidFill>
            <a:srgbClr val="7E6BD6"/>
          </a:solidFill>
          <a:ln w="12700">
            <a:solidFill>
              <a:srgbClr val="7E6BD6"/>
            </a:solidFill>
            <a:prstDash val="solid"/>
          </a:ln>
        </p:spPr>
        <p:txBody>
          <a:bodyPr/>
          <a:lstStyle/>
          <a:p>
            <a:endParaRPr lang="ja-JP" altLang="en-US"/>
          </a:p>
        </p:txBody>
      </p:sp>
      <p:sp>
        <p:nvSpPr>
          <p:cNvPr id="13" name="Text 11"/>
          <p:cNvSpPr/>
          <p:nvPr/>
        </p:nvSpPr>
        <p:spPr>
          <a:xfrm>
            <a:off x="1124712" y="1810512"/>
            <a:ext cx="2395728" cy="292608"/>
          </a:xfrm>
          <a:prstGeom prst="rect">
            <a:avLst/>
          </a:prstGeom>
          <a:noFill/>
          <a:ln/>
        </p:spPr>
        <p:txBody>
          <a:bodyPr wrap="square" lIns="0" tIns="0" rIns="0" bIns="0" rtlCol="0" anchor="ctr"/>
          <a:lstStyle/>
          <a:p>
            <a:pPr marL="0" indent="0">
              <a:buNone/>
            </a:pPr>
            <a:r>
              <a:rPr lang="en-US" sz="2000" b="1" dirty="0">
                <a:solidFill>
                  <a:srgbClr val="17324D"/>
                </a:solidFill>
                <a:latin typeface="Noto Sans CJK JP" pitchFamily="34" charset="0"/>
                <a:ea typeface="Noto Sans CJK JP" pitchFamily="34" charset="-122"/>
                <a:cs typeface="Noto Sans CJK JP" pitchFamily="34" charset="-120"/>
              </a:rPr>
              <a:t>Q1 生まれ</a:t>
            </a:r>
            <a:endParaRPr lang="en-US" sz="2000" dirty="0"/>
          </a:p>
        </p:txBody>
      </p:sp>
      <p:sp>
        <p:nvSpPr>
          <p:cNvPr id="14" name="Text 12"/>
          <p:cNvSpPr/>
          <p:nvPr/>
        </p:nvSpPr>
        <p:spPr>
          <a:xfrm>
            <a:off x="1124712" y="2176272"/>
            <a:ext cx="2359152" cy="448056"/>
          </a:xfrm>
          <a:prstGeom prst="rect">
            <a:avLst/>
          </a:prstGeom>
          <a:noFill/>
          <a:ln/>
        </p:spPr>
        <p:txBody>
          <a:bodyPr wrap="square" lIns="381" tIns="381" rIns="381" bIns="381" rtlCol="0" anchor="t"/>
          <a:lstStyle/>
          <a:p>
            <a:pPr marL="0" indent="0">
              <a:buNone/>
            </a:pPr>
            <a:r>
              <a:rPr lang="en-US" sz="1550" dirty="0">
                <a:solidFill>
                  <a:srgbClr val="374151"/>
                </a:solidFill>
                <a:latin typeface="Noto Sans CJK JP" pitchFamily="34" charset="0"/>
                <a:ea typeface="Noto Sans CJK JP" pitchFamily="34" charset="-122"/>
                <a:cs typeface="Noto Sans CJK JP" pitchFamily="34" charset="-120"/>
              </a:rPr>
              <a:t>平均賃金 w₁</a:t>
            </a:r>
            <a:endParaRPr lang="en-US" sz="1550" dirty="0"/>
          </a:p>
          <a:p>
            <a:pPr marL="0" indent="0">
              <a:buNone/>
            </a:pPr>
            <a:r>
              <a:rPr lang="en-US" sz="1550" dirty="0">
                <a:solidFill>
                  <a:srgbClr val="374151"/>
                </a:solidFill>
                <a:latin typeface="Noto Sans CJK JP" pitchFamily="34" charset="0"/>
                <a:ea typeface="Noto Sans CJK JP" pitchFamily="34" charset="-122"/>
                <a:cs typeface="Noto Sans CJK JP" pitchFamily="34" charset="-120"/>
              </a:rPr>
              <a:t>平均教育年数 s₁</a:t>
            </a:r>
            <a:endParaRPr lang="en-US" sz="1550" dirty="0"/>
          </a:p>
        </p:txBody>
      </p:sp>
      <p:sp>
        <p:nvSpPr>
          <p:cNvPr id="15" name="Shape 13"/>
          <p:cNvSpPr/>
          <p:nvPr/>
        </p:nvSpPr>
        <p:spPr>
          <a:xfrm>
            <a:off x="868680" y="3246120"/>
            <a:ext cx="2743200" cy="1143000"/>
          </a:xfrm>
          <a:prstGeom prst="roundRect">
            <a:avLst>
              <a:gd name="adj" fmla="val 640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868680" y="3246120"/>
            <a:ext cx="128016" cy="1143000"/>
          </a:xfrm>
          <a:prstGeom prst="rect">
            <a:avLst/>
          </a:prstGeom>
          <a:solidFill>
            <a:srgbClr val="3FA7A3"/>
          </a:solidFill>
          <a:ln w="12700">
            <a:solidFill>
              <a:srgbClr val="3FA7A3"/>
            </a:solidFill>
            <a:prstDash val="solid"/>
          </a:ln>
        </p:spPr>
        <p:txBody>
          <a:bodyPr/>
          <a:lstStyle/>
          <a:p>
            <a:endParaRPr lang="ja-JP" altLang="en-US"/>
          </a:p>
        </p:txBody>
      </p:sp>
      <p:sp>
        <p:nvSpPr>
          <p:cNvPr id="17" name="Text 15"/>
          <p:cNvSpPr/>
          <p:nvPr/>
        </p:nvSpPr>
        <p:spPr>
          <a:xfrm>
            <a:off x="1124712" y="3429000"/>
            <a:ext cx="2395728" cy="292608"/>
          </a:xfrm>
          <a:prstGeom prst="rect">
            <a:avLst/>
          </a:prstGeom>
          <a:noFill/>
          <a:ln/>
        </p:spPr>
        <p:txBody>
          <a:bodyPr wrap="square" lIns="0" tIns="0" rIns="0" bIns="0" rtlCol="0" anchor="ctr"/>
          <a:lstStyle/>
          <a:p>
            <a:pPr marL="0" indent="0">
              <a:buNone/>
            </a:pPr>
            <a:r>
              <a:rPr lang="en-US" sz="2000" b="1" dirty="0">
                <a:solidFill>
                  <a:srgbClr val="17324D"/>
                </a:solidFill>
                <a:latin typeface="Noto Sans CJK JP" pitchFamily="34" charset="0"/>
                <a:ea typeface="Noto Sans CJK JP" pitchFamily="34" charset="-122"/>
                <a:cs typeface="Noto Sans CJK JP" pitchFamily="34" charset="-120"/>
              </a:rPr>
              <a:t>その他生まれ</a:t>
            </a:r>
            <a:endParaRPr lang="en-US" sz="2000" dirty="0"/>
          </a:p>
        </p:txBody>
      </p:sp>
      <p:sp>
        <p:nvSpPr>
          <p:cNvPr id="18" name="Text 16"/>
          <p:cNvSpPr/>
          <p:nvPr/>
        </p:nvSpPr>
        <p:spPr>
          <a:xfrm>
            <a:off x="1124712" y="3794760"/>
            <a:ext cx="2359152" cy="448056"/>
          </a:xfrm>
          <a:prstGeom prst="rect">
            <a:avLst/>
          </a:prstGeom>
          <a:noFill/>
          <a:ln/>
        </p:spPr>
        <p:txBody>
          <a:bodyPr wrap="square" lIns="381" tIns="381" rIns="381" bIns="381" rtlCol="0" anchor="t"/>
          <a:lstStyle/>
          <a:p>
            <a:pPr marL="0" indent="0">
              <a:buNone/>
            </a:pPr>
            <a:r>
              <a:rPr lang="en-US" sz="1550" dirty="0">
                <a:solidFill>
                  <a:srgbClr val="374151"/>
                </a:solidFill>
                <a:latin typeface="Noto Sans CJK JP" pitchFamily="34" charset="0"/>
                <a:ea typeface="Noto Sans CJK JP" pitchFamily="34" charset="-122"/>
                <a:cs typeface="Noto Sans CJK JP" pitchFamily="34" charset="-120"/>
              </a:rPr>
              <a:t>平均賃金 w₀</a:t>
            </a:r>
            <a:endParaRPr lang="en-US" sz="1550" dirty="0"/>
          </a:p>
          <a:p>
            <a:pPr marL="0" indent="0">
              <a:buNone/>
            </a:pPr>
            <a:r>
              <a:rPr lang="en-US" sz="1550" dirty="0">
                <a:solidFill>
                  <a:srgbClr val="374151"/>
                </a:solidFill>
                <a:latin typeface="Noto Sans CJK JP" pitchFamily="34" charset="0"/>
                <a:ea typeface="Noto Sans CJK JP" pitchFamily="34" charset="-122"/>
                <a:cs typeface="Noto Sans CJK JP" pitchFamily="34" charset="-120"/>
              </a:rPr>
              <a:t>平均教育年数 s₀</a:t>
            </a:r>
            <a:endParaRPr lang="en-US" sz="1550" dirty="0"/>
          </a:p>
        </p:txBody>
      </p:sp>
      <p:sp>
        <p:nvSpPr>
          <p:cNvPr id="19" name="Shape 17"/>
          <p:cNvSpPr/>
          <p:nvPr/>
        </p:nvSpPr>
        <p:spPr>
          <a:xfrm>
            <a:off x="3886200" y="1993392"/>
            <a:ext cx="658368" cy="347472"/>
          </a:xfrm>
          <a:prstGeom prst="chevron">
            <a:avLst/>
          </a:prstGeom>
          <a:solidFill>
            <a:srgbClr val="6B7280"/>
          </a:solidFill>
          <a:ln w="12700">
            <a:solidFill>
              <a:srgbClr val="6B7280"/>
            </a:solidFill>
            <a:prstDash val="solid"/>
          </a:ln>
        </p:spPr>
        <p:txBody>
          <a:bodyPr/>
          <a:lstStyle/>
          <a:p>
            <a:endParaRPr lang="ja-JP" altLang="en-US"/>
          </a:p>
        </p:txBody>
      </p:sp>
      <p:sp>
        <p:nvSpPr>
          <p:cNvPr id="20" name="Shape 18"/>
          <p:cNvSpPr/>
          <p:nvPr/>
        </p:nvSpPr>
        <p:spPr>
          <a:xfrm>
            <a:off x="3886200" y="3611880"/>
            <a:ext cx="658368" cy="347472"/>
          </a:xfrm>
          <a:prstGeom prst="chevron">
            <a:avLst/>
          </a:prstGeom>
          <a:solidFill>
            <a:srgbClr val="6B7280"/>
          </a:solidFill>
          <a:ln w="12700">
            <a:solidFill>
              <a:srgbClr val="6B7280"/>
            </a:solidFill>
            <a:prstDash val="solid"/>
          </a:ln>
        </p:spPr>
        <p:txBody>
          <a:bodyPr/>
          <a:lstStyle/>
          <a:p>
            <a:endParaRPr lang="ja-JP" altLang="en-US"/>
          </a:p>
        </p:txBody>
      </p:sp>
      <p:sp>
        <p:nvSpPr>
          <p:cNvPr id="21" name="Shape 19"/>
          <p:cNvSpPr/>
          <p:nvPr/>
        </p:nvSpPr>
        <p:spPr>
          <a:xfrm>
            <a:off x="4754880" y="1444752"/>
            <a:ext cx="2560320" cy="1508760"/>
          </a:xfrm>
          <a:prstGeom prst="roundRect">
            <a:avLst>
              <a:gd name="adj" fmla="val 4848"/>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2" name="Shape 20"/>
          <p:cNvSpPr/>
          <p:nvPr/>
        </p:nvSpPr>
        <p:spPr>
          <a:xfrm>
            <a:off x="4754880" y="1444752"/>
            <a:ext cx="128016" cy="1508760"/>
          </a:xfrm>
          <a:prstGeom prst="rect">
            <a:avLst/>
          </a:prstGeom>
          <a:solidFill>
            <a:srgbClr val="E27D60"/>
          </a:solidFill>
          <a:ln w="12700">
            <a:solidFill>
              <a:srgbClr val="E27D60"/>
            </a:solidFill>
            <a:prstDash val="solid"/>
          </a:ln>
        </p:spPr>
        <p:txBody>
          <a:bodyPr/>
          <a:lstStyle/>
          <a:p>
            <a:endParaRPr lang="ja-JP" altLang="en-US"/>
          </a:p>
        </p:txBody>
      </p:sp>
      <p:sp>
        <p:nvSpPr>
          <p:cNvPr id="23" name="Text 21"/>
          <p:cNvSpPr/>
          <p:nvPr/>
        </p:nvSpPr>
        <p:spPr>
          <a:xfrm>
            <a:off x="5010912" y="1627632"/>
            <a:ext cx="2212848" cy="292608"/>
          </a:xfrm>
          <a:prstGeom prst="rect">
            <a:avLst/>
          </a:prstGeom>
          <a:noFill/>
          <a:ln/>
        </p:spPr>
        <p:txBody>
          <a:bodyPr wrap="square" lIns="0" tIns="0" rIns="0" bIns="0" rtlCol="0" anchor="ctr"/>
          <a:lstStyle/>
          <a:p>
            <a:pPr marL="0" indent="0">
              <a:buNone/>
            </a:pPr>
            <a:r>
              <a:rPr lang="en-US" sz="2000" b="1" dirty="0">
                <a:solidFill>
                  <a:srgbClr val="17324D"/>
                </a:solidFill>
                <a:latin typeface="Noto Sans CJK JP" pitchFamily="34" charset="0"/>
                <a:ea typeface="Noto Sans CJK JP" pitchFamily="34" charset="-122"/>
                <a:cs typeface="Noto Sans CJK JP" pitchFamily="34" charset="-120"/>
              </a:rPr>
              <a:t>差を取る</a:t>
            </a:r>
            <a:endParaRPr lang="en-US" sz="2000" dirty="0"/>
          </a:p>
        </p:txBody>
      </p:sp>
      <p:sp>
        <p:nvSpPr>
          <p:cNvPr id="24" name="Text 22"/>
          <p:cNvSpPr/>
          <p:nvPr/>
        </p:nvSpPr>
        <p:spPr>
          <a:xfrm>
            <a:off x="5010912" y="1993392"/>
            <a:ext cx="2176272" cy="813816"/>
          </a:xfrm>
          <a:prstGeom prst="rect">
            <a:avLst/>
          </a:prstGeom>
          <a:noFill/>
          <a:ln/>
        </p:spPr>
        <p:txBody>
          <a:bodyPr wrap="square" lIns="381" tIns="381" rIns="381" bIns="381" rtlCol="0" anchor="t"/>
          <a:lstStyle/>
          <a:p>
            <a:pPr marL="0" indent="0">
              <a:buNone/>
            </a:pPr>
            <a:r>
              <a:rPr lang="en-US" sz="1600" dirty="0">
                <a:solidFill>
                  <a:srgbClr val="374151"/>
                </a:solidFill>
                <a:latin typeface="Noto Sans CJK JP" pitchFamily="34" charset="0"/>
                <a:ea typeface="Noto Sans CJK JP" pitchFamily="34" charset="-122"/>
                <a:cs typeface="Noto Sans CJK JP" pitchFamily="34" charset="-120"/>
              </a:rPr>
              <a:t>Δw = w₁ − w₀</a:t>
            </a:r>
            <a:endParaRPr lang="en-US" sz="1600" dirty="0"/>
          </a:p>
        </p:txBody>
      </p:sp>
      <p:sp>
        <p:nvSpPr>
          <p:cNvPr id="25" name="Shape 23"/>
          <p:cNvSpPr/>
          <p:nvPr/>
        </p:nvSpPr>
        <p:spPr>
          <a:xfrm>
            <a:off x="4754880" y="3218688"/>
            <a:ext cx="2560320" cy="1508760"/>
          </a:xfrm>
          <a:prstGeom prst="roundRect">
            <a:avLst>
              <a:gd name="adj" fmla="val 4848"/>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6" name="Shape 24"/>
          <p:cNvSpPr/>
          <p:nvPr/>
        </p:nvSpPr>
        <p:spPr>
          <a:xfrm>
            <a:off x="4754880" y="3218688"/>
            <a:ext cx="128016" cy="1508760"/>
          </a:xfrm>
          <a:prstGeom prst="rect">
            <a:avLst/>
          </a:prstGeom>
          <a:solidFill>
            <a:srgbClr val="D4A017"/>
          </a:solidFill>
          <a:ln w="12700">
            <a:solidFill>
              <a:srgbClr val="D4A017"/>
            </a:solidFill>
            <a:prstDash val="solid"/>
          </a:ln>
        </p:spPr>
        <p:txBody>
          <a:bodyPr/>
          <a:lstStyle/>
          <a:p>
            <a:endParaRPr lang="ja-JP" altLang="en-US"/>
          </a:p>
        </p:txBody>
      </p:sp>
      <p:sp>
        <p:nvSpPr>
          <p:cNvPr id="27" name="Text 25"/>
          <p:cNvSpPr/>
          <p:nvPr/>
        </p:nvSpPr>
        <p:spPr>
          <a:xfrm>
            <a:off x="5010912" y="3401568"/>
            <a:ext cx="2212848" cy="292608"/>
          </a:xfrm>
          <a:prstGeom prst="rect">
            <a:avLst/>
          </a:prstGeom>
          <a:noFill/>
          <a:ln/>
        </p:spPr>
        <p:txBody>
          <a:bodyPr wrap="square" lIns="0" tIns="0" rIns="0" bIns="0" rtlCol="0" anchor="ctr"/>
          <a:lstStyle/>
          <a:p>
            <a:pPr marL="0" indent="0">
              <a:buNone/>
            </a:pPr>
            <a:r>
              <a:rPr lang="en-US" sz="2000" b="1" dirty="0">
                <a:solidFill>
                  <a:srgbClr val="17324D"/>
                </a:solidFill>
                <a:latin typeface="Noto Sans CJK JP" pitchFamily="34" charset="0"/>
                <a:ea typeface="Noto Sans CJK JP" pitchFamily="34" charset="-122"/>
                <a:cs typeface="Noto Sans CJK JP" pitchFamily="34" charset="-120"/>
              </a:rPr>
              <a:t>差を取る</a:t>
            </a:r>
            <a:endParaRPr lang="en-US" sz="2000" dirty="0"/>
          </a:p>
        </p:txBody>
      </p:sp>
      <p:sp>
        <p:nvSpPr>
          <p:cNvPr id="28" name="Text 26"/>
          <p:cNvSpPr/>
          <p:nvPr/>
        </p:nvSpPr>
        <p:spPr>
          <a:xfrm>
            <a:off x="5010912" y="3767328"/>
            <a:ext cx="2176272" cy="813816"/>
          </a:xfrm>
          <a:prstGeom prst="rect">
            <a:avLst/>
          </a:prstGeom>
          <a:noFill/>
          <a:ln/>
        </p:spPr>
        <p:txBody>
          <a:bodyPr wrap="square" lIns="381" tIns="381" rIns="381" bIns="381" rtlCol="0" anchor="t"/>
          <a:lstStyle/>
          <a:p>
            <a:pPr marL="0" indent="0">
              <a:buNone/>
            </a:pPr>
            <a:r>
              <a:rPr lang="en-US" sz="1600" dirty="0">
                <a:solidFill>
                  <a:srgbClr val="374151"/>
                </a:solidFill>
                <a:latin typeface="Noto Sans CJK JP" pitchFamily="34" charset="0"/>
                <a:ea typeface="Noto Sans CJK JP" pitchFamily="34" charset="-122"/>
                <a:cs typeface="Noto Sans CJK JP" pitchFamily="34" charset="-120"/>
              </a:rPr>
              <a:t>Δs = s₁ − s₀</a:t>
            </a:r>
            <a:endParaRPr lang="en-US" sz="1600" dirty="0"/>
          </a:p>
        </p:txBody>
      </p:sp>
      <p:sp>
        <p:nvSpPr>
          <p:cNvPr id="29" name="Shape 27"/>
          <p:cNvSpPr/>
          <p:nvPr/>
        </p:nvSpPr>
        <p:spPr>
          <a:xfrm>
            <a:off x="7571232" y="2514600"/>
            <a:ext cx="658368" cy="347472"/>
          </a:xfrm>
          <a:prstGeom prst="chevron">
            <a:avLst/>
          </a:prstGeom>
          <a:solidFill>
            <a:srgbClr val="6B7280"/>
          </a:solidFill>
          <a:ln w="12700">
            <a:solidFill>
              <a:srgbClr val="6B7280"/>
            </a:solidFill>
            <a:prstDash val="solid"/>
          </a:ln>
        </p:spPr>
        <p:txBody>
          <a:bodyPr/>
          <a:lstStyle/>
          <a:p>
            <a:endParaRPr lang="ja-JP" altLang="en-US"/>
          </a:p>
        </p:txBody>
      </p:sp>
      <p:sp>
        <p:nvSpPr>
          <p:cNvPr id="30" name="Shape 28"/>
          <p:cNvSpPr/>
          <p:nvPr/>
        </p:nvSpPr>
        <p:spPr>
          <a:xfrm>
            <a:off x="8430768" y="1874520"/>
            <a:ext cx="2560320" cy="201168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31" name="Shape 29"/>
          <p:cNvSpPr/>
          <p:nvPr/>
        </p:nvSpPr>
        <p:spPr>
          <a:xfrm>
            <a:off x="8430768" y="1874520"/>
            <a:ext cx="128016" cy="2011680"/>
          </a:xfrm>
          <a:prstGeom prst="rect">
            <a:avLst/>
          </a:prstGeom>
          <a:solidFill>
            <a:srgbClr val="3FA7A3"/>
          </a:solidFill>
          <a:ln w="12700">
            <a:solidFill>
              <a:srgbClr val="3FA7A3"/>
            </a:solidFill>
            <a:prstDash val="solid"/>
          </a:ln>
        </p:spPr>
        <p:txBody>
          <a:bodyPr/>
          <a:lstStyle/>
          <a:p>
            <a:endParaRPr lang="ja-JP" altLang="en-US"/>
          </a:p>
        </p:txBody>
      </p:sp>
      <p:sp>
        <p:nvSpPr>
          <p:cNvPr id="32" name="Text 30"/>
          <p:cNvSpPr/>
          <p:nvPr/>
        </p:nvSpPr>
        <p:spPr>
          <a:xfrm>
            <a:off x="8686800" y="2057400"/>
            <a:ext cx="2212848" cy="292608"/>
          </a:xfrm>
          <a:prstGeom prst="rect">
            <a:avLst/>
          </a:prstGeom>
          <a:noFill/>
          <a:ln/>
        </p:spPr>
        <p:txBody>
          <a:bodyPr wrap="square" lIns="0" tIns="0" rIns="0" bIns="0" rtlCol="0" anchor="ctr"/>
          <a:lstStyle/>
          <a:p>
            <a:pPr marL="0" indent="0">
              <a:buNone/>
            </a:pPr>
            <a:r>
              <a:rPr lang="en-US" sz="2100" b="1" dirty="0">
                <a:solidFill>
                  <a:srgbClr val="17324D"/>
                </a:solidFill>
                <a:latin typeface="Noto Sans CJK JP" pitchFamily="34" charset="0"/>
                <a:ea typeface="Noto Sans CJK JP" pitchFamily="34" charset="-122"/>
                <a:cs typeface="Noto Sans CJK JP" pitchFamily="34" charset="-120"/>
              </a:rPr>
              <a:t>比を作る</a:t>
            </a:r>
            <a:endParaRPr lang="en-US" sz="2100" dirty="0"/>
          </a:p>
        </p:txBody>
      </p:sp>
      <p:sp>
        <p:nvSpPr>
          <p:cNvPr id="33" name="Text 31"/>
          <p:cNvSpPr/>
          <p:nvPr/>
        </p:nvSpPr>
        <p:spPr>
          <a:xfrm>
            <a:off x="8686800" y="2423160"/>
            <a:ext cx="2176272" cy="1316736"/>
          </a:xfrm>
          <a:prstGeom prst="rect">
            <a:avLst/>
          </a:prstGeom>
          <a:noFill/>
          <a:ln/>
        </p:spPr>
        <p:txBody>
          <a:bodyPr wrap="square" lIns="381" tIns="381" rIns="381" bIns="381" rtlCol="0" anchor="t"/>
          <a:lstStyle/>
          <a:p>
            <a:pPr marL="0" indent="0">
              <a:buNone/>
            </a:pPr>
            <a:r>
              <a:rPr lang="en-US" sz="1650" dirty="0">
                <a:solidFill>
                  <a:srgbClr val="374151"/>
                </a:solidFill>
                <a:latin typeface="Noto Sans CJK JP" pitchFamily="34" charset="0"/>
                <a:ea typeface="Noto Sans CJK JP" pitchFamily="34" charset="-122"/>
                <a:cs typeface="Noto Sans CJK JP" pitchFamily="34" charset="-120"/>
              </a:rPr>
              <a:t>Δw / Δs</a:t>
            </a:r>
            <a:endParaRPr lang="en-US" sz="1650" dirty="0"/>
          </a:p>
          <a:p>
            <a:pPr marL="0" indent="0">
              <a:buNone/>
            </a:pPr>
            <a:r>
              <a:rPr lang="en-US" sz="1650" dirty="0">
                <a:solidFill>
                  <a:srgbClr val="374151"/>
                </a:solidFill>
                <a:latin typeface="Noto Sans CJK JP" pitchFamily="34" charset="0"/>
                <a:ea typeface="Noto Sans CJK JP" pitchFamily="34" charset="-122"/>
                <a:cs typeface="Noto Sans CJK JP" pitchFamily="34" charset="-120"/>
              </a:rPr>
              <a:t>= 教育 1 年あたりの効果</a:t>
            </a:r>
            <a:endParaRPr lang="en-US" sz="165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 72">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D4A017"/>
          </a:solidFill>
          <a:ln w="12700">
            <a:solidFill>
              <a:srgbClr val="D4A017"/>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なぜこれが OLS よりよさそうなのか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使っている教育年数の変動が違う</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D4A017"/>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D4A017"/>
                </a:solidFill>
                <a:latin typeface="Noto Sans CJK JP" pitchFamily="34" charset="0"/>
                <a:ea typeface="Noto Sans CJK JP" pitchFamily="34" charset="-122"/>
                <a:cs typeface="Noto Sans CJK JP" pitchFamily="34" charset="-120"/>
              </a:rPr>
              <a:t>Wald推定量</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72</a:t>
            </a:r>
            <a:endParaRPr lang="en-US" sz="900" dirty="0"/>
          </a:p>
        </p:txBody>
      </p:sp>
      <p:sp>
        <p:nvSpPr>
          <p:cNvPr id="11" name="Shape 9"/>
          <p:cNvSpPr/>
          <p:nvPr/>
        </p:nvSpPr>
        <p:spPr>
          <a:xfrm>
            <a:off x="868680" y="1691640"/>
            <a:ext cx="4663440" cy="201168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691640"/>
            <a:ext cx="128016" cy="2011680"/>
          </a:xfrm>
          <a:prstGeom prst="rect">
            <a:avLst/>
          </a:prstGeom>
          <a:solidFill>
            <a:srgbClr val="E27D60"/>
          </a:solidFill>
          <a:ln w="12700">
            <a:solidFill>
              <a:srgbClr val="E27D60"/>
            </a:solidFill>
            <a:prstDash val="solid"/>
          </a:ln>
        </p:spPr>
        <p:txBody>
          <a:bodyPr/>
          <a:lstStyle/>
          <a:p>
            <a:endParaRPr lang="ja-JP" altLang="en-US"/>
          </a:p>
        </p:txBody>
      </p:sp>
      <p:sp>
        <p:nvSpPr>
          <p:cNvPr id="13" name="Text 11"/>
          <p:cNvSpPr/>
          <p:nvPr/>
        </p:nvSpPr>
        <p:spPr>
          <a:xfrm>
            <a:off x="1124712" y="1874520"/>
            <a:ext cx="431596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OLS が使うもの</a:t>
            </a:r>
            <a:endParaRPr lang="en-US" sz="1900" dirty="0"/>
          </a:p>
        </p:txBody>
      </p:sp>
      <p:sp>
        <p:nvSpPr>
          <p:cNvPr id="14" name="Text 12"/>
          <p:cNvSpPr/>
          <p:nvPr/>
        </p:nvSpPr>
        <p:spPr>
          <a:xfrm>
            <a:off x="1124712" y="2240280"/>
            <a:ext cx="4279392" cy="1316736"/>
          </a:xfrm>
          <a:prstGeom prst="rect">
            <a:avLst/>
          </a:prstGeom>
          <a:noFill/>
          <a:ln/>
        </p:spPr>
        <p:txBody>
          <a:bodyPr wrap="square" lIns="381" tIns="381" rIns="381" bIns="381" rtlCol="0" anchor="t"/>
          <a:lstStyle/>
          <a:p>
            <a:pPr marL="0" indent="0">
              <a:buNone/>
            </a:pPr>
            <a:r>
              <a:rPr lang="en-US" sz="1500" dirty="0">
                <a:solidFill>
                  <a:srgbClr val="374151"/>
                </a:solidFill>
                <a:latin typeface="Noto Sans CJK JP" pitchFamily="34" charset="0"/>
                <a:ea typeface="Noto Sans CJK JP" pitchFamily="34" charset="-122"/>
                <a:cs typeface="Noto Sans CJK JP" pitchFamily="34" charset="-120"/>
              </a:rPr>
              <a:t>本人の選択で決まった教育年数。</a:t>
            </a: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 能力・家庭背景・選好が混ざりやすい。</a:t>
            </a:r>
            <a:endParaRPr lang="en-US" sz="1500" dirty="0"/>
          </a:p>
        </p:txBody>
      </p:sp>
      <p:sp>
        <p:nvSpPr>
          <p:cNvPr id="15" name="Shape 13"/>
          <p:cNvSpPr/>
          <p:nvPr/>
        </p:nvSpPr>
        <p:spPr>
          <a:xfrm>
            <a:off x="5897880" y="1691640"/>
            <a:ext cx="5166360" cy="2011680"/>
          </a:xfrm>
          <a:prstGeom prst="roundRect">
            <a:avLst>
              <a:gd name="adj" fmla="val 363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5897880" y="1691640"/>
            <a:ext cx="128016" cy="2011680"/>
          </a:xfrm>
          <a:prstGeom prst="rect">
            <a:avLst/>
          </a:prstGeom>
          <a:solidFill>
            <a:srgbClr val="3FA7A3"/>
          </a:solidFill>
          <a:ln w="12700">
            <a:solidFill>
              <a:srgbClr val="3FA7A3"/>
            </a:solidFill>
            <a:prstDash val="solid"/>
          </a:ln>
        </p:spPr>
        <p:txBody>
          <a:bodyPr/>
          <a:lstStyle/>
          <a:p>
            <a:endParaRPr lang="ja-JP" altLang="en-US"/>
          </a:p>
        </p:txBody>
      </p:sp>
      <p:sp>
        <p:nvSpPr>
          <p:cNvPr id="17" name="Text 15"/>
          <p:cNvSpPr/>
          <p:nvPr/>
        </p:nvSpPr>
        <p:spPr>
          <a:xfrm>
            <a:off x="6153912" y="1874520"/>
            <a:ext cx="481888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Wald が狙うもの</a:t>
            </a:r>
            <a:endParaRPr lang="en-US" sz="1900" dirty="0"/>
          </a:p>
        </p:txBody>
      </p:sp>
      <p:sp>
        <p:nvSpPr>
          <p:cNvPr id="18" name="Text 16"/>
          <p:cNvSpPr/>
          <p:nvPr/>
        </p:nvSpPr>
        <p:spPr>
          <a:xfrm>
            <a:off x="6153912" y="2240280"/>
            <a:ext cx="4782312" cy="1316736"/>
          </a:xfrm>
          <a:prstGeom prst="rect">
            <a:avLst/>
          </a:prstGeom>
          <a:noFill/>
          <a:ln/>
        </p:spPr>
        <p:txBody>
          <a:bodyPr wrap="square" lIns="381" tIns="381" rIns="381" bIns="381" rtlCol="0" anchor="t"/>
          <a:lstStyle/>
          <a:p>
            <a:pPr marL="0" indent="0">
              <a:buNone/>
            </a:pPr>
            <a:r>
              <a:rPr lang="en-US" sz="1500" dirty="0">
                <a:solidFill>
                  <a:srgbClr val="374151"/>
                </a:solidFill>
                <a:latin typeface="Noto Sans CJK JP" pitchFamily="34" charset="0"/>
                <a:ea typeface="Noto Sans CJK JP" pitchFamily="34" charset="-122"/>
                <a:cs typeface="Noto Sans CJK JP" pitchFamily="34" charset="-120"/>
              </a:rPr>
              <a:t>誕生月 × 制度によって動かされた教育年数。</a:t>
            </a: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 自己選択そのものではない部分を使う。</a:t>
            </a:r>
            <a:endParaRPr lang="en-US" sz="1500" dirty="0"/>
          </a:p>
        </p:txBody>
      </p:sp>
      <p:sp>
        <p:nvSpPr>
          <p:cNvPr id="19" name="Shape 17"/>
          <p:cNvSpPr/>
          <p:nvPr/>
        </p:nvSpPr>
        <p:spPr>
          <a:xfrm>
            <a:off x="914400" y="4526280"/>
            <a:ext cx="10113264" cy="914400"/>
          </a:xfrm>
          <a:prstGeom prst="roundRect">
            <a:avLst>
              <a:gd name="adj" fmla="val 8000"/>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914400" y="4526280"/>
            <a:ext cx="128016" cy="914400"/>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1170432" y="4709160"/>
            <a:ext cx="9765792"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要するに</a:t>
            </a:r>
            <a:endParaRPr lang="en-US" sz="1500" dirty="0"/>
          </a:p>
        </p:txBody>
      </p:sp>
      <p:sp>
        <p:nvSpPr>
          <p:cNvPr id="22" name="Text 20"/>
          <p:cNvSpPr/>
          <p:nvPr/>
        </p:nvSpPr>
        <p:spPr>
          <a:xfrm>
            <a:off x="1170432" y="5074920"/>
            <a:ext cx="9729216" cy="21945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ミクロ理論が指摘した内生性の問題に対して、「より外生的な変動だけを使う」というのが計量経済学の応答である。</a:t>
            </a:r>
            <a:endParaRPr lang="en-US" sz="142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Slide 73">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D4A017"/>
          </a:solidFill>
          <a:ln w="12700">
            <a:solidFill>
              <a:srgbClr val="D4A017"/>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AK 論文の Wald 推定量（Table III の直感）</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必要なのは、誕生四半期による賃金差と教育年数差</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D4A017"/>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D4A017"/>
                </a:solidFill>
                <a:latin typeface="Noto Sans CJK JP" pitchFamily="34" charset="0"/>
                <a:ea typeface="Noto Sans CJK JP" pitchFamily="34" charset="-122"/>
                <a:cs typeface="Noto Sans CJK JP" pitchFamily="34" charset="-120"/>
              </a:rPr>
              <a:t>Wald推定量</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73</a:t>
            </a:r>
            <a:endParaRPr lang="en-US" sz="900" dirty="0"/>
          </a:p>
        </p:txBody>
      </p:sp>
      <p:sp>
        <p:nvSpPr>
          <p:cNvPr id="11" name="Shape 9"/>
          <p:cNvSpPr/>
          <p:nvPr/>
        </p:nvSpPr>
        <p:spPr>
          <a:xfrm>
            <a:off x="868680" y="1572768"/>
            <a:ext cx="2331720" cy="402336"/>
          </a:xfrm>
          <a:prstGeom prst="rect">
            <a:avLst/>
          </a:prstGeom>
          <a:solidFill>
            <a:srgbClr val="EEF3F7"/>
          </a:solidFill>
          <a:ln w="12700">
            <a:solidFill>
              <a:srgbClr val="D9E2EC"/>
            </a:solidFill>
            <a:prstDash val="solid"/>
          </a:ln>
        </p:spPr>
        <p:txBody>
          <a:bodyPr/>
          <a:lstStyle/>
          <a:p>
            <a:endParaRPr lang="ja-JP" altLang="en-US"/>
          </a:p>
        </p:txBody>
      </p:sp>
      <p:sp>
        <p:nvSpPr>
          <p:cNvPr id="12" name="Text 10"/>
          <p:cNvSpPr/>
          <p:nvPr/>
        </p:nvSpPr>
        <p:spPr>
          <a:xfrm>
            <a:off x="896112" y="1609344"/>
            <a:ext cx="227685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項目</a:t>
            </a:r>
            <a:endParaRPr lang="en-US" sz="1250" dirty="0"/>
          </a:p>
        </p:txBody>
      </p:sp>
      <p:sp>
        <p:nvSpPr>
          <p:cNvPr id="13" name="Shape 11"/>
          <p:cNvSpPr/>
          <p:nvPr/>
        </p:nvSpPr>
        <p:spPr>
          <a:xfrm>
            <a:off x="3200400" y="1572768"/>
            <a:ext cx="1554480" cy="402336"/>
          </a:xfrm>
          <a:prstGeom prst="rect">
            <a:avLst/>
          </a:prstGeom>
          <a:solidFill>
            <a:srgbClr val="EEF3F7"/>
          </a:solidFill>
          <a:ln w="12700">
            <a:solidFill>
              <a:srgbClr val="D9E2EC"/>
            </a:solidFill>
            <a:prstDash val="solid"/>
          </a:ln>
        </p:spPr>
        <p:txBody>
          <a:bodyPr/>
          <a:lstStyle/>
          <a:p>
            <a:endParaRPr lang="ja-JP" altLang="en-US"/>
          </a:p>
        </p:txBody>
      </p:sp>
      <p:sp>
        <p:nvSpPr>
          <p:cNvPr id="14" name="Text 12"/>
          <p:cNvSpPr/>
          <p:nvPr/>
        </p:nvSpPr>
        <p:spPr>
          <a:xfrm>
            <a:off x="3227832" y="1609344"/>
            <a:ext cx="149961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Q1 − その他</a:t>
            </a:r>
            <a:endParaRPr lang="en-US" sz="1250" dirty="0"/>
          </a:p>
        </p:txBody>
      </p:sp>
      <p:sp>
        <p:nvSpPr>
          <p:cNvPr id="15" name="Shape 13"/>
          <p:cNvSpPr/>
          <p:nvPr/>
        </p:nvSpPr>
        <p:spPr>
          <a:xfrm>
            <a:off x="4754880" y="1572768"/>
            <a:ext cx="2788920" cy="402336"/>
          </a:xfrm>
          <a:prstGeom prst="rect">
            <a:avLst/>
          </a:prstGeom>
          <a:solidFill>
            <a:srgbClr val="EEF3F7"/>
          </a:solidFill>
          <a:ln w="12700">
            <a:solidFill>
              <a:srgbClr val="D9E2EC"/>
            </a:solidFill>
            <a:prstDash val="solid"/>
          </a:ln>
        </p:spPr>
        <p:txBody>
          <a:bodyPr/>
          <a:lstStyle/>
          <a:p>
            <a:endParaRPr lang="ja-JP" altLang="en-US"/>
          </a:p>
        </p:txBody>
      </p:sp>
      <p:sp>
        <p:nvSpPr>
          <p:cNvPr id="16" name="Text 14"/>
          <p:cNvSpPr/>
          <p:nvPr/>
        </p:nvSpPr>
        <p:spPr>
          <a:xfrm>
            <a:off x="4782312" y="1609344"/>
            <a:ext cx="2734056" cy="329184"/>
          </a:xfrm>
          <a:prstGeom prst="rect">
            <a:avLst/>
          </a:prstGeom>
          <a:noFill/>
          <a:ln/>
        </p:spPr>
        <p:txBody>
          <a:bodyPr wrap="square" lIns="254" tIns="254" rIns="254" bIns="254" rtlCol="0" anchor="ctr"/>
          <a:lstStyle/>
          <a:p>
            <a:pPr marL="0" indent="0" algn="ctr">
              <a:buNone/>
            </a:pPr>
            <a:r>
              <a:rPr lang="en-US" sz="1250" b="1" dirty="0">
                <a:solidFill>
                  <a:srgbClr val="17324D"/>
                </a:solidFill>
                <a:latin typeface="Noto Sans CJK JP" pitchFamily="34" charset="0"/>
                <a:ea typeface="Noto Sans CJK JP" pitchFamily="34" charset="-122"/>
                <a:cs typeface="Noto Sans CJK JP" pitchFamily="34" charset="-120"/>
              </a:rPr>
              <a:t>読み方</a:t>
            </a:r>
            <a:endParaRPr lang="en-US" sz="1250" dirty="0"/>
          </a:p>
        </p:txBody>
      </p:sp>
      <p:sp>
        <p:nvSpPr>
          <p:cNvPr id="17" name="Shape 15"/>
          <p:cNvSpPr/>
          <p:nvPr/>
        </p:nvSpPr>
        <p:spPr>
          <a:xfrm>
            <a:off x="868680" y="1975104"/>
            <a:ext cx="2331720" cy="402336"/>
          </a:xfrm>
          <a:prstGeom prst="rect">
            <a:avLst/>
          </a:prstGeom>
          <a:solidFill>
            <a:srgbClr val="FFFFFF"/>
          </a:solidFill>
          <a:ln w="12700">
            <a:solidFill>
              <a:srgbClr val="D9E2EC"/>
            </a:solidFill>
            <a:prstDash val="solid"/>
          </a:ln>
        </p:spPr>
        <p:txBody>
          <a:bodyPr/>
          <a:lstStyle/>
          <a:p>
            <a:endParaRPr lang="ja-JP" altLang="en-US"/>
          </a:p>
        </p:txBody>
      </p:sp>
      <p:sp>
        <p:nvSpPr>
          <p:cNvPr id="18" name="Text 16"/>
          <p:cNvSpPr/>
          <p:nvPr/>
        </p:nvSpPr>
        <p:spPr>
          <a:xfrm>
            <a:off x="896112" y="2011680"/>
            <a:ext cx="2276856" cy="329184"/>
          </a:xfrm>
          <a:prstGeom prst="rect">
            <a:avLst/>
          </a:prstGeom>
          <a:noFill/>
          <a:ln/>
        </p:spPr>
        <p:txBody>
          <a:bodyPr wrap="square" lIns="254" tIns="254" rIns="254" bIns="254" rtlCol="0" anchor="ctr"/>
          <a:lstStyle/>
          <a:p>
            <a:pPr marL="0" indent="0" algn="l">
              <a:buNone/>
            </a:pPr>
            <a:r>
              <a:rPr lang="en-US" sz="1250" dirty="0">
                <a:solidFill>
                  <a:srgbClr val="374151"/>
                </a:solidFill>
                <a:latin typeface="Noto Sans CJK JP" pitchFamily="34" charset="0"/>
                <a:ea typeface="Noto Sans CJK JP" pitchFamily="34" charset="-122"/>
                <a:cs typeface="Noto Sans CJK JP" pitchFamily="34" charset="-120"/>
              </a:rPr>
              <a:t>平均 log weekly wage</a:t>
            </a:r>
            <a:endParaRPr lang="en-US" sz="1250" dirty="0"/>
          </a:p>
        </p:txBody>
      </p:sp>
      <p:sp>
        <p:nvSpPr>
          <p:cNvPr id="19" name="Shape 17"/>
          <p:cNvSpPr/>
          <p:nvPr/>
        </p:nvSpPr>
        <p:spPr>
          <a:xfrm>
            <a:off x="3200400" y="1975104"/>
            <a:ext cx="1554480" cy="402336"/>
          </a:xfrm>
          <a:prstGeom prst="rect">
            <a:avLst/>
          </a:prstGeom>
          <a:solidFill>
            <a:srgbClr val="FFFFFF"/>
          </a:solidFill>
          <a:ln w="12700">
            <a:solidFill>
              <a:srgbClr val="D9E2EC"/>
            </a:solidFill>
            <a:prstDash val="solid"/>
          </a:ln>
        </p:spPr>
        <p:txBody>
          <a:bodyPr/>
          <a:lstStyle/>
          <a:p>
            <a:endParaRPr lang="ja-JP" altLang="en-US"/>
          </a:p>
        </p:txBody>
      </p:sp>
      <p:sp>
        <p:nvSpPr>
          <p:cNvPr id="20" name="Text 18"/>
          <p:cNvSpPr/>
          <p:nvPr/>
        </p:nvSpPr>
        <p:spPr>
          <a:xfrm>
            <a:off x="3227832" y="2011680"/>
            <a:ext cx="149961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−0.00898</a:t>
            </a:r>
            <a:endParaRPr lang="en-US" sz="1250" dirty="0"/>
          </a:p>
        </p:txBody>
      </p:sp>
      <p:sp>
        <p:nvSpPr>
          <p:cNvPr id="21" name="Shape 19"/>
          <p:cNvSpPr/>
          <p:nvPr/>
        </p:nvSpPr>
        <p:spPr>
          <a:xfrm>
            <a:off x="4754880" y="1975104"/>
            <a:ext cx="2788920" cy="402336"/>
          </a:xfrm>
          <a:prstGeom prst="rect">
            <a:avLst/>
          </a:prstGeom>
          <a:solidFill>
            <a:srgbClr val="FFFFFF"/>
          </a:solidFill>
          <a:ln w="12700">
            <a:solidFill>
              <a:srgbClr val="D9E2EC"/>
            </a:solidFill>
            <a:prstDash val="solid"/>
          </a:ln>
        </p:spPr>
        <p:txBody>
          <a:bodyPr/>
          <a:lstStyle/>
          <a:p>
            <a:endParaRPr lang="ja-JP" altLang="en-US"/>
          </a:p>
        </p:txBody>
      </p:sp>
      <p:sp>
        <p:nvSpPr>
          <p:cNvPr id="22" name="Text 20"/>
          <p:cNvSpPr/>
          <p:nvPr/>
        </p:nvSpPr>
        <p:spPr>
          <a:xfrm>
            <a:off x="4782312" y="2011680"/>
            <a:ext cx="273405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Q1 生まれの方が少し低い</a:t>
            </a:r>
            <a:endParaRPr lang="en-US" sz="1250" dirty="0"/>
          </a:p>
        </p:txBody>
      </p:sp>
      <p:sp>
        <p:nvSpPr>
          <p:cNvPr id="23" name="Shape 21"/>
          <p:cNvSpPr/>
          <p:nvPr/>
        </p:nvSpPr>
        <p:spPr>
          <a:xfrm>
            <a:off x="868680" y="2377440"/>
            <a:ext cx="2331720" cy="402336"/>
          </a:xfrm>
          <a:prstGeom prst="rect">
            <a:avLst/>
          </a:prstGeom>
          <a:solidFill>
            <a:srgbClr val="FFFFFF"/>
          </a:solidFill>
          <a:ln w="12700">
            <a:solidFill>
              <a:srgbClr val="D9E2EC"/>
            </a:solidFill>
            <a:prstDash val="solid"/>
          </a:ln>
        </p:spPr>
        <p:txBody>
          <a:bodyPr/>
          <a:lstStyle/>
          <a:p>
            <a:endParaRPr lang="ja-JP" altLang="en-US"/>
          </a:p>
        </p:txBody>
      </p:sp>
      <p:sp>
        <p:nvSpPr>
          <p:cNvPr id="24" name="Text 22"/>
          <p:cNvSpPr/>
          <p:nvPr/>
        </p:nvSpPr>
        <p:spPr>
          <a:xfrm>
            <a:off x="896112" y="2414016"/>
            <a:ext cx="2276856" cy="329184"/>
          </a:xfrm>
          <a:prstGeom prst="rect">
            <a:avLst/>
          </a:prstGeom>
          <a:noFill/>
          <a:ln/>
        </p:spPr>
        <p:txBody>
          <a:bodyPr wrap="square" lIns="254" tIns="254" rIns="254" bIns="254" rtlCol="0" anchor="ctr"/>
          <a:lstStyle/>
          <a:p>
            <a:pPr marL="0" indent="0" algn="l">
              <a:buNone/>
            </a:pPr>
            <a:r>
              <a:rPr lang="en-US" sz="1250" dirty="0">
                <a:solidFill>
                  <a:srgbClr val="374151"/>
                </a:solidFill>
                <a:latin typeface="Noto Sans CJK JP" pitchFamily="34" charset="0"/>
                <a:ea typeface="Noto Sans CJK JP" pitchFamily="34" charset="-122"/>
                <a:cs typeface="Noto Sans CJK JP" pitchFamily="34" charset="-120"/>
              </a:rPr>
              <a:t>平均教育年数</a:t>
            </a:r>
            <a:endParaRPr lang="en-US" sz="1250" dirty="0"/>
          </a:p>
        </p:txBody>
      </p:sp>
      <p:sp>
        <p:nvSpPr>
          <p:cNvPr id="25" name="Shape 23"/>
          <p:cNvSpPr/>
          <p:nvPr/>
        </p:nvSpPr>
        <p:spPr>
          <a:xfrm>
            <a:off x="3200400" y="2377440"/>
            <a:ext cx="1554480" cy="402336"/>
          </a:xfrm>
          <a:prstGeom prst="rect">
            <a:avLst/>
          </a:prstGeom>
          <a:solidFill>
            <a:srgbClr val="FFFFFF"/>
          </a:solidFill>
          <a:ln w="12700">
            <a:solidFill>
              <a:srgbClr val="D9E2EC"/>
            </a:solidFill>
            <a:prstDash val="solid"/>
          </a:ln>
        </p:spPr>
        <p:txBody>
          <a:bodyPr/>
          <a:lstStyle/>
          <a:p>
            <a:endParaRPr lang="ja-JP" altLang="en-US"/>
          </a:p>
        </p:txBody>
      </p:sp>
      <p:sp>
        <p:nvSpPr>
          <p:cNvPr id="26" name="Text 24"/>
          <p:cNvSpPr/>
          <p:nvPr/>
        </p:nvSpPr>
        <p:spPr>
          <a:xfrm>
            <a:off x="3227832" y="2414016"/>
            <a:ext cx="149961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−0.1256</a:t>
            </a:r>
            <a:endParaRPr lang="en-US" sz="1250" dirty="0"/>
          </a:p>
        </p:txBody>
      </p:sp>
      <p:sp>
        <p:nvSpPr>
          <p:cNvPr id="27" name="Shape 25"/>
          <p:cNvSpPr/>
          <p:nvPr/>
        </p:nvSpPr>
        <p:spPr>
          <a:xfrm>
            <a:off x="4754880" y="2377440"/>
            <a:ext cx="2788920" cy="402336"/>
          </a:xfrm>
          <a:prstGeom prst="rect">
            <a:avLst/>
          </a:prstGeom>
          <a:solidFill>
            <a:srgbClr val="FFFFFF"/>
          </a:solidFill>
          <a:ln w="12700">
            <a:solidFill>
              <a:srgbClr val="D9E2EC"/>
            </a:solidFill>
            <a:prstDash val="solid"/>
          </a:ln>
        </p:spPr>
        <p:txBody>
          <a:bodyPr/>
          <a:lstStyle/>
          <a:p>
            <a:endParaRPr lang="ja-JP" altLang="en-US"/>
          </a:p>
        </p:txBody>
      </p:sp>
      <p:sp>
        <p:nvSpPr>
          <p:cNvPr id="28" name="Text 26"/>
          <p:cNvSpPr/>
          <p:nvPr/>
        </p:nvSpPr>
        <p:spPr>
          <a:xfrm>
            <a:off x="4782312" y="2414016"/>
            <a:ext cx="273405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Q1 生まれの方が少し短い</a:t>
            </a:r>
            <a:endParaRPr lang="en-US" sz="1250" dirty="0"/>
          </a:p>
        </p:txBody>
      </p:sp>
      <p:sp>
        <p:nvSpPr>
          <p:cNvPr id="29" name="Shape 27"/>
          <p:cNvSpPr/>
          <p:nvPr/>
        </p:nvSpPr>
        <p:spPr>
          <a:xfrm>
            <a:off x="868680" y="2779776"/>
            <a:ext cx="2331720" cy="402336"/>
          </a:xfrm>
          <a:prstGeom prst="rect">
            <a:avLst/>
          </a:prstGeom>
          <a:solidFill>
            <a:srgbClr val="FFFFFF"/>
          </a:solidFill>
          <a:ln w="12700">
            <a:solidFill>
              <a:srgbClr val="D9E2EC"/>
            </a:solidFill>
            <a:prstDash val="solid"/>
          </a:ln>
        </p:spPr>
        <p:txBody>
          <a:bodyPr/>
          <a:lstStyle/>
          <a:p>
            <a:endParaRPr lang="ja-JP" altLang="en-US"/>
          </a:p>
        </p:txBody>
      </p:sp>
      <p:sp>
        <p:nvSpPr>
          <p:cNvPr id="30" name="Text 28"/>
          <p:cNvSpPr/>
          <p:nvPr/>
        </p:nvSpPr>
        <p:spPr>
          <a:xfrm>
            <a:off x="896112" y="2816352"/>
            <a:ext cx="2276856" cy="329184"/>
          </a:xfrm>
          <a:prstGeom prst="rect">
            <a:avLst/>
          </a:prstGeom>
          <a:noFill/>
          <a:ln/>
        </p:spPr>
        <p:txBody>
          <a:bodyPr wrap="square" lIns="254" tIns="254" rIns="254" bIns="254" rtlCol="0" anchor="ctr"/>
          <a:lstStyle/>
          <a:p>
            <a:pPr marL="0" indent="0" algn="l">
              <a:buNone/>
            </a:pPr>
            <a:r>
              <a:rPr lang="en-US" sz="1250" dirty="0">
                <a:solidFill>
                  <a:srgbClr val="374151"/>
                </a:solidFill>
                <a:latin typeface="Noto Sans CJK JP" pitchFamily="34" charset="0"/>
                <a:ea typeface="Noto Sans CJK JP" pitchFamily="34" charset="-122"/>
                <a:cs typeface="Noto Sans CJK JP" pitchFamily="34" charset="-120"/>
              </a:rPr>
              <a:t>Wald estimate</a:t>
            </a:r>
            <a:endParaRPr lang="en-US" sz="1250" dirty="0"/>
          </a:p>
        </p:txBody>
      </p:sp>
      <p:sp>
        <p:nvSpPr>
          <p:cNvPr id="31" name="Shape 29"/>
          <p:cNvSpPr/>
          <p:nvPr/>
        </p:nvSpPr>
        <p:spPr>
          <a:xfrm>
            <a:off x="3200400" y="2779776"/>
            <a:ext cx="1554480" cy="402336"/>
          </a:xfrm>
          <a:prstGeom prst="rect">
            <a:avLst/>
          </a:prstGeom>
          <a:solidFill>
            <a:srgbClr val="FFFFFF"/>
          </a:solidFill>
          <a:ln w="12700">
            <a:solidFill>
              <a:srgbClr val="D9E2EC"/>
            </a:solidFill>
            <a:prstDash val="solid"/>
          </a:ln>
        </p:spPr>
        <p:txBody>
          <a:bodyPr/>
          <a:lstStyle/>
          <a:p>
            <a:endParaRPr lang="ja-JP" altLang="en-US"/>
          </a:p>
        </p:txBody>
      </p:sp>
      <p:sp>
        <p:nvSpPr>
          <p:cNvPr id="32" name="Text 30"/>
          <p:cNvSpPr/>
          <p:nvPr/>
        </p:nvSpPr>
        <p:spPr>
          <a:xfrm>
            <a:off x="3227832" y="2816352"/>
            <a:ext cx="149961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0.0715</a:t>
            </a:r>
            <a:endParaRPr lang="en-US" sz="1250" dirty="0"/>
          </a:p>
        </p:txBody>
      </p:sp>
      <p:sp>
        <p:nvSpPr>
          <p:cNvPr id="33" name="Shape 31"/>
          <p:cNvSpPr/>
          <p:nvPr/>
        </p:nvSpPr>
        <p:spPr>
          <a:xfrm>
            <a:off x="4754880" y="2779776"/>
            <a:ext cx="2788920" cy="402336"/>
          </a:xfrm>
          <a:prstGeom prst="rect">
            <a:avLst/>
          </a:prstGeom>
          <a:solidFill>
            <a:srgbClr val="FFFFFF"/>
          </a:solidFill>
          <a:ln w="12700">
            <a:solidFill>
              <a:srgbClr val="D9E2EC"/>
            </a:solidFill>
            <a:prstDash val="solid"/>
          </a:ln>
        </p:spPr>
        <p:txBody>
          <a:bodyPr/>
          <a:lstStyle/>
          <a:p>
            <a:endParaRPr lang="ja-JP" altLang="en-US"/>
          </a:p>
        </p:txBody>
      </p:sp>
      <p:sp>
        <p:nvSpPr>
          <p:cNvPr id="34" name="Text 32"/>
          <p:cNvSpPr/>
          <p:nvPr/>
        </p:nvSpPr>
        <p:spPr>
          <a:xfrm>
            <a:off x="4782312" y="2816352"/>
            <a:ext cx="273405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差の比</a:t>
            </a:r>
            <a:endParaRPr lang="en-US" sz="1250" dirty="0"/>
          </a:p>
        </p:txBody>
      </p:sp>
      <p:sp>
        <p:nvSpPr>
          <p:cNvPr id="35" name="Shape 33"/>
          <p:cNvSpPr/>
          <p:nvPr/>
        </p:nvSpPr>
        <p:spPr>
          <a:xfrm>
            <a:off x="868680" y="3182112"/>
            <a:ext cx="2331720" cy="402336"/>
          </a:xfrm>
          <a:prstGeom prst="rect">
            <a:avLst/>
          </a:prstGeom>
          <a:solidFill>
            <a:srgbClr val="FFFFFF"/>
          </a:solidFill>
          <a:ln w="12700">
            <a:solidFill>
              <a:srgbClr val="D9E2EC"/>
            </a:solidFill>
            <a:prstDash val="solid"/>
          </a:ln>
        </p:spPr>
        <p:txBody>
          <a:bodyPr/>
          <a:lstStyle/>
          <a:p>
            <a:endParaRPr lang="ja-JP" altLang="en-US"/>
          </a:p>
        </p:txBody>
      </p:sp>
      <p:sp>
        <p:nvSpPr>
          <p:cNvPr id="36" name="Text 34"/>
          <p:cNvSpPr/>
          <p:nvPr/>
        </p:nvSpPr>
        <p:spPr>
          <a:xfrm>
            <a:off x="896112" y="3218688"/>
            <a:ext cx="2276856" cy="329184"/>
          </a:xfrm>
          <a:prstGeom prst="rect">
            <a:avLst/>
          </a:prstGeom>
          <a:noFill/>
          <a:ln/>
        </p:spPr>
        <p:txBody>
          <a:bodyPr wrap="square" lIns="254" tIns="254" rIns="254" bIns="254" rtlCol="0" anchor="ctr"/>
          <a:lstStyle/>
          <a:p>
            <a:pPr marL="0" indent="0" algn="l">
              <a:buNone/>
            </a:pPr>
            <a:r>
              <a:rPr lang="en-US" sz="1250" dirty="0">
                <a:solidFill>
                  <a:srgbClr val="374151"/>
                </a:solidFill>
                <a:latin typeface="Noto Sans CJK JP" pitchFamily="34" charset="0"/>
                <a:ea typeface="Noto Sans CJK JP" pitchFamily="34" charset="-122"/>
                <a:cs typeface="Noto Sans CJK JP" pitchFamily="34" charset="-120"/>
              </a:rPr>
              <a:t>OLS return</a:t>
            </a:r>
            <a:endParaRPr lang="en-US" sz="1250" dirty="0"/>
          </a:p>
        </p:txBody>
      </p:sp>
      <p:sp>
        <p:nvSpPr>
          <p:cNvPr id="37" name="Shape 35"/>
          <p:cNvSpPr/>
          <p:nvPr/>
        </p:nvSpPr>
        <p:spPr>
          <a:xfrm>
            <a:off x="3200400" y="3182112"/>
            <a:ext cx="1554480" cy="402336"/>
          </a:xfrm>
          <a:prstGeom prst="rect">
            <a:avLst/>
          </a:prstGeom>
          <a:solidFill>
            <a:srgbClr val="FFFFFF"/>
          </a:solidFill>
          <a:ln w="12700">
            <a:solidFill>
              <a:srgbClr val="D9E2EC"/>
            </a:solidFill>
            <a:prstDash val="solid"/>
          </a:ln>
        </p:spPr>
        <p:txBody>
          <a:bodyPr/>
          <a:lstStyle/>
          <a:p>
            <a:endParaRPr lang="ja-JP" altLang="en-US"/>
          </a:p>
        </p:txBody>
      </p:sp>
      <p:sp>
        <p:nvSpPr>
          <p:cNvPr id="38" name="Text 36"/>
          <p:cNvSpPr/>
          <p:nvPr/>
        </p:nvSpPr>
        <p:spPr>
          <a:xfrm>
            <a:off x="3227832" y="3218688"/>
            <a:ext cx="149961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0.0801</a:t>
            </a:r>
            <a:endParaRPr lang="en-US" sz="1250" dirty="0"/>
          </a:p>
        </p:txBody>
      </p:sp>
      <p:sp>
        <p:nvSpPr>
          <p:cNvPr id="39" name="Shape 37"/>
          <p:cNvSpPr/>
          <p:nvPr/>
        </p:nvSpPr>
        <p:spPr>
          <a:xfrm>
            <a:off x="4754880" y="3182112"/>
            <a:ext cx="2788920" cy="402336"/>
          </a:xfrm>
          <a:prstGeom prst="rect">
            <a:avLst/>
          </a:prstGeom>
          <a:solidFill>
            <a:srgbClr val="FFFFFF"/>
          </a:solidFill>
          <a:ln w="12700">
            <a:solidFill>
              <a:srgbClr val="D9E2EC"/>
            </a:solidFill>
            <a:prstDash val="solid"/>
          </a:ln>
        </p:spPr>
        <p:txBody>
          <a:bodyPr/>
          <a:lstStyle/>
          <a:p>
            <a:endParaRPr lang="ja-JP" altLang="en-US"/>
          </a:p>
        </p:txBody>
      </p:sp>
      <p:sp>
        <p:nvSpPr>
          <p:cNvPr id="40" name="Text 38"/>
          <p:cNvSpPr/>
          <p:nvPr/>
        </p:nvSpPr>
        <p:spPr>
          <a:xfrm>
            <a:off x="4782312" y="3218688"/>
            <a:ext cx="2734056" cy="329184"/>
          </a:xfrm>
          <a:prstGeom prst="rect">
            <a:avLst/>
          </a:prstGeom>
          <a:noFill/>
          <a:ln/>
        </p:spPr>
        <p:txBody>
          <a:bodyPr wrap="square" lIns="254" tIns="254" rIns="254" bIns="254" rtlCol="0" anchor="ctr"/>
          <a:lstStyle/>
          <a:p>
            <a:pPr marL="0" indent="0" algn="ctr">
              <a:buNone/>
            </a:pPr>
            <a:r>
              <a:rPr lang="en-US" sz="1250" dirty="0">
                <a:solidFill>
                  <a:srgbClr val="374151"/>
                </a:solidFill>
                <a:latin typeface="Noto Sans CJK JP" pitchFamily="34" charset="0"/>
                <a:ea typeface="Noto Sans CJK JP" pitchFamily="34" charset="-122"/>
                <a:cs typeface="Noto Sans CJK JP" pitchFamily="34" charset="-120"/>
              </a:rPr>
              <a:t>素朴な回帰の係数</a:t>
            </a:r>
            <a:endParaRPr lang="en-US" sz="1250" dirty="0"/>
          </a:p>
        </p:txBody>
      </p:sp>
      <p:sp>
        <p:nvSpPr>
          <p:cNvPr id="41" name="Shape 39"/>
          <p:cNvSpPr/>
          <p:nvPr/>
        </p:nvSpPr>
        <p:spPr>
          <a:xfrm>
            <a:off x="8092440" y="1682496"/>
            <a:ext cx="2834640" cy="1325880"/>
          </a:xfrm>
          <a:prstGeom prst="roundRect">
            <a:avLst>
              <a:gd name="adj" fmla="val 551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42" name="Shape 40"/>
          <p:cNvSpPr/>
          <p:nvPr/>
        </p:nvSpPr>
        <p:spPr>
          <a:xfrm>
            <a:off x="8092440" y="1682496"/>
            <a:ext cx="128016" cy="1325880"/>
          </a:xfrm>
          <a:prstGeom prst="rect">
            <a:avLst/>
          </a:prstGeom>
          <a:solidFill>
            <a:srgbClr val="3FA7A3"/>
          </a:solidFill>
          <a:ln w="12700">
            <a:solidFill>
              <a:srgbClr val="3FA7A3"/>
            </a:solidFill>
            <a:prstDash val="solid"/>
          </a:ln>
        </p:spPr>
        <p:txBody>
          <a:bodyPr/>
          <a:lstStyle/>
          <a:p>
            <a:endParaRPr lang="ja-JP" altLang="en-US"/>
          </a:p>
        </p:txBody>
      </p:sp>
      <p:sp>
        <p:nvSpPr>
          <p:cNvPr id="43" name="Text 41"/>
          <p:cNvSpPr/>
          <p:nvPr/>
        </p:nvSpPr>
        <p:spPr>
          <a:xfrm>
            <a:off x="8348472" y="1865376"/>
            <a:ext cx="2487168" cy="292608"/>
          </a:xfrm>
          <a:prstGeom prst="rect">
            <a:avLst/>
          </a:prstGeom>
          <a:noFill/>
          <a:ln/>
        </p:spPr>
        <p:txBody>
          <a:bodyPr wrap="square" lIns="0" tIns="0" rIns="0" bIns="0" rtlCol="0" anchor="ctr"/>
          <a:lstStyle/>
          <a:p>
            <a:pPr marL="0" indent="0">
              <a:buNone/>
            </a:pPr>
            <a:r>
              <a:rPr lang="en-US" sz="1750" b="1" dirty="0">
                <a:solidFill>
                  <a:srgbClr val="17324D"/>
                </a:solidFill>
                <a:latin typeface="Noto Sans CJK JP" pitchFamily="34" charset="0"/>
                <a:ea typeface="Noto Sans CJK JP" pitchFamily="34" charset="-122"/>
                <a:cs typeface="Noto Sans CJK JP" pitchFamily="34" charset="-120"/>
              </a:rPr>
              <a:t>見えていること</a:t>
            </a:r>
            <a:endParaRPr lang="en-US" sz="1750" dirty="0"/>
          </a:p>
        </p:txBody>
      </p:sp>
      <p:sp>
        <p:nvSpPr>
          <p:cNvPr id="44" name="Text 42"/>
          <p:cNvSpPr/>
          <p:nvPr/>
        </p:nvSpPr>
        <p:spPr>
          <a:xfrm>
            <a:off x="8348472" y="2231136"/>
            <a:ext cx="2450592" cy="63093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賃金も教育年数も、</a:t>
            </a:r>
            <a:endParaRPr lang="en-US" sz="1420" dirty="0"/>
          </a:p>
          <a:p>
            <a:pPr marL="0" indent="0">
              <a:buNone/>
            </a:pPr>
            <a:r>
              <a:rPr lang="en-US" sz="1420" dirty="0">
                <a:solidFill>
                  <a:srgbClr val="374151"/>
                </a:solidFill>
                <a:latin typeface="Noto Sans CJK JP" pitchFamily="34" charset="0"/>
                <a:ea typeface="Noto Sans CJK JP" pitchFamily="34" charset="-122"/>
                <a:cs typeface="Noto Sans CJK JP" pitchFamily="34" charset="-120"/>
              </a:rPr>
              <a:t>Q1 生まれの方が少し低い。</a:t>
            </a:r>
            <a:endParaRPr lang="en-US" sz="1420" dirty="0"/>
          </a:p>
        </p:txBody>
      </p:sp>
      <p:sp>
        <p:nvSpPr>
          <p:cNvPr id="45" name="Shape 43"/>
          <p:cNvSpPr/>
          <p:nvPr/>
        </p:nvSpPr>
        <p:spPr>
          <a:xfrm>
            <a:off x="8092440" y="3310128"/>
            <a:ext cx="2834640" cy="1325880"/>
          </a:xfrm>
          <a:prstGeom prst="roundRect">
            <a:avLst>
              <a:gd name="adj" fmla="val 551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46" name="Shape 44"/>
          <p:cNvSpPr/>
          <p:nvPr/>
        </p:nvSpPr>
        <p:spPr>
          <a:xfrm>
            <a:off x="8092440" y="3310128"/>
            <a:ext cx="128016" cy="1325880"/>
          </a:xfrm>
          <a:prstGeom prst="rect">
            <a:avLst/>
          </a:prstGeom>
          <a:solidFill>
            <a:srgbClr val="D4A017"/>
          </a:solidFill>
          <a:ln w="12700">
            <a:solidFill>
              <a:srgbClr val="D4A017"/>
            </a:solidFill>
            <a:prstDash val="solid"/>
          </a:ln>
        </p:spPr>
        <p:txBody>
          <a:bodyPr/>
          <a:lstStyle/>
          <a:p>
            <a:endParaRPr lang="ja-JP" altLang="en-US"/>
          </a:p>
        </p:txBody>
      </p:sp>
      <p:sp>
        <p:nvSpPr>
          <p:cNvPr id="47" name="Text 45"/>
          <p:cNvSpPr/>
          <p:nvPr/>
        </p:nvSpPr>
        <p:spPr>
          <a:xfrm>
            <a:off x="8348472" y="3493008"/>
            <a:ext cx="2487168" cy="292608"/>
          </a:xfrm>
          <a:prstGeom prst="rect">
            <a:avLst/>
          </a:prstGeom>
          <a:noFill/>
          <a:ln/>
        </p:spPr>
        <p:txBody>
          <a:bodyPr wrap="square" lIns="0" tIns="0" rIns="0" bIns="0" rtlCol="0" anchor="ctr"/>
          <a:lstStyle/>
          <a:p>
            <a:pPr marL="0" indent="0">
              <a:buNone/>
            </a:pPr>
            <a:r>
              <a:rPr lang="en-US" sz="1750" b="1" dirty="0">
                <a:solidFill>
                  <a:srgbClr val="17324D"/>
                </a:solidFill>
                <a:latin typeface="Noto Sans CJK JP" pitchFamily="34" charset="0"/>
                <a:ea typeface="Noto Sans CJK JP" pitchFamily="34" charset="-122"/>
                <a:cs typeface="Noto Sans CJK JP" pitchFamily="34" charset="-120"/>
              </a:rPr>
              <a:t>だから</a:t>
            </a:r>
            <a:endParaRPr lang="en-US" sz="1750" dirty="0"/>
          </a:p>
        </p:txBody>
      </p:sp>
      <p:sp>
        <p:nvSpPr>
          <p:cNvPr id="48" name="Text 46"/>
          <p:cNvSpPr/>
          <p:nvPr/>
        </p:nvSpPr>
        <p:spPr>
          <a:xfrm>
            <a:off x="8348472" y="3858768"/>
            <a:ext cx="2450592" cy="63093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賃金差 ÷ 教育差</a:t>
            </a:r>
            <a:endParaRPr lang="en-US" sz="1420" dirty="0"/>
          </a:p>
          <a:p>
            <a:pPr marL="0" indent="0">
              <a:buNone/>
            </a:pPr>
            <a:r>
              <a:rPr lang="en-US" sz="1420" dirty="0">
                <a:solidFill>
                  <a:srgbClr val="374151"/>
                </a:solidFill>
                <a:latin typeface="Noto Sans CJK JP" pitchFamily="34" charset="0"/>
                <a:ea typeface="Noto Sans CJK JP" pitchFamily="34" charset="-122"/>
                <a:cs typeface="Noto Sans CJK JP" pitchFamily="34" charset="-120"/>
              </a:rPr>
              <a:t>という比を作れる。</a:t>
            </a:r>
            <a:endParaRPr lang="en-US" sz="1420" dirty="0"/>
          </a:p>
        </p:txBody>
      </p:sp>
      <p:sp>
        <p:nvSpPr>
          <p:cNvPr id="49" name="Text 47"/>
          <p:cNvSpPr/>
          <p:nvPr/>
        </p:nvSpPr>
        <p:spPr>
          <a:xfrm>
            <a:off x="914400" y="5650992"/>
            <a:ext cx="5394960" cy="164592"/>
          </a:xfrm>
          <a:prstGeom prst="rect">
            <a:avLst/>
          </a:prstGeom>
          <a:noFill/>
          <a:ln/>
        </p:spPr>
        <p:txBody>
          <a:bodyPr wrap="square" lIns="0" tIns="0" rIns="0" bIns="0" rtlCol="0" anchor="ctr"/>
          <a:lstStyle/>
          <a:p>
            <a:pPr marL="0" indent="0">
              <a:buNone/>
            </a:pPr>
            <a:r>
              <a:rPr lang="en-US" sz="910" dirty="0">
                <a:solidFill>
                  <a:srgbClr val="6B7280"/>
                </a:solidFill>
                <a:latin typeface="Noto Sans CJK JP" pitchFamily="34" charset="0"/>
                <a:ea typeface="Noto Sans CJK JP" pitchFamily="34" charset="-122"/>
                <a:cs typeface="Noto Sans CJK JP" pitchFamily="34" charset="-120"/>
              </a:rPr>
              <a:t>数値は Angrist &amp; Krueger (1991) Table III の要点を簡略化して再構成</a:t>
            </a:r>
            <a:endParaRPr lang="en-US" sz="91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Slide 74">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D4A017"/>
          </a:solidFill>
          <a:ln w="12700">
            <a:solidFill>
              <a:srgbClr val="D4A017"/>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Wald 推定量の材料を図で見る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差の比だと分かればよい</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D4A017"/>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D4A017"/>
                </a:solidFill>
                <a:latin typeface="Noto Sans CJK JP" pitchFamily="34" charset="0"/>
                <a:ea typeface="Noto Sans CJK JP" pitchFamily="34" charset="-122"/>
                <a:cs typeface="Noto Sans CJK JP" pitchFamily="34" charset="-120"/>
              </a:rPr>
              <a:t>Wald推定量</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74</a:t>
            </a:r>
            <a:endParaRPr lang="en-US" sz="900" dirty="0"/>
          </a:p>
        </p:txBody>
      </p:sp>
      <p:pic>
        <p:nvPicPr>
          <p:cNvPr id="11" name="Image 0" descr="/mnt/data/lecture1_slide_assets/wald_components.png"/>
          <p:cNvPicPr>
            <a:picLocks noChangeAspect="1"/>
          </p:cNvPicPr>
          <p:nvPr/>
        </p:nvPicPr>
        <p:blipFill>
          <a:blip r:embed="rId3"/>
          <a:stretch>
            <a:fillRect/>
          </a:stretch>
        </p:blipFill>
        <p:spPr>
          <a:xfrm>
            <a:off x="960120" y="1956464"/>
            <a:ext cx="6217920" cy="3539431"/>
          </a:xfrm>
          <a:prstGeom prst="rect">
            <a:avLst/>
          </a:prstGeom>
        </p:spPr>
      </p:pic>
      <p:sp>
        <p:nvSpPr>
          <p:cNvPr id="12" name="Shape 9"/>
          <p:cNvSpPr/>
          <p:nvPr/>
        </p:nvSpPr>
        <p:spPr>
          <a:xfrm>
            <a:off x="7498080" y="1755648"/>
            <a:ext cx="3611880" cy="1325880"/>
          </a:xfrm>
          <a:prstGeom prst="roundRect">
            <a:avLst>
              <a:gd name="adj" fmla="val 551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3" name="Shape 10"/>
          <p:cNvSpPr/>
          <p:nvPr/>
        </p:nvSpPr>
        <p:spPr>
          <a:xfrm>
            <a:off x="7498080" y="1755648"/>
            <a:ext cx="128016" cy="1325880"/>
          </a:xfrm>
          <a:prstGeom prst="rect">
            <a:avLst/>
          </a:prstGeom>
          <a:solidFill>
            <a:srgbClr val="E27D60"/>
          </a:solidFill>
          <a:ln w="12700">
            <a:solidFill>
              <a:srgbClr val="E27D60"/>
            </a:solidFill>
            <a:prstDash val="solid"/>
          </a:ln>
        </p:spPr>
        <p:txBody>
          <a:bodyPr/>
          <a:lstStyle/>
          <a:p>
            <a:endParaRPr lang="ja-JP" altLang="en-US"/>
          </a:p>
        </p:txBody>
      </p:sp>
      <p:sp>
        <p:nvSpPr>
          <p:cNvPr id="14" name="Text 11"/>
          <p:cNvSpPr/>
          <p:nvPr/>
        </p:nvSpPr>
        <p:spPr>
          <a:xfrm>
            <a:off x="7754112" y="1938528"/>
            <a:ext cx="3264408" cy="292608"/>
          </a:xfrm>
          <a:prstGeom prst="rect">
            <a:avLst/>
          </a:prstGeom>
          <a:noFill/>
          <a:ln/>
        </p:spPr>
        <p:txBody>
          <a:bodyPr wrap="square" lIns="0" tIns="0" rIns="0" bIns="0" rtlCol="0" anchor="ctr"/>
          <a:lstStyle/>
          <a:p>
            <a:pPr marL="0" indent="0">
              <a:buNone/>
            </a:pPr>
            <a:r>
              <a:rPr lang="en-US" sz="1700" b="1" dirty="0">
                <a:solidFill>
                  <a:srgbClr val="17324D"/>
                </a:solidFill>
                <a:latin typeface="Noto Sans CJK JP" pitchFamily="34" charset="0"/>
                <a:ea typeface="Noto Sans CJK JP" pitchFamily="34" charset="-122"/>
                <a:cs typeface="Noto Sans CJK JP" pitchFamily="34" charset="-120"/>
              </a:rPr>
              <a:t>分子</a:t>
            </a:r>
            <a:endParaRPr lang="en-US" sz="1700" dirty="0"/>
          </a:p>
        </p:txBody>
      </p:sp>
      <p:sp>
        <p:nvSpPr>
          <p:cNvPr id="15" name="Text 12"/>
          <p:cNvSpPr/>
          <p:nvPr/>
        </p:nvSpPr>
        <p:spPr>
          <a:xfrm>
            <a:off x="7754112" y="2304288"/>
            <a:ext cx="3227832" cy="630936"/>
          </a:xfrm>
          <a:prstGeom prst="rect">
            <a:avLst/>
          </a:prstGeom>
          <a:noFill/>
          <a:ln/>
        </p:spPr>
        <p:txBody>
          <a:bodyPr wrap="square" lIns="381" tIns="381" rIns="381" bIns="381" rtlCol="0" anchor="t"/>
          <a:lstStyle/>
          <a:p>
            <a:pPr marL="0" indent="0">
              <a:buNone/>
            </a:pPr>
            <a:r>
              <a:rPr lang="en-US" sz="1450" dirty="0">
                <a:solidFill>
                  <a:srgbClr val="374151"/>
                </a:solidFill>
                <a:latin typeface="Noto Sans CJK JP" pitchFamily="34" charset="0"/>
                <a:ea typeface="Noto Sans CJK JP" pitchFamily="34" charset="-122"/>
                <a:cs typeface="Noto Sans CJK JP" pitchFamily="34" charset="-120"/>
              </a:rPr>
              <a:t>賃金差は −0.00898</a:t>
            </a:r>
            <a:endParaRPr lang="en-US" sz="1450" dirty="0"/>
          </a:p>
        </p:txBody>
      </p:sp>
      <p:sp>
        <p:nvSpPr>
          <p:cNvPr id="16" name="Shape 13"/>
          <p:cNvSpPr/>
          <p:nvPr/>
        </p:nvSpPr>
        <p:spPr>
          <a:xfrm>
            <a:off x="7498080" y="3355848"/>
            <a:ext cx="3611880" cy="1325880"/>
          </a:xfrm>
          <a:prstGeom prst="roundRect">
            <a:avLst>
              <a:gd name="adj" fmla="val 551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4"/>
          <p:cNvSpPr/>
          <p:nvPr/>
        </p:nvSpPr>
        <p:spPr>
          <a:xfrm>
            <a:off x="7498080" y="3355848"/>
            <a:ext cx="128016" cy="1325880"/>
          </a:xfrm>
          <a:prstGeom prst="rect">
            <a:avLst/>
          </a:prstGeom>
          <a:solidFill>
            <a:srgbClr val="4F7CAC"/>
          </a:solidFill>
          <a:ln w="12700">
            <a:solidFill>
              <a:srgbClr val="4F7CAC"/>
            </a:solidFill>
            <a:prstDash val="solid"/>
          </a:ln>
        </p:spPr>
        <p:txBody>
          <a:bodyPr/>
          <a:lstStyle/>
          <a:p>
            <a:endParaRPr lang="ja-JP" altLang="en-US"/>
          </a:p>
        </p:txBody>
      </p:sp>
      <p:sp>
        <p:nvSpPr>
          <p:cNvPr id="18" name="Text 15"/>
          <p:cNvSpPr/>
          <p:nvPr/>
        </p:nvSpPr>
        <p:spPr>
          <a:xfrm>
            <a:off x="7754112" y="3538728"/>
            <a:ext cx="3264408" cy="292608"/>
          </a:xfrm>
          <a:prstGeom prst="rect">
            <a:avLst/>
          </a:prstGeom>
          <a:noFill/>
          <a:ln/>
        </p:spPr>
        <p:txBody>
          <a:bodyPr wrap="square" lIns="0" tIns="0" rIns="0" bIns="0" rtlCol="0" anchor="ctr"/>
          <a:lstStyle/>
          <a:p>
            <a:pPr marL="0" indent="0">
              <a:buNone/>
            </a:pPr>
            <a:r>
              <a:rPr lang="en-US" sz="1700" b="1" dirty="0">
                <a:solidFill>
                  <a:srgbClr val="17324D"/>
                </a:solidFill>
                <a:latin typeface="Noto Sans CJK JP" pitchFamily="34" charset="0"/>
                <a:ea typeface="Noto Sans CJK JP" pitchFamily="34" charset="-122"/>
                <a:cs typeface="Noto Sans CJK JP" pitchFamily="34" charset="-120"/>
              </a:rPr>
              <a:t>分母</a:t>
            </a:r>
            <a:endParaRPr lang="en-US" sz="1700" dirty="0"/>
          </a:p>
        </p:txBody>
      </p:sp>
      <p:sp>
        <p:nvSpPr>
          <p:cNvPr id="19" name="Text 16"/>
          <p:cNvSpPr/>
          <p:nvPr/>
        </p:nvSpPr>
        <p:spPr>
          <a:xfrm>
            <a:off x="7754112" y="3904488"/>
            <a:ext cx="3227832" cy="630936"/>
          </a:xfrm>
          <a:prstGeom prst="rect">
            <a:avLst/>
          </a:prstGeom>
          <a:noFill/>
          <a:ln/>
        </p:spPr>
        <p:txBody>
          <a:bodyPr wrap="square" lIns="381" tIns="381" rIns="381" bIns="381" rtlCol="0" anchor="t"/>
          <a:lstStyle/>
          <a:p>
            <a:pPr marL="0" indent="0">
              <a:buNone/>
            </a:pPr>
            <a:r>
              <a:rPr lang="en-US" sz="1450" dirty="0">
                <a:solidFill>
                  <a:srgbClr val="374151"/>
                </a:solidFill>
                <a:latin typeface="Noto Sans CJK JP" pitchFamily="34" charset="0"/>
                <a:ea typeface="Noto Sans CJK JP" pitchFamily="34" charset="-122"/>
                <a:cs typeface="Noto Sans CJK JP" pitchFamily="34" charset="-120"/>
              </a:rPr>
              <a:t>教育年数差は −0.1256</a:t>
            </a:r>
            <a:endParaRPr lang="en-US" sz="1450" dirty="0"/>
          </a:p>
        </p:txBody>
      </p:sp>
      <p:sp>
        <p:nvSpPr>
          <p:cNvPr id="20" name="Shape 17"/>
          <p:cNvSpPr/>
          <p:nvPr/>
        </p:nvSpPr>
        <p:spPr>
          <a:xfrm>
            <a:off x="7498080" y="4956048"/>
            <a:ext cx="3611880" cy="877824"/>
          </a:xfrm>
          <a:prstGeom prst="roundRect">
            <a:avLst>
              <a:gd name="adj" fmla="val 8333"/>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1" name="Shape 18"/>
          <p:cNvSpPr/>
          <p:nvPr/>
        </p:nvSpPr>
        <p:spPr>
          <a:xfrm>
            <a:off x="7498080" y="4956048"/>
            <a:ext cx="128016" cy="877824"/>
          </a:xfrm>
          <a:prstGeom prst="rect">
            <a:avLst/>
          </a:prstGeom>
          <a:solidFill>
            <a:srgbClr val="3FA7A3"/>
          </a:solidFill>
          <a:ln w="12700">
            <a:solidFill>
              <a:srgbClr val="3FA7A3"/>
            </a:solidFill>
            <a:prstDash val="solid"/>
          </a:ln>
        </p:spPr>
        <p:txBody>
          <a:bodyPr/>
          <a:lstStyle/>
          <a:p>
            <a:endParaRPr lang="ja-JP" altLang="en-US"/>
          </a:p>
        </p:txBody>
      </p:sp>
      <p:sp>
        <p:nvSpPr>
          <p:cNvPr id="22" name="Text 19"/>
          <p:cNvSpPr/>
          <p:nvPr/>
        </p:nvSpPr>
        <p:spPr>
          <a:xfrm>
            <a:off x="7754112" y="5138928"/>
            <a:ext cx="3264408" cy="292608"/>
          </a:xfrm>
          <a:prstGeom prst="rect">
            <a:avLst/>
          </a:prstGeom>
          <a:noFill/>
          <a:ln/>
        </p:spPr>
        <p:txBody>
          <a:bodyPr wrap="square" lIns="0" tIns="0" rIns="0" bIns="0" rtlCol="0" anchor="ctr"/>
          <a:lstStyle/>
          <a:p>
            <a:pPr marL="0" indent="0">
              <a:buNone/>
            </a:pPr>
            <a:r>
              <a:rPr lang="en-US" sz="1700" b="1" dirty="0">
                <a:solidFill>
                  <a:srgbClr val="17324D"/>
                </a:solidFill>
                <a:latin typeface="Noto Sans CJK JP" pitchFamily="34" charset="0"/>
                <a:ea typeface="Noto Sans CJK JP" pitchFamily="34" charset="-122"/>
                <a:cs typeface="Noto Sans CJK JP" pitchFamily="34" charset="-120"/>
              </a:rPr>
              <a:t>比</a:t>
            </a:r>
            <a:endParaRPr lang="en-US" sz="1700" dirty="0"/>
          </a:p>
        </p:txBody>
      </p:sp>
      <p:sp>
        <p:nvSpPr>
          <p:cNvPr id="23" name="Text 20"/>
          <p:cNvSpPr/>
          <p:nvPr/>
        </p:nvSpPr>
        <p:spPr>
          <a:xfrm>
            <a:off x="7754112" y="5504688"/>
            <a:ext cx="3227832" cy="182880"/>
          </a:xfrm>
          <a:prstGeom prst="rect">
            <a:avLst/>
          </a:prstGeom>
          <a:noFill/>
          <a:ln/>
        </p:spPr>
        <p:txBody>
          <a:bodyPr wrap="square" lIns="381" tIns="381" rIns="381" bIns="381" rtlCol="0" anchor="t"/>
          <a:lstStyle/>
          <a:p>
            <a:pPr marL="0" indent="0">
              <a:buNone/>
            </a:pPr>
            <a:r>
              <a:rPr lang="en-US" sz="1600" dirty="0">
                <a:solidFill>
                  <a:srgbClr val="374151"/>
                </a:solidFill>
                <a:latin typeface="Noto Sans CJK JP" pitchFamily="34" charset="0"/>
                <a:ea typeface="Noto Sans CJK JP" pitchFamily="34" charset="-122"/>
                <a:cs typeface="Noto Sans CJK JP" pitchFamily="34" charset="-120"/>
              </a:rPr>
              <a:t>0.0715</a:t>
            </a:r>
            <a:endParaRPr lang="en-US" sz="16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Slide 75">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D4A017"/>
          </a:solidFill>
          <a:ln w="12700">
            <a:solidFill>
              <a:srgbClr val="D4A017"/>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実際に割ると、0.0715 になる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計算自体はとても素朴</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D4A017"/>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D4A017"/>
                </a:solidFill>
                <a:latin typeface="Noto Sans CJK JP" pitchFamily="34" charset="0"/>
                <a:ea typeface="Noto Sans CJK JP" pitchFamily="34" charset="-122"/>
                <a:cs typeface="Noto Sans CJK JP" pitchFamily="34" charset="-120"/>
              </a:rPr>
              <a:t>Wald推定量</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75</a:t>
            </a:r>
            <a:endParaRPr lang="en-US" sz="900" dirty="0"/>
          </a:p>
        </p:txBody>
      </p:sp>
      <p:pic>
        <p:nvPicPr>
          <p:cNvPr id="11"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08760" y="1828800"/>
            <a:ext cx="8961120" cy="914400"/>
          </a:xfrm>
          <a:prstGeom prst="rect">
            <a:avLst/>
          </a:prstGeom>
        </p:spPr>
      </p:pic>
      <p:sp>
        <p:nvSpPr>
          <p:cNvPr id="12" name="Shape 9"/>
          <p:cNvSpPr/>
          <p:nvPr/>
        </p:nvSpPr>
        <p:spPr>
          <a:xfrm>
            <a:off x="1005840" y="3657600"/>
            <a:ext cx="4526280" cy="1417320"/>
          </a:xfrm>
          <a:prstGeom prst="roundRect">
            <a:avLst>
              <a:gd name="adj" fmla="val 516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3" name="Shape 10"/>
          <p:cNvSpPr/>
          <p:nvPr/>
        </p:nvSpPr>
        <p:spPr>
          <a:xfrm>
            <a:off x="1005840" y="3657600"/>
            <a:ext cx="128016" cy="1417320"/>
          </a:xfrm>
          <a:prstGeom prst="rect">
            <a:avLst/>
          </a:prstGeom>
          <a:solidFill>
            <a:srgbClr val="3FA7A3"/>
          </a:solidFill>
          <a:ln w="12700">
            <a:solidFill>
              <a:srgbClr val="3FA7A3"/>
            </a:solidFill>
            <a:prstDash val="solid"/>
          </a:ln>
        </p:spPr>
        <p:txBody>
          <a:bodyPr/>
          <a:lstStyle/>
          <a:p>
            <a:endParaRPr lang="ja-JP" altLang="en-US"/>
          </a:p>
        </p:txBody>
      </p:sp>
      <p:sp>
        <p:nvSpPr>
          <p:cNvPr id="14" name="Text 11"/>
          <p:cNvSpPr/>
          <p:nvPr/>
        </p:nvSpPr>
        <p:spPr>
          <a:xfrm>
            <a:off x="1261872" y="3840480"/>
            <a:ext cx="4178808" cy="292608"/>
          </a:xfrm>
          <a:prstGeom prst="rect">
            <a:avLst/>
          </a:prstGeom>
          <a:noFill/>
          <a:ln/>
        </p:spPr>
        <p:txBody>
          <a:bodyPr wrap="square" lIns="0" tIns="0" rIns="0" bIns="0" rtlCol="0" anchor="ctr"/>
          <a:lstStyle/>
          <a:p>
            <a:pPr marL="0" indent="0">
              <a:buNone/>
            </a:pPr>
            <a:r>
              <a:rPr lang="en-US" sz="1850" b="1" dirty="0">
                <a:solidFill>
                  <a:srgbClr val="17324D"/>
                </a:solidFill>
                <a:latin typeface="Noto Sans CJK JP" pitchFamily="34" charset="0"/>
                <a:ea typeface="Noto Sans CJK JP" pitchFamily="34" charset="-122"/>
                <a:cs typeface="Noto Sans CJK JP" pitchFamily="34" charset="-120"/>
              </a:rPr>
              <a:t>意味</a:t>
            </a:r>
            <a:endParaRPr lang="en-US" sz="1850" dirty="0"/>
          </a:p>
        </p:txBody>
      </p:sp>
      <p:sp>
        <p:nvSpPr>
          <p:cNvPr id="15" name="Text 12"/>
          <p:cNvSpPr/>
          <p:nvPr/>
        </p:nvSpPr>
        <p:spPr>
          <a:xfrm>
            <a:off x="1261872" y="4206240"/>
            <a:ext cx="4142232" cy="722376"/>
          </a:xfrm>
          <a:prstGeom prst="rect">
            <a:avLst/>
          </a:prstGeom>
          <a:noFill/>
          <a:ln/>
        </p:spPr>
        <p:txBody>
          <a:bodyPr wrap="square" lIns="381" tIns="381" rIns="381" bIns="381" rtlCol="0" anchor="t"/>
          <a:lstStyle/>
          <a:p>
            <a:pPr marL="0" indent="0">
              <a:buNone/>
            </a:pPr>
            <a:r>
              <a:rPr lang="en-US" sz="1500" dirty="0">
                <a:solidFill>
                  <a:srgbClr val="374151"/>
                </a:solidFill>
                <a:latin typeface="Noto Sans CJK JP" pitchFamily="34" charset="0"/>
                <a:ea typeface="Noto Sans CJK JP" pitchFamily="34" charset="-122"/>
                <a:cs typeface="Noto Sans CJK JP" pitchFamily="34" charset="-120"/>
              </a:rPr>
              <a:t>教育年数が 1 年増えると、</a:t>
            </a: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週賃金が約 7% 高くなる。</a:t>
            </a:r>
            <a:endParaRPr lang="en-US" sz="1500" dirty="0"/>
          </a:p>
        </p:txBody>
      </p:sp>
      <p:sp>
        <p:nvSpPr>
          <p:cNvPr id="16" name="Shape 13"/>
          <p:cNvSpPr/>
          <p:nvPr/>
        </p:nvSpPr>
        <p:spPr>
          <a:xfrm>
            <a:off x="5897880" y="3657600"/>
            <a:ext cx="5074920" cy="1417320"/>
          </a:xfrm>
          <a:prstGeom prst="roundRect">
            <a:avLst>
              <a:gd name="adj" fmla="val 516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4"/>
          <p:cNvSpPr/>
          <p:nvPr/>
        </p:nvSpPr>
        <p:spPr>
          <a:xfrm>
            <a:off x="5897880" y="3657600"/>
            <a:ext cx="128016" cy="1417320"/>
          </a:xfrm>
          <a:prstGeom prst="rect">
            <a:avLst/>
          </a:prstGeom>
          <a:solidFill>
            <a:srgbClr val="E27D60"/>
          </a:solidFill>
          <a:ln w="12700">
            <a:solidFill>
              <a:srgbClr val="E27D60"/>
            </a:solidFill>
            <a:prstDash val="solid"/>
          </a:ln>
        </p:spPr>
        <p:txBody>
          <a:bodyPr/>
          <a:lstStyle/>
          <a:p>
            <a:endParaRPr lang="ja-JP" altLang="en-US"/>
          </a:p>
        </p:txBody>
      </p:sp>
      <p:sp>
        <p:nvSpPr>
          <p:cNvPr id="18" name="Text 15"/>
          <p:cNvSpPr/>
          <p:nvPr/>
        </p:nvSpPr>
        <p:spPr>
          <a:xfrm>
            <a:off x="6153912" y="3840480"/>
            <a:ext cx="4727448" cy="292608"/>
          </a:xfrm>
          <a:prstGeom prst="rect">
            <a:avLst/>
          </a:prstGeom>
          <a:noFill/>
          <a:ln/>
        </p:spPr>
        <p:txBody>
          <a:bodyPr wrap="square" lIns="0" tIns="0" rIns="0" bIns="0" rtlCol="0" anchor="ctr"/>
          <a:lstStyle/>
          <a:p>
            <a:pPr marL="0" indent="0">
              <a:buNone/>
            </a:pPr>
            <a:r>
              <a:rPr lang="en-US" sz="1850" b="1" dirty="0">
                <a:solidFill>
                  <a:srgbClr val="17324D"/>
                </a:solidFill>
                <a:latin typeface="Noto Sans CJK JP" pitchFamily="34" charset="0"/>
                <a:ea typeface="Noto Sans CJK JP" pitchFamily="34" charset="-122"/>
                <a:cs typeface="Noto Sans CJK JP" pitchFamily="34" charset="-120"/>
              </a:rPr>
              <a:t>ただし読み方は</a:t>
            </a:r>
            <a:endParaRPr lang="en-US" sz="1850" dirty="0"/>
          </a:p>
        </p:txBody>
      </p:sp>
      <p:sp>
        <p:nvSpPr>
          <p:cNvPr id="19" name="Text 16"/>
          <p:cNvSpPr/>
          <p:nvPr/>
        </p:nvSpPr>
        <p:spPr>
          <a:xfrm>
            <a:off x="6153912" y="4206240"/>
            <a:ext cx="4690872" cy="722376"/>
          </a:xfrm>
          <a:prstGeom prst="rect">
            <a:avLst/>
          </a:prstGeom>
          <a:noFill/>
          <a:ln/>
        </p:spPr>
        <p:txBody>
          <a:bodyPr wrap="square" lIns="381" tIns="381" rIns="381" bIns="381" rtlCol="0" anchor="t"/>
          <a:lstStyle/>
          <a:p>
            <a:pPr marL="0" indent="0">
              <a:buNone/>
            </a:pPr>
            <a:r>
              <a:rPr lang="en-US" sz="1440" dirty="0">
                <a:solidFill>
                  <a:srgbClr val="374151"/>
                </a:solidFill>
                <a:latin typeface="Noto Sans CJK JP" pitchFamily="34" charset="0"/>
                <a:ea typeface="Noto Sans CJK JP" pitchFamily="34" charset="-122"/>
                <a:cs typeface="Noto Sans CJK JP" pitchFamily="34" charset="-120"/>
              </a:rPr>
              <a:t>「誕生四半期 × 制度で動かされた部分」に対する効果、</a:t>
            </a:r>
            <a:endParaRPr lang="en-US" sz="1440" dirty="0"/>
          </a:p>
          <a:p>
            <a:pPr marL="0" indent="0">
              <a:buNone/>
            </a:pPr>
            <a:r>
              <a:rPr lang="en-US" sz="1440" dirty="0">
                <a:solidFill>
                  <a:srgbClr val="374151"/>
                </a:solidFill>
                <a:latin typeface="Noto Sans CJK JP" pitchFamily="34" charset="0"/>
                <a:ea typeface="Noto Sans CJK JP" pitchFamily="34" charset="-122"/>
                <a:cs typeface="Noto Sans CJK JP" pitchFamily="34" charset="-120"/>
              </a:rPr>
              <a:t>ということを忘れない。</a:t>
            </a:r>
            <a:endParaRPr lang="en-US" sz="144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Slide 76">
    <p:bg>
      <p:bgPr>
        <a:solidFill>
          <a:srgbClr val="EEF3F7"/>
        </a:solidFill>
        <a:effectLst/>
      </p:bgPr>
    </p:bg>
    <p:spTree>
      <p:nvGrpSpPr>
        <p:cNvPr id="1" name=""/>
        <p:cNvGrpSpPr/>
        <p:nvPr/>
      </p:nvGrpSpPr>
      <p:grpSpPr>
        <a:xfrm>
          <a:off x="0" y="0"/>
          <a:ext cx="0" cy="0"/>
          <a:chOff x="0" y="0"/>
          <a:chExt cx="0" cy="0"/>
        </a:xfrm>
      </p:grpSpPr>
      <p:sp>
        <p:nvSpPr>
          <p:cNvPr id="2" name="Shape 0"/>
          <p:cNvSpPr/>
          <p:nvPr/>
        </p:nvSpPr>
        <p:spPr>
          <a:xfrm>
            <a:off x="0" y="0"/>
            <a:ext cx="12191695" cy="256032"/>
          </a:xfrm>
          <a:prstGeom prst="rect">
            <a:avLst/>
          </a:prstGeom>
          <a:solidFill>
            <a:srgbClr val="D4A017"/>
          </a:solidFill>
          <a:ln w="12700">
            <a:solidFill>
              <a:srgbClr val="D4A017"/>
            </a:solidFill>
            <a:prstDash val="solid"/>
          </a:ln>
        </p:spPr>
        <p:txBody>
          <a:bodyPr/>
          <a:lstStyle/>
          <a:p>
            <a:endParaRPr lang="ja-JP" altLang="en-US"/>
          </a:p>
        </p:txBody>
      </p:sp>
      <p:sp>
        <p:nvSpPr>
          <p:cNvPr id="3" name="Text 1"/>
          <p:cNvSpPr/>
          <p:nvPr/>
        </p:nvSpPr>
        <p:spPr>
          <a:xfrm>
            <a:off x="822960" y="1024128"/>
            <a:ext cx="1280160" cy="365760"/>
          </a:xfrm>
          <a:prstGeom prst="rect">
            <a:avLst/>
          </a:prstGeom>
          <a:noFill/>
          <a:ln/>
        </p:spPr>
        <p:txBody>
          <a:bodyPr wrap="square" lIns="0" tIns="0" rIns="0" bIns="0" rtlCol="0" anchor="ctr"/>
          <a:lstStyle/>
          <a:p>
            <a:pPr marL="0" indent="0">
              <a:buNone/>
            </a:pPr>
            <a:r>
              <a:rPr lang="en-US" sz="1800" b="1" dirty="0">
                <a:solidFill>
                  <a:srgbClr val="D4A017"/>
                </a:solidFill>
                <a:latin typeface="Noto Sans CJK JP" pitchFamily="34" charset="0"/>
                <a:ea typeface="Noto Sans CJK JP" pitchFamily="34" charset="-122"/>
                <a:cs typeface="Noto Sans CJK JP" pitchFamily="34" charset="-120"/>
              </a:rPr>
              <a:t>論点</a:t>
            </a:r>
            <a:endParaRPr lang="en-US" sz="1800" dirty="0"/>
          </a:p>
        </p:txBody>
      </p:sp>
      <p:sp>
        <p:nvSpPr>
          <p:cNvPr id="4" name="Text 2"/>
          <p:cNvSpPr/>
          <p:nvPr/>
        </p:nvSpPr>
        <p:spPr>
          <a:xfrm>
            <a:off x="822960" y="1572768"/>
            <a:ext cx="10149840" cy="1874520"/>
          </a:xfrm>
          <a:prstGeom prst="rect">
            <a:avLst/>
          </a:prstGeom>
          <a:noFill/>
          <a:ln/>
        </p:spPr>
        <p:txBody>
          <a:bodyPr wrap="square" lIns="0" tIns="0" rIns="0" bIns="0" rtlCol="0" anchor="ctr"/>
          <a:lstStyle/>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大事なのは、数字が少し変わったことではない。</a:t>
            </a:r>
            <a:endParaRPr lang="en-US" sz="2700" dirty="0"/>
          </a:p>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「なぜその数字を信じてよいのか」を説明できるようになったこと。</a:t>
            </a:r>
            <a:endParaRPr lang="en-US" sz="2700" dirty="0"/>
          </a:p>
        </p:txBody>
      </p:sp>
      <p:sp>
        <p:nvSpPr>
          <p:cNvPr id="5" name="Text 3"/>
          <p:cNvSpPr/>
          <p:nvPr/>
        </p:nvSpPr>
        <p:spPr>
          <a:xfrm>
            <a:off x="859536" y="3913632"/>
            <a:ext cx="9418320" cy="502920"/>
          </a:xfrm>
          <a:prstGeom prst="rect">
            <a:avLst/>
          </a:prstGeom>
          <a:noFill/>
          <a:ln/>
        </p:spPr>
        <p:txBody>
          <a:bodyPr wrap="square" lIns="0" tIns="0" rIns="0" bIns="0" rtlCol="0" anchor="ctr"/>
          <a:lstStyle/>
          <a:p>
            <a:pPr marL="0" indent="0">
              <a:buNone/>
            </a:pPr>
            <a:r>
              <a:rPr lang="en-US" sz="1500" dirty="0">
                <a:solidFill>
                  <a:srgbClr val="6B7280"/>
                </a:solidFill>
                <a:latin typeface="Noto Sans CJK JP" pitchFamily="34" charset="0"/>
                <a:ea typeface="Noto Sans CJK JP" pitchFamily="34" charset="-122"/>
                <a:cs typeface="Noto Sans CJK JP" pitchFamily="34" charset="-120"/>
              </a:rPr>
              <a:t>推定値の根拠が明確になったことが重要である。</a:t>
            </a:r>
            <a:endParaRPr lang="en-US" sz="1500" dirty="0"/>
          </a:p>
        </p:txBody>
      </p:sp>
      <p:sp>
        <p:nvSpPr>
          <p:cNvPr id="6" name="Shape 4"/>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7" name="Text 5"/>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8" name="Text 6"/>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76</a:t>
            </a:r>
            <a:endParaRPr lang="en-US" sz="9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Slide 77">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D4A017"/>
          </a:solidFill>
          <a:ln w="12700">
            <a:solidFill>
              <a:srgbClr val="D4A017"/>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OLS と Wald は、結果がそこまで離れていない</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でも、それでも Wald をやる意味がある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D4A017"/>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D4A017"/>
                </a:solidFill>
                <a:latin typeface="Noto Sans CJK JP" pitchFamily="34" charset="0"/>
                <a:ea typeface="Noto Sans CJK JP" pitchFamily="34" charset="-122"/>
                <a:cs typeface="Noto Sans CJK JP" pitchFamily="34" charset="-120"/>
              </a:rPr>
              <a:t>Wald推定量</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77</a:t>
            </a:r>
            <a:endParaRPr lang="en-US" sz="900" dirty="0"/>
          </a:p>
        </p:txBody>
      </p:sp>
      <p:pic>
        <p:nvPicPr>
          <p:cNvPr id="11" name="Image 0" descr="/mnt/data/lecture1_slide_assets/ols_vs_wald.png"/>
          <p:cNvPicPr>
            <a:picLocks noChangeAspect="1"/>
          </p:cNvPicPr>
          <p:nvPr/>
        </p:nvPicPr>
        <p:blipFill>
          <a:blip r:embed="rId3"/>
          <a:stretch>
            <a:fillRect/>
          </a:stretch>
        </p:blipFill>
        <p:spPr>
          <a:xfrm>
            <a:off x="960120" y="1740383"/>
            <a:ext cx="5760720" cy="3880154"/>
          </a:xfrm>
          <a:prstGeom prst="rect">
            <a:avLst/>
          </a:prstGeom>
        </p:spPr>
      </p:pic>
      <p:sp>
        <p:nvSpPr>
          <p:cNvPr id="12" name="Shape 9"/>
          <p:cNvSpPr/>
          <p:nvPr/>
        </p:nvSpPr>
        <p:spPr>
          <a:xfrm>
            <a:off x="7132320" y="1755648"/>
            <a:ext cx="3657600" cy="1417320"/>
          </a:xfrm>
          <a:prstGeom prst="roundRect">
            <a:avLst>
              <a:gd name="adj" fmla="val 516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3" name="Shape 10"/>
          <p:cNvSpPr/>
          <p:nvPr/>
        </p:nvSpPr>
        <p:spPr>
          <a:xfrm>
            <a:off x="7132320" y="1755648"/>
            <a:ext cx="128016" cy="1417320"/>
          </a:xfrm>
          <a:prstGeom prst="rect">
            <a:avLst/>
          </a:prstGeom>
          <a:solidFill>
            <a:srgbClr val="4F7CAC"/>
          </a:solidFill>
          <a:ln w="12700">
            <a:solidFill>
              <a:srgbClr val="4F7CAC"/>
            </a:solidFill>
            <a:prstDash val="solid"/>
          </a:ln>
        </p:spPr>
        <p:txBody>
          <a:bodyPr/>
          <a:lstStyle/>
          <a:p>
            <a:endParaRPr lang="ja-JP" altLang="en-US"/>
          </a:p>
        </p:txBody>
      </p:sp>
      <p:sp>
        <p:nvSpPr>
          <p:cNvPr id="14" name="Text 11"/>
          <p:cNvSpPr/>
          <p:nvPr/>
        </p:nvSpPr>
        <p:spPr>
          <a:xfrm>
            <a:off x="7388352" y="1938528"/>
            <a:ext cx="3310128" cy="292608"/>
          </a:xfrm>
          <a:prstGeom prst="rect">
            <a:avLst/>
          </a:prstGeom>
          <a:noFill/>
          <a:ln/>
        </p:spPr>
        <p:txBody>
          <a:bodyPr wrap="square" lIns="0" tIns="0" rIns="0" bIns="0" rtlCol="0" anchor="ctr"/>
          <a:lstStyle/>
          <a:p>
            <a:pPr marL="0" indent="0">
              <a:buNone/>
            </a:pPr>
            <a:r>
              <a:rPr lang="en-US" sz="1700" b="1" dirty="0">
                <a:solidFill>
                  <a:srgbClr val="17324D"/>
                </a:solidFill>
                <a:latin typeface="Noto Sans CJK JP" pitchFamily="34" charset="0"/>
                <a:ea typeface="Noto Sans CJK JP" pitchFamily="34" charset="-122"/>
                <a:cs typeface="Noto Sans CJK JP" pitchFamily="34" charset="-120"/>
              </a:rPr>
              <a:t>結果だけ見ると</a:t>
            </a:r>
            <a:endParaRPr lang="en-US" sz="1700" dirty="0"/>
          </a:p>
        </p:txBody>
      </p:sp>
      <p:sp>
        <p:nvSpPr>
          <p:cNvPr id="15" name="Text 12"/>
          <p:cNvSpPr/>
          <p:nvPr/>
        </p:nvSpPr>
        <p:spPr>
          <a:xfrm>
            <a:off x="7388352" y="2304288"/>
            <a:ext cx="3273552" cy="722376"/>
          </a:xfrm>
          <a:prstGeom prst="rect">
            <a:avLst/>
          </a:prstGeom>
          <a:noFill/>
          <a:ln/>
        </p:spPr>
        <p:txBody>
          <a:bodyPr wrap="square" lIns="381" tIns="381" rIns="381" bIns="381" rtlCol="0" anchor="t"/>
          <a:lstStyle/>
          <a:p>
            <a:pPr marL="0" indent="0">
              <a:buNone/>
            </a:pPr>
            <a:r>
              <a:rPr lang="en-US" sz="1500" dirty="0">
                <a:solidFill>
                  <a:srgbClr val="374151"/>
                </a:solidFill>
                <a:latin typeface="Noto Sans CJK JP" pitchFamily="34" charset="0"/>
                <a:ea typeface="Noto Sans CJK JP" pitchFamily="34" charset="-122"/>
                <a:cs typeface="Noto Sans CJK JP" pitchFamily="34" charset="-120"/>
              </a:rPr>
              <a:t>OLS 8.01%</a:t>
            </a: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Wald 7.15%</a:t>
            </a:r>
            <a:endParaRPr lang="en-US" sz="1500" dirty="0"/>
          </a:p>
        </p:txBody>
      </p:sp>
      <p:sp>
        <p:nvSpPr>
          <p:cNvPr id="16" name="Shape 13"/>
          <p:cNvSpPr/>
          <p:nvPr/>
        </p:nvSpPr>
        <p:spPr>
          <a:xfrm>
            <a:off x="7132320" y="3447288"/>
            <a:ext cx="3657600" cy="1417320"/>
          </a:xfrm>
          <a:prstGeom prst="roundRect">
            <a:avLst>
              <a:gd name="adj" fmla="val 516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4"/>
          <p:cNvSpPr/>
          <p:nvPr/>
        </p:nvSpPr>
        <p:spPr>
          <a:xfrm>
            <a:off x="7132320" y="3447288"/>
            <a:ext cx="128016" cy="1417320"/>
          </a:xfrm>
          <a:prstGeom prst="rect">
            <a:avLst/>
          </a:prstGeom>
          <a:solidFill>
            <a:srgbClr val="3FA7A3"/>
          </a:solidFill>
          <a:ln w="12700">
            <a:solidFill>
              <a:srgbClr val="3FA7A3"/>
            </a:solidFill>
            <a:prstDash val="solid"/>
          </a:ln>
        </p:spPr>
        <p:txBody>
          <a:bodyPr/>
          <a:lstStyle/>
          <a:p>
            <a:endParaRPr lang="ja-JP" altLang="en-US"/>
          </a:p>
        </p:txBody>
      </p:sp>
      <p:sp>
        <p:nvSpPr>
          <p:cNvPr id="18" name="Text 15"/>
          <p:cNvSpPr/>
          <p:nvPr/>
        </p:nvSpPr>
        <p:spPr>
          <a:xfrm>
            <a:off x="7388352" y="3630168"/>
            <a:ext cx="3310128" cy="292608"/>
          </a:xfrm>
          <a:prstGeom prst="rect">
            <a:avLst/>
          </a:prstGeom>
          <a:noFill/>
          <a:ln/>
        </p:spPr>
        <p:txBody>
          <a:bodyPr wrap="square" lIns="0" tIns="0" rIns="0" bIns="0" rtlCol="0" anchor="ctr"/>
          <a:lstStyle/>
          <a:p>
            <a:pPr marL="0" indent="0">
              <a:buNone/>
            </a:pPr>
            <a:r>
              <a:rPr lang="en-US" sz="1700" b="1" dirty="0">
                <a:solidFill>
                  <a:srgbClr val="17324D"/>
                </a:solidFill>
                <a:latin typeface="Noto Sans CJK JP" pitchFamily="34" charset="0"/>
                <a:ea typeface="Noto Sans CJK JP" pitchFamily="34" charset="-122"/>
                <a:cs typeface="Noto Sans CJK JP" pitchFamily="34" charset="-120"/>
              </a:rPr>
              <a:t>でも重要なのは</a:t>
            </a:r>
            <a:endParaRPr lang="en-US" sz="1700" dirty="0"/>
          </a:p>
        </p:txBody>
      </p:sp>
      <p:sp>
        <p:nvSpPr>
          <p:cNvPr id="19" name="Text 16"/>
          <p:cNvSpPr/>
          <p:nvPr/>
        </p:nvSpPr>
        <p:spPr>
          <a:xfrm>
            <a:off x="7388352" y="3995928"/>
            <a:ext cx="3273552" cy="722376"/>
          </a:xfrm>
          <a:prstGeom prst="rect">
            <a:avLst/>
          </a:prstGeom>
          <a:noFill/>
          <a:ln/>
        </p:spPr>
        <p:txBody>
          <a:bodyPr wrap="square" lIns="381" tIns="381" rIns="381" bIns="381" rtlCol="0" anchor="t"/>
          <a:lstStyle/>
          <a:p>
            <a:pPr marL="0" indent="0">
              <a:buNone/>
            </a:pPr>
            <a:r>
              <a:rPr lang="en-US" sz="1440" dirty="0">
                <a:solidFill>
                  <a:srgbClr val="374151"/>
                </a:solidFill>
                <a:latin typeface="Noto Sans CJK JP" pitchFamily="34" charset="0"/>
                <a:ea typeface="Noto Sans CJK JP" pitchFamily="34" charset="-122"/>
                <a:cs typeface="Noto Sans CJK JP" pitchFamily="34" charset="-120"/>
              </a:rPr>
              <a:t>Wald では「なぜ信じてよいか」の説明が付く。</a:t>
            </a:r>
            <a:endParaRPr lang="en-US" sz="1440" dirty="0"/>
          </a:p>
        </p:txBody>
      </p:sp>
      <p:sp>
        <p:nvSpPr>
          <p:cNvPr id="20" name="Shape 17"/>
          <p:cNvSpPr/>
          <p:nvPr/>
        </p:nvSpPr>
        <p:spPr>
          <a:xfrm>
            <a:off x="7132320" y="5138928"/>
            <a:ext cx="3657600" cy="749808"/>
          </a:xfrm>
          <a:prstGeom prst="roundRect">
            <a:avLst>
              <a:gd name="adj" fmla="val 9756"/>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1" name="Shape 18"/>
          <p:cNvSpPr/>
          <p:nvPr/>
        </p:nvSpPr>
        <p:spPr>
          <a:xfrm>
            <a:off x="7132320" y="5138928"/>
            <a:ext cx="128016" cy="749808"/>
          </a:xfrm>
          <a:prstGeom prst="rect">
            <a:avLst/>
          </a:prstGeom>
          <a:solidFill>
            <a:srgbClr val="D4A017"/>
          </a:solidFill>
          <a:ln w="12700">
            <a:solidFill>
              <a:srgbClr val="D4A017"/>
            </a:solidFill>
            <a:prstDash val="solid"/>
          </a:ln>
        </p:spPr>
        <p:txBody>
          <a:bodyPr/>
          <a:lstStyle/>
          <a:p>
            <a:endParaRPr lang="ja-JP" altLang="en-US"/>
          </a:p>
        </p:txBody>
      </p:sp>
      <p:sp>
        <p:nvSpPr>
          <p:cNvPr id="22" name="Text 19"/>
          <p:cNvSpPr/>
          <p:nvPr/>
        </p:nvSpPr>
        <p:spPr>
          <a:xfrm>
            <a:off x="7388352" y="5321808"/>
            <a:ext cx="3310128" cy="292608"/>
          </a:xfrm>
          <a:prstGeom prst="rect">
            <a:avLst/>
          </a:prstGeom>
          <a:noFill/>
          <a:ln/>
        </p:spPr>
        <p:txBody>
          <a:bodyPr wrap="square" lIns="0" tIns="0" rIns="0" bIns="0" rtlCol="0" anchor="ctr"/>
          <a:lstStyle/>
          <a:p>
            <a:pPr marL="0" indent="0">
              <a:buNone/>
            </a:pPr>
            <a:r>
              <a:rPr lang="en-US" sz="1700" b="1" dirty="0">
                <a:solidFill>
                  <a:srgbClr val="17324D"/>
                </a:solidFill>
                <a:latin typeface="Noto Sans CJK JP" pitchFamily="34" charset="0"/>
                <a:ea typeface="Noto Sans CJK JP" pitchFamily="34" charset="-122"/>
                <a:cs typeface="Noto Sans CJK JP" pitchFamily="34" charset="-120"/>
              </a:rPr>
              <a:t>つまり</a:t>
            </a:r>
            <a:endParaRPr lang="en-US" sz="1700" dirty="0"/>
          </a:p>
        </p:txBody>
      </p:sp>
      <p:sp>
        <p:nvSpPr>
          <p:cNvPr id="23" name="Text 20"/>
          <p:cNvSpPr/>
          <p:nvPr/>
        </p:nvSpPr>
        <p:spPr>
          <a:xfrm>
            <a:off x="7388352" y="5687568"/>
            <a:ext cx="3273552" cy="54864"/>
          </a:xfrm>
          <a:prstGeom prst="rect">
            <a:avLst/>
          </a:prstGeom>
          <a:noFill/>
          <a:ln/>
        </p:spPr>
        <p:txBody>
          <a:bodyPr wrap="square" lIns="381" tIns="381" rIns="381" bIns="381" rtlCol="0" anchor="t"/>
          <a:lstStyle/>
          <a:p>
            <a:pPr marL="0" indent="0">
              <a:buNone/>
            </a:pPr>
            <a:r>
              <a:rPr lang="en-US" sz="1370" dirty="0">
                <a:solidFill>
                  <a:srgbClr val="374151"/>
                </a:solidFill>
                <a:latin typeface="Noto Sans CJK JP" pitchFamily="34" charset="0"/>
                <a:ea typeface="Noto Sans CJK JP" pitchFamily="34" charset="-122"/>
                <a:cs typeface="Noto Sans CJK JP" pitchFamily="34" charset="-120"/>
              </a:rPr>
              <a:t>追加の推定は、説得力を増やす。</a:t>
            </a:r>
            <a:endParaRPr lang="en-US" sz="137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Slide 78">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D4A017"/>
          </a:solidFill>
          <a:ln w="12700">
            <a:solidFill>
              <a:srgbClr val="D4A017"/>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なぜここまで面倒なことをするのか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経済学者に文句を言われにくくするため</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D4A017"/>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D4A017"/>
                </a:solidFill>
                <a:latin typeface="Noto Sans CJK JP" pitchFamily="34" charset="0"/>
                <a:ea typeface="Noto Sans CJK JP" pitchFamily="34" charset="-122"/>
                <a:cs typeface="Noto Sans CJK JP" pitchFamily="34" charset="-120"/>
              </a:rPr>
              <a:t>Wald推定量</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78</a:t>
            </a:r>
            <a:endParaRPr lang="en-US" sz="900" dirty="0"/>
          </a:p>
        </p:txBody>
      </p:sp>
      <p:sp>
        <p:nvSpPr>
          <p:cNvPr id="11" name="Shape 9"/>
          <p:cNvSpPr/>
          <p:nvPr/>
        </p:nvSpPr>
        <p:spPr>
          <a:xfrm>
            <a:off x="868680" y="1691640"/>
            <a:ext cx="4617720" cy="1965960"/>
          </a:xfrm>
          <a:prstGeom prst="roundRect">
            <a:avLst>
              <a:gd name="adj" fmla="val 372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691640"/>
            <a:ext cx="128016" cy="1965960"/>
          </a:xfrm>
          <a:prstGeom prst="rect">
            <a:avLst/>
          </a:prstGeom>
          <a:solidFill>
            <a:srgbClr val="E27D60"/>
          </a:solidFill>
          <a:ln w="12700">
            <a:solidFill>
              <a:srgbClr val="E27D60"/>
            </a:solidFill>
            <a:prstDash val="solid"/>
          </a:ln>
        </p:spPr>
        <p:txBody>
          <a:bodyPr/>
          <a:lstStyle/>
          <a:p>
            <a:endParaRPr lang="ja-JP" altLang="en-US"/>
          </a:p>
        </p:txBody>
      </p:sp>
      <p:sp>
        <p:nvSpPr>
          <p:cNvPr id="13" name="Text 11"/>
          <p:cNvSpPr/>
          <p:nvPr/>
        </p:nvSpPr>
        <p:spPr>
          <a:xfrm>
            <a:off x="1124712" y="1874520"/>
            <a:ext cx="427024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素朴な OLS だけだと</a:t>
            </a:r>
            <a:endParaRPr lang="en-US" sz="1900" dirty="0"/>
          </a:p>
        </p:txBody>
      </p:sp>
      <p:sp>
        <p:nvSpPr>
          <p:cNvPr id="14" name="Text 12"/>
          <p:cNvSpPr/>
          <p:nvPr/>
        </p:nvSpPr>
        <p:spPr>
          <a:xfrm>
            <a:off x="1124712" y="2240280"/>
            <a:ext cx="4233672" cy="127101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「能力や家庭背景が混ざっているのでは？」</a:t>
            </a: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と反論される余地が大きい。</a:t>
            </a:r>
            <a:endParaRPr lang="en-US" sz="1510" dirty="0"/>
          </a:p>
        </p:txBody>
      </p:sp>
      <p:sp>
        <p:nvSpPr>
          <p:cNvPr id="15" name="Shape 13"/>
          <p:cNvSpPr/>
          <p:nvPr/>
        </p:nvSpPr>
        <p:spPr>
          <a:xfrm>
            <a:off x="5870448" y="1691640"/>
            <a:ext cx="5166360" cy="1965960"/>
          </a:xfrm>
          <a:prstGeom prst="roundRect">
            <a:avLst>
              <a:gd name="adj" fmla="val 372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5870448" y="1691640"/>
            <a:ext cx="128016" cy="1965960"/>
          </a:xfrm>
          <a:prstGeom prst="rect">
            <a:avLst/>
          </a:prstGeom>
          <a:solidFill>
            <a:srgbClr val="3FA7A3"/>
          </a:solidFill>
          <a:ln w="12700">
            <a:solidFill>
              <a:srgbClr val="3FA7A3"/>
            </a:solidFill>
            <a:prstDash val="solid"/>
          </a:ln>
        </p:spPr>
        <p:txBody>
          <a:bodyPr/>
          <a:lstStyle/>
          <a:p>
            <a:endParaRPr lang="ja-JP" altLang="en-US"/>
          </a:p>
        </p:txBody>
      </p:sp>
      <p:sp>
        <p:nvSpPr>
          <p:cNvPr id="17" name="Text 15"/>
          <p:cNvSpPr/>
          <p:nvPr/>
        </p:nvSpPr>
        <p:spPr>
          <a:xfrm>
            <a:off x="6126480" y="1874520"/>
            <a:ext cx="481888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外生変動を使うと</a:t>
            </a:r>
            <a:endParaRPr lang="en-US" sz="1900" dirty="0"/>
          </a:p>
        </p:txBody>
      </p:sp>
      <p:sp>
        <p:nvSpPr>
          <p:cNvPr id="18" name="Text 16"/>
          <p:cNvSpPr/>
          <p:nvPr/>
        </p:nvSpPr>
        <p:spPr>
          <a:xfrm>
            <a:off x="6126480" y="2240280"/>
            <a:ext cx="4782312" cy="127101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「自己選択ではない変動を使っている」と説明でき、</a:t>
            </a: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反論の余地を減らせる。</a:t>
            </a:r>
            <a:endParaRPr lang="en-US" sz="1510" dirty="0"/>
          </a:p>
        </p:txBody>
      </p:sp>
      <p:sp>
        <p:nvSpPr>
          <p:cNvPr id="19" name="Shape 17"/>
          <p:cNvSpPr/>
          <p:nvPr/>
        </p:nvSpPr>
        <p:spPr>
          <a:xfrm>
            <a:off x="914400" y="4526280"/>
            <a:ext cx="10094976" cy="914400"/>
          </a:xfrm>
          <a:prstGeom prst="roundRect">
            <a:avLst>
              <a:gd name="adj" fmla="val 8000"/>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914400" y="4526280"/>
            <a:ext cx="128016" cy="914400"/>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1170432" y="4709160"/>
            <a:ext cx="9747504"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含意</a:t>
            </a:r>
            <a:endParaRPr lang="en-US" sz="1500" dirty="0"/>
          </a:p>
        </p:txBody>
      </p:sp>
      <p:sp>
        <p:nvSpPr>
          <p:cNvPr id="22" name="Text 20"/>
          <p:cNvSpPr/>
          <p:nvPr/>
        </p:nvSpPr>
        <p:spPr>
          <a:xfrm>
            <a:off x="1170432" y="5074920"/>
            <a:ext cx="9710928" cy="21945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計量経済学を学ぶとは、相手を納得させるための「数字付きの文章の書き方」を学ぶことでもある。</a:t>
            </a:r>
            <a:endParaRPr lang="en-US" sz="142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Slide 79">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D4A017"/>
          </a:solidFill>
          <a:ln w="12700">
            <a:solidFill>
              <a:srgbClr val="D4A017"/>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ここまでを 1 枚で言うと</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ミクロ理論と計量経済学は、こう噛み合う</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D4A017"/>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D4A017"/>
                </a:solidFill>
                <a:latin typeface="Noto Sans CJK JP" pitchFamily="34" charset="0"/>
                <a:ea typeface="Noto Sans CJK JP" pitchFamily="34" charset="-122"/>
                <a:cs typeface="Noto Sans CJK JP" pitchFamily="34" charset="-120"/>
              </a:rPr>
              <a:t>Wald推定量</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79</a:t>
            </a:r>
            <a:endParaRPr lang="en-US" sz="900" dirty="0"/>
          </a:p>
        </p:txBody>
      </p:sp>
      <p:sp>
        <p:nvSpPr>
          <p:cNvPr id="11" name="Shape 9"/>
          <p:cNvSpPr/>
          <p:nvPr/>
        </p:nvSpPr>
        <p:spPr>
          <a:xfrm>
            <a:off x="868680" y="1828800"/>
            <a:ext cx="3017520" cy="1828800"/>
          </a:xfrm>
          <a:prstGeom prst="roundRect">
            <a:avLst>
              <a:gd name="adj" fmla="val 400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828800"/>
            <a:ext cx="128016" cy="1828800"/>
          </a:xfrm>
          <a:prstGeom prst="rect">
            <a:avLst/>
          </a:prstGeom>
          <a:solidFill>
            <a:srgbClr val="E27D60"/>
          </a:solidFill>
          <a:ln w="12700">
            <a:solidFill>
              <a:srgbClr val="E27D60"/>
            </a:solidFill>
            <a:prstDash val="solid"/>
          </a:ln>
        </p:spPr>
        <p:txBody>
          <a:bodyPr/>
          <a:lstStyle/>
          <a:p>
            <a:endParaRPr lang="ja-JP" altLang="en-US"/>
          </a:p>
        </p:txBody>
      </p:sp>
      <p:sp>
        <p:nvSpPr>
          <p:cNvPr id="13" name="Text 11"/>
          <p:cNvSpPr/>
          <p:nvPr/>
        </p:nvSpPr>
        <p:spPr>
          <a:xfrm>
            <a:off x="1124712" y="2011680"/>
            <a:ext cx="267004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ミクロ理論</a:t>
            </a:r>
            <a:endParaRPr lang="en-US" sz="1900" dirty="0"/>
          </a:p>
        </p:txBody>
      </p:sp>
      <p:sp>
        <p:nvSpPr>
          <p:cNvPr id="14" name="Text 12"/>
          <p:cNvSpPr/>
          <p:nvPr/>
        </p:nvSpPr>
        <p:spPr>
          <a:xfrm>
            <a:off x="1124712" y="2377440"/>
            <a:ext cx="2633472" cy="113385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何が怪しいかを言語化する。</a:t>
            </a: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どんな反論が飛んでくるかを教える。</a:t>
            </a:r>
            <a:endParaRPr lang="en-US" sz="1510" dirty="0"/>
          </a:p>
        </p:txBody>
      </p:sp>
      <p:sp>
        <p:nvSpPr>
          <p:cNvPr id="15" name="Shape 13"/>
          <p:cNvSpPr/>
          <p:nvPr/>
        </p:nvSpPr>
        <p:spPr>
          <a:xfrm>
            <a:off x="4160520" y="2514600"/>
            <a:ext cx="685800" cy="347472"/>
          </a:xfrm>
          <a:prstGeom prst="chevron">
            <a:avLst/>
          </a:prstGeom>
          <a:solidFill>
            <a:srgbClr val="6B7280"/>
          </a:solidFill>
          <a:ln w="12700">
            <a:solidFill>
              <a:srgbClr val="6B7280"/>
            </a:solidFill>
            <a:prstDash val="solid"/>
          </a:ln>
        </p:spPr>
        <p:txBody>
          <a:bodyPr/>
          <a:lstStyle/>
          <a:p>
            <a:endParaRPr lang="ja-JP" altLang="en-US"/>
          </a:p>
        </p:txBody>
      </p:sp>
      <p:sp>
        <p:nvSpPr>
          <p:cNvPr id="16" name="Shape 14"/>
          <p:cNvSpPr/>
          <p:nvPr/>
        </p:nvSpPr>
        <p:spPr>
          <a:xfrm>
            <a:off x="5074920" y="1828800"/>
            <a:ext cx="3108960" cy="1828800"/>
          </a:xfrm>
          <a:prstGeom prst="roundRect">
            <a:avLst>
              <a:gd name="adj" fmla="val 400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7" name="Shape 15"/>
          <p:cNvSpPr/>
          <p:nvPr/>
        </p:nvSpPr>
        <p:spPr>
          <a:xfrm>
            <a:off x="5074920" y="1828800"/>
            <a:ext cx="128016" cy="1828800"/>
          </a:xfrm>
          <a:prstGeom prst="rect">
            <a:avLst/>
          </a:prstGeom>
          <a:solidFill>
            <a:srgbClr val="3FA7A3"/>
          </a:solidFill>
          <a:ln w="12700">
            <a:solidFill>
              <a:srgbClr val="3FA7A3"/>
            </a:solidFill>
            <a:prstDash val="solid"/>
          </a:ln>
        </p:spPr>
        <p:txBody>
          <a:bodyPr/>
          <a:lstStyle/>
          <a:p>
            <a:endParaRPr lang="ja-JP" altLang="en-US"/>
          </a:p>
        </p:txBody>
      </p:sp>
      <p:sp>
        <p:nvSpPr>
          <p:cNvPr id="18" name="Text 16"/>
          <p:cNvSpPr/>
          <p:nvPr/>
        </p:nvSpPr>
        <p:spPr>
          <a:xfrm>
            <a:off x="5330952" y="2011680"/>
            <a:ext cx="276148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計量経済学</a:t>
            </a:r>
            <a:endParaRPr lang="en-US" sz="1900" dirty="0"/>
          </a:p>
        </p:txBody>
      </p:sp>
      <p:sp>
        <p:nvSpPr>
          <p:cNvPr id="19" name="Text 17"/>
          <p:cNvSpPr/>
          <p:nvPr/>
        </p:nvSpPr>
        <p:spPr>
          <a:xfrm>
            <a:off x="5330952" y="2377440"/>
            <a:ext cx="2724912" cy="113385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その反論に耐えるように、</a:t>
            </a: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比較と推定を設計する。</a:t>
            </a:r>
            <a:endParaRPr lang="en-US" sz="1510" dirty="0"/>
          </a:p>
        </p:txBody>
      </p:sp>
      <p:sp>
        <p:nvSpPr>
          <p:cNvPr id="20" name="Shape 18"/>
          <p:cNvSpPr/>
          <p:nvPr/>
        </p:nvSpPr>
        <p:spPr>
          <a:xfrm>
            <a:off x="8458200" y="2514600"/>
            <a:ext cx="685800" cy="347472"/>
          </a:xfrm>
          <a:prstGeom prst="chevron">
            <a:avLst/>
          </a:prstGeom>
          <a:solidFill>
            <a:srgbClr val="6B7280"/>
          </a:solidFill>
          <a:ln w="12700">
            <a:solidFill>
              <a:srgbClr val="6B7280"/>
            </a:solidFill>
            <a:prstDash val="solid"/>
          </a:ln>
        </p:spPr>
        <p:txBody>
          <a:bodyPr/>
          <a:lstStyle/>
          <a:p>
            <a:endParaRPr lang="ja-JP" altLang="en-US"/>
          </a:p>
        </p:txBody>
      </p:sp>
      <p:sp>
        <p:nvSpPr>
          <p:cNvPr id="21" name="Shape 19"/>
          <p:cNvSpPr/>
          <p:nvPr/>
        </p:nvSpPr>
        <p:spPr>
          <a:xfrm>
            <a:off x="9372600" y="1828800"/>
            <a:ext cx="1828800" cy="1828800"/>
          </a:xfrm>
          <a:prstGeom prst="roundRect">
            <a:avLst>
              <a:gd name="adj" fmla="val 4000"/>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2" name="Shape 20"/>
          <p:cNvSpPr/>
          <p:nvPr/>
        </p:nvSpPr>
        <p:spPr>
          <a:xfrm>
            <a:off x="9372600" y="1828800"/>
            <a:ext cx="128016" cy="1828800"/>
          </a:xfrm>
          <a:prstGeom prst="rect">
            <a:avLst/>
          </a:prstGeom>
          <a:solidFill>
            <a:srgbClr val="D4A017"/>
          </a:solidFill>
          <a:ln w="12700">
            <a:solidFill>
              <a:srgbClr val="D4A017"/>
            </a:solidFill>
            <a:prstDash val="solid"/>
          </a:ln>
        </p:spPr>
        <p:txBody>
          <a:bodyPr/>
          <a:lstStyle/>
          <a:p>
            <a:endParaRPr lang="ja-JP" altLang="en-US"/>
          </a:p>
        </p:txBody>
      </p:sp>
      <p:sp>
        <p:nvSpPr>
          <p:cNvPr id="23" name="Text 21"/>
          <p:cNvSpPr/>
          <p:nvPr/>
        </p:nvSpPr>
        <p:spPr>
          <a:xfrm>
            <a:off x="9628632" y="2011680"/>
            <a:ext cx="148132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ミクロ実証</a:t>
            </a:r>
            <a:endParaRPr lang="en-US" sz="1800" dirty="0"/>
          </a:p>
        </p:txBody>
      </p:sp>
      <p:sp>
        <p:nvSpPr>
          <p:cNvPr id="24" name="Text 22"/>
          <p:cNvSpPr/>
          <p:nvPr/>
        </p:nvSpPr>
        <p:spPr>
          <a:xfrm>
            <a:off x="9628632" y="2377440"/>
            <a:ext cx="1444752" cy="113385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相手に納得されやすい</a:t>
            </a: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分析になる。</a:t>
            </a:r>
            <a:endParaRPr lang="en-US" sz="1510" dirty="0"/>
          </a:p>
        </p:txBody>
      </p:sp>
      <p:sp>
        <p:nvSpPr>
          <p:cNvPr id="25" name="Shape 23"/>
          <p:cNvSpPr/>
          <p:nvPr/>
        </p:nvSpPr>
        <p:spPr>
          <a:xfrm>
            <a:off x="914400" y="4553712"/>
            <a:ext cx="10094976" cy="914400"/>
          </a:xfrm>
          <a:prstGeom prst="roundRect">
            <a:avLst>
              <a:gd name="adj" fmla="val 8000"/>
            </a:avLst>
          </a:prstGeom>
          <a:solidFill>
            <a:srgbClr val="FDFEFE"/>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6" name="Shape 24"/>
          <p:cNvSpPr/>
          <p:nvPr/>
        </p:nvSpPr>
        <p:spPr>
          <a:xfrm>
            <a:off x="914400" y="4553712"/>
            <a:ext cx="128016" cy="914400"/>
          </a:xfrm>
          <a:prstGeom prst="rect">
            <a:avLst/>
          </a:prstGeom>
          <a:solidFill>
            <a:srgbClr val="4F7CAC"/>
          </a:solidFill>
          <a:ln w="12700">
            <a:solidFill>
              <a:srgbClr val="4F7CAC"/>
            </a:solidFill>
            <a:prstDash val="solid"/>
          </a:ln>
        </p:spPr>
        <p:txBody>
          <a:bodyPr/>
          <a:lstStyle/>
          <a:p>
            <a:endParaRPr lang="ja-JP" altLang="en-US"/>
          </a:p>
        </p:txBody>
      </p:sp>
      <p:sp>
        <p:nvSpPr>
          <p:cNvPr id="27" name="Text 25"/>
          <p:cNvSpPr/>
          <p:nvPr/>
        </p:nvSpPr>
        <p:spPr>
          <a:xfrm>
            <a:off x="1170432" y="4736592"/>
            <a:ext cx="9747504" cy="292608"/>
          </a:xfrm>
          <a:prstGeom prst="rect">
            <a:avLst/>
          </a:prstGeom>
          <a:noFill/>
          <a:ln/>
        </p:spPr>
        <p:txBody>
          <a:bodyPr wrap="square" lIns="0" tIns="0" rIns="0" bIns="0" rtlCol="0" anchor="ctr"/>
          <a:lstStyle/>
          <a:p>
            <a:pPr marL="0" indent="0">
              <a:buNone/>
            </a:pPr>
            <a:r>
              <a:rPr lang="en-US" sz="1490" b="1" dirty="0">
                <a:solidFill>
                  <a:srgbClr val="17324D"/>
                </a:solidFill>
                <a:latin typeface="Noto Sans CJK JP" pitchFamily="34" charset="0"/>
                <a:ea typeface="Noto Sans CJK JP" pitchFamily="34" charset="-122"/>
                <a:cs typeface="Noto Sans CJK JP" pitchFamily="34" charset="-120"/>
              </a:rPr>
              <a:t>含意</a:t>
            </a:r>
            <a:endParaRPr lang="en-US" sz="1490" dirty="0"/>
          </a:p>
        </p:txBody>
      </p:sp>
      <p:sp>
        <p:nvSpPr>
          <p:cNvPr id="28" name="Text 26"/>
          <p:cNvSpPr/>
          <p:nvPr/>
        </p:nvSpPr>
        <p:spPr>
          <a:xfrm>
            <a:off x="1170432" y="5102352"/>
            <a:ext cx="9710928" cy="219456"/>
          </a:xfrm>
          <a:prstGeom prst="rect">
            <a:avLst/>
          </a:prstGeom>
          <a:noFill/>
          <a:ln/>
        </p:spPr>
        <p:txBody>
          <a:bodyPr wrap="square" lIns="381" tIns="381" rIns="381" bIns="381" rtlCol="0" anchor="t"/>
          <a:lstStyle/>
          <a:p>
            <a:pPr marL="0" indent="0">
              <a:buNone/>
            </a:pPr>
            <a:r>
              <a:rPr lang="en-US" sz="1410" dirty="0">
                <a:solidFill>
                  <a:srgbClr val="374151"/>
                </a:solidFill>
                <a:latin typeface="Noto Sans CJK JP" pitchFamily="34" charset="0"/>
                <a:ea typeface="Noto Sans CJK JP" pitchFamily="34" charset="-122"/>
                <a:cs typeface="Noto Sans CJK JP" pitchFamily="34" charset="-120"/>
              </a:rPr>
              <a:t>ミクロ実証という実際の議論を中心に見ると、ミクロ理論と計量経済学を学ぶ意味がよく分かる。</a:t>
            </a:r>
            <a:endParaRPr lang="en-US" sz="141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事件でも医療でも、結論は証拠で支える</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「エビデンスが大事」は多くの人が同意する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3FA7A3"/>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3FA7A3"/>
                </a:solidFill>
                <a:latin typeface="Noto Sans CJK JP" pitchFamily="34" charset="0"/>
                <a:ea typeface="Noto Sans CJK JP" pitchFamily="34" charset="-122"/>
                <a:cs typeface="Noto Sans CJK JP" pitchFamily="34" charset="-120"/>
              </a:rPr>
              <a:t>エビデンス</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8</a:t>
            </a:r>
            <a:endParaRPr lang="en-US" sz="900" dirty="0"/>
          </a:p>
        </p:txBody>
      </p:sp>
      <p:sp>
        <p:nvSpPr>
          <p:cNvPr id="11" name="Shape 9"/>
          <p:cNvSpPr/>
          <p:nvPr/>
        </p:nvSpPr>
        <p:spPr>
          <a:xfrm>
            <a:off x="868680" y="1554480"/>
            <a:ext cx="4983480" cy="2743200"/>
          </a:xfrm>
          <a:prstGeom prst="roundRect">
            <a:avLst>
              <a:gd name="adj" fmla="val 266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554480"/>
            <a:ext cx="128016" cy="2743200"/>
          </a:xfrm>
          <a:prstGeom prst="rect">
            <a:avLst/>
          </a:prstGeom>
          <a:solidFill>
            <a:srgbClr val="E27D60"/>
          </a:solidFill>
          <a:ln w="12700">
            <a:solidFill>
              <a:srgbClr val="E27D60"/>
            </a:solidFill>
            <a:prstDash val="solid"/>
          </a:ln>
        </p:spPr>
        <p:txBody>
          <a:bodyPr/>
          <a:lstStyle/>
          <a:p>
            <a:endParaRPr lang="ja-JP" altLang="en-US"/>
          </a:p>
        </p:txBody>
      </p:sp>
      <p:sp>
        <p:nvSpPr>
          <p:cNvPr id="13" name="Text 11"/>
          <p:cNvSpPr/>
          <p:nvPr/>
        </p:nvSpPr>
        <p:spPr>
          <a:xfrm>
            <a:off x="1124712" y="1737360"/>
            <a:ext cx="463600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例1：事件</a:t>
            </a:r>
            <a:endParaRPr lang="en-US" sz="1800" dirty="0"/>
          </a:p>
        </p:txBody>
      </p:sp>
      <p:sp>
        <p:nvSpPr>
          <p:cNvPr id="14" name="Text 12"/>
          <p:cNvSpPr/>
          <p:nvPr/>
        </p:nvSpPr>
        <p:spPr>
          <a:xfrm>
            <a:off x="1124712" y="2103120"/>
            <a:ext cx="4599432" cy="2048256"/>
          </a:xfrm>
          <a:prstGeom prst="rect">
            <a:avLst/>
          </a:prstGeom>
          <a:noFill/>
          <a:ln/>
        </p:spPr>
        <p:txBody>
          <a:bodyPr wrap="square" lIns="381" tIns="381" rIns="381" bIns="381" rtlCol="0" anchor="t"/>
          <a:lstStyle/>
          <a:p>
            <a:pPr marL="0" indent="0">
              <a:buNone/>
            </a:pPr>
            <a:r>
              <a:rPr lang="en-US" sz="1500" dirty="0">
                <a:solidFill>
                  <a:srgbClr val="374151"/>
                </a:solidFill>
                <a:latin typeface="Noto Sans CJK JP" pitchFamily="34" charset="0"/>
                <a:ea typeface="Noto Sans CJK JP" pitchFamily="34" charset="-122"/>
                <a:cs typeface="Noto Sans CJK JP" pitchFamily="34" charset="-120"/>
              </a:rPr>
              <a:t>• 直接証拠：監視カメラ</a:t>
            </a: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 状況証拠：指紋・動機</a:t>
            </a: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 供述証拠：目撃証言</a:t>
            </a:r>
            <a:endParaRPr lang="en-US" sz="1500" dirty="0"/>
          </a:p>
          <a:p>
            <a:pPr marL="0" indent="0">
              <a:buNone/>
            </a:pP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複数の証拠を重ねて、納得できる結論に近づく。</a:t>
            </a:r>
            <a:endParaRPr lang="en-US" sz="1500" dirty="0"/>
          </a:p>
        </p:txBody>
      </p:sp>
      <p:sp>
        <p:nvSpPr>
          <p:cNvPr id="15" name="Shape 13"/>
          <p:cNvSpPr/>
          <p:nvPr/>
        </p:nvSpPr>
        <p:spPr>
          <a:xfrm>
            <a:off x="6217920" y="1554480"/>
            <a:ext cx="4983480" cy="2743200"/>
          </a:xfrm>
          <a:prstGeom prst="roundRect">
            <a:avLst>
              <a:gd name="adj" fmla="val 266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6217920" y="1554480"/>
            <a:ext cx="128016" cy="2743200"/>
          </a:xfrm>
          <a:prstGeom prst="rect">
            <a:avLst/>
          </a:prstGeom>
          <a:solidFill>
            <a:srgbClr val="3FA7A3"/>
          </a:solidFill>
          <a:ln w="12700">
            <a:solidFill>
              <a:srgbClr val="3FA7A3"/>
            </a:solidFill>
            <a:prstDash val="solid"/>
          </a:ln>
        </p:spPr>
        <p:txBody>
          <a:bodyPr/>
          <a:lstStyle/>
          <a:p>
            <a:endParaRPr lang="ja-JP" altLang="en-US"/>
          </a:p>
        </p:txBody>
      </p:sp>
      <p:sp>
        <p:nvSpPr>
          <p:cNvPr id="17" name="Text 15"/>
          <p:cNvSpPr/>
          <p:nvPr/>
        </p:nvSpPr>
        <p:spPr>
          <a:xfrm>
            <a:off x="6473952" y="1737360"/>
            <a:ext cx="4636008" cy="292608"/>
          </a:xfrm>
          <a:prstGeom prst="rect">
            <a:avLst/>
          </a:prstGeom>
          <a:noFill/>
          <a:ln/>
        </p:spPr>
        <p:txBody>
          <a:bodyPr wrap="square" lIns="0" tIns="0" rIns="0" bIns="0" rtlCol="0" anchor="ctr"/>
          <a:lstStyle/>
          <a:p>
            <a:pPr marL="0" indent="0">
              <a:buNone/>
            </a:pPr>
            <a:r>
              <a:rPr lang="en-US" sz="1800" b="1" dirty="0">
                <a:solidFill>
                  <a:srgbClr val="17324D"/>
                </a:solidFill>
                <a:latin typeface="Noto Sans CJK JP" pitchFamily="34" charset="0"/>
                <a:ea typeface="Noto Sans CJK JP" pitchFamily="34" charset="-122"/>
                <a:cs typeface="Noto Sans CJK JP" pitchFamily="34" charset="-120"/>
              </a:rPr>
              <a:t>例2：医療</a:t>
            </a:r>
            <a:endParaRPr lang="en-US" sz="1800" dirty="0"/>
          </a:p>
        </p:txBody>
      </p:sp>
      <p:sp>
        <p:nvSpPr>
          <p:cNvPr id="18" name="Text 16"/>
          <p:cNvSpPr/>
          <p:nvPr/>
        </p:nvSpPr>
        <p:spPr>
          <a:xfrm>
            <a:off x="6473952" y="2103120"/>
            <a:ext cx="4599432" cy="2048256"/>
          </a:xfrm>
          <a:prstGeom prst="rect">
            <a:avLst/>
          </a:prstGeom>
          <a:noFill/>
          <a:ln/>
        </p:spPr>
        <p:txBody>
          <a:bodyPr wrap="square" lIns="381" tIns="381" rIns="381" bIns="381" rtlCol="0" anchor="t"/>
          <a:lstStyle/>
          <a:p>
            <a:pPr marL="0" indent="0">
              <a:buNone/>
            </a:pPr>
            <a:r>
              <a:rPr lang="en-US" sz="1500" dirty="0">
                <a:solidFill>
                  <a:srgbClr val="374151"/>
                </a:solidFill>
                <a:latin typeface="Noto Sans CJK JP" pitchFamily="34" charset="0"/>
                <a:ea typeface="Noto Sans CJK JP" pitchFamily="34" charset="-122"/>
                <a:cs typeface="Noto Sans CJK JP" pitchFamily="34" charset="-120"/>
              </a:rPr>
              <a:t>• Evidence-based medicine</a:t>
            </a: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 「効果がある」という証拠に基づいて医療を選ぶ</a:t>
            </a:r>
            <a:endParaRPr lang="en-US" sz="1500" dirty="0"/>
          </a:p>
          <a:p>
            <a:pPr marL="0" indent="0">
              <a:buNone/>
            </a:pPr>
            <a:endParaRPr lang="en-US" sz="1500" dirty="0"/>
          </a:p>
          <a:p>
            <a:pPr marL="0" indent="0">
              <a:buNone/>
            </a:pPr>
            <a:r>
              <a:rPr lang="en-US" sz="1500" dirty="0">
                <a:solidFill>
                  <a:srgbClr val="374151"/>
                </a:solidFill>
                <a:latin typeface="Noto Sans CJK JP" pitchFamily="34" charset="0"/>
                <a:ea typeface="Noto Sans CJK JP" pitchFamily="34" charset="-122"/>
                <a:cs typeface="Noto Sans CJK JP" pitchFamily="34" charset="-120"/>
              </a:rPr>
              <a:t>高い医療費を払うには、効果に納得できる必要がある。</a:t>
            </a:r>
            <a:endParaRPr lang="en-US" sz="1500" dirty="0"/>
          </a:p>
        </p:txBody>
      </p:sp>
      <p:sp>
        <p:nvSpPr>
          <p:cNvPr id="19" name="Shape 17"/>
          <p:cNvSpPr/>
          <p:nvPr/>
        </p:nvSpPr>
        <p:spPr>
          <a:xfrm>
            <a:off x="1005840" y="4663440"/>
            <a:ext cx="10058400" cy="822960"/>
          </a:xfrm>
          <a:prstGeom prst="roundRect">
            <a:avLst>
              <a:gd name="adj" fmla="val 8889"/>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1005840" y="4663440"/>
            <a:ext cx="128016" cy="822960"/>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1261872" y="4846320"/>
            <a:ext cx="9710928" cy="292608"/>
          </a:xfrm>
          <a:prstGeom prst="rect">
            <a:avLst/>
          </a:prstGeom>
          <a:noFill/>
          <a:ln/>
        </p:spPr>
        <p:txBody>
          <a:bodyPr wrap="square" lIns="0" tIns="0" rIns="0" bIns="0" rtlCol="0" anchor="ctr"/>
          <a:lstStyle/>
          <a:p>
            <a:pPr marL="0" indent="0">
              <a:buNone/>
            </a:pPr>
            <a:r>
              <a:rPr lang="en-US" sz="1450" b="1" dirty="0">
                <a:solidFill>
                  <a:srgbClr val="17324D"/>
                </a:solidFill>
                <a:latin typeface="Noto Sans CJK JP" pitchFamily="34" charset="0"/>
                <a:ea typeface="Noto Sans CJK JP" pitchFamily="34" charset="-122"/>
                <a:cs typeface="Noto Sans CJK JP" pitchFamily="34" charset="-120"/>
              </a:rPr>
              <a:t>ここでの本質</a:t>
            </a:r>
            <a:endParaRPr lang="en-US" sz="1450" dirty="0"/>
          </a:p>
        </p:txBody>
      </p:sp>
      <p:sp>
        <p:nvSpPr>
          <p:cNvPr id="22" name="Text 20"/>
          <p:cNvSpPr/>
          <p:nvPr/>
        </p:nvSpPr>
        <p:spPr>
          <a:xfrm>
            <a:off x="1261872" y="5212080"/>
            <a:ext cx="9674352" cy="128016"/>
          </a:xfrm>
          <a:prstGeom prst="rect">
            <a:avLst/>
          </a:prstGeom>
          <a:noFill/>
          <a:ln/>
        </p:spPr>
        <p:txBody>
          <a:bodyPr wrap="square" lIns="381" tIns="381" rIns="381" bIns="381" rtlCol="0" anchor="t"/>
          <a:lstStyle/>
          <a:p>
            <a:pPr marL="0" indent="0">
              <a:buNone/>
            </a:pPr>
            <a:r>
              <a:rPr lang="en-US" sz="1430" dirty="0">
                <a:solidFill>
                  <a:srgbClr val="374151"/>
                </a:solidFill>
                <a:latin typeface="Noto Sans CJK JP" pitchFamily="34" charset="0"/>
                <a:ea typeface="Noto Sans CJK JP" pitchFamily="34" charset="-122"/>
                <a:cs typeface="Noto Sans CJK JP" pitchFamily="34" charset="-120"/>
              </a:rPr>
              <a:t>問題は「証拠があるか」ではなく、「どんな証拠なら相手が納得するか」である。</a:t>
            </a:r>
            <a:endParaRPr lang="en-US" sz="143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Slide 80">
    <p:bg>
      <p:bgPr>
        <a:solidFill>
          <a:srgbClr val="17324D"/>
        </a:solidFill>
        <a:effectLst/>
      </p:bgPr>
    </p:bg>
    <p:spTree>
      <p:nvGrpSpPr>
        <p:cNvPr id="1" name=""/>
        <p:cNvGrpSpPr/>
        <p:nvPr/>
      </p:nvGrpSpPr>
      <p:grpSpPr>
        <a:xfrm>
          <a:off x="0" y="0"/>
          <a:ext cx="0" cy="0"/>
          <a:chOff x="0" y="0"/>
          <a:chExt cx="0" cy="0"/>
        </a:xfrm>
      </p:grpSpPr>
      <p:sp>
        <p:nvSpPr>
          <p:cNvPr id="2" name="Text 0"/>
          <p:cNvSpPr/>
          <p:nvPr/>
        </p:nvSpPr>
        <p:spPr>
          <a:xfrm>
            <a:off x="749808" y="658368"/>
            <a:ext cx="1554480" cy="256032"/>
          </a:xfrm>
          <a:prstGeom prst="rect">
            <a:avLst/>
          </a:prstGeom>
          <a:noFill/>
          <a:ln/>
        </p:spPr>
        <p:txBody>
          <a:bodyPr wrap="square" lIns="0" tIns="0" rIns="0" bIns="0" rtlCol="0" anchor="ctr"/>
          <a:lstStyle/>
          <a:p>
            <a:pPr marL="0" indent="0">
              <a:buNone/>
            </a:pPr>
            <a:r>
              <a:rPr lang="en-US" sz="1200" b="1" dirty="0">
                <a:solidFill>
                  <a:srgbClr val="FFFFFF"/>
                </a:solidFill>
                <a:latin typeface="Noto Sans CJK JP" pitchFamily="34" charset="0"/>
                <a:ea typeface="Noto Sans CJK JP" pitchFamily="34" charset="-122"/>
                <a:cs typeface="Noto Sans CJK JP" pitchFamily="34" charset="-120"/>
              </a:rPr>
              <a:t>Lecture 1</a:t>
            </a:r>
            <a:endParaRPr lang="en-US" sz="1200" dirty="0"/>
          </a:p>
        </p:txBody>
      </p:sp>
      <p:sp>
        <p:nvSpPr>
          <p:cNvPr id="3" name="Shape 1"/>
          <p:cNvSpPr/>
          <p:nvPr/>
        </p:nvSpPr>
        <p:spPr>
          <a:xfrm>
            <a:off x="749808" y="1024128"/>
            <a:ext cx="2194560" cy="0"/>
          </a:xfrm>
          <a:prstGeom prst="line">
            <a:avLst/>
          </a:prstGeom>
          <a:noFill/>
          <a:ln w="27940">
            <a:solidFill>
              <a:srgbClr val="2E7E7B"/>
            </a:solidFill>
            <a:prstDash val="solid"/>
          </a:ln>
        </p:spPr>
        <p:txBody>
          <a:bodyPr/>
          <a:lstStyle/>
          <a:p>
            <a:endParaRPr lang="ja-JP" altLang="en-US"/>
          </a:p>
        </p:txBody>
      </p:sp>
      <p:sp>
        <p:nvSpPr>
          <p:cNvPr id="4" name="Text 2"/>
          <p:cNvSpPr/>
          <p:nvPr/>
        </p:nvSpPr>
        <p:spPr>
          <a:xfrm>
            <a:off x="749808" y="1856232"/>
            <a:ext cx="8138160" cy="822960"/>
          </a:xfrm>
          <a:prstGeom prst="rect">
            <a:avLst/>
          </a:prstGeom>
          <a:noFill/>
          <a:ln/>
        </p:spPr>
        <p:txBody>
          <a:bodyPr wrap="square" lIns="0" tIns="0" rIns="0" bIns="0" rtlCol="0" anchor="ctr"/>
          <a:lstStyle/>
          <a:p>
            <a:pPr marL="0" indent="0">
              <a:buNone/>
            </a:pPr>
            <a:r>
              <a:rPr lang="en-US" sz="2800" b="1" dirty="0">
                <a:solidFill>
                  <a:srgbClr val="FFFFFF"/>
                </a:solidFill>
                <a:latin typeface="Noto Sans CJK JP" pitchFamily="34" charset="0"/>
                <a:ea typeface="Noto Sans CJK JP" pitchFamily="34" charset="-122"/>
                <a:cs typeface="Noto Sans CJK JP" pitchFamily="34" charset="-120"/>
              </a:rPr>
              <a:t>ミクロ実証・ミクロ・計量の見方</a:t>
            </a:r>
            <a:endParaRPr lang="en-US" sz="2800" dirty="0"/>
          </a:p>
        </p:txBody>
      </p:sp>
      <p:sp>
        <p:nvSpPr>
          <p:cNvPr id="5" name="Text 3"/>
          <p:cNvSpPr/>
          <p:nvPr/>
        </p:nvSpPr>
        <p:spPr>
          <a:xfrm>
            <a:off x="768096" y="2907792"/>
            <a:ext cx="8503920" cy="502920"/>
          </a:xfrm>
          <a:prstGeom prst="rect">
            <a:avLst/>
          </a:prstGeom>
          <a:noFill/>
          <a:ln/>
        </p:spPr>
        <p:txBody>
          <a:bodyPr wrap="square" lIns="0" tIns="0" rIns="0" bIns="0" rtlCol="0" anchor="ctr"/>
          <a:lstStyle/>
          <a:p>
            <a:pPr marL="0" indent="0">
              <a:buNone/>
            </a:pPr>
            <a:r>
              <a:rPr lang="en-US" sz="1600" dirty="0">
                <a:solidFill>
                  <a:srgbClr val="2E7E7B"/>
                </a:solidFill>
                <a:latin typeface="Noto Sans CJK JP" pitchFamily="34" charset="0"/>
                <a:ea typeface="Noto Sans CJK JP" pitchFamily="34" charset="-122"/>
                <a:cs typeface="Noto Sans CJK JP" pitchFamily="34" charset="-120"/>
              </a:rPr>
              <a:t>ミクロ実証・理論・計量の役割分担を整理する</a:t>
            </a:r>
            <a:endParaRPr lang="en-US" sz="1600" dirty="0"/>
          </a:p>
        </p:txBody>
      </p:sp>
      <p:sp>
        <p:nvSpPr>
          <p:cNvPr id="6" name="Text 4"/>
          <p:cNvSpPr/>
          <p:nvPr/>
        </p:nvSpPr>
        <p:spPr>
          <a:xfrm>
            <a:off x="768096" y="4005072"/>
            <a:ext cx="3291840" cy="274320"/>
          </a:xfrm>
          <a:prstGeom prst="rect">
            <a:avLst/>
          </a:prstGeom>
          <a:noFill/>
          <a:ln/>
        </p:spPr>
        <p:txBody>
          <a:bodyPr wrap="square" lIns="0" tIns="0" rIns="0" bIns="0" rtlCol="0" anchor="ctr"/>
          <a:lstStyle/>
          <a:p>
            <a:pPr marL="0" indent="0">
              <a:buNone/>
            </a:pPr>
            <a:r>
              <a:rPr lang="en-US" sz="1200" dirty="0">
                <a:solidFill>
                  <a:srgbClr val="D9E2EC"/>
                </a:solidFill>
                <a:latin typeface="Noto Sans CJK JP" pitchFamily="34" charset="0"/>
                <a:ea typeface="Noto Sans CJK JP" pitchFamily="34" charset="-122"/>
                <a:cs typeface="Noto Sans CJK JP" pitchFamily="34" charset="-120"/>
              </a:rPr>
              <a:t>まとめ</a:t>
            </a:r>
            <a:endParaRPr lang="en-US" sz="1200" dirty="0"/>
          </a:p>
        </p:txBody>
      </p:sp>
      <p:sp>
        <p:nvSpPr>
          <p:cNvPr id="7" name="Text 5"/>
          <p:cNvSpPr/>
          <p:nvPr/>
        </p:nvSpPr>
        <p:spPr>
          <a:xfrm>
            <a:off x="11155680" y="6419088"/>
            <a:ext cx="457200" cy="182880"/>
          </a:xfrm>
          <a:prstGeom prst="rect">
            <a:avLst/>
          </a:prstGeom>
          <a:noFill/>
          <a:ln/>
        </p:spPr>
        <p:txBody>
          <a:bodyPr wrap="square" lIns="0" tIns="0" rIns="0" bIns="0" rtlCol="0" anchor="ctr"/>
          <a:lstStyle/>
          <a:p>
            <a:pPr marL="0" indent="0" algn="r">
              <a:buNone/>
            </a:pPr>
            <a:r>
              <a:rPr lang="en-US" sz="950" dirty="0">
                <a:solidFill>
                  <a:srgbClr val="B8C5D1"/>
                </a:solidFill>
                <a:latin typeface="Noto Sans CJK JP" pitchFamily="34" charset="0"/>
                <a:ea typeface="Noto Sans CJK JP" pitchFamily="34" charset="-122"/>
                <a:cs typeface="Noto Sans CJK JP" pitchFamily="34" charset="-120"/>
              </a:rPr>
              <a:t>80</a:t>
            </a:r>
            <a:endParaRPr lang="en-US" sz="95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name="Slide 81">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2E7E7B"/>
          </a:solidFill>
          <a:ln w="12700">
            <a:solidFill>
              <a:srgbClr val="2E7E7B"/>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ミクロ実証：議論の方法の一つ</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説得的な実証分析を組み立てるための方法として捉える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2E7E7B"/>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2E7E7B"/>
                </a:solidFill>
                <a:latin typeface="Noto Sans CJK JP" pitchFamily="34" charset="0"/>
                <a:ea typeface="Noto Sans CJK JP" pitchFamily="34" charset="-122"/>
                <a:cs typeface="Noto Sans CJK JP" pitchFamily="34" charset="-120"/>
              </a:rPr>
              <a:t>まとめ</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81</a:t>
            </a:r>
            <a:endParaRPr lang="en-US" sz="900" dirty="0"/>
          </a:p>
        </p:txBody>
      </p:sp>
      <p:sp>
        <p:nvSpPr>
          <p:cNvPr id="11" name="Shape 9"/>
          <p:cNvSpPr/>
          <p:nvPr/>
        </p:nvSpPr>
        <p:spPr>
          <a:xfrm>
            <a:off x="868680" y="1691640"/>
            <a:ext cx="4663440" cy="2057400"/>
          </a:xfrm>
          <a:prstGeom prst="roundRect">
            <a:avLst>
              <a:gd name="adj" fmla="val 355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691640"/>
            <a:ext cx="128016" cy="205740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124712" y="1874520"/>
            <a:ext cx="431596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ミクロ実証の位置づけ</a:t>
            </a:r>
            <a:endParaRPr lang="en-US" sz="1900" dirty="0"/>
          </a:p>
        </p:txBody>
      </p:sp>
      <p:sp>
        <p:nvSpPr>
          <p:cNvPr id="14" name="Text 12"/>
          <p:cNvSpPr/>
          <p:nvPr/>
        </p:nvSpPr>
        <p:spPr>
          <a:xfrm>
            <a:off x="1124712" y="2240280"/>
            <a:ext cx="4279392" cy="136245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ミクロ実証は、データを使って相手を納得させる／打ち負かされないための技術。</a:t>
            </a:r>
            <a:endParaRPr lang="en-US" sz="1510" dirty="0"/>
          </a:p>
        </p:txBody>
      </p:sp>
      <p:sp>
        <p:nvSpPr>
          <p:cNvPr id="15" name="Shape 13"/>
          <p:cNvSpPr/>
          <p:nvPr/>
        </p:nvSpPr>
        <p:spPr>
          <a:xfrm>
            <a:off x="5897880" y="1691640"/>
            <a:ext cx="5166360" cy="2057400"/>
          </a:xfrm>
          <a:prstGeom prst="roundRect">
            <a:avLst>
              <a:gd name="adj" fmla="val 3556"/>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5897880" y="1691640"/>
            <a:ext cx="128016" cy="2057400"/>
          </a:xfrm>
          <a:prstGeom prst="rect">
            <a:avLst/>
          </a:prstGeom>
          <a:solidFill>
            <a:srgbClr val="D4A017"/>
          </a:solidFill>
          <a:ln w="12700">
            <a:solidFill>
              <a:srgbClr val="D4A017"/>
            </a:solidFill>
            <a:prstDash val="solid"/>
          </a:ln>
        </p:spPr>
        <p:txBody>
          <a:bodyPr/>
          <a:lstStyle/>
          <a:p>
            <a:endParaRPr lang="ja-JP" altLang="en-US"/>
          </a:p>
        </p:txBody>
      </p:sp>
      <p:sp>
        <p:nvSpPr>
          <p:cNvPr id="17" name="Text 15"/>
          <p:cNvSpPr/>
          <p:nvPr/>
        </p:nvSpPr>
        <p:spPr>
          <a:xfrm>
            <a:off x="6153912" y="1874520"/>
            <a:ext cx="4818888" cy="292608"/>
          </a:xfrm>
          <a:prstGeom prst="rect">
            <a:avLst/>
          </a:prstGeom>
          <a:noFill/>
          <a:ln/>
        </p:spPr>
        <p:txBody>
          <a:bodyPr wrap="square" lIns="0" tIns="0" rIns="0" bIns="0" rtlCol="0" anchor="ctr"/>
          <a:lstStyle/>
          <a:p>
            <a:pPr marL="0" indent="0">
              <a:buNone/>
            </a:pPr>
            <a:r>
              <a:rPr lang="en-US" sz="1900" b="1" dirty="0">
                <a:solidFill>
                  <a:srgbClr val="17324D"/>
                </a:solidFill>
                <a:latin typeface="Noto Sans CJK JP" pitchFamily="34" charset="0"/>
                <a:ea typeface="Noto Sans CJK JP" pitchFamily="34" charset="-122"/>
                <a:cs typeface="Noto Sans CJK JP" pitchFamily="34" charset="-120"/>
              </a:rPr>
              <a:t>教育上のメリット</a:t>
            </a:r>
            <a:endParaRPr lang="en-US" sz="1900" dirty="0"/>
          </a:p>
        </p:txBody>
      </p:sp>
      <p:sp>
        <p:nvSpPr>
          <p:cNvPr id="18" name="Text 16"/>
          <p:cNvSpPr/>
          <p:nvPr/>
        </p:nvSpPr>
        <p:spPr>
          <a:xfrm>
            <a:off x="6153912" y="2240280"/>
            <a:ext cx="4782312" cy="136245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なぜ推定量の性質やバイアスを気にするのか、</a:t>
            </a: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学ぶ必然が見えやすくなる。</a:t>
            </a:r>
            <a:endParaRPr lang="en-US" sz="1510" dirty="0"/>
          </a:p>
        </p:txBody>
      </p:sp>
      <p:sp>
        <p:nvSpPr>
          <p:cNvPr id="19" name="Shape 17"/>
          <p:cNvSpPr/>
          <p:nvPr/>
        </p:nvSpPr>
        <p:spPr>
          <a:xfrm>
            <a:off x="914400" y="4480560"/>
            <a:ext cx="10104120" cy="1024128"/>
          </a:xfrm>
          <a:prstGeom prst="roundRect">
            <a:avLst>
              <a:gd name="adj" fmla="val 7143"/>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914400" y="4480560"/>
            <a:ext cx="128016" cy="1024128"/>
          </a:xfrm>
          <a:prstGeom prst="rect">
            <a:avLst/>
          </a:prstGeom>
          <a:solidFill>
            <a:srgbClr val="E27D60"/>
          </a:solidFill>
          <a:ln w="12700">
            <a:solidFill>
              <a:srgbClr val="E27D60"/>
            </a:solidFill>
            <a:prstDash val="solid"/>
          </a:ln>
        </p:spPr>
        <p:txBody>
          <a:bodyPr/>
          <a:lstStyle/>
          <a:p>
            <a:endParaRPr lang="ja-JP" altLang="en-US"/>
          </a:p>
        </p:txBody>
      </p:sp>
      <p:sp>
        <p:nvSpPr>
          <p:cNvPr id="21" name="Text 19"/>
          <p:cNvSpPr/>
          <p:nvPr/>
        </p:nvSpPr>
        <p:spPr>
          <a:xfrm>
            <a:off x="1170432" y="4663440"/>
            <a:ext cx="975664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言い換えると</a:t>
            </a:r>
            <a:endParaRPr lang="en-US" sz="1500" dirty="0"/>
          </a:p>
        </p:txBody>
      </p:sp>
      <p:sp>
        <p:nvSpPr>
          <p:cNvPr id="22" name="Text 20"/>
          <p:cNvSpPr/>
          <p:nvPr/>
        </p:nvSpPr>
        <p:spPr>
          <a:xfrm>
            <a:off x="1170432" y="5029200"/>
            <a:ext cx="9720072" cy="329184"/>
          </a:xfrm>
          <a:prstGeom prst="rect">
            <a:avLst/>
          </a:prstGeom>
          <a:noFill/>
          <a:ln/>
        </p:spPr>
        <p:txBody>
          <a:bodyPr wrap="square" lIns="381" tIns="381" rIns="381" bIns="381" rtlCol="0" anchor="t"/>
          <a:lstStyle/>
          <a:p>
            <a:pPr marL="0" indent="0">
              <a:buNone/>
            </a:pPr>
            <a:r>
              <a:rPr lang="en-US" sz="1410" dirty="0">
                <a:solidFill>
                  <a:srgbClr val="374151"/>
                </a:solidFill>
                <a:latin typeface="Noto Sans CJK JP" pitchFamily="34" charset="0"/>
                <a:ea typeface="Noto Sans CJK JP" pitchFamily="34" charset="-122"/>
                <a:cs typeface="Noto Sans CJK JP" pitchFamily="34" charset="-120"/>
              </a:rPr>
              <a:t>「世界の真実に到達するから学ぶ」のではなく、「このコミュニティで納得される議論ができるようになるから学ぶ」。</a:t>
            </a:r>
            <a:endParaRPr lang="en-US" sz="141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name="Slide 82">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2E7E7B"/>
          </a:solidFill>
          <a:ln w="12700">
            <a:solidFill>
              <a:srgbClr val="2E7E7B"/>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この立場を取る教育上のメリット</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推定量・性質・バイアスを学ぶ理由が見えやすくなる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2E7E7B"/>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2E7E7B"/>
                </a:solidFill>
                <a:latin typeface="Noto Sans CJK JP" pitchFamily="34" charset="0"/>
                <a:ea typeface="Noto Sans CJK JP" pitchFamily="34" charset="-122"/>
                <a:cs typeface="Noto Sans CJK JP" pitchFamily="34" charset="-120"/>
              </a:rPr>
              <a:t>まとめ</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82</a:t>
            </a:r>
            <a:endParaRPr lang="en-US" sz="900" dirty="0"/>
          </a:p>
        </p:txBody>
      </p:sp>
      <p:sp>
        <p:nvSpPr>
          <p:cNvPr id="11" name="Shape 9"/>
          <p:cNvSpPr/>
          <p:nvPr/>
        </p:nvSpPr>
        <p:spPr>
          <a:xfrm>
            <a:off x="868680" y="1801368"/>
            <a:ext cx="100584" cy="100584"/>
          </a:xfrm>
          <a:prstGeom prst="ellipse">
            <a:avLst/>
          </a:prstGeom>
          <a:solidFill>
            <a:srgbClr val="3FA7A3"/>
          </a:solidFill>
          <a:ln w="12700">
            <a:solidFill>
              <a:srgbClr val="3FA7A3"/>
            </a:solidFill>
            <a:prstDash val="solid"/>
          </a:ln>
        </p:spPr>
        <p:txBody>
          <a:bodyPr/>
          <a:lstStyle/>
          <a:p>
            <a:endParaRPr lang="ja-JP" altLang="en-US"/>
          </a:p>
        </p:txBody>
      </p:sp>
      <p:sp>
        <p:nvSpPr>
          <p:cNvPr id="12" name="Text 10"/>
          <p:cNvSpPr/>
          <p:nvPr/>
        </p:nvSpPr>
        <p:spPr>
          <a:xfrm>
            <a:off x="1033272" y="1691640"/>
            <a:ext cx="10030968" cy="845820"/>
          </a:xfrm>
          <a:prstGeom prst="rect">
            <a:avLst/>
          </a:prstGeom>
          <a:noFill/>
          <a:ln/>
        </p:spPr>
        <p:txBody>
          <a:bodyPr wrap="square" lIns="0" tIns="0" rIns="0" bIns="0" rtlCol="0" anchor="ctr"/>
          <a:lstStyle/>
          <a:p>
            <a:pPr marL="0" indent="0">
              <a:buNone/>
            </a:pPr>
            <a:r>
              <a:rPr lang="en-US" sz="1700" dirty="0">
                <a:solidFill>
                  <a:srgbClr val="374151"/>
                </a:solidFill>
                <a:latin typeface="Noto Sans CJK JP" pitchFamily="34" charset="0"/>
                <a:ea typeface="Noto Sans CJK JP" pitchFamily="34" charset="-122"/>
                <a:cs typeface="Noto Sans CJK JP" pitchFamily="34" charset="-120"/>
              </a:rPr>
              <a:t>なぜ推定量の統計的性質をいちいち調べるのかが分かる</a:t>
            </a:r>
            <a:endParaRPr lang="en-US" sz="1700" dirty="0"/>
          </a:p>
        </p:txBody>
      </p:sp>
      <p:sp>
        <p:nvSpPr>
          <p:cNvPr id="13" name="Shape 11"/>
          <p:cNvSpPr/>
          <p:nvPr/>
        </p:nvSpPr>
        <p:spPr>
          <a:xfrm>
            <a:off x="868680" y="2647188"/>
            <a:ext cx="100584" cy="100584"/>
          </a:xfrm>
          <a:prstGeom prst="ellipse">
            <a:avLst/>
          </a:prstGeom>
          <a:solidFill>
            <a:srgbClr val="3FA7A3"/>
          </a:solidFill>
          <a:ln w="12700">
            <a:solidFill>
              <a:srgbClr val="3FA7A3"/>
            </a:solidFill>
            <a:prstDash val="solid"/>
          </a:ln>
        </p:spPr>
        <p:txBody>
          <a:bodyPr/>
          <a:lstStyle/>
          <a:p>
            <a:endParaRPr lang="ja-JP" altLang="en-US"/>
          </a:p>
        </p:txBody>
      </p:sp>
      <p:sp>
        <p:nvSpPr>
          <p:cNvPr id="14" name="Text 12"/>
          <p:cNvSpPr/>
          <p:nvPr/>
        </p:nvSpPr>
        <p:spPr>
          <a:xfrm>
            <a:off x="1033272" y="2537460"/>
            <a:ext cx="10030968" cy="845820"/>
          </a:xfrm>
          <a:prstGeom prst="rect">
            <a:avLst/>
          </a:prstGeom>
          <a:noFill/>
          <a:ln/>
        </p:spPr>
        <p:txBody>
          <a:bodyPr wrap="square" lIns="0" tIns="0" rIns="0" bIns="0" rtlCol="0" anchor="ctr"/>
          <a:lstStyle/>
          <a:p>
            <a:pPr marL="0" indent="0">
              <a:buNone/>
            </a:pPr>
            <a:r>
              <a:rPr lang="en-US" sz="1700" dirty="0">
                <a:solidFill>
                  <a:srgbClr val="374151"/>
                </a:solidFill>
                <a:latin typeface="Noto Sans CJK JP" pitchFamily="34" charset="0"/>
                <a:ea typeface="Noto Sans CJK JP" pitchFamily="34" charset="-122"/>
                <a:cs typeface="Noto Sans CJK JP" pitchFamily="34" charset="-120"/>
              </a:rPr>
              <a:t>なぜいくつかの性質が特にありがたがられるのかが分かる</a:t>
            </a:r>
            <a:endParaRPr lang="en-US" sz="1700" dirty="0"/>
          </a:p>
        </p:txBody>
      </p:sp>
      <p:sp>
        <p:nvSpPr>
          <p:cNvPr id="15" name="Shape 13"/>
          <p:cNvSpPr/>
          <p:nvPr/>
        </p:nvSpPr>
        <p:spPr>
          <a:xfrm>
            <a:off x="868680" y="3493008"/>
            <a:ext cx="100584" cy="100584"/>
          </a:xfrm>
          <a:prstGeom prst="ellipse">
            <a:avLst/>
          </a:prstGeom>
          <a:solidFill>
            <a:srgbClr val="3FA7A3"/>
          </a:solidFill>
          <a:ln w="12700">
            <a:solidFill>
              <a:srgbClr val="3FA7A3"/>
            </a:solidFill>
            <a:prstDash val="solid"/>
          </a:ln>
        </p:spPr>
        <p:txBody>
          <a:bodyPr/>
          <a:lstStyle/>
          <a:p>
            <a:endParaRPr lang="ja-JP" altLang="en-US"/>
          </a:p>
        </p:txBody>
      </p:sp>
      <p:sp>
        <p:nvSpPr>
          <p:cNvPr id="16" name="Text 14"/>
          <p:cNvSpPr/>
          <p:nvPr/>
        </p:nvSpPr>
        <p:spPr>
          <a:xfrm>
            <a:off x="1033272" y="3383280"/>
            <a:ext cx="10030968" cy="845820"/>
          </a:xfrm>
          <a:prstGeom prst="rect">
            <a:avLst/>
          </a:prstGeom>
          <a:noFill/>
          <a:ln/>
        </p:spPr>
        <p:txBody>
          <a:bodyPr wrap="square" lIns="0" tIns="0" rIns="0" bIns="0" rtlCol="0" anchor="ctr"/>
          <a:lstStyle/>
          <a:p>
            <a:pPr marL="0" indent="0">
              <a:buNone/>
            </a:pPr>
            <a:r>
              <a:rPr lang="en-US" sz="1700" dirty="0">
                <a:solidFill>
                  <a:srgbClr val="374151"/>
                </a:solidFill>
                <a:latin typeface="Noto Sans CJK JP" pitchFamily="34" charset="0"/>
                <a:ea typeface="Noto Sans CJK JP" pitchFamily="34" charset="-122"/>
                <a:cs typeface="Noto Sans CJK JP" pitchFamily="34" charset="-120"/>
              </a:rPr>
              <a:t>なぜ様々なバイアスをケアしなくてはいけないのかが分かる</a:t>
            </a:r>
            <a:endParaRPr lang="en-US" sz="1700" dirty="0"/>
          </a:p>
        </p:txBody>
      </p:sp>
      <p:sp>
        <p:nvSpPr>
          <p:cNvPr id="17" name="Shape 15"/>
          <p:cNvSpPr/>
          <p:nvPr/>
        </p:nvSpPr>
        <p:spPr>
          <a:xfrm>
            <a:off x="868680" y="4338828"/>
            <a:ext cx="100584" cy="100584"/>
          </a:xfrm>
          <a:prstGeom prst="ellipse">
            <a:avLst/>
          </a:prstGeom>
          <a:solidFill>
            <a:srgbClr val="3FA7A3"/>
          </a:solidFill>
          <a:ln w="12700">
            <a:solidFill>
              <a:srgbClr val="3FA7A3"/>
            </a:solidFill>
            <a:prstDash val="solid"/>
          </a:ln>
        </p:spPr>
        <p:txBody>
          <a:bodyPr/>
          <a:lstStyle/>
          <a:p>
            <a:endParaRPr lang="ja-JP" altLang="en-US"/>
          </a:p>
        </p:txBody>
      </p:sp>
      <p:sp>
        <p:nvSpPr>
          <p:cNvPr id="18" name="Text 16"/>
          <p:cNvSpPr/>
          <p:nvPr/>
        </p:nvSpPr>
        <p:spPr>
          <a:xfrm>
            <a:off x="1033272" y="4229100"/>
            <a:ext cx="10030968" cy="845820"/>
          </a:xfrm>
          <a:prstGeom prst="rect">
            <a:avLst/>
          </a:prstGeom>
          <a:noFill/>
          <a:ln/>
        </p:spPr>
        <p:txBody>
          <a:bodyPr wrap="square" lIns="0" tIns="0" rIns="0" bIns="0" rtlCol="0" anchor="ctr"/>
          <a:lstStyle/>
          <a:p>
            <a:pPr marL="0" indent="0">
              <a:buNone/>
            </a:pPr>
            <a:r>
              <a:rPr lang="en-US" sz="1700" dirty="0">
                <a:solidFill>
                  <a:srgbClr val="374151"/>
                </a:solidFill>
                <a:latin typeface="Noto Sans CJK JP" pitchFamily="34" charset="0"/>
                <a:ea typeface="Noto Sans CJK JP" pitchFamily="34" charset="-122"/>
                <a:cs typeface="Noto Sans CJK JP" pitchFamily="34" charset="-120"/>
              </a:rPr>
              <a:t>これらの問題をケアしないと納得しない相手に向けて分析するからだ、と理解できる</a:t>
            </a:r>
            <a:endParaRPr lang="en-US" sz="17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Slide 83">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2E7E7B"/>
          </a:solidFill>
          <a:ln w="12700">
            <a:solidFill>
              <a:srgbClr val="2E7E7B"/>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ミクロ経済学は「攻め」、計量経済学は「守り」</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比喩を通じて役割分担を整理する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2E7E7B"/>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2E7E7B"/>
                </a:solidFill>
                <a:latin typeface="Noto Sans CJK JP" pitchFamily="34" charset="0"/>
                <a:ea typeface="Noto Sans CJK JP" pitchFamily="34" charset="-122"/>
                <a:cs typeface="Noto Sans CJK JP" pitchFamily="34" charset="-120"/>
              </a:rPr>
              <a:t>まとめ</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83</a:t>
            </a:r>
            <a:endParaRPr lang="en-US" sz="900" dirty="0"/>
          </a:p>
        </p:txBody>
      </p:sp>
      <p:sp>
        <p:nvSpPr>
          <p:cNvPr id="11" name="Shape 9"/>
          <p:cNvSpPr/>
          <p:nvPr/>
        </p:nvSpPr>
        <p:spPr>
          <a:xfrm>
            <a:off x="868680" y="1737360"/>
            <a:ext cx="4709160" cy="2651760"/>
          </a:xfrm>
          <a:prstGeom prst="roundRect">
            <a:avLst>
              <a:gd name="adj" fmla="val 275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868680" y="1737360"/>
            <a:ext cx="128016" cy="2651760"/>
          </a:xfrm>
          <a:prstGeom prst="rect">
            <a:avLst/>
          </a:prstGeom>
          <a:solidFill>
            <a:srgbClr val="E27D60"/>
          </a:solidFill>
          <a:ln w="12700">
            <a:solidFill>
              <a:srgbClr val="E27D60"/>
            </a:solidFill>
            <a:prstDash val="solid"/>
          </a:ln>
        </p:spPr>
        <p:txBody>
          <a:bodyPr/>
          <a:lstStyle/>
          <a:p>
            <a:endParaRPr lang="ja-JP" altLang="en-US"/>
          </a:p>
        </p:txBody>
      </p:sp>
      <p:sp>
        <p:nvSpPr>
          <p:cNvPr id="13" name="Text 11"/>
          <p:cNvSpPr/>
          <p:nvPr/>
        </p:nvSpPr>
        <p:spPr>
          <a:xfrm>
            <a:off x="1124712" y="1920240"/>
            <a:ext cx="4361688" cy="292608"/>
          </a:xfrm>
          <a:prstGeom prst="rect">
            <a:avLst/>
          </a:prstGeom>
          <a:noFill/>
          <a:ln/>
        </p:spPr>
        <p:txBody>
          <a:bodyPr wrap="square" lIns="0" tIns="0" rIns="0" bIns="0" rtlCol="0" anchor="ctr"/>
          <a:lstStyle/>
          <a:p>
            <a:pPr marL="0" indent="0">
              <a:buNone/>
            </a:pPr>
            <a:r>
              <a:rPr lang="en-US" sz="2000" b="1" dirty="0">
                <a:solidFill>
                  <a:srgbClr val="17324D"/>
                </a:solidFill>
                <a:latin typeface="Noto Sans CJK JP" pitchFamily="34" charset="0"/>
                <a:ea typeface="Noto Sans CJK JP" pitchFamily="34" charset="-122"/>
                <a:cs typeface="Noto Sans CJK JP" pitchFamily="34" charset="-120"/>
              </a:rPr>
              <a:t>ミクロ経済学 = 攻め</a:t>
            </a:r>
            <a:endParaRPr lang="en-US" sz="2000" dirty="0"/>
          </a:p>
        </p:txBody>
      </p:sp>
      <p:sp>
        <p:nvSpPr>
          <p:cNvPr id="14" name="Text 12"/>
          <p:cNvSpPr/>
          <p:nvPr/>
        </p:nvSpPr>
        <p:spPr>
          <a:xfrm>
            <a:off x="1124712" y="2286000"/>
            <a:ext cx="4325112" cy="195681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「頭のいい現場の人が言いそうなこと」を体系的に生み出す。</a:t>
            </a:r>
            <a:endParaRPr lang="en-US" sz="1510" dirty="0"/>
          </a:p>
          <a:p>
            <a:pPr marL="0" indent="0">
              <a:buNone/>
            </a:pP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どんな反論や論点が出そうかを想定する力をくれる。</a:t>
            </a:r>
            <a:endParaRPr lang="en-US" sz="1510" dirty="0"/>
          </a:p>
        </p:txBody>
      </p:sp>
      <p:sp>
        <p:nvSpPr>
          <p:cNvPr id="15" name="Shape 13"/>
          <p:cNvSpPr/>
          <p:nvPr/>
        </p:nvSpPr>
        <p:spPr>
          <a:xfrm>
            <a:off x="5943600" y="1737360"/>
            <a:ext cx="5166360" cy="2651760"/>
          </a:xfrm>
          <a:prstGeom prst="roundRect">
            <a:avLst>
              <a:gd name="adj" fmla="val 2759"/>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5943600" y="1737360"/>
            <a:ext cx="128016" cy="2651760"/>
          </a:xfrm>
          <a:prstGeom prst="rect">
            <a:avLst/>
          </a:prstGeom>
          <a:solidFill>
            <a:srgbClr val="3FA7A3"/>
          </a:solidFill>
          <a:ln w="12700">
            <a:solidFill>
              <a:srgbClr val="3FA7A3"/>
            </a:solidFill>
            <a:prstDash val="solid"/>
          </a:ln>
        </p:spPr>
        <p:txBody>
          <a:bodyPr/>
          <a:lstStyle/>
          <a:p>
            <a:endParaRPr lang="ja-JP" altLang="en-US"/>
          </a:p>
        </p:txBody>
      </p:sp>
      <p:sp>
        <p:nvSpPr>
          <p:cNvPr id="17" name="Text 15"/>
          <p:cNvSpPr/>
          <p:nvPr/>
        </p:nvSpPr>
        <p:spPr>
          <a:xfrm>
            <a:off x="6199632" y="1920240"/>
            <a:ext cx="4818888" cy="292608"/>
          </a:xfrm>
          <a:prstGeom prst="rect">
            <a:avLst/>
          </a:prstGeom>
          <a:noFill/>
          <a:ln/>
        </p:spPr>
        <p:txBody>
          <a:bodyPr wrap="square" lIns="0" tIns="0" rIns="0" bIns="0" rtlCol="0" anchor="ctr"/>
          <a:lstStyle/>
          <a:p>
            <a:pPr marL="0" indent="0">
              <a:buNone/>
            </a:pPr>
            <a:r>
              <a:rPr lang="en-US" sz="2000" b="1" dirty="0">
                <a:solidFill>
                  <a:srgbClr val="17324D"/>
                </a:solidFill>
                <a:latin typeface="Noto Sans CJK JP" pitchFamily="34" charset="0"/>
                <a:ea typeface="Noto Sans CJK JP" pitchFamily="34" charset="-122"/>
                <a:cs typeface="Noto Sans CJK JP" pitchFamily="34" charset="-120"/>
              </a:rPr>
              <a:t>計量経済学 = 守り</a:t>
            </a:r>
            <a:endParaRPr lang="en-US" sz="2000" dirty="0"/>
          </a:p>
        </p:txBody>
      </p:sp>
      <p:sp>
        <p:nvSpPr>
          <p:cNvPr id="18" name="Text 16"/>
          <p:cNvSpPr/>
          <p:nvPr/>
        </p:nvSpPr>
        <p:spPr>
          <a:xfrm>
            <a:off x="6199632" y="2286000"/>
            <a:ext cx="4782312" cy="1956816"/>
          </a:xfrm>
          <a:prstGeom prst="rect">
            <a:avLst/>
          </a:prstGeom>
          <a:noFill/>
          <a:ln/>
        </p:spPr>
        <p:txBody>
          <a:bodyPr wrap="square" lIns="381" tIns="381" rIns="381" bIns="381" rtlCol="0" anchor="t"/>
          <a:lstStyle/>
          <a:p>
            <a:pPr marL="0" indent="0">
              <a:buNone/>
            </a:pPr>
            <a:r>
              <a:rPr lang="en-US" sz="1510" dirty="0">
                <a:solidFill>
                  <a:srgbClr val="374151"/>
                </a:solidFill>
                <a:latin typeface="Noto Sans CJK JP" pitchFamily="34" charset="0"/>
                <a:ea typeface="Noto Sans CJK JP" pitchFamily="34" charset="-122"/>
                <a:cs typeface="Noto Sans CJK JP" pitchFamily="34" charset="-120"/>
              </a:rPr>
              <a:t>飛んできそうな文句に対して、</a:t>
            </a:r>
            <a:endParaRPr lang="en-US" sz="1510" dirty="0"/>
          </a:p>
          <a:p>
            <a:pPr marL="0" indent="0">
              <a:buNone/>
            </a:pPr>
            <a:r>
              <a:rPr lang="en-US" sz="1510" dirty="0">
                <a:solidFill>
                  <a:srgbClr val="374151"/>
                </a:solidFill>
                <a:latin typeface="Noto Sans CJK JP" pitchFamily="34" charset="0"/>
                <a:ea typeface="Noto Sans CJK JP" pitchFamily="34" charset="-122"/>
                <a:cs typeface="Noto Sans CJK JP" pitchFamily="34" charset="-120"/>
              </a:rPr>
              <a:t>それでも納得されやすい比較や推定を設計する。</a:t>
            </a:r>
            <a:endParaRPr lang="en-US" sz="1510" dirty="0"/>
          </a:p>
        </p:txBody>
      </p:sp>
      <p:sp>
        <p:nvSpPr>
          <p:cNvPr id="19" name="Shape 17"/>
          <p:cNvSpPr/>
          <p:nvPr/>
        </p:nvSpPr>
        <p:spPr>
          <a:xfrm>
            <a:off x="914400" y="4736592"/>
            <a:ext cx="10104120" cy="841248"/>
          </a:xfrm>
          <a:prstGeom prst="roundRect">
            <a:avLst>
              <a:gd name="adj" fmla="val 8696"/>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914400" y="4736592"/>
            <a:ext cx="128016" cy="841248"/>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1170432" y="4919472"/>
            <a:ext cx="975664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合わせると</a:t>
            </a:r>
            <a:endParaRPr lang="en-US" sz="1500" dirty="0"/>
          </a:p>
        </p:txBody>
      </p:sp>
      <p:sp>
        <p:nvSpPr>
          <p:cNvPr id="22" name="Text 20"/>
          <p:cNvSpPr/>
          <p:nvPr/>
        </p:nvSpPr>
        <p:spPr>
          <a:xfrm>
            <a:off x="1170432" y="5285232"/>
            <a:ext cx="9720072" cy="146304"/>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攻めの想定と守りの設計を組み合わせて、ミクロ実証の議論ができるようになる。</a:t>
            </a:r>
            <a:endParaRPr lang="en-US" sz="142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name="Slide 84">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2E7E7B"/>
          </a:solidFill>
          <a:ln w="12700">
            <a:solidFill>
              <a:srgbClr val="2E7E7B"/>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今日の結論</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初回の到達点を3つに整理する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2E7E7B"/>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2E7E7B"/>
                </a:solidFill>
                <a:latin typeface="Noto Sans CJK JP" pitchFamily="34" charset="0"/>
                <a:ea typeface="Noto Sans CJK JP" pitchFamily="34" charset="-122"/>
                <a:cs typeface="Noto Sans CJK JP" pitchFamily="34" charset="-120"/>
              </a:rPr>
              <a:t>まとめ</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84</a:t>
            </a:r>
            <a:endParaRPr lang="en-US" sz="900" dirty="0"/>
          </a:p>
        </p:txBody>
      </p:sp>
      <p:sp>
        <p:nvSpPr>
          <p:cNvPr id="11" name="Shape 9"/>
          <p:cNvSpPr/>
          <p:nvPr/>
        </p:nvSpPr>
        <p:spPr>
          <a:xfrm>
            <a:off x="786384" y="1828800"/>
            <a:ext cx="3413760" cy="2606040"/>
          </a:xfrm>
          <a:prstGeom prst="roundRect">
            <a:avLst>
              <a:gd name="adj" fmla="val 280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786384" y="1828800"/>
            <a:ext cx="128016" cy="260604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042416" y="2011680"/>
            <a:ext cx="306628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データで何かを主張したいなら</a:t>
            </a:r>
            <a:endParaRPr lang="en-US" sz="1550" dirty="0"/>
          </a:p>
        </p:txBody>
      </p:sp>
      <p:sp>
        <p:nvSpPr>
          <p:cNvPr id="14" name="Text 12"/>
          <p:cNvSpPr/>
          <p:nvPr/>
        </p:nvSpPr>
        <p:spPr>
          <a:xfrm>
            <a:off x="1042416" y="2377440"/>
            <a:ext cx="3029712" cy="191109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実験できるなら、まず実験を考える。</a:t>
            </a:r>
            <a:endParaRPr lang="en-US" sz="1300" dirty="0"/>
          </a:p>
        </p:txBody>
      </p:sp>
      <p:sp>
        <p:nvSpPr>
          <p:cNvPr id="15" name="Shape 13"/>
          <p:cNvSpPr/>
          <p:nvPr/>
        </p:nvSpPr>
        <p:spPr>
          <a:xfrm>
            <a:off x="4428744" y="1828800"/>
            <a:ext cx="3413760" cy="2606040"/>
          </a:xfrm>
          <a:prstGeom prst="roundRect">
            <a:avLst>
              <a:gd name="adj" fmla="val 280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4428744" y="1828800"/>
            <a:ext cx="128016" cy="2606040"/>
          </a:xfrm>
          <a:prstGeom prst="rect">
            <a:avLst/>
          </a:prstGeom>
          <a:solidFill>
            <a:srgbClr val="E27D60"/>
          </a:solidFill>
          <a:ln w="12700">
            <a:solidFill>
              <a:srgbClr val="E27D60"/>
            </a:solidFill>
            <a:prstDash val="solid"/>
          </a:ln>
        </p:spPr>
        <p:txBody>
          <a:bodyPr/>
          <a:lstStyle/>
          <a:p>
            <a:endParaRPr lang="ja-JP" altLang="en-US"/>
          </a:p>
        </p:txBody>
      </p:sp>
      <p:sp>
        <p:nvSpPr>
          <p:cNvPr id="17" name="Text 15"/>
          <p:cNvSpPr/>
          <p:nvPr/>
        </p:nvSpPr>
        <p:spPr>
          <a:xfrm>
            <a:off x="4684776" y="2011680"/>
            <a:ext cx="306628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実験できないなら</a:t>
            </a:r>
            <a:endParaRPr lang="en-US" sz="1550" dirty="0"/>
          </a:p>
        </p:txBody>
      </p:sp>
      <p:sp>
        <p:nvSpPr>
          <p:cNvPr id="18" name="Text 16"/>
          <p:cNvSpPr/>
          <p:nvPr/>
        </p:nvSpPr>
        <p:spPr>
          <a:xfrm>
            <a:off x="4684776" y="2377440"/>
            <a:ext cx="3029712" cy="191109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観察データの比較設計はめちゃくちゃ難しい。</a:t>
            </a:r>
            <a:endParaRPr lang="en-US" sz="1300" dirty="0"/>
          </a:p>
        </p:txBody>
      </p:sp>
      <p:sp>
        <p:nvSpPr>
          <p:cNvPr id="19" name="Shape 17"/>
          <p:cNvSpPr/>
          <p:nvPr/>
        </p:nvSpPr>
        <p:spPr>
          <a:xfrm>
            <a:off x="8071104" y="1828800"/>
            <a:ext cx="3413760" cy="2606040"/>
          </a:xfrm>
          <a:prstGeom prst="roundRect">
            <a:avLst>
              <a:gd name="adj" fmla="val 2807"/>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8071104" y="1828800"/>
            <a:ext cx="128016" cy="2606040"/>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8327136" y="2011680"/>
            <a:ext cx="3066288" cy="292608"/>
          </a:xfrm>
          <a:prstGeom prst="rect">
            <a:avLst/>
          </a:prstGeom>
          <a:noFill/>
          <a:ln/>
        </p:spPr>
        <p:txBody>
          <a:bodyPr wrap="square" lIns="0" tIns="0" rIns="0" bIns="0" rtlCol="0" anchor="ctr"/>
          <a:lstStyle/>
          <a:p>
            <a:pPr marL="0" indent="0">
              <a:buNone/>
            </a:pPr>
            <a:r>
              <a:rPr lang="en-US" sz="1550" b="1" dirty="0">
                <a:solidFill>
                  <a:srgbClr val="17324D"/>
                </a:solidFill>
                <a:latin typeface="Noto Sans CJK JP" pitchFamily="34" charset="0"/>
                <a:ea typeface="Noto Sans CJK JP" pitchFamily="34" charset="-122"/>
                <a:cs typeface="Noto Sans CJK JP" pitchFamily="34" charset="-120"/>
              </a:rPr>
              <a:t>だから計量経済学を学ぶ</a:t>
            </a:r>
            <a:endParaRPr lang="en-US" sz="1550" dirty="0"/>
          </a:p>
        </p:txBody>
      </p:sp>
      <p:sp>
        <p:nvSpPr>
          <p:cNvPr id="22" name="Text 20"/>
          <p:cNvSpPr/>
          <p:nvPr/>
        </p:nvSpPr>
        <p:spPr>
          <a:xfrm>
            <a:off x="8327136" y="2377440"/>
            <a:ext cx="3029712" cy="1911096"/>
          </a:xfrm>
          <a:prstGeom prst="rect">
            <a:avLst/>
          </a:prstGeom>
          <a:noFill/>
          <a:ln/>
        </p:spPr>
        <p:txBody>
          <a:bodyPr wrap="square" lIns="381" tIns="381" rIns="381" bIns="381" rtlCol="0" anchor="t"/>
          <a:lstStyle/>
          <a:p>
            <a:pPr marL="0" indent="0">
              <a:buNone/>
            </a:pPr>
            <a:r>
              <a:rPr lang="en-US" sz="1300" dirty="0">
                <a:solidFill>
                  <a:srgbClr val="374151"/>
                </a:solidFill>
                <a:latin typeface="Noto Sans CJK JP" pitchFamily="34" charset="0"/>
                <a:ea typeface="Noto Sans CJK JP" pitchFamily="34" charset="-122"/>
                <a:cs typeface="Noto Sans CJK JP" pitchFamily="34" charset="-120"/>
              </a:rPr>
              <a:t>文句を言われにくい主張をするための作法を身につける。</a:t>
            </a:r>
            <a:endParaRPr lang="en-US" sz="1300" dirty="0"/>
          </a:p>
        </p:txBody>
      </p:sp>
      <p:sp>
        <p:nvSpPr>
          <p:cNvPr id="23" name="Shape 21"/>
          <p:cNvSpPr/>
          <p:nvPr/>
        </p:nvSpPr>
        <p:spPr>
          <a:xfrm>
            <a:off x="905256" y="4754880"/>
            <a:ext cx="10131552" cy="859536"/>
          </a:xfrm>
          <a:prstGeom prst="roundRect">
            <a:avLst>
              <a:gd name="adj" fmla="val 8511"/>
            </a:avLst>
          </a:prstGeom>
          <a:solidFill>
            <a:srgbClr val="FDFEFE"/>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4" name="Shape 22"/>
          <p:cNvSpPr/>
          <p:nvPr/>
        </p:nvSpPr>
        <p:spPr>
          <a:xfrm>
            <a:off x="905256" y="4754880"/>
            <a:ext cx="128016" cy="859536"/>
          </a:xfrm>
          <a:prstGeom prst="rect">
            <a:avLst/>
          </a:prstGeom>
          <a:solidFill>
            <a:srgbClr val="4F7CAC"/>
          </a:solidFill>
          <a:ln w="12700">
            <a:solidFill>
              <a:srgbClr val="4F7CAC"/>
            </a:solidFill>
            <a:prstDash val="solid"/>
          </a:ln>
        </p:spPr>
        <p:txBody>
          <a:bodyPr/>
          <a:lstStyle/>
          <a:p>
            <a:endParaRPr lang="ja-JP" altLang="en-US"/>
          </a:p>
        </p:txBody>
      </p:sp>
      <p:sp>
        <p:nvSpPr>
          <p:cNvPr id="25" name="Text 23"/>
          <p:cNvSpPr/>
          <p:nvPr/>
        </p:nvSpPr>
        <p:spPr>
          <a:xfrm>
            <a:off x="1161288" y="4937760"/>
            <a:ext cx="9784080" cy="292608"/>
          </a:xfrm>
          <a:prstGeom prst="rect">
            <a:avLst/>
          </a:prstGeom>
          <a:noFill/>
          <a:ln/>
        </p:spPr>
        <p:txBody>
          <a:bodyPr wrap="square" lIns="0" tIns="0" rIns="0" bIns="0" rtlCol="0" anchor="ctr"/>
          <a:lstStyle/>
          <a:p>
            <a:pPr marL="0" indent="0">
              <a:buNone/>
            </a:pPr>
            <a:r>
              <a:rPr lang="en-US" sz="1490" b="1" dirty="0">
                <a:solidFill>
                  <a:srgbClr val="17324D"/>
                </a:solidFill>
                <a:latin typeface="Noto Sans CJK JP" pitchFamily="34" charset="0"/>
                <a:ea typeface="Noto Sans CJK JP" pitchFamily="34" charset="-122"/>
                <a:cs typeface="Noto Sans CJK JP" pitchFamily="34" charset="-120"/>
              </a:rPr>
              <a:t>一言で言うと</a:t>
            </a:r>
            <a:endParaRPr lang="en-US" sz="1490" dirty="0"/>
          </a:p>
        </p:txBody>
      </p:sp>
      <p:sp>
        <p:nvSpPr>
          <p:cNvPr id="26" name="Text 24"/>
          <p:cNvSpPr/>
          <p:nvPr/>
        </p:nvSpPr>
        <p:spPr>
          <a:xfrm>
            <a:off x="1161288" y="5303520"/>
            <a:ext cx="9747504" cy="164592"/>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計量経済学を学ぶと、「なぜその数字を信じてよいのか」を説明できるようになる。</a:t>
            </a:r>
            <a:endParaRPr lang="en-US" sz="142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name="Slide 85">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2E7E7B"/>
          </a:solidFill>
          <a:ln w="12700">
            <a:solidFill>
              <a:srgbClr val="2E7E7B"/>
            </a:solidFill>
            <a:prstDash val="solid"/>
          </a:ln>
        </p:spPr>
        <p:txBody>
          <a:bodyPr/>
          <a:lstStyle/>
          <a:p>
            <a:endParaRPr lang="ja-JP" altLang="en-US"/>
          </a:p>
        </p:txBody>
      </p:sp>
      <p:sp>
        <p:nvSpPr>
          <p:cNvPr id="3" name="Text 1"/>
          <p:cNvSpPr/>
          <p:nvPr/>
        </p:nvSpPr>
        <p:spPr>
          <a:xfrm>
            <a:off x="621792" y="329184"/>
            <a:ext cx="7772400" cy="475488"/>
          </a:xfrm>
          <a:prstGeom prst="rect">
            <a:avLst/>
          </a:prstGeom>
          <a:noFill/>
          <a:ln/>
        </p:spPr>
        <p:txBody>
          <a:bodyPr wrap="square" lIns="0" tIns="0" rIns="0" bIns="0" rtlCol="0" anchor="ctr"/>
          <a:lstStyle/>
          <a:p>
            <a:pPr marL="0" indent="0">
              <a:buNone/>
            </a:pPr>
            <a:r>
              <a:rPr lang="en-US" sz="2400" b="1" dirty="0">
                <a:solidFill>
                  <a:srgbClr val="17324D"/>
                </a:solidFill>
                <a:latin typeface="Noto Sans CJK JP" pitchFamily="34" charset="0"/>
                <a:ea typeface="Noto Sans CJK JP" pitchFamily="34" charset="-122"/>
                <a:cs typeface="Noto Sans CJK JP" pitchFamily="34" charset="-120"/>
              </a:rPr>
              <a:t>次回までの宿題</a:t>
            </a:r>
            <a:endParaRPr lang="en-US" sz="2400" dirty="0"/>
          </a:p>
        </p:txBody>
      </p:sp>
      <p:sp>
        <p:nvSpPr>
          <p:cNvPr id="4" name="Text 2"/>
          <p:cNvSpPr/>
          <p:nvPr/>
        </p:nvSpPr>
        <p:spPr>
          <a:xfrm>
            <a:off x="640080" y="841248"/>
            <a:ext cx="8412480" cy="256032"/>
          </a:xfrm>
          <a:prstGeom prst="rect">
            <a:avLst/>
          </a:prstGeom>
          <a:noFill/>
          <a:ln/>
        </p:spPr>
        <p:txBody>
          <a:bodyPr wrap="square" lIns="0" tIns="0" rIns="0" bIns="0" rtlCol="0" anchor="ctr"/>
          <a:lstStyle/>
          <a:p>
            <a:pPr marL="0" indent="0">
              <a:buNone/>
            </a:pPr>
            <a:r>
              <a:rPr lang="en-US" sz="1150" dirty="0">
                <a:solidFill>
                  <a:srgbClr val="6B7280"/>
                </a:solidFill>
                <a:latin typeface="Noto Sans CJK JP" pitchFamily="34" charset="0"/>
                <a:ea typeface="Noto Sans CJK JP" pitchFamily="34" charset="-122"/>
                <a:cs typeface="Noto Sans CJK JP" pitchFamily="34" charset="-120"/>
              </a:rPr>
              <a:t>来週以降は Quarto が動く前提で進める</a:t>
            </a:r>
            <a:endParaRPr lang="en-US" sz="1150" dirty="0"/>
          </a:p>
        </p:txBody>
      </p:sp>
      <p:sp>
        <p:nvSpPr>
          <p:cNvPr id="5" name="Shape 3"/>
          <p:cNvSpPr/>
          <p:nvPr/>
        </p:nvSpPr>
        <p:spPr>
          <a:xfrm>
            <a:off x="9646920" y="347472"/>
            <a:ext cx="1965960" cy="310896"/>
          </a:xfrm>
          <a:prstGeom prst="roundRect">
            <a:avLst>
              <a:gd name="adj" fmla="val 17647"/>
            </a:avLst>
          </a:prstGeom>
          <a:solidFill>
            <a:srgbClr val="FFFFFF"/>
          </a:solidFill>
          <a:ln w="12700">
            <a:solidFill>
              <a:srgbClr val="2E7E7B"/>
            </a:solidFill>
            <a:prstDash val="solid"/>
          </a:ln>
        </p:spPr>
        <p:txBody>
          <a:bodyPr/>
          <a:lstStyle/>
          <a:p>
            <a:endParaRPr lang="ja-JP" altLang="en-US"/>
          </a:p>
        </p:txBody>
      </p:sp>
      <p:sp>
        <p:nvSpPr>
          <p:cNvPr id="6" name="Text 4"/>
          <p:cNvSpPr/>
          <p:nvPr/>
        </p:nvSpPr>
        <p:spPr>
          <a:xfrm>
            <a:off x="9729216" y="406908"/>
            <a:ext cx="1801368" cy="164592"/>
          </a:xfrm>
          <a:prstGeom prst="rect">
            <a:avLst/>
          </a:prstGeom>
          <a:noFill/>
          <a:ln/>
        </p:spPr>
        <p:txBody>
          <a:bodyPr wrap="square" lIns="0" tIns="0" rIns="0" bIns="0" rtlCol="0" anchor="ctr"/>
          <a:lstStyle/>
          <a:p>
            <a:pPr marL="0" indent="0" algn="ctr">
              <a:buNone/>
            </a:pPr>
            <a:r>
              <a:rPr lang="en-US" sz="950" b="1" dirty="0">
                <a:solidFill>
                  <a:srgbClr val="2E7E7B"/>
                </a:solidFill>
                <a:latin typeface="Noto Sans CJK JP" pitchFamily="34" charset="0"/>
                <a:ea typeface="Noto Sans CJK JP" pitchFamily="34" charset="-122"/>
                <a:cs typeface="Noto Sans CJK JP" pitchFamily="34" charset="-120"/>
              </a:rPr>
              <a:t>まとめ</a:t>
            </a:r>
            <a:endParaRPr lang="en-US" sz="950" dirty="0"/>
          </a:p>
        </p:txBody>
      </p:sp>
      <p:sp>
        <p:nvSpPr>
          <p:cNvPr id="7" name="Shape 5"/>
          <p:cNvSpPr/>
          <p:nvPr/>
        </p:nvSpPr>
        <p:spPr>
          <a:xfrm>
            <a:off x="594360" y="1097280"/>
            <a:ext cx="10991088" cy="0"/>
          </a:xfrm>
          <a:prstGeom prst="line">
            <a:avLst/>
          </a:prstGeom>
          <a:noFill/>
          <a:ln w="12700">
            <a:solidFill>
              <a:srgbClr val="D9E2EC"/>
            </a:solidFill>
            <a:prstDash val="solid"/>
          </a:ln>
        </p:spPr>
        <p:txBody>
          <a:bodyPr/>
          <a:lstStyle/>
          <a:p>
            <a:endParaRPr lang="ja-JP" altLang="en-US"/>
          </a:p>
        </p:txBody>
      </p:sp>
      <p:sp>
        <p:nvSpPr>
          <p:cNvPr id="8" name="Shape 6"/>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9" name="Text 7"/>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10" name="Text 8"/>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85</a:t>
            </a:r>
            <a:endParaRPr lang="en-US" sz="900" dirty="0"/>
          </a:p>
        </p:txBody>
      </p:sp>
      <p:sp>
        <p:nvSpPr>
          <p:cNvPr id="11" name="Shape 9"/>
          <p:cNvSpPr/>
          <p:nvPr/>
        </p:nvSpPr>
        <p:spPr>
          <a:xfrm>
            <a:off x="914400" y="1783080"/>
            <a:ext cx="4754880" cy="1965960"/>
          </a:xfrm>
          <a:prstGeom prst="roundRect">
            <a:avLst>
              <a:gd name="adj" fmla="val 372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2" name="Shape 10"/>
          <p:cNvSpPr/>
          <p:nvPr/>
        </p:nvSpPr>
        <p:spPr>
          <a:xfrm>
            <a:off x="914400" y="1783080"/>
            <a:ext cx="128016" cy="1965960"/>
          </a:xfrm>
          <a:prstGeom prst="rect">
            <a:avLst/>
          </a:prstGeom>
          <a:solidFill>
            <a:srgbClr val="3FA7A3"/>
          </a:solidFill>
          <a:ln w="12700">
            <a:solidFill>
              <a:srgbClr val="3FA7A3"/>
            </a:solidFill>
            <a:prstDash val="solid"/>
          </a:ln>
        </p:spPr>
        <p:txBody>
          <a:bodyPr/>
          <a:lstStyle/>
          <a:p>
            <a:endParaRPr lang="ja-JP" altLang="en-US"/>
          </a:p>
        </p:txBody>
      </p:sp>
      <p:sp>
        <p:nvSpPr>
          <p:cNvPr id="13" name="Text 11"/>
          <p:cNvSpPr/>
          <p:nvPr/>
        </p:nvSpPr>
        <p:spPr>
          <a:xfrm>
            <a:off x="1170432" y="1965960"/>
            <a:ext cx="4407408" cy="292608"/>
          </a:xfrm>
          <a:prstGeom prst="rect">
            <a:avLst/>
          </a:prstGeom>
          <a:noFill/>
          <a:ln/>
        </p:spPr>
        <p:txBody>
          <a:bodyPr wrap="square" lIns="0" tIns="0" rIns="0" bIns="0" rtlCol="0" anchor="ctr"/>
          <a:lstStyle/>
          <a:p>
            <a:pPr marL="0" indent="0">
              <a:buNone/>
            </a:pPr>
            <a:r>
              <a:rPr lang="en-US" sz="2600" b="1" dirty="0">
                <a:solidFill>
                  <a:srgbClr val="17324D"/>
                </a:solidFill>
                <a:latin typeface="Noto Sans CJK JP" pitchFamily="34" charset="0"/>
                <a:ea typeface="Noto Sans CJK JP" pitchFamily="34" charset="-122"/>
                <a:cs typeface="Noto Sans CJK JP" pitchFamily="34" charset="-120"/>
              </a:rPr>
              <a:t>1</a:t>
            </a:r>
            <a:endParaRPr lang="en-US" sz="2600" dirty="0"/>
          </a:p>
        </p:txBody>
      </p:sp>
      <p:sp>
        <p:nvSpPr>
          <p:cNvPr id="14" name="Text 12"/>
          <p:cNvSpPr/>
          <p:nvPr/>
        </p:nvSpPr>
        <p:spPr>
          <a:xfrm>
            <a:off x="1170432" y="2331720"/>
            <a:ext cx="4370832" cy="1271016"/>
          </a:xfrm>
          <a:prstGeom prst="rect">
            <a:avLst/>
          </a:prstGeom>
          <a:noFill/>
          <a:ln/>
        </p:spPr>
        <p:txBody>
          <a:bodyPr wrap="square" lIns="381" tIns="381" rIns="381" bIns="381" rtlCol="0" anchor="t"/>
          <a:lstStyle/>
          <a:p>
            <a:pPr marL="0" indent="0">
              <a:buNone/>
            </a:pPr>
            <a:r>
              <a:rPr lang="en-US" sz="1800" dirty="0">
                <a:solidFill>
                  <a:srgbClr val="374151"/>
                </a:solidFill>
                <a:latin typeface="Noto Sans CJK JP" pitchFamily="34" charset="0"/>
                <a:ea typeface="Noto Sans CJK JP" pitchFamily="34" charset="-122"/>
                <a:cs typeface="Noto Sans CJK JP" pitchFamily="34" charset="-120"/>
              </a:rPr>
              <a:t>R と Quarto が何なのかを</a:t>
            </a:r>
            <a:endParaRPr lang="en-US" sz="1800" dirty="0"/>
          </a:p>
          <a:p>
            <a:pPr marL="0" indent="0">
              <a:buNone/>
            </a:pPr>
            <a:r>
              <a:rPr lang="en-US" sz="1800" dirty="0">
                <a:solidFill>
                  <a:srgbClr val="374151"/>
                </a:solidFill>
                <a:latin typeface="Noto Sans CJK JP" pitchFamily="34" charset="0"/>
                <a:ea typeface="Noto Sans CJK JP" pitchFamily="34" charset="-122"/>
                <a:cs typeface="Noto Sans CJK JP" pitchFamily="34" charset="-120"/>
              </a:rPr>
              <a:t>ざっくり調べておく。</a:t>
            </a:r>
            <a:endParaRPr lang="en-US" sz="1800" dirty="0"/>
          </a:p>
        </p:txBody>
      </p:sp>
      <p:sp>
        <p:nvSpPr>
          <p:cNvPr id="15" name="Shape 13"/>
          <p:cNvSpPr/>
          <p:nvPr/>
        </p:nvSpPr>
        <p:spPr>
          <a:xfrm>
            <a:off x="6126480" y="1783080"/>
            <a:ext cx="4754880" cy="1965960"/>
          </a:xfrm>
          <a:prstGeom prst="roundRect">
            <a:avLst>
              <a:gd name="adj" fmla="val 3721"/>
            </a:avLst>
          </a:prstGeom>
          <a:solidFill>
            <a:srgbClr val="FFFFFF"/>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16" name="Shape 14"/>
          <p:cNvSpPr/>
          <p:nvPr/>
        </p:nvSpPr>
        <p:spPr>
          <a:xfrm>
            <a:off x="6126480" y="1783080"/>
            <a:ext cx="128016" cy="1965960"/>
          </a:xfrm>
          <a:prstGeom prst="rect">
            <a:avLst/>
          </a:prstGeom>
          <a:solidFill>
            <a:srgbClr val="E27D60"/>
          </a:solidFill>
          <a:ln w="12700">
            <a:solidFill>
              <a:srgbClr val="E27D60"/>
            </a:solidFill>
            <a:prstDash val="solid"/>
          </a:ln>
        </p:spPr>
        <p:txBody>
          <a:bodyPr/>
          <a:lstStyle/>
          <a:p>
            <a:endParaRPr lang="ja-JP" altLang="en-US"/>
          </a:p>
        </p:txBody>
      </p:sp>
      <p:sp>
        <p:nvSpPr>
          <p:cNvPr id="17" name="Text 15"/>
          <p:cNvSpPr/>
          <p:nvPr/>
        </p:nvSpPr>
        <p:spPr>
          <a:xfrm>
            <a:off x="6382512" y="1965960"/>
            <a:ext cx="4407408" cy="292608"/>
          </a:xfrm>
          <a:prstGeom prst="rect">
            <a:avLst/>
          </a:prstGeom>
          <a:noFill/>
          <a:ln/>
        </p:spPr>
        <p:txBody>
          <a:bodyPr wrap="square" lIns="0" tIns="0" rIns="0" bIns="0" rtlCol="0" anchor="ctr"/>
          <a:lstStyle/>
          <a:p>
            <a:pPr marL="0" indent="0">
              <a:buNone/>
            </a:pPr>
            <a:r>
              <a:rPr lang="en-US" sz="2600" b="1" dirty="0">
                <a:solidFill>
                  <a:srgbClr val="17324D"/>
                </a:solidFill>
                <a:latin typeface="Noto Sans CJK JP" pitchFamily="34" charset="0"/>
                <a:ea typeface="Noto Sans CJK JP" pitchFamily="34" charset="-122"/>
                <a:cs typeface="Noto Sans CJK JP" pitchFamily="34" charset="-120"/>
              </a:rPr>
              <a:t>2</a:t>
            </a:r>
            <a:endParaRPr lang="en-US" sz="2600" dirty="0"/>
          </a:p>
        </p:txBody>
      </p:sp>
      <p:sp>
        <p:nvSpPr>
          <p:cNvPr id="18" name="Text 16"/>
          <p:cNvSpPr/>
          <p:nvPr/>
        </p:nvSpPr>
        <p:spPr>
          <a:xfrm>
            <a:off x="6382512" y="2331720"/>
            <a:ext cx="4370832" cy="1271016"/>
          </a:xfrm>
          <a:prstGeom prst="rect">
            <a:avLst/>
          </a:prstGeom>
          <a:noFill/>
          <a:ln/>
        </p:spPr>
        <p:txBody>
          <a:bodyPr wrap="square" lIns="381" tIns="381" rIns="381" bIns="381" rtlCol="0" anchor="t"/>
          <a:lstStyle/>
          <a:p>
            <a:pPr marL="0" indent="0">
              <a:buNone/>
            </a:pPr>
            <a:r>
              <a:rPr lang="en-US" sz="1800" dirty="0">
                <a:solidFill>
                  <a:srgbClr val="374151"/>
                </a:solidFill>
                <a:latin typeface="Noto Sans CJK JP" pitchFamily="34" charset="0"/>
                <a:ea typeface="Noto Sans CJK JP" pitchFamily="34" charset="-122"/>
                <a:cs typeface="Noto Sans CJK JP" pitchFamily="34" charset="-120"/>
              </a:rPr>
              <a:t>自分の PC で Quarto を動かせるように</a:t>
            </a:r>
            <a:endParaRPr lang="en-US" sz="1800" dirty="0"/>
          </a:p>
          <a:p>
            <a:pPr marL="0" indent="0">
              <a:buNone/>
            </a:pPr>
            <a:r>
              <a:rPr lang="en-US" sz="1800" dirty="0">
                <a:solidFill>
                  <a:srgbClr val="374151"/>
                </a:solidFill>
                <a:latin typeface="Noto Sans CJK JP" pitchFamily="34" charset="0"/>
                <a:ea typeface="Noto Sans CJK JP" pitchFamily="34" charset="-122"/>
                <a:cs typeface="Noto Sans CJK JP" pitchFamily="34" charset="-120"/>
              </a:rPr>
              <a:t>環境構築しておく。</a:t>
            </a:r>
            <a:endParaRPr lang="en-US" sz="1800" dirty="0"/>
          </a:p>
        </p:txBody>
      </p:sp>
      <p:sp>
        <p:nvSpPr>
          <p:cNvPr id="19" name="Shape 17"/>
          <p:cNvSpPr/>
          <p:nvPr/>
        </p:nvSpPr>
        <p:spPr>
          <a:xfrm>
            <a:off x="960120" y="4370832"/>
            <a:ext cx="10012680" cy="914400"/>
          </a:xfrm>
          <a:prstGeom prst="roundRect">
            <a:avLst>
              <a:gd name="adj" fmla="val 8000"/>
            </a:avLst>
          </a:prstGeom>
          <a:solidFill>
            <a:srgbClr val="FFFDF8"/>
          </a:solidFill>
          <a:ln w="12700">
            <a:solidFill>
              <a:srgbClr val="D9E2EC"/>
            </a:solidFill>
            <a:prstDash val="solid"/>
          </a:ln>
          <a:effectLst>
            <a:outerShdw blurRad="19050" dist="12700" dir="2700000" algn="bl" rotWithShape="0">
              <a:srgbClr val="000000">
                <a:alpha val="15000"/>
              </a:srgbClr>
            </a:outerShdw>
          </a:effectLst>
        </p:spPr>
        <p:txBody>
          <a:bodyPr/>
          <a:lstStyle/>
          <a:p>
            <a:endParaRPr lang="ja-JP" altLang="en-US"/>
          </a:p>
        </p:txBody>
      </p:sp>
      <p:sp>
        <p:nvSpPr>
          <p:cNvPr id="20" name="Shape 18"/>
          <p:cNvSpPr/>
          <p:nvPr/>
        </p:nvSpPr>
        <p:spPr>
          <a:xfrm>
            <a:off x="960120" y="4370832"/>
            <a:ext cx="128016" cy="914400"/>
          </a:xfrm>
          <a:prstGeom prst="rect">
            <a:avLst/>
          </a:prstGeom>
          <a:solidFill>
            <a:srgbClr val="D4A017"/>
          </a:solidFill>
          <a:ln w="12700">
            <a:solidFill>
              <a:srgbClr val="D4A017"/>
            </a:solidFill>
            <a:prstDash val="solid"/>
          </a:ln>
        </p:spPr>
        <p:txBody>
          <a:bodyPr/>
          <a:lstStyle/>
          <a:p>
            <a:endParaRPr lang="ja-JP" altLang="en-US"/>
          </a:p>
        </p:txBody>
      </p:sp>
      <p:sp>
        <p:nvSpPr>
          <p:cNvPr id="21" name="Text 19"/>
          <p:cNvSpPr/>
          <p:nvPr/>
        </p:nvSpPr>
        <p:spPr>
          <a:xfrm>
            <a:off x="1216152" y="4553712"/>
            <a:ext cx="9665208" cy="292608"/>
          </a:xfrm>
          <a:prstGeom prst="rect">
            <a:avLst/>
          </a:prstGeom>
          <a:noFill/>
          <a:ln/>
        </p:spPr>
        <p:txBody>
          <a:bodyPr wrap="square" lIns="0" tIns="0" rIns="0" bIns="0" rtlCol="0" anchor="ctr"/>
          <a:lstStyle/>
          <a:p>
            <a:pPr marL="0" indent="0">
              <a:buNone/>
            </a:pPr>
            <a:r>
              <a:rPr lang="en-US" sz="1500" b="1" dirty="0">
                <a:solidFill>
                  <a:srgbClr val="17324D"/>
                </a:solidFill>
                <a:latin typeface="Noto Sans CJK JP" pitchFamily="34" charset="0"/>
                <a:ea typeface="Noto Sans CJK JP" pitchFamily="34" charset="-122"/>
                <a:cs typeface="Noto Sans CJK JP" pitchFamily="34" charset="-120"/>
              </a:rPr>
              <a:t>授業運営上のお願い</a:t>
            </a:r>
            <a:endParaRPr lang="en-US" sz="1500" dirty="0"/>
          </a:p>
        </p:txBody>
      </p:sp>
      <p:sp>
        <p:nvSpPr>
          <p:cNvPr id="22" name="Text 20"/>
          <p:cNvSpPr/>
          <p:nvPr/>
        </p:nvSpPr>
        <p:spPr>
          <a:xfrm>
            <a:off x="1216152" y="4919472"/>
            <a:ext cx="9628632" cy="219456"/>
          </a:xfrm>
          <a:prstGeom prst="rect">
            <a:avLst/>
          </a:prstGeom>
          <a:noFill/>
          <a:ln/>
        </p:spPr>
        <p:txBody>
          <a:bodyPr wrap="square" lIns="381" tIns="381" rIns="381" bIns="381" rtlCol="0" anchor="t"/>
          <a:lstStyle/>
          <a:p>
            <a:pPr marL="0" indent="0">
              <a:buNone/>
            </a:pPr>
            <a:r>
              <a:rPr lang="en-US" sz="1420" dirty="0">
                <a:solidFill>
                  <a:srgbClr val="374151"/>
                </a:solidFill>
                <a:latin typeface="Noto Sans CJK JP" pitchFamily="34" charset="0"/>
                <a:ea typeface="Noto Sans CJK JP" pitchFamily="34" charset="-122"/>
                <a:cs typeface="Noto Sans CJK JP" pitchFamily="34" charset="-120"/>
              </a:rPr>
              <a:t>次回以降は全員が Quarto を使える前提で話すので、ここは必ず進めておいてほしい。</a:t>
            </a:r>
            <a:endParaRPr lang="en-US" sz="142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name="Slide 86">
    <p:bg>
      <p:bgPr>
        <a:solidFill>
          <a:srgbClr val="17324D"/>
        </a:solidFill>
        <a:effectLst/>
      </p:bgPr>
    </p:bg>
    <p:spTree>
      <p:nvGrpSpPr>
        <p:cNvPr id="1" name=""/>
        <p:cNvGrpSpPr/>
        <p:nvPr/>
      </p:nvGrpSpPr>
      <p:grpSpPr>
        <a:xfrm>
          <a:off x="0" y="0"/>
          <a:ext cx="0" cy="0"/>
          <a:chOff x="0" y="0"/>
          <a:chExt cx="0" cy="0"/>
        </a:xfrm>
      </p:grpSpPr>
      <p:sp>
        <p:nvSpPr>
          <p:cNvPr id="2" name="Shape 0"/>
          <p:cNvSpPr/>
          <p:nvPr/>
        </p:nvSpPr>
        <p:spPr>
          <a:xfrm>
            <a:off x="0" y="0"/>
            <a:ext cx="12191695" cy="201168"/>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841248" y="1005840"/>
            <a:ext cx="2011680" cy="320040"/>
          </a:xfrm>
          <a:prstGeom prst="rect">
            <a:avLst/>
          </a:prstGeom>
          <a:noFill/>
          <a:ln/>
        </p:spPr>
        <p:txBody>
          <a:bodyPr wrap="square" lIns="0" tIns="0" rIns="0" bIns="0" rtlCol="0" anchor="ctr"/>
          <a:lstStyle/>
          <a:p>
            <a:pPr marL="0" indent="0">
              <a:buNone/>
            </a:pPr>
            <a:r>
              <a:rPr lang="en-US" sz="1500" b="1" dirty="0">
                <a:solidFill>
                  <a:srgbClr val="3FA7A3"/>
                </a:solidFill>
                <a:latin typeface="Noto Sans CJK JP" pitchFamily="34" charset="0"/>
                <a:ea typeface="Noto Sans CJK JP" pitchFamily="34" charset="-122"/>
                <a:cs typeface="Noto Sans CJK JP" pitchFamily="34" charset="-120"/>
              </a:rPr>
              <a:t>Closing thought</a:t>
            </a:r>
            <a:endParaRPr lang="en-US" sz="1500" dirty="0"/>
          </a:p>
        </p:txBody>
      </p:sp>
      <p:sp>
        <p:nvSpPr>
          <p:cNvPr id="4" name="Text 2"/>
          <p:cNvSpPr/>
          <p:nvPr/>
        </p:nvSpPr>
        <p:spPr>
          <a:xfrm>
            <a:off x="868680" y="1828800"/>
            <a:ext cx="9875520" cy="914400"/>
          </a:xfrm>
          <a:prstGeom prst="rect">
            <a:avLst/>
          </a:prstGeom>
          <a:noFill/>
          <a:ln/>
        </p:spPr>
        <p:txBody>
          <a:bodyPr wrap="square" lIns="0" tIns="0" rIns="0" bIns="0" rtlCol="0" anchor="ctr"/>
          <a:lstStyle/>
          <a:p>
            <a:pPr marL="0" indent="0">
              <a:buNone/>
            </a:pPr>
            <a:r>
              <a:rPr lang="en-US" sz="2800" b="1" dirty="0">
                <a:solidFill>
                  <a:srgbClr val="FFFFFF"/>
                </a:solidFill>
                <a:latin typeface="Noto Sans CJK JP" pitchFamily="34" charset="0"/>
                <a:ea typeface="Noto Sans CJK JP" pitchFamily="34" charset="-122"/>
                <a:cs typeface="Noto Sans CJK JP" pitchFamily="34" charset="-120"/>
              </a:rPr>
              <a:t>データを見たら、まず「何をどう比べているか」を疑う。</a:t>
            </a:r>
            <a:endParaRPr lang="en-US" sz="2800" dirty="0"/>
          </a:p>
        </p:txBody>
      </p:sp>
      <p:sp>
        <p:nvSpPr>
          <p:cNvPr id="5" name="Text 3"/>
          <p:cNvSpPr/>
          <p:nvPr/>
        </p:nvSpPr>
        <p:spPr>
          <a:xfrm>
            <a:off x="896112" y="3090672"/>
            <a:ext cx="4937760" cy="411480"/>
          </a:xfrm>
          <a:prstGeom prst="rect">
            <a:avLst/>
          </a:prstGeom>
          <a:noFill/>
          <a:ln/>
        </p:spPr>
        <p:txBody>
          <a:bodyPr wrap="square" lIns="0" tIns="0" rIns="0" bIns="0" rtlCol="0" anchor="ctr"/>
          <a:lstStyle/>
          <a:p>
            <a:pPr marL="0" indent="0">
              <a:buNone/>
            </a:pPr>
            <a:r>
              <a:rPr lang="en-US" sz="1700" dirty="0">
                <a:solidFill>
                  <a:srgbClr val="D9E2EC"/>
                </a:solidFill>
                <a:latin typeface="Noto Sans CJK JP" pitchFamily="34" charset="0"/>
                <a:ea typeface="Noto Sans CJK JP" pitchFamily="34" charset="-122"/>
                <a:cs typeface="Noto Sans CJK JP" pitchFamily="34" charset="-120"/>
              </a:rPr>
              <a:t>それが、計量経済学の入口。</a:t>
            </a:r>
            <a:endParaRPr lang="en-US" sz="1700" dirty="0"/>
          </a:p>
        </p:txBody>
      </p:sp>
      <p:sp>
        <p:nvSpPr>
          <p:cNvPr id="6" name="Text 4"/>
          <p:cNvSpPr/>
          <p:nvPr/>
        </p:nvSpPr>
        <p:spPr>
          <a:xfrm>
            <a:off x="11109960" y="6419088"/>
            <a:ext cx="457200" cy="182880"/>
          </a:xfrm>
          <a:prstGeom prst="rect">
            <a:avLst/>
          </a:prstGeom>
          <a:noFill/>
          <a:ln/>
        </p:spPr>
        <p:txBody>
          <a:bodyPr wrap="square" lIns="0" tIns="0" rIns="0" bIns="0" rtlCol="0" anchor="ctr"/>
          <a:lstStyle/>
          <a:p>
            <a:pPr marL="0" indent="0" algn="r">
              <a:buNone/>
            </a:pPr>
            <a:r>
              <a:rPr lang="en-US" sz="950" dirty="0">
                <a:solidFill>
                  <a:srgbClr val="B8C5D1"/>
                </a:solidFill>
                <a:latin typeface="Noto Sans CJK JP" pitchFamily="34" charset="0"/>
                <a:ea typeface="Noto Sans CJK JP" pitchFamily="34" charset="-122"/>
                <a:cs typeface="Noto Sans CJK JP" pitchFamily="34" charset="-120"/>
              </a:rPr>
              <a:t>86</a:t>
            </a:r>
            <a:endParaRPr lang="en-US" sz="9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EF3F7"/>
        </a:solidFill>
        <a:effectLst/>
      </p:bgPr>
    </p:bg>
    <p:spTree>
      <p:nvGrpSpPr>
        <p:cNvPr id="1" name=""/>
        <p:cNvGrpSpPr/>
        <p:nvPr/>
      </p:nvGrpSpPr>
      <p:grpSpPr>
        <a:xfrm>
          <a:off x="0" y="0"/>
          <a:ext cx="0" cy="0"/>
          <a:chOff x="0" y="0"/>
          <a:chExt cx="0" cy="0"/>
        </a:xfrm>
      </p:grpSpPr>
      <p:sp>
        <p:nvSpPr>
          <p:cNvPr id="2" name="Shape 0"/>
          <p:cNvSpPr/>
          <p:nvPr/>
        </p:nvSpPr>
        <p:spPr>
          <a:xfrm>
            <a:off x="0" y="0"/>
            <a:ext cx="12191695" cy="256032"/>
          </a:xfrm>
          <a:prstGeom prst="rect">
            <a:avLst/>
          </a:prstGeom>
          <a:solidFill>
            <a:srgbClr val="3FA7A3"/>
          </a:solidFill>
          <a:ln w="12700">
            <a:solidFill>
              <a:srgbClr val="3FA7A3"/>
            </a:solidFill>
            <a:prstDash val="solid"/>
          </a:ln>
        </p:spPr>
        <p:txBody>
          <a:bodyPr/>
          <a:lstStyle/>
          <a:p>
            <a:endParaRPr lang="ja-JP" altLang="en-US"/>
          </a:p>
        </p:txBody>
      </p:sp>
      <p:sp>
        <p:nvSpPr>
          <p:cNvPr id="3" name="Text 1"/>
          <p:cNvSpPr/>
          <p:nvPr/>
        </p:nvSpPr>
        <p:spPr>
          <a:xfrm>
            <a:off x="822960" y="1024128"/>
            <a:ext cx="1280160" cy="365760"/>
          </a:xfrm>
          <a:prstGeom prst="rect">
            <a:avLst/>
          </a:prstGeom>
          <a:noFill/>
          <a:ln/>
        </p:spPr>
        <p:txBody>
          <a:bodyPr wrap="square" lIns="0" tIns="0" rIns="0" bIns="0" rtlCol="0" anchor="ctr"/>
          <a:lstStyle/>
          <a:p>
            <a:pPr marL="0" indent="0">
              <a:buNone/>
            </a:pPr>
            <a:r>
              <a:rPr lang="en-US" sz="1800" b="1" dirty="0">
                <a:solidFill>
                  <a:srgbClr val="3FA7A3"/>
                </a:solidFill>
                <a:latin typeface="Noto Sans CJK JP" pitchFamily="34" charset="0"/>
                <a:ea typeface="Noto Sans CJK JP" pitchFamily="34" charset="-122"/>
                <a:cs typeface="Noto Sans CJK JP" pitchFamily="34" charset="-120"/>
              </a:rPr>
              <a:t>論点</a:t>
            </a:r>
            <a:endParaRPr lang="en-US" sz="1800" dirty="0"/>
          </a:p>
        </p:txBody>
      </p:sp>
      <p:sp>
        <p:nvSpPr>
          <p:cNvPr id="4" name="Text 2"/>
          <p:cNvSpPr/>
          <p:nvPr/>
        </p:nvSpPr>
        <p:spPr>
          <a:xfrm>
            <a:off x="822960" y="1572768"/>
            <a:ext cx="10149840" cy="1874520"/>
          </a:xfrm>
          <a:prstGeom prst="rect">
            <a:avLst/>
          </a:prstGeom>
          <a:noFill/>
          <a:ln/>
        </p:spPr>
        <p:txBody>
          <a:bodyPr wrap="square" lIns="0" tIns="0" rIns="0" bIns="0" rtlCol="0" anchor="ctr"/>
          <a:lstStyle/>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では、</a:t>
            </a:r>
            <a:endParaRPr lang="en-US" sz="2700" dirty="0"/>
          </a:p>
          <a:p>
            <a:pPr marL="0" indent="0">
              <a:buNone/>
            </a:pPr>
            <a:r>
              <a:rPr lang="en-US" sz="2700" b="1" dirty="0">
                <a:solidFill>
                  <a:srgbClr val="17324D"/>
                </a:solidFill>
                <a:latin typeface="Noto Sans CJK JP" pitchFamily="34" charset="0"/>
                <a:ea typeface="Noto Sans CJK JP" pitchFamily="34" charset="-122"/>
                <a:cs typeface="Noto Sans CJK JP" pitchFamily="34" charset="-120"/>
              </a:rPr>
              <a:t>「いちばん反論されにくいエビデンス」とは何か？</a:t>
            </a:r>
            <a:endParaRPr lang="en-US" sz="2700" dirty="0"/>
          </a:p>
        </p:txBody>
      </p:sp>
      <p:sp>
        <p:nvSpPr>
          <p:cNvPr id="5" name="Text 3"/>
          <p:cNvSpPr/>
          <p:nvPr/>
        </p:nvSpPr>
        <p:spPr>
          <a:xfrm>
            <a:off x="859536" y="3913632"/>
            <a:ext cx="9418320" cy="502920"/>
          </a:xfrm>
          <a:prstGeom prst="rect">
            <a:avLst/>
          </a:prstGeom>
          <a:noFill/>
          <a:ln/>
        </p:spPr>
        <p:txBody>
          <a:bodyPr wrap="square" lIns="0" tIns="0" rIns="0" bIns="0" rtlCol="0" anchor="ctr"/>
          <a:lstStyle/>
          <a:p>
            <a:pPr marL="0" indent="0">
              <a:buNone/>
            </a:pPr>
            <a:r>
              <a:rPr lang="en-US" sz="1500" dirty="0">
                <a:solidFill>
                  <a:srgbClr val="6B7280"/>
                </a:solidFill>
                <a:latin typeface="Noto Sans CJK JP" pitchFamily="34" charset="0"/>
                <a:ea typeface="Noto Sans CJK JP" pitchFamily="34" charset="-122"/>
                <a:cs typeface="Noto Sans CJK JP" pitchFamily="34" charset="-120"/>
              </a:rPr>
              <a:t>比較相手の作り方が、エビデンスの強さを左右する。</a:t>
            </a:r>
            <a:endParaRPr lang="en-US" sz="1500" dirty="0"/>
          </a:p>
        </p:txBody>
      </p:sp>
      <p:sp>
        <p:nvSpPr>
          <p:cNvPr id="6" name="Shape 4"/>
          <p:cNvSpPr/>
          <p:nvPr/>
        </p:nvSpPr>
        <p:spPr>
          <a:xfrm>
            <a:off x="530352" y="6455664"/>
            <a:ext cx="11109960" cy="0"/>
          </a:xfrm>
          <a:prstGeom prst="line">
            <a:avLst/>
          </a:prstGeom>
          <a:noFill/>
          <a:ln w="13970">
            <a:solidFill>
              <a:srgbClr val="D9E2EC"/>
            </a:solidFill>
            <a:prstDash val="solid"/>
          </a:ln>
        </p:spPr>
        <p:txBody>
          <a:bodyPr/>
          <a:lstStyle/>
          <a:p>
            <a:endParaRPr lang="ja-JP" altLang="en-US"/>
          </a:p>
        </p:txBody>
      </p:sp>
      <p:sp>
        <p:nvSpPr>
          <p:cNvPr id="7" name="Text 5"/>
          <p:cNvSpPr/>
          <p:nvPr/>
        </p:nvSpPr>
        <p:spPr>
          <a:xfrm>
            <a:off x="594360" y="6492240"/>
            <a:ext cx="2926080" cy="164592"/>
          </a:xfrm>
          <a:prstGeom prst="rect">
            <a:avLst/>
          </a:prstGeom>
          <a:noFill/>
          <a:ln/>
        </p:spPr>
        <p:txBody>
          <a:bodyPr wrap="square" lIns="0" tIns="0" rIns="0" bIns="0" rtlCol="0" anchor="ctr"/>
          <a:lstStyle/>
          <a:p>
            <a:pPr marL="0" indent="0">
              <a:buNone/>
            </a:pPr>
            <a:r>
              <a:rPr lang="en-US" sz="850" dirty="0">
                <a:solidFill>
                  <a:srgbClr val="6B7280"/>
                </a:solidFill>
                <a:latin typeface="Noto Sans CJK JP" pitchFamily="34" charset="0"/>
                <a:ea typeface="Noto Sans CJK JP" pitchFamily="34" charset="-122"/>
                <a:cs typeface="Noto Sans CJK JP" pitchFamily="34" charset="-120"/>
              </a:rPr>
              <a:t>計量経済学 I  |  Lecture 1</a:t>
            </a:r>
            <a:endParaRPr lang="en-US" sz="850" dirty="0"/>
          </a:p>
        </p:txBody>
      </p:sp>
      <p:sp>
        <p:nvSpPr>
          <p:cNvPr id="8" name="Text 6"/>
          <p:cNvSpPr/>
          <p:nvPr/>
        </p:nvSpPr>
        <p:spPr>
          <a:xfrm>
            <a:off x="11155680" y="6464808"/>
            <a:ext cx="457200" cy="182880"/>
          </a:xfrm>
          <a:prstGeom prst="rect">
            <a:avLst/>
          </a:prstGeom>
          <a:noFill/>
          <a:ln/>
        </p:spPr>
        <p:txBody>
          <a:bodyPr wrap="square" lIns="0" tIns="0" rIns="0" bIns="0" rtlCol="0" anchor="ctr"/>
          <a:lstStyle/>
          <a:p>
            <a:pPr marL="0" indent="0" algn="r">
              <a:buNone/>
            </a:pPr>
            <a:r>
              <a:rPr lang="en-US" sz="900" dirty="0">
                <a:solidFill>
                  <a:srgbClr val="6B7280"/>
                </a:solidFill>
                <a:latin typeface="Noto Sans CJK JP" pitchFamily="34" charset="0"/>
                <a:ea typeface="Noto Sans CJK JP" pitchFamily="34" charset="-122"/>
                <a:cs typeface="Noto Sans CJK JP" pitchFamily="34" charset="-120"/>
              </a:rPr>
              <a:t>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Noto Sans CJK JP"/>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Noto Sans CJK JP"/>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5562</Words>
  <Application>Microsoft Macintosh PowerPoint</Application>
  <PresentationFormat>ワイド画面</PresentationFormat>
  <Paragraphs>1279</Paragraphs>
  <Slides>86</Slides>
  <Notes>86</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86</vt:i4>
      </vt:variant>
    </vt:vector>
  </HeadingPairs>
  <TitlesOfParts>
    <vt:vector size="90" baseType="lpstr">
      <vt:lpstr>Arimo</vt:lpstr>
      <vt:lpstr>Noto Sans CJK JP</vt:lpstr>
      <vt:lpstr>Arial</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OpenAI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1：なぜ計量経済学を学ばないといけないのか</dc:title>
  <dc:subject>Econometrics Lecture 1</dc:subject>
  <dc:creator>OpenAI</dc:creator>
  <cp:lastModifiedBy>池上　慧</cp:lastModifiedBy>
  <cp:revision>2</cp:revision>
  <dcterms:created xsi:type="dcterms:W3CDTF">2026-03-14T02:21:23Z</dcterms:created>
  <dcterms:modified xsi:type="dcterms:W3CDTF">2026-03-14T02:46:33Z</dcterms:modified>
</cp:coreProperties>
</file>