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slide. Keep the tone professor-like and emphasize that the slide deck complements, rather than duplicates, the qmd/html lecture note.
[Sources]
- User-provided lecture note: lecture10_revised.qmd
- User-provided prior deck used only as a visual style reference: lecture10_improved_slides.pptx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 for implementation and diagnostics.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best-practice slide. Mention rdrobust ecosystem and robust bias-corrected inference.
[Sources]
- User-provided lecture note: lecture10_revised.qmd
- Cattaneo, Idrobo, and Titiunik, A Practical Introduction to Regression Discontinuity Designs.
- Calonico, Cattaneo, and Titiunik, Robust Nonparametric Confidence Intervals for Regression-Discontinuity Designs.
- rdrobust / rdbwselect package documentation.
- Generated illustration plot: /mnt/data/rdd_slide_assets/local_linear_bandwidth.png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Graph-reading slide. Point to the vertical gap, not the overall level difference.
[Sources]
- User-provided lecture note: lecture10_revised.qmd
- Generated simulation plot: /mnt/data/rdd_slide_assets/rdd_visits_jump.png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Diagnostics slide. Mention covariate balance, density/manipulation tests, placebo cutoffs, and robustness.
[Sources]
- User-provided lecture note: lecture10_revised.qmd
- Cattaneo, Idrobo, and Titiunik, A Practical Introduction to Regression Discontinuity Designs.
- McCrary, Manipulation of the Running Variable in the Regression Discontinuity Design.
- rddensity package documentation.
- Generated diagnostic plot: /mnt/data/rdd_slide_assets/covariate_smooth.png
- Generated diagnostic plot: /mnt/data/rdd_slide_assets/density_no_manipulation.png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Interpretation and limitations slide.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 for empirical application.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Empirical design slide. Use the age-70 rule to map running variable, cutoff, treatment, and outcomes.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Empirical result slide for outpatient utilization. Explain both extensive and intensive margins.
[Sources]
- User-provided lecture note: lecture10_revised.qmd
- User-provided figure asset cropped from Shigeoka (2014): /mnt/data/fig2_panelA.png
- User-provided figure asset cropped from Shigeoka (2014): /mnt/data/fig2_panelB2.png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Empirical result slide contrasting utilization and mortality.
[Sources]
- User-provided lecture note: lecture10_revised.qmd
- User-provided figure asset cropped from Shigeoka (2014): /mnt/data/fig4_panelA_clean.png
- User-provided figure asset cropped from Shigeoka (2014): /mnt/data/fig6_crop.png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framework slide, with concise examples from the lecture note.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Roadmap slide. Keep the pacing brisk: motivate, formalize, implement, then read the paper.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summary slide.
[Sources]
- User-provided lecture note: lecture10_revised.qmd
- Cattaneo, Idrobo, and Titiunik, A Practical Introduction to Regression Discontinuity Designs.
- Calonico, Cattaneo, and Titiunik, Robust Nonparametric Confidence Intervals for Regression-Discontinuity Designs.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scatter only to show the problem, not as evidence. Emphasize omitted-variable bias.
[Sources]
- User-provided lecture note: lecture10_revised.qmd
- Generated simulation plot: /mnt/data/rdd_slide_assets/naive_confounding.png (based on lecture10_revised.qmd)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 slide: first-stage then reduced-form. Explicitly define running variable, cutoff, and treatment in class.
[Sources]
- User-provided lecture note: lecture10_revised.qmd
- Generated simulation plot: /mnt/data/rdd_slide_assets/rdd_copay_jump.png (based on lecture10_revised.qmd)
- Generated simulation plot: /mnt/data/rdd_slide_assets/rdd_visits_jump.png (based on lecture10_revised.qmd)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 for formal identification.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rule-based assignment first, then connect it back to the age-70 example.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conceptual heart of the lecture. Say explicitly that continuity is an identifying assumption, not something the graph can prove by itself.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fuzzy RDD back to last lecture on IV: relevance via the treatment-probability jump, exclusion via continuity.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slide. Useful transition before implementation.
[Sources]
- User-provided lecture note: lecture10_revised.qmd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svg"/><Relationship Id="rId4" Type="http://schemas.openxmlformats.org/officeDocument/2006/relationships/image" Target="../media/image-3-4.png"/><Relationship Id="rId5" Type="http://schemas.openxmlformats.org/officeDocument/2006/relationships/image" Target="../media/image-3-5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image" Target="../media/image-7-3.png"/><Relationship Id="rId4" Type="http://schemas.openxmlformats.org/officeDocument/2006/relationships/image" Target="../media/image-7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63B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5A84B0"/>
          </a:solidFill>
          <a:ln w="12700">
            <a:solidFill>
              <a:srgbClr val="5A84B0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86384" y="713232"/>
            <a:ext cx="1920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5E8FC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10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68096" y="1536192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10：不連続回帰デザイン（RDD）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822960" y="2615184"/>
            <a:ext cx="5303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D7E0EA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sharp / fuzzy RDD と制度的カットオフの利用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86384" y="3081528"/>
            <a:ext cx="3017520" cy="0"/>
          </a:xfrm>
          <a:prstGeom prst="line">
            <a:avLst/>
          </a:prstGeom>
          <a:noFill/>
          <a:ln w="31750">
            <a:solidFill>
              <a:srgbClr val="D6A21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04672" y="3657600"/>
            <a:ext cx="7040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講義ノート（qmd / html）は式と説明を丁寧に追うためのもの。</a:t>
            </a:r>
            <a:endParaRPr lang="en-US" sz="1450" dirty="0"/>
          </a:p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スライドは授業で板書したい問いと図だけに絞って、</a:t>
            </a:r>
            <a:endParaRPr lang="en-US" sz="1450" dirty="0"/>
          </a:p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「どこで因果効果が識別されるのか」を見失わないように作り直した。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822960" y="5193792"/>
            <a:ext cx="2240280" cy="402336"/>
          </a:xfrm>
          <a:prstGeom prst="roundRect">
            <a:avLst>
              <a:gd name="adj" fmla="val 13636"/>
            </a:avLst>
          </a:prstGeom>
          <a:solidFill>
            <a:srgbClr val="738294">
              <a:alpha val="72000"/>
            </a:srgbClr>
          </a:solidFill>
          <a:ln w="17780">
            <a:solidFill>
              <a:srgbClr val="46A7A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22960" y="5303520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3547872" y="5193792"/>
            <a:ext cx="2240280" cy="402336"/>
          </a:xfrm>
          <a:prstGeom prst="roundRect">
            <a:avLst>
              <a:gd name="adj" fmla="val 13636"/>
            </a:avLst>
          </a:prstGeom>
          <a:solidFill>
            <a:srgbClr val="738294">
              <a:alpha val="72000"/>
            </a:srgbClr>
          </a:solidFill>
          <a:ln w="17780">
            <a:solidFill>
              <a:srgbClr val="5E8FC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547872" y="5303520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6272784" y="5193792"/>
            <a:ext cx="2240280" cy="402336"/>
          </a:xfrm>
          <a:prstGeom prst="roundRect">
            <a:avLst>
              <a:gd name="adj" fmla="val 13636"/>
            </a:avLst>
          </a:prstGeom>
          <a:solidFill>
            <a:srgbClr val="738294">
              <a:alpha val="72000"/>
            </a:srgbClr>
          </a:solidFill>
          <a:ln w="17780">
            <a:solidFill>
              <a:srgbClr val="92C83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272784" y="5303520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実装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8997696" y="5193792"/>
            <a:ext cx="2240280" cy="402336"/>
          </a:xfrm>
          <a:prstGeom prst="roundRect">
            <a:avLst>
              <a:gd name="adj" fmla="val 13636"/>
            </a:avLst>
          </a:prstGeom>
          <a:solidFill>
            <a:srgbClr val="738294">
              <a:alpha val="72000"/>
            </a:srgbClr>
          </a:solidFill>
          <a:ln w="17780">
            <a:solidFill>
              <a:srgbClr val="D6A21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997696" y="5303520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実証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11539728" y="647395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D0D8E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63B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8096" y="73152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10</a:t>
            </a:r>
            <a:endParaRPr lang="en-US" sz="1250" dirty="0"/>
          </a:p>
        </p:txBody>
      </p:sp>
      <p:sp>
        <p:nvSpPr>
          <p:cNvPr id="3" name="Shape 1"/>
          <p:cNvSpPr/>
          <p:nvPr/>
        </p:nvSpPr>
        <p:spPr>
          <a:xfrm>
            <a:off x="768096" y="1033272"/>
            <a:ext cx="2331720" cy="0"/>
          </a:xfrm>
          <a:prstGeom prst="line">
            <a:avLst/>
          </a:prstGeom>
          <a:noFill/>
          <a:ln w="31750">
            <a:solidFill>
              <a:srgbClr val="92C8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68096" y="2084832"/>
            <a:ext cx="9875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9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実装と診断</a:t>
            </a:r>
            <a:endParaRPr lang="en-US" sz="2950" dirty="0"/>
          </a:p>
        </p:txBody>
      </p:sp>
      <p:sp>
        <p:nvSpPr>
          <p:cNvPr id="5" name="Text 3"/>
          <p:cNvSpPr/>
          <p:nvPr/>
        </p:nvSpPr>
        <p:spPr>
          <a:xfrm>
            <a:off x="786384" y="3063240"/>
            <a:ext cx="87782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92C83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どのデータを使うか、図をどう読むか、結果をどこまで信じるか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1521440" y="6473952"/>
            <a:ext cx="274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D0D8E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実務の標準は local linear + bandwidth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近年の RD 実務では、cutoff 近傍に絞った local polynomial と robust bias-corrected inference が中心である。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92C83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92C83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実装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11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44752"/>
            <a:ext cx="5577840" cy="3794760"/>
          </a:xfrm>
          <a:prstGeom prst="roundRect">
            <a:avLst>
              <a:gd name="adj" fmla="val 1446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44752"/>
            <a:ext cx="109728" cy="3794760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72768"/>
            <a:ext cx="5257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local comparison のイメージ</a:t>
            </a:r>
            <a:endParaRPr lang="en-US" sz="1320" dirty="0"/>
          </a:p>
        </p:txBody>
      </p:sp>
      <p:pic>
        <p:nvPicPr>
          <p:cNvPr id="14" name="Image 0" descr="/mnt/data/rdd_slide_assets/local_linear_bandwidth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992" y="2472811"/>
            <a:ext cx="5266944" cy="1903233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656832" y="1444752"/>
            <a:ext cx="4645152" cy="3794760"/>
          </a:xfrm>
          <a:prstGeom prst="roundRect">
            <a:avLst>
              <a:gd name="adj" fmla="val 1446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6656832" y="1444752"/>
            <a:ext cx="109728" cy="3794760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876288" y="1572768"/>
            <a:ext cx="43251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授業ではここを押さえる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6894576" y="1865376"/>
            <a:ext cx="4279392" cy="3300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cutoff 近傍だけを使い、左右で別々に local linear fit。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bandwidth は「似た人をどこまで集めるか」の選択。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近年の標準は data-driven bandwidth と robust bias-corrected CI。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全標本の高次多項式に強く依存しない。</a:t>
            </a:r>
            <a:endParaRPr lang="en-US" sz="1140" dirty="0"/>
          </a:p>
          <a:p>
            <a:pPr indent="0" marL="0">
              <a:buNone/>
            </a:pP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推奨ワークフロー：rdplot / rdrobust / rdbwselect / rddensity</a:t>
            </a:r>
            <a:endParaRPr lang="en-US" sz="1140" dirty="0"/>
          </a:p>
        </p:txBody>
      </p:sp>
      <p:sp>
        <p:nvSpPr>
          <p:cNvPr id="19" name="Shape 16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バンド幅は bias–variance tradeoff。小さすぎると不精確、大きすぎると比較が粗くなる。</a:t>
            </a:r>
            <a:endParaRPr lang="en-US" sz="10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RDD の図はこう読む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大事なのは左右の形そのものではなく、cutoff における縦の gap である。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92C83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92C83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実装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12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26464"/>
            <a:ext cx="6812280" cy="3913632"/>
          </a:xfrm>
          <a:prstGeom prst="roundRect">
            <a:avLst>
              <a:gd name="adj" fmla="val 1402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26464"/>
            <a:ext cx="109728" cy="3913632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54480"/>
            <a:ext cx="6492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cutoff での jump を読む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1353312" y="1828800"/>
            <a:ext cx="1051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40" b="1" dirty="0">
                <a:solidFill>
                  <a:srgbClr val="92C83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左側の極限</a:t>
            </a:r>
            <a:endParaRPr lang="en-US" sz="1040" dirty="0"/>
          </a:p>
        </p:txBody>
      </p:sp>
      <p:sp>
        <p:nvSpPr>
          <p:cNvPr id="15" name="Text 13"/>
          <p:cNvSpPr/>
          <p:nvPr/>
        </p:nvSpPr>
        <p:spPr>
          <a:xfrm>
            <a:off x="3913632" y="1828800"/>
            <a:ext cx="868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40" b="1" dirty="0">
                <a:solidFill>
                  <a:srgbClr val="D6A21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gap = τ</a:t>
            </a:r>
            <a:endParaRPr lang="en-US" sz="1040" dirty="0"/>
          </a:p>
        </p:txBody>
      </p:sp>
      <p:sp>
        <p:nvSpPr>
          <p:cNvPr id="16" name="Text 14"/>
          <p:cNvSpPr/>
          <p:nvPr/>
        </p:nvSpPr>
        <p:spPr>
          <a:xfrm>
            <a:off x="6291072" y="1828800"/>
            <a:ext cx="10972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40" b="1" dirty="0">
                <a:solidFill>
                  <a:srgbClr val="92C83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右側の極限</a:t>
            </a:r>
            <a:endParaRPr lang="en-US" sz="1040" dirty="0"/>
          </a:p>
        </p:txBody>
      </p:sp>
      <p:pic>
        <p:nvPicPr>
          <p:cNvPr id="17" name="Image 0" descr="/mnt/data/rdd_slide_assets/rdd_visits_jum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2595" y="2029968"/>
            <a:ext cx="4528458" cy="2907792"/>
          </a:xfrm>
          <a:prstGeom prst="rect">
            <a:avLst/>
          </a:prstGeom>
        </p:spPr>
      </p:pic>
      <p:sp>
        <p:nvSpPr>
          <p:cNvPr id="18" name="Shape 15"/>
          <p:cNvSpPr/>
          <p:nvPr/>
        </p:nvSpPr>
        <p:spPr>
          <a:xfrm>
            <a:off x="7973568" y="1426464"/>
            <a:ext cx="3328416" cy="3913632"/>
          </a:xfrm>
          <a:prstGeom prst="roundRect">
            <a:avLst>
              <a:gd name="adj" fmla="val 1648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7973568" y="1426464"/>
            <a:ext cx="109728" cy="3913632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8193024" y="1554480"/>
            <a:ext cx="30083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読む順番</a:t>
            </a:r>
            <a:endParaRPr lang="en-US" sz="1320" dirty="0"/>
          </a:p>
        </p:txBody>
      </p:sp>
      <p:sp>
        <p:nvSpPr>
          <p:cNvPr id="21" name="Text 18"/>
          <p:cNvSpPr/>
          <p:nvPr/>
        </p:nvSpPr>
        <p:spPr>
          <a:xfrm>
            <a:off x="8211312" y="1847088"/>
            <a:ext cx="2962656" cy="3419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cutoff の位置を確認する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左右を別々に延長して考える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cutoff での縦のズレを見る</a:t>
            </a:r>
            <a:endParaRPr lang="en-US" sz="1140" dirty="0"/>
          </a:p>
          <a:p>
            <a:pPr indent="0" marL="0">
              <a:buNone/>
            </a:pP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左右の傾きが違っていても、それ自体は問題ではない。問題は cutoff で処置以外まで jump していないかどうか。</a:t>
            </a:r>
            <a:endParaRPr lang="en-US" sz="1140" dirty="0"/>
          </a:p>
        </p:txBody>
      </p:sp>
      <p:sp>
        <p:nvSpPr>
          <p:cNvPr id="22" name="Shape 19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「平均の差」を見ているのではない。「cutoff における左右の極限の差」を見ている。</a:t>
            </a:r>
            <a:endParaRPr lang="en-US" sz="10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信頼性チェック：推定値と同じくらい大事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「不連続なのは処置だけか」を診るために、図と回帰の両方で診断する。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92C83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92C83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実装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13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26464"/>
            <a:ext cx="5138928" cy="1920240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26464"/>
            <a:ext cx="109728" cy="1920240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54480"/>
            <a:ext cx="48188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事前共変量に jump がないか</a:t>
            </a:r>
            <a:endParaRPr lang="en-US" sz="1320" dirty="0"/>
          </a:p>
        </p:txBody>
      </p:sp>
      <p:pic>
        <p:nvPicPr>
          <p:cNvPr id="14" name="Image 0" descr="/mnt/data/rdd_slide_assets/covariate_smooth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4554" y="1828800"/>
            <a:ext cx="1900595" cy="1298448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3611880" y="1901952"/>
            <a:ext cx="217627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性別・学歴・過去の健康状態など、処置前に決まっている変数は cutoff で滑らかであってほしい。</a:t>
            </a:r>
            <a:endParaRPr lang="en-US" sz="1090" dirty="0"/>
          </a:p>
        </p:txBody>
      </p:sp>
      <p:sp>
        <p:nvSpPr>
          <p:cNvPr id="16" name="Shape 13"/>
          <p:cNvSpPr/>
          <p:nvPr/>
        </p:nvSpPr>
        <p:spPr>
          <a:xfrm>
            <a:off x="6163056" y="1426464"/>
            <a:ext cx="5138928" cy="1920240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6163056" y="1426464"/>
            <a:ext cx="109728" cy="1920240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382512" y="1554480"/>
            <a:ext cx="48188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running variable の density は自然か</a:t>
            </a:r>
            <a:endParaRPr lang="en-US" sz="1320" dirty="0"/>
          </a:p>
        </p:txBody>
      </p:sp>
      <p:pic>
        <p:nvPicPr>
          <p:cNvPr id="19" name="Image 1" descr="/mnt/data/rdd_slide_assets/density_no_manipulati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299" y="1828800"/>
            <a:ext cx="1878699" cy="1298448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8759952" y="1901952"/>
            <a:ext cx="23317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cutoff の左右に不自然な山や欠損がないか。操作可能性が高いなら design 自体が壊れうる。</a:t>
            </a:r>
            <a:endParaRPr lang="en-US" sz="1090" dirty="0"/>
          </a:p>
        </p:txBody>
      </p:sp>
      <p:sp>
        <p:nvSpPr>
          <p:cNvPr id="21" name="Shape 17"/>
          <p:cNvSpPr/>
          <p:nvPr/>
        </p:nvSpPr>
        <p:spPr>
          <a:xfrm>
            <a:off x="896112" y="3584448"/>
            <a:ext cx="5138928" cy="1444752"/>
          </a:xfrm>
          <a:prstGeom prst="roundRect">
            <a:avLst>
              <a:gd name="adj" fmla="val 3797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896112" y="3584448"/>
            <a:ext cx="109728" cy="1444752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1115568" y="3712464"/>
            <a:ext cx="48188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placebo cutoff</a:t>
            </a:r>
            <a:endParaRPr lang="en-US" sz="1320" dirty="0"/>
          </a:p>
        </p:txBody>
      </p:sp>
      <p:sp>
        <p:nvSpPr>
          <p:cNvPr id="24" name="Text 20"/>
          <p:cNvSpPr/>
          <p:nvPr/>
        </p:nvSpPr>
        <p:spPr>
          <a:xfrm>
            <a:off x="1133856" y="4005072"/>
            <a:ext cx="4773168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本物の cutoff 以外の場所でも同じ jump が大量に出るなら、制度効果の解釈は弱くなる。</a:t>
            </a:r>
            <a:endParaRPr lang="en-US" sz="1140" dirty="0"/>
          </a:p>
        </p:txBody>
      </p:sp>
      <p:sp>
        <p:nvSpPr>
          <p:cNvPr id="25" name="Shape 21"/>
          <p:cNvSpPr/>
          <p:nvPr/>
        </p:nvSpPr>
        <p:spPr>
          <a:xfrm>
            <a:off x="6163056" y="3584448"/>
            <a:ext cx="5138928" cy="1444752"/>
          </a:xfrm>
          <a:prstGeom prst="roundRect">
            <a:avLst>
              <a:gd name="adj" fmla="val 3797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6" name="Shape 22"/>
          <p:cNvSpPr/>
          <p:nvPr/>
        </p:nvSpPr>
        <p:spPr>
          <a:xfrm>
            <a:off x="6163056" y="3584448"/>
            <a:ext cx="109728" cy="1444752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6382512" y="3712464"/>
            <a:ext cx="48188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4. bandwidth / specification robustness</a:t>
            </a:r>
            <a:endParaRPr lang="en-US" sz="1320" dirty="0"/>
          </a:p>
        </p:txBody>
      </p:sp>
      <p:sp>
        <p:nvSpPr>
          <p:cNvPr id="28" name="Text 24"/>
          <p:cNvSpPr/>
          <p:nvPr/>
        </p:nvSpPr>
        <p:spPr>
          <a:xfrm>
            <a:off x="6400800" y="4005072"/>
            <a:ext cx="4773168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バンド幅や covariate adjustment を変えても結論が大きくぶれないか確認する。</a:t>
            </a:r>
            <a:endParaRPr lang="en-US" sz="1140" dirty="0"/>
          </a:p>
        </p:txBody>
      </p:sp>
      <p:sp>
        <p:nvSpPr>
          <p:cNvPr id="29" name="Shape 25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30" name="Shape 26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31" name="Text 27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RDD は説得力の強い design だが、診断を省くと急に危うくなる。</a:t>
            </a:r>
            <a:endParaRPr lang="en-US" sz="10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解釈：local effect であって万能ではない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RDD の強みはきれいな比較。代償は「わかる範囲が局所的」であること。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92C83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92C83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実装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14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572768"/>
            <a:ext cx="3346704" cy="3035808"/>
          </a:xfrm>
          <a:prstGeom prst="roundRect">
            <a:avLst>
              <a:gd name="adj" fmla="val 1807"/>
            </a:avLst>
          </a:prstGeom>
          <a:solidFill>
            <a:srgbClr val="EDF7E2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572768"/>
            <a:ext cx="109728" cy="3035808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700784"/>
            <a:ext cx="30266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局所性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1133856" y="1993392"/>
            <a:ext cx="2980944" cy="2542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70 歳 cutoff の RDD が識別しているのは、70 歳近傍の人々にとっての効果である。</a:t>
            </a:r>
            <a:endParaRPr lang="en-US" sz="1140" dirty="0"/>
          </a:p>
          <a:p>
            <a:pPr indent="0" marL="0">
              <a:buNone/>
            </a:pP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40 歳や 90 歳にもそのまま一般化できるとは限らない。</a:t>
            </a:r>
            <a:endParaRPr lang="en-US" sz="1140" dirty="0"/>
          </a:p>
        </p:txBody>
      </p:sp>
      <p:sp>
        <p:nvSpPr>
          <p:cNvPr id="15" name="Shape 13"/>
          <p:cNvSpPr/>
          <p:nvPr/>
        </p:nvSpPr>
        <p:spPr>
          <a:xfrm>
            <a:off x="4425696" y="1572768"/>
            <a:ext cx="3346704" cy="3035808"/>
          </a:xfrm>
          <a:prstGeom prst="roundRect">
            <a:avLst>
              <a:gd name="adj" fmla="val 1807"/>
            </a:avLst>
          </a:prstGeom>
          <a:solidFill>
            <a:srgbClr val="F8F1DE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425696" y="1572768"/>
            <a:ext cx="109728" cy="3035808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645152" y="1700784"/>
            <a:ext cx="30266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操作可能性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4663440" y="1993392"/>
            <a:ext cx="2980944" cy="2542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試験点数・申請基準・年齢の丸めなどで cutoff 周辺を狙って動けるなら、左右は quasi-random ではなくなる。</a:t>
            </a:r>
            <a:endParaRPr lang="en-US" sz="1140" dirty="0"/>
          </a:p>
        </p:txBody>
      </p:sp>
      <p:sp>
        <p:nvSpPr>
          <p:cNvPr id="19" name="Shape 17"/>
          <p:cNvSpPr/>
          <p:nvPr/>
        </p:nvSpPr>
        <p:spPr>
          <a:xfrm>
            <a:off x="7955280" y="1572768"/>
            <a:ext cx="3346704" cy="3035808"/>
          </a:xfrm>
          <a:prstGeom prst="roundRect">
            <a:avLst>
              <a:gd name="adj" fmla="val 1807"/>
            </a:avLst>
          </a:prstGeom>
          <a:solidFill>
            <a:srgbClr val="FEF3EE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7955280" y="1572768"/>
            <a:ext cx="109728" cy="3035808"/>
          </a:xfrm>
          <a:prstGeom prst="rect">
            <a:avLst/>
          </a:prstGeom>
          <a:solidFill>
            <a:srgbClr val="E38B69"/>
          </a:solidFill>
          <a:ln w="12700">
            <a:solidFill>
              <a:srgbClr val="E38B69">
                <a:alpha val="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174736" y="1700784"/>
            <a:ext cx="30266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精度</a:t>
            </a:r>
            <a:endParaRPr lang="en-US" sz="1320" dirty="0"/>
          </a:p>
        </p:txBody>
      </p:sp>
      <p:sp>
        <p:nvSpPr>
          <p:cNvPr id="22" name="Text 20"/>
          <p:cNvSpPr/>
          <p:nvPr/>
        </p:nvSpPr>
        <p:spPr>
          <a:xfrm>
            <a:off x="8193024" y="1993392"/>
            <a:ext cx="2980944" cy="2542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近傍にデータが少ないと、いくら design がきれいでも標準誤差は大きくなる。</a:t>
            </a:r>
            <a:endParaRPr lang="en-US" sz="1140" dirty="0"/>
          </a:p>
          <a:p>
            <a:pPr indent="0" marL="0">
              <a:buNone/>
            </a:pP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局所比較ほど precision とのトレードオフがある。</a:t>
            </a:r>
            <a:endParaRPr lang="en-US" sz="1140" dirty="0"/>
          </a:p>
        </p:txBody>
      </p:sp>
      <p:sp>
        <p:nvSpPr>
          <p:cNvPr id="23" name="Shape 21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覚えておく一言：RDD は「かなりきれいに識別できる」が、「どこでも効く」とは言わない。</a:t>
            </a:r>
            <a:endParaRPr lang="en-US" sz="10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63B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8096" y="73152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10</a:t>
            </a:r>
            <a:endParaRPr lang="en-US" sz="1250" dirty="0"/>
          </a:p>
        </p:txBody>
      </p:sp>
      <p:sp>
        <p:nvSpPr>
          <p:cNvPr id="3" name="Shape 1"/>
          <p:cNvSpPr/>
          <p:nvPr/>
        </p:nvSpPr>
        <p:spPr>
          <a:xfrm>
            <a:off x="768096" y="1033272"/>
            <a:ext cx="2331720" cy="0"/>
          </a:xfrm>
          <a:prstGeom prst="line">
            <a:avLst/>
          </a:prstGeom>
          <a:noFill/>
          <a:ln w="31750">
            <a:solidFill>
              <a:srgbClr val="D6A2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68096" y="2084832"/>
            <a:ext cx="9875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9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Shigeoka (2014) を読む</a:t>
            </a:r>
            <a:endParaRPr lang="en-US" sz="2950" dirty="0"/>
          </a:p>
        </p:txBody>
      </p:sp>
      <p:sp>
        <p:nvSpPr>
          <p:cNvPr id="5" name="Text 3"/>
          <p:cNvSpPr/>
          <p:nvPr/>
        </p:nvSpPr>
        <p:spPr>
          <a:xfrm>
            <a:off x="786384" y="3063240"/>
            <a:ext cx="87782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D6A21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制度の段差 → first stage → utilization / health / risk protection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1521440" y="6473952"/>
            <a:ext cx="274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D0D8E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15</a:t>
            </a:r>
            <a:endParaRPr lang="en-US" sz="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研究デザイン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日本では当時、70 歳になると医療費の自己負担が大きく下がった。この制度的な cutoff を利用する。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D6A21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D6A21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実証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16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26464"/>
            <a:ext cx="4983480" cy="3520440"/>
          </a:xfrm>
          <a:prstGeom prst="roundRect">
            <a:avLst>
              <a:gd name="adj" fmla="val 1558"/>
            </a:avLst>
          </a:prstGeom>
          <a:solidFill>
            <a:srgbClr val="F8F1DE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26464"/>
            <a:ext cx="109728" cy="3520440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54480"/>
            <a:ext cx="4663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識別の骨組み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1133856" y="1847088"/>
            <a:ext cx="4617720" cy="3026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running variable：年齢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cutoff：70 歳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treatment：低い自己負担率の適用</a:t>
            </a:r>
            <a:endParaRPr lang="en-US" sz="1140" dirty="0"/>
          </a:p>
          <a:p>
            <a:pPr indent="0" marL="0">
              <a:buNone/>
            </a:pP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年齢そのものは連続的に変わるが、医療価格だけが 70 歳で不連続に変化する。</a:t>
            </a:r>
            <a:endParaRPr lang="en-US" sz="1140" dirty="0"/>
          </a:p>
        </p:txBody>
      </p:sp>
      <p:sp>
        <p:nvSpPr>
          <p:cNvPr id="15" name="Shape 13"/>
          <p:cNvSpPr/>
          <p:nvPr/>
        </p:nvSpPr>
        <p:spPr>
          <a:xfrm>
            <a:off x="6080760" y="1426464"/>
            <a:ext cx="5221224" cy="1060704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6080760" y="1426464"/>
            <a:ext cx="109728" cy="1060704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300216" y="1554480"/>
            <a:ext cx="4901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問い 1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6318504" y="1847088"/>
            <a:ext cx="485546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価格が下がると、外来・入院の利用はどれだけ増えるのか。</a:t>
            </a:r>
            <a:endParaRPr lang="en-US" sz="1140" dirty="0"/>
          </a:p>
        </p:txBody>
      </p:sp>
      <p:sp>
        <p:nvSpPr>
          <p:cNvPr id="19" name="Shape 17"/>
          <p:cNvSpPr/>
          <p:nvPr/>
        </p:nvSpPr>
        <p:spPr>
          <a:xfrm>
            <a:off x="6080760" y="2697480"/>
            <a:ext cx="5221224" cy="1060704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080760" y="2697480"/>
            <a:ext cx="109728" cy="1060704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00216" y="2825496"/>
            <a:ext cx="4901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問い 2</a:t>
            </a:r>
            <a:endParaRPr lang="en-US" sz="1320" dirty="0"/>
          </a:p>
        </p:txBody>
      </p:sp>
      <p:sp>
        <p:nvSpPr>
          <p:cNvPr id="22" name="Text 20"/>
          <p:cNvSpPr/>
          <p:nvPr/>
        </p:nvSpPr>
        <p:spPr>
          <a:xfrm>
            <a:off x="6318504" y="3118104"/>
            <a:ext cx="485546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利用増加は健康改善につながるのか。</a:t>
            </a:r>
            <a:endParaRPr lang="en-US" sz="1140" dirty="0"/>
          </a:p>
        </p:txBody>
      </p:sp>
      <p:sp>
        <p:nvSpPr>
          <p:cNvPr id="23" name="Shape 21"/>
          <p:cNvSpPr/>
          <p:nvPr/>
        </p:nvSpPr>
        <p:spPr>
          <a:xfrm>
            <a:off x="6080760" y="3968496"/>
            <a:ext cx="5221224" cy="1060704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080760" y="3968496"/>
            <a:ext cx="109728" cy="1060704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300216" y="4096512"/>
            <a:ext cx="4901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問い 3</a:t>
            </a:r>
            <a:endParaRPr lang="en-US" sz="1320" dirty="0"/>
          </a:p>
        </p:txBody>
      </p:sp>
      <p:sp>
        <p:nvSpPr>
          <p:cNvPr id="26" name="Text 24"/>
          <p:cNvSpPr/>
          <p:nvPr/>
        </p:nvSpPr>
        <p:spPr>
          <a:xfrm>
            <a:off x="6318504" y="4389120"/>
            <a:ext cx="485546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自己負担軽減は家計の医療費リスクをどれだけ下げるのか。</a:t>
            </a:r>
            <a:endParaRPr lang="en-US" sz="1140" dirty="0"/>
          </a:p>
        </p:txBody>
      </p:sp>
      <p:sp>
        <p:nvSpPr>
          <p:cNvPr id="27" name="Shape 25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論文を読む順番も同じ。制度の cutoff を確認し、first stage が強いかを見てから outcome に進む。</a:t>
            </a:r>
            <a:endParaRPr lang="en-US" sz="10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外来利用は 70 歳で増える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Figure 2：自己負担低下は、外来受診そのものと再診の頻度の両方に反応をもたらす。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D6A21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D6A21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実証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17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08176"/>
            <a:ext cx="5175504" cy="3886200"/>
          </a:xfrm>
          <a:prstGeom prst="roundRect">
            <a:avLst>
              <a:gd name="adj" fmla="val 1412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08176"/>
            <a:ext cx="109728" cy="3886200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36192"/>
            <a:ext cx="48554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Panel A：Overall outpatient visits</a:t>
            </a:r>
            <a:endParaRPr lang="en-US" sz="1320" dirty="0"/>
          </a:p>
        </p:txBody>
      </p:sp>
      <p:pic>
        <p:nvPicPr>
          <p:cNvPr id="14" name="Image 0" descr="/mnt/data/fig2_panel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272" y="1887826"/>
            <a:ext cx="4892040" cy="3073205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236208" y="1408176"/>
            <a:ext cx="5065776" cy="3886200"/>
          </a:xfrm>
          <a:prstGeom prst="roundRect">
            <a:avLst>
              <a:gd name="adj" fmla="val 1412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6236208" y="1408176"/>
            <a:ext cx="109728" cy="3886200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55664" y="1536192"/>
            <a:ext cx="47457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Panel B：Days from last outpatient visit</a:t>
            </a:r>
            <a:endParaRPr lang="en-US" sz="1320" dirty="0"/>
          </a:p>
        </p:txBody>
      </p:sp>
      <p:pic>
        <p:nvPicPr>
          <p:cNvPr id="18" name="Image 1" descr="/mnt/data/fig2_panelB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475" y="1847088"/>
            <a:ext cx="4686953" cy="3154680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読み取り：70 歳で受診は増え、既存患者の再診間隔も短くなる。価格低下への反応は明確である。</a:t>
            </a:r>
            <a:endParaRPr lang="en-US" sz="10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入院は増えるが、死亡の改善は明確でない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Figure 4 と Figure 6 を並べると、utilization と health の違いが見えやすい。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D6A21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D6A21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実証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18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08176"/>
            <a:ext cx="5175504" cy="3822192"/>
          </a:xfrm>
          <a:prstGeom prst="roundRect">
            <a:avLst>
              <a:gd name="adj" fmla="val 1435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08176"/>
            <a:ext cx="109728" cy="3822192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36192"/>
            <a:ext cx="48554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Inpatient admissions（Figure 4, Panel A）</a:t>
            </a:r>
            <a:endParaRPr lang="en-US" sz="1320" dirty="0"/>
          </a:p>
        </p:txBody>
      </p:sp>
      <p:pic>
        <p:nvPicPr>
          <p:cNvPr id="14" name="Image 0" descr="/mnt/data/fig4_panelA_clea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505" y="1828800"/>
            <a:ext cx="4474142" cy="3081528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236208" y="1408176"/>
            <a:ext cx="5065776" cy="3822192"/>
          </a:xfrm>
          <a:prstGeom prst="roundRect">
            <a:avLst>
              <a:gd name="adj" fmla="val 1435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6236208" y="1408176"/>
            <a:ext cx="109728" cy="3822192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55664" y="1536192"/>
            <a:ext cx="47457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Overall mortality（Figure 6）</a:t>
            </a:r>
            <a:endParaRPr lang="en-US" sz="1320" dirty="0"/>
          </a:p>
        </p:txBody>
      </p:sp>
      <p:pic>
        <p:nvPicPr>
          <p:cNvPr id="18" name="Image 1" descr="/mnt/data/fig6_crop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639" y="1847088"/>
            <a:ext cx="3874347" cy="3017520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論文の含意：価格低下は利用を押し上げるが、死亡率の大きな改善はこの setting では明確でない。</a:t>
            </a:r>
            <a:endParaRPr lang="en-US" sz="10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RDD 論文を読むときの順番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Shigeoka に限らず、ほとんどの RDD 論文はこの 4 つの問いで読むと整理しやすい。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D6A21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D6A21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実証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19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81328"/>
            <a:ext cx="5157216" cy="1316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81328"/>
            <a:ext cx="109728" cy="1316736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609344"/>
            <a:ext cx="48371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制度は何か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1133856" y="1901952"/>
            <a:ext cx="479145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どの rule が cutoff を作っているか。running variable と treatment は何か。</a:t>
            </a:r>
            <a:endParaRPr lang="en-US" sz="1140" dirty="0"/>
          </a:p>
        </p:txBody>
      </p:sp>
      <p:sp>
        <p:nvSpPr>
          <p:cNvPr id="15" name="Shape 13"/>
          <p:cNvSpPr/>
          <p:nvPr/>
        </p:nvSpPr>
        <p:spPr>
          <a:xfrm>
            <a:off x="896112" y="3063240"/>
            <a:ext cx="5157216" cy="1316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896112" y="3063240"/>
            <a:ext cx="109728" cy="1316736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115568" y="3191256"/>
            <a:ext cx="48371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first stage は強いか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1133856" y="3483864"/>
            <a:ext cx="479145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cutoff で本当に treatment が動いているか。fuzzy なら分母が十分大きいか。</a:t>
            </a:r>
            <a:endParaRPr lang="en-US" sz="1140" dirty="0"/>
          </a:p>
        </p:txBody>
      </p:sp>
      <p:sp>
        <p:nvSpPr>
          <p:cNvPr id="19" name="Shape 17"/>
          <p:cNvSpPr/>
          <p:nvPr/>
        </p:nvSpPr>
        <p:spPr>
          <a:xfrm>
            <a:off x="6144768" y="1481328"/>
            <a:ext cx="5157216" cy="1316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144768" y="1481328"/>
            <a:ext cx="109728" cy="1316736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64224" y="1609344"/>
            <a:ext cx="48371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診断は通るか</a:t>
            </a:r>
            <a:endParaRPr lang="en-US" sz="1320" dirty="0"/>
          </a:p>
        </p:txBody>
      </p:sp>
      <p:sp>
        <p:nvSpPr>
          <p:cNvPr id="22" name="Text 20"/>
          <p:cNvSpPr/>
          <p:nvPr/>
        </p:nvSpPr>
        <p:spPr>
          <a:xfrm>
            <a:off x="6382512" y="1901952"/>
            <a:ext cx="479145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共変量・density・placebo・bandwidth robustness を見る。</a:t>
            </a:r>
            <a:endParaRPr lang="en-US" sz="1140" dirty="0"/>
          </a:p>
        </p:txBody>
      </p:sp>
      <p:sp>
        <p:nvSpPr>
          <p:cNvPr id="23" name="Shape 21"/>
          <p:cNvSpPr/>
          <p:nvPr/>
        </p:nvSpPr>
        <p:spPr>
          <a:xfrm>
            <a:off x="6144768" y="3063240"/>
            <a:ext cx="5157216" cy="1316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144768" y="3063240"/>
            <a:ext cx="109728" cy="1316736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364224" y="3191256"/>
            <a:ext cx="48371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4. local effect をどう読むか</a:t>
            </a:r>
            <a:endParaRPr lang="en-US" sz="1320" dirty="0"/>
          </a:p>
        </p:txBody>
      </p:sp>
      <p:sp>
        <p:nvSpPr>
          <p:cNvPr id="26" name="Text 24"/>
          <p:cNvSpPr/>
          <p:nvPr/>
        </p:nvSpPr>
        <p:spPr>
          <a:xfrm>
            <a:off x="6382512" y="3483864"/>
            <a:ext cx="479145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何歳・何点・どの閾値の近傍についての効果なのかを明確にする。</a:t>
            </a:r>
            <a:endParaRPr lang="en-US" sz="1140" dirty="0"/>
          </a:p>
        </p:txBody>
      </p:sp>
      <p:sp>
        <p:nvSpPr>
          <p:cNvPr id="27" name="Shape 25"/>
          <p:cNvSpPr/>
          <p:nvPr/>
        </p:nvSpPr>
        <p:spPr>
          <a:xfrm>
            <a:off x="896112" y="4718304"/>
            <a:ext cx="10405872" cy="603504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896112" y="4718304"/>
            <a:ext cx="109728" cy="603504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115568" y="4846320"/>
            <a:ext cx="10085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代表例</a:t>
            </a:r>
            <a:endParaRPr lang="en-US" sz="1320" dirty="0"/>
          </a:p>
        </p:txBody>
      </p:sp>
      <p:sp>
        <p:nvSpPr>
          <p:cNvPr id="30" name="Text 28"/>
          <p:cNvSpPr/>
          <p:nvPr/>
        </p:nvSpPr>
        <p:spPr>
          <a:xfrm>
            <a:off x="1133856" y="5138928"/>
            <a:ext cx="100401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Exam schools / Medicare at 65 / school bond votes / sibling spillovers / fiscal transfers / teen driving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896112" y="5623560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32" name="Shape 30"/>
          <p:cNvSpPr/>
          <p:nvPr/>
        </p:nvSpPr>
        <p:spPr>
          <a:xfrm>
            <a:off x="896112" y="5623560"/>
            <a:ext cx="109728" cy="438912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124712" y="5733288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授業では「制度 → first stage → diagnosis → local effect」の順でメモを取ると、論文の読み方がかなり安定する。</a:t>
            </a:r>
            <a:endParaRPr lang="en-US" sz="10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今日のゴール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授業では「なぜ効くのか」「何を仮定しているのか」「どう疑うのか」を一気通貫で確認する。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46A7A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46A7A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572768"/>
            <a:ext cx="3355848" cy="2084832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572768"/>
            <a:ext cx="109728" cy="2084832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700784"/>
            <a:ext cx="3035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なぜ OLS ではだめか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1133856" y="1993392"/>
            <a:ext cx="2990088" cy="1591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自己負担額と受診回数の相関は、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  健康状態の違いを混ぜてしまう。</a:t>
            </a:r>
            <a:endParaRPr lang="en-US" sz="1140" dirty="0"/>
          </a:p>
          <a:p>
            <a:pPr indent="0" marL="0">
              <a:buNone/>
            </a:pP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ほしいのは price の外生的変化。</a:t>
            </a:r>
            <a:endParaRPr lang="en-US" sz="1140" dirty="0"/>
          </a:p>
        </p:txBody>
      </p:sp>
      <p:sp>
        <p:nvSpPr>
          <p:cNvPr id="15" name="Shape 13"/>
          <p:cNvSpPr/>
          <p:nvPr/>
        </p:nvSpPr>
        <p:spPr>
          <a:xfrm>
            <a:off x="4416552" y="1572768"/>
            <a:ext cx="3355848" cy="2084832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416552" y="1572768"/>
            <a:ext cx="109728" cy="2084832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636008" y="1700784"/>
            <a:ext cx="3035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sharp / fuzzy を式と図でつなぐ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4654296" y="1993392"/>
            <a:ext cx="2990088" cy="1591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sharp は処置そのものが cutoff で切り替わる。</a:t>
            </a:r>
            <a:endParaRPr lang="en-US" sz="1140" dirty="0"/>
          </a:p>
          <a:p>
            <a:pPr indent="0" marL="0">
              <a:buNone/>
            </a:pP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fuzzy は処置確率の jump を使う局所 IV。</a:t>
            </a:r>
            <a:endParaRPr lang="en-US" sz="1140" dirty="0"/>
          </a:p>
        </p:txBody>
      </p:sp>
      <p:sp>
        <p:nvSpPr>
          <p:cNvPr id="19" name="Shape 17"/>
          <p:cNvSpPr/>
          <p:nvPr/>
        </p:nvSpPr>
        <p:spPr>
          <a:xfrm>
            <a:off x="7936992" y="1572768"/>
            <a:ext cx="3355848" cy="2084832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7936992" y="1572768"/>
            <a:ext cx="109728" cy="2084832"/>
          </a:xfrm>
          <a:prstGeom prst="rect">
            <a:avLst/>
          </a:prstGeom>
          <a:solidFill>
            <a:srgbClr val="92C83E"/>
          </a:solidFill>
          <a:ln w="12700">
            <a:solidFill>
              <a:srgbClr val="92C83E">
                <a:alpha val="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156448" y="1700784"/>
            <a:ext cx="3035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実証研究の読み方</a:t>
            </a:r>
            <a:endParaRPr lang="en-US" sz="1320" dirty="0"/>
          </a:p>
        </p:txBody>
      </p:sp>
      <p:sp>
        <p:nvSpPr>
          <p:cNvPr id="22" name="Text 20"/>
          <p:cNvSpPr/>
          <p:nvPr/>
        </p:nvSpPr>
        <p:spPr>
          <a:xfrm>
            <a:off x="8174736" y="1993392"/>
            <a:ext cx="2990088" cy="1591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first stage → reduced form → diagnosis の順で読む。</a:t>
            </a:r>
            <a:endParaRPr lang="en-US" sz="1140" dirty="0"/>
          </a:p>
          <a:p>
            <a:pPr indent="0" marL="0">
              <a:buNone/>
            </a:pP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推定値だけでなく診断が重要。</a:t>
            </a:r>
            <a:endParaRPr lang="en-US" sz="1140" dirty="0"/>
          </a:p>
        </p:txBody>
      </p:sp>
      <p:sp>
        <p:nvSpPr>
          <p:cNvPr id="23" name="Shape 21"/>
          <p:cNvSpPr/>
          <p:nvPr/>
        </p:nvSpPr>
        <p:spPr>
          <a:xfrm>
            <a:off x="896112" y="523036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896112" y="5230368"/>
            <a:ext cx="109728" cy="438912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124712" y="534009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今日のキーワード：cutoff / continuity / local effect / bandwidth</a:t>
            </a:r>
            <a:endParaRPr lang="en-US" sz="109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今日のまとめ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講義ノートでは式と証明を追い、スライドでは識別の見取り図を何度も確認する。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46A7A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46A7A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まとめ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20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508760"/>
            <a:ext cx="10405872" cy="3429000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508760"/>
            <a:ext cx="109728" cy="3429000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636776"/>
            <a:ext cx="10085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 つだけ覚えるなら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1133856" y="1929384"/>
            <a:ext cx="10040112" cy="2935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2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RDD は、制度が作る cutoff の段差を使って因果効果を識別する。</a:t>
            </a:r>
            <a:endParaRPr lang="en-US" sz="1220" dirty="0"/>
          </a:p>
          <a:p>
            <a:pPr indent="0" marL="0">
              <a:buNone/>
            </a:pPr>
            <a:endParaRPr lang="en-US" sz="1220" dirty="0"/>
          </a:p>
          <a:p>
            <a:pPr indent="0" marL="0">
              <a:buNone/>
            </a:pPr>
            <a:r>
              <a:rPr lang="en-US" sz="122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sharp と fuzzy の違いは「何が jump しているか」。fuzzy は局所 IV である。</a:t>
            </a:r>
            <a:endParaRPr lang="en-US" sz="1220" dirty="0"/>
          </a:p>
          <a:p>
            <a:pPr indent="0" marL="0">
              <a:buNone/>
            </a:pPr>
            <a:endParaRPr lang="en-US" sz="1220" dirty="0"/>
          </a:p>
          <a:p>
            <a:pPr indent="0" marL="0">
              <a:buNone/>
            </a:pPr>
            <a:r>
              <a:rPr lang="en-US" sz="122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実装では、local linear / bandwidth / 診断（covariates・density・placebo）が核心。</a:t>
            </a:r>
            <a:endParaRPr lang="en-US" sz="1220" dirty="0"/>
          </a:p>
          <a:p>
            <a:pPr indent="0" marL="0">
              <a:buNone/>
            </a:pPr>
            <a:endParaRPr lang="en-US" sz="1220" dirty="0"/>
          </a:p>
          <a:p>
            <a:pPr indent="0" marL="0">
              <a:buNone/>
            </a:pPr>
            <a:r>
              <a:rPr lang="en-US" sz="122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4. Shigeoka (2014) は、自己負担低下で利用は増えるが、健康改善の証拠は限定的という、RDD の非常にきれいな実例である。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次にノートを読むときは、各式が「どの図のどの gap」に対応しているかを必ず対応づける。</a:t>
            </a:r>
            <a:endParaRPr lang="en-US" sz="109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なぜ素朴な回帰ではだめか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自己負担額と受診回数の散布図だけでは、価格効果と健康状態の違いを分けられない。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46A7A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46A7A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17320"/>
            <a:ext cx="5715000" cy="3794760"/>
          </a:xfrm>
          <a:prstGeom prst="roundRect">
            <a:avLst>
              <a:gd name="adj" fmla="val 1446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17320"/>
            <a:ext cx="109728" cy="3794760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45336"/>
            <a:ext cx="5394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素朴な散布図</a:t>
            </a:r>
            <a:endParaRPr lang="en-US" sz="1320" dirty="0"/>
          </a:p>
        </p:txBody>
      </p:sp>
      <p:pic>
        <p:nvPicPr>
          <p:cNvPr id="14" name="Image 0" descr="/mnt/data/rdd_slide_assets/naive_confoundi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101" y="1874520"/>
            <a:ext cx="4818743" cy="3035808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876288" y="1417320"/>
            <a:ext cx="4416552" cy="233172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6876288" y="1417320"/>
            <a:ext cx="109728" cy="2331720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095744" y="1545336"/>
            <a:ext cx="40965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何が混ざっているのか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7114032" y="1837944"/>
            <a:ext cx="4050792" cy="1837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病気が重い人ほど受診も支払いも多い。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自己負担額は health severity の proxy になりうる。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だから OLS が拾うのは「価格効果 + 健康状態の差」。</a:t>
            </a:r>
            <a:endParaRPr lang="en-US" sz="1140" dirty="0"/>
          </a:p>
        </p:txBody>
      </p:sp>
      <p:sp>
        <p:nvSpPr>
          <p:cNvPr id="19" name="Shape 16"/>
          <p:cNvSpPr/>
          <p:nvPr/>
        </p:nvSpPr>
        <p:spPr>
          <a:xfrm>
            <a:off x="6876288" y="3913632"/>
            <a:ext cx="4416552" cy="1078992"/>
          </a:xfrm>
          <a:prstGeom prst="roundRect">
            <a:avLst>
              <a:gd name="adj" fmla="val 5085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6876288" y="3913632"/>
            <a:ext cx="109728" cy="1078992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7095744" y="4041648"/>
            <a:ext cx="40965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板書したい式</a:t>
            </a:r>
            <a:endParaRPr lang="en-US" sz="1320" dirty="0"/>
          </a:p>
        </p:txBody>
      </p:sp>
      <p:pic>
        <p:nvPicPr>
          <p:cNvPr id="22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372" y="4352544"/>
            <a:ext cx="3017520" cy="201168"/>
          </a:xfrm>
          <a:prstGeom prst="rect">
            <a:avLst/>
          </a:prstGeom>
        </p:spPr>
      </p:pic>
      <p:pic>
        <p:nvPicPr>
          <p:cNvPr id="23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5083" y="4608576"/>
            <a:ext cx="1725810" cy="201168"/>
          </a:xfrm>
          <a:prstGeom prst="rect">
            <a:avLst/>
          </a:prstGeom>
        </p:spPr>
      </p:pic>
      <p:sp>
        <p:nvSpPr>
          <p:cNvPr id="24" name="Shape 19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見たいのは「価格の外生的な変化」なので、制度が作る cutoff に注目する。</a:t>
            </a:r>
            <a:endParaRPr lang="en-US" sz="10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制度が作る段差を使う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Shigeoka (2014) の直感：年齢は連続的に変わるが、自己負担は 70 歳で不連続に変わる。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46A7A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46A7A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導入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44752"/>
            <a:ext cx="5175504" cy="3611880"/>
          </a:xfrm>
          <a:prstGeom prst="roundRect">
            <a:avLst>
              <a:gd name="adj" fmla="val 1519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44752"/>
            <a:ext cx="109728" cy="3611880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72768"/>
            <a:ext cx="48554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First stage：自己負担が 70 歳で下がる</a:t>
            </a:r>
            <a:endParaRPr lang="en-US" sz="1320" dirty="0"/>
          </a:p>
        </p:txBody>
      </p:sp>
      <p:pic>
        <p:nvPicPr>
          <p:cNvPr id="14" name="Image 0" descr="/mnt/data/rdd_slide_assets/rdd_copay_jum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644" y="1847088"/>
            <a:ext cx="4443016" cy="2852928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236208" y="1444752"/>
            <a:ext cx="5065776" cy="3611880"/>
          </a:xfrm>
          <a:prstGeom prst="roundRect">
            <a:avLst>
              <a:gd name="adj" fmla="val 1519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6236208" y="1444752"/>
            <a:ext cx="109728" cy="3611880"/>
          </a:xfrm>
          <a:prstGeom prst="rect">
            <a:avLst/>
          </a:prstGeom>
          <a:solidFill>
            <a:srgbClr val="E38B69"/>
          </a:solidFill>
          <a:ln w="12700">
            <a:solidFill>
              <a:srgbClr val="E38B69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55664" y="1572768"/>
            <a:ext cx="47457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Reduced form：外来受診が 70 歳で増える</a:t>
            </a:r>
            <a:endParaRPr lang="en-US" sz="1320" dirty="0"/>
          </a:p>
        </p:txBody>
      </p:sp>
      <p:pic>
        <p:nvPicPr>
          <p:cNvPr id="18" name="Image 1" descr="/mnt/data/rdd_slide_assets/rdd_visits_jump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020" y="1847088"/>
            <a:ext cx="4443016" cy="2852928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46A7A6"/>
          </a:solidFill>
          <a:ln w="12700">
            <a:solidFill>
              <a:srgbClr val="46A7A6">
                <a:alpha val="0"/>
              </a:srgbClr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RDD の順番はいつも同じ。まず treatment の jump、次に outcome の jump を確認する。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63B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8096" y="73152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10</a:t>
            </a:r>
            <a:endParaRPr lang="en-US" sz="1250" dirty="0"/>
          </a:p>
        </p:txBody>
      </p:sp>
      <p:sp>
        <p:nvSpPr>
          <p:cNvPr id="3" name="Shape 1"/>
          <p:cNvSpPr/>
          <p:nvPr/>
        </p:nvSpPr>
        <p:spPr>
          <a:xfrm>
            <a:off x="768096" y="1033272"/>
            <a:ext cx="2331720" cy="0"/>
          </a:xfrm>
          <a:prstGeom prst="line">
            <a:avLst/>
          </a:prstGeom>
          <a:noFill/>
          <a:ln w="31750">
            <a:solidFill>
              <a:srgbClr val="5E8FC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68096" y="2084832"/>
            <a:ext cx="9875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9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RDD をフォーマルに書く</a:t>
            </a:r>
            <a:endParaRPr lang="en-US" sz="2950" dirty="0"/>
          </a:p>
        </p:txBody>
      </p:sp>
      <p:sp>
        <p:nvSpPr>
          <p:cNvPr id="5" name="Text 3"/>
          <p:cNvSpPr/>
          <p:nvPr/>
        </p:nvSpPr>
        <p:spPr>
          <a:xfrm>
            <a:off x="786384" y="3063240"/>
            <a:ext cx="87782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5E8FC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図で見た段差を、どの極限として比較しているのか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1521440" y="6473952"/>
            <a:ext cx="274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D0D8E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Sharp RDD：ルールが処置を機械的に決める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処置が cutoff をまたぐと完全に切り替わるとき、outcome の jump がそのまま処置効果になる。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5E8FC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5E8FC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26464"/>
            <a:ext cx="4681728" cy="3401568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26464"/>
            <a:ext cx="109728" cy="3401568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54480"/>
            <a:ext cx="43616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定義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1133856" y="1847088"/>
            <a:ext cx="4315968" cy="2907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running variable を X_i、cutoff を c とすると、</a:t>
            </a:r>
            <a:endParaRPr lang="en-US" sz="1140" dirty="0"/>
          </a:p>
          <a:p>
            <a:pPr indent="0" marL="0">
              <a:buNone/>
            </a:pP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処置は rule によって決まる。</a:t>
            </a:r>
            <a:endParaRPr lang="en-US" sz="1140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84832" y="2395728"/>
            <a:ext cx="2240280" cy="32004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1170432" y="3703320"/>
            <a:ext cx="1234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b="1" dirty="0">
                <a:solidFill>
                  <a:srgbClr val="D6A21E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Shigeoka では</a:t>
            </a:r>
            <a:endParaRPr lang="en-US" sz="1120" dirty="0"/>
          </a:p>
        </p:txBody>
      </p:sp>
      <p:sp>
        <p:nvSpPr>
          <p:cNvPr id="17" name="Text 14"/>
          <p:cNvSpPr/>
          <p:nvPr/>
        </p:nvSpPr>
        <p:spPr>
          <a:xfrm>
            <a:off x="1170432" y="3931920"/>
            <a:ext cx="4069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X_i = 年齢　　c = 70 歳　　D_i = 低い自己負担率の適用</a:t>
            </a:r>
            <a:endParaRPr lang="en-US" sz="1090" dirty="0"/>
          </a:p>
        </p:txBody>
      </p:sp>
      <p:sp>
        <p:nvSpPr>
          <p:cNvPr id="18" name="Shape 15"/>
          <p:cNvSpPr/>
          <p:nvPr/>
        </p:nvSpPr>
        <p:spPr>
          <a:xfrm>
            <a:off x="5897880" y="1426464"/>
            <a:ext cx="5394960" cy="3328416"/>
          </a:xfrm>
          <a:prstGeom prst="roundRect">
            <a:avLst>
              <a:gd name="adj" fmla="val 1648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5897880" y="1426464"/>
            <a:ext cx="109728" cy="3328416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117336" y="1554480"/>
            <a:ext cx="5074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図で見るとこういうこと</a:t>
            </a:r>
            <a:endParaRPr lang="en-US" sz="1320" dirty="0"/>
          </a:p>
        </p:txBody>
      </p:sp>
      <p:sp>
        <p:nvSpPr>
          <p:cNvPr id="21" name="Shape 18"/>
          <p:cNvSpPr/>
          <p:nvPr/>
        </p:nvSpPr>
        <p:spPr>
          <a:xfrm>
            <a:off x="6355080" y="4087368"/>
            <a:ext cx="4480560" cy="0"/>
          </a:xfrm>
          <a:prstGeom prst="line">
            <a:avLst/>
          </a:prstGeom>
          <a:noFill/>
          <a:ln w="15240">
            <a:solidFill>
              <a:srgbClr val="778596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6355080" y="1920240"/>
            <a:ext cx="0" cy="2057400"/>
          </a:xfrm>
          <a:prstGeom prst="line">
            <a:avLst/>
          </a:prstGeom>
          <a:noFill/>
          <a:ln w="15240">
            <a:solidFill>
              <a:srgbClr val="778596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6373368" y="3501238"/>
            <a:ext cx="2490826" cy="0"/>
          </a:xfrm>
          <a:prstGeom prst="line">
            <a:avLst/>
          </a:prstGeom>
          <a:noFill/>
          <a:ln w="38100">
            <a:solidFill>
              <a:srgbClr val="5E8FC7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8864194" y="2637130"/>
            <a:ext cx="1953158" cy="0"/>
          </a:xfrm>
          <a:prstGeom prst="line">
            <a:avLst/>
          </a:prstGeom>
          <a:noFill/>
          <a:ln w="38100">
            <a:solidFill>
              <a:srgbClr val="5E8FC7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8864194" y="2637130"/>
            <a:ext cx="0" cy="864108"/>
          </a:xfrm>
          <a:prstGeom prst="line">
            <a:avLst/>
          </a:prstGeom>
          <a:noFill/>
          <a:ln w="38100">
            <a:solidFill>
              <a:srgbClr val="5E8FC7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8864194" y="1956816"/>
            <a:ext cx="0" cy="1965960"/>
          </a:xfrm>
          <a:prstGeom prst="line">
            <a:avLst/>
          </a:prstGeom>
          <a:noFill/>
          <a:ln w="19050">
            <a:solidFill>
              <a:srgbClr val="D6A21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6492240" y="3574390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2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 = 0</a:t>
            </a:r>
            <a:endParaRPr lang="en-US" sz="1020" dirty="0"/>
          </a:p>
        </p:txBody>
      </p:sp>
      <p:sp>
        <p:nvSpPr>
          <p:cNvPr id="28" name="Text 25"/>
          <p:cNvSpPr/>
          <p:nvPr/>
        </p:nvSpPr>
        <p:spPr>
          <a:xfrm>
            <a:off x="9001354" y="2381098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2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 = 1</a:t>
            </a:r>
            <a:endParaRPr lang="en-US" sz="1020" dirty="0"/>
          </a:p>
        </p:txBody>
      </p:sp>
      <p:sp>
        <p:nvSpPr>
          <p:cNvPr id="29" name="Text 26"/>
          <p:cNvSpPr/>
          <p:nvPr/>
        </p:nvSpPr>
        <p:spPr>
          <a:xfrm>
            <a:off x="8544154" y="4142232"/>
            <a:ext cx="7315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8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</a:t>
            </a:r>
            <a:endParaRPr lang="en-US" sz="980" dirty="0"/>
          </a:p>
        </p:txBody>
      </p:sp>
      <p:sp>
        <p:nvSpPr>
          <p:cNvPr id="30" name="Text 27"/>
          <p:cNvSpPr/>
          <p:nvPr/>
        </p:nvSpPr>
        <p:spPr>
          <a:xfrm>
            <a:off x="6172200" y="1892808"/>
            <a:ext cx="4617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treatment</a:t>
            </a:r>
            <a:endParaRPr lang="en-US" sz="1050" dirty="0"/>
          </a:p>
        </p:txBody>
      </p:sp>
      <p:sp>
        <p:nvSpPr>
          <p:cNvPr id="31" name="Shape 28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32" name="Shape 29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sharp RDD では「処置そのもの」が jump する。だから outcome の jump をそのまま読める。</a:t>
            </a:r>
            <a:endParaRPr lang="en-US" sz="10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識別の核心は continuity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RDD が必要としているのは「前後が完全に同じ」ことではなく、「処置以外は滑らかに変わる」ことである。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5E8FC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5E8FC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7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17320"/>
            <a:ext cx="5623560" cy="2971800"/>
          </a:xfrm>
          <a:prstGeom prst="roundRect">
            <a:avLst>
              <a:gd name="adj" fmla="val 1846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17320"/>
            <a:ext cx="109728" cy="2971800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45336"/>
            <a:ext cx="5303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sharp RDD の識別対象</a:t>
            </a:r>
            <a:endParaRPr lang="en-US" sz="1320" dirty="0"/>
          </a:p>
        </p:txBody>
      </p:sp>
      <p:pic>
        <p:nvPicPr>
          <p:cNvPr id="1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04785" y="1993392"/>
            <a:ext cx="3960495" cy="329184"/>
          </a:xfrm>
          <a:prstGeom prst="rect">
            <a:avLst/>
          </a:prstGeom>
        </p:spPr>
      </p:pic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1720" y="2592730"/>
            <a:ext cx="2697480" cy="227787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1078992" y="3246120"/>
            <a:ext cx="5257800" cy="960120"/>
          </a:xfrm>
          <a:prstGeom prst="roundRect">
            <a:avLst>
              <a:gd name="adj" fmla="val 5714"/>
            </a:avLst>
          </a:prstGeom>
          <a:solidFill>
            <a:srgbClr val="EAF1F9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1078992" y="3246120"/>
            <a:ext cx="109728" cy="960120"/>
          </a:xfrm>
          <a:prstGeom prst="rect">
            <a:avLst/>
          </a:prstGeom>
          <a:solidFill>
            <a:srgbClr val="D6A21E"/>
          </a:solidFill>
          <a:ln w="12700">
            <a:solidFill>
              <a:srgbClr val="D6A21E">
                <a:alpha val="0"/>
              </a:srgbClr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1298448" y="3374136"/>
            <a:ext cx="4937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授業で強調</a:t>
            </a:r>
            <a:endParaRPr lang="en-US" sz="1320" dirty="0"/>
          </a:p>
        </p:txBody>
      </p:sp>
      <p:sp>
        <p:nvSpPr>
          <p:cNvPr id="19" name="Text 15"/>
          <p:cNvSpPr/>
          <p:nvPr/>
        </p:nvSpPr>
        <p:spPr>
          <a:xfrm>
            <a:off x="1316736" y="3666744"/>
            <a:ext cx="489204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比べるのは左右の平均ではなく、cutoff における左右の極限である。</a:t>
            </a:r>
            <a:endParaRPr lang="en-US" sz="1140" dirty="0"/>
          </a:p>
        </p:txBody>
      </p:sp>
      <p:sp>
        <p:nvSpPr>
          <p:cNvPr id="20" name="Shape 16"/>
          <p:cNvSpPr/>
          <p:nvPr/>
        </p:nvSpPr>
        <p:spPr>
          <a:xfrm>
            <a:off x="6784848" y="1417320"/>
            <a:ext cx="4517136" cy="2971800"/>
          </a:xfrm>
          <a:prstGeom prst="roundRect">
            <a:avLst>
              <a:gd name="adj" fmla="val 1846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1" name="Shape 17"/>
          <p:cNvSpPr/>
          <p:nvPr/>
        </p:nvSpPr>
        <p:spPr>
          <a:xfrm>
            <a:off x="6784848" y="1417320"/>
            <a:ext cx="109728" cy="2971800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7004304" y="1545336"/>
            <a:ext cx="41970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直感</a:t>
            </a:r>
            <a:endParaRPr lang="en-US" sz="1320" dirty="0"/>
          </a:p>
        </p:txBody>
      </p:sp>
      <p:sp>
        <p:nvSpPr>
          <p:cNvPr id="23" name="Text 19"/>
          <p:cNvSpPr/>
          <p:nvPr/>
        </p:nvSpPr>
        <p:spPr>
          <a:xfrm>
            <a:off x="7022592" y="1837944"/>
            <a:ext cx="4151376" cy="2478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69歳11か月と 70歳0か月は、年齢以外はかなり似ているはず。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もし処置がなければ、結果変数も滑らかに動いたはず。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だから cutoff で見える縦のズレを、処置の因果効果と読む。</a:t>
            </a:r>
            <a:endParaRPr lang="en-US" sz="1140" dirty="0"/>
          </a:p>
        </p:txBody>
      </p:sp>
      <p:sp>
        <p:nvSpPr>
          <p:cNvPr id="24" name="Shape 20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5" name="Shape 21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RDD は「段差のある制度」を使って、連続な世界の中から quasi-random な比較を取り出す。</a:t>
            </a:r>
            <a:endParaRPr lang="en-US" sz="10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Fuzzy RDD = 局所 IV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cutoff が変えるのは処置そのものではなく処置確率。その jump の比をとると Wald 推定量になる。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5E8FC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5E8FC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8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371600"/>
            <a:ext cx="10405872" cy="123444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371600"/>
            <a:ext cx="109728" cy="1234440"/>
          </a:xfrm>
          <a:prstGeom prst="rect">
            <a:avLst/>
          </a:prstGeom>
          <a:solidFill>
            <a:srgbClr val="E38B69"/>
          </a:solidFill>
          <a:ln w="12700">
            <a:solidFill>
              <a:srgbClr val="E38B69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499616"/>
            <a:ext cx="10085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Wald 比</a:t>
            </a:r>
            <a:endParaRPr lang="en-US" sz="1320" dirty="0"/>
          </a:p>
        </p:txBody>
      </p:sp>
      <p:pic>
        <p:nvPicPr>
          <p:cNvPr id="1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17848" y="1810512"/>
            <a:ext cx="3925824" cy="420624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896112" y="2852928"/>
            <a:ext cx="4828032" cy="2176272"/>
          </a:xfrm>
          <a:prstGeom prst="roundRect">
            <a:avLst>
              <a:gd name="adj" fmla="val 2521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896112" y="2852928"/>
            <a:ext cx="109728" cy="2176272"/>
          </a:xfrm>
          <a:prstGeom prst="rect">
            <a:avLst/>
          </a:prstGeom>
          <a:solidFill>
            <a:srgbClr val="E38B69"/>
          </a:solidFill>
          <a:ln w="12700">
            <a:solidFill>
              <a:srgbClr val="E38B69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115568" y="2980944"/>
            <a:ext cx="45079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図で見ると</a:t>
            </a:r>
            <a:endParaRPr lang="en-US" sz="1320" dirty="0"/>
          </a:p>
        </p:txBody>
      </p:sp>
      <p:sp>
        <p:nvSpPr>
          <p:cNvPr id="18" name="Shape 15"/>
          <p:cNvSpPr/>
          <p:nvPr/>
        </p:nvSpPr>
        <p:spPr>
          <a:xfrm>
            <a:off x="1353312" y="4626864"/>
            <a:ext cx="3941064" cy="0"/>
          </a:xfrm>
          <a:prstGeom prst="line">
            <a:avLst/>
          </a:prstGeom>
          <a:noFill/>
          <a:ln w="15240">
            <a:solidFill>
              <a:srgbClr val="778596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1353312" y="3328416"/>
            <a:ext cx="0" cy="1188720"/>
          </a:xfrm>
          <a:prstGeom prst="line">
            <a:avLst/>
          </a:prstGeom>
          <a:noFill/>
          <a:ln w="15240">
            <a:solidFill>
              <a:srgbClr val="778596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1371600" y="4311396"/>
            <a:ext cx="2188708" cy="0"/>
          </a:xfrm>
          <a:prstGeom prst="line">
            <a:avLst/>
          </a:prstGeom>
          <a:noFill/>
          <a:ln w="38100">
            <a:solidFill>
              <a:srgbClr val="E38B69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3560308" y="3975354"/>
            <a:ext cx="1715780" cy="0"/>
          </a:xfrm>
          <a:prstGeom prst="line">
            <a:avLst/>
          </a:prstGeom>
          <a:noFill/>
          <a:ln w="38100">
            <a:solidFill>
              <a:srgbClr val="E38B69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3560308" y="3975354"/>
            <a:ext cx="0" cy="336042"/>
          </a:xfrm>
          <a:prstGeom prst="line">
            <a:avLst/>
          </a:prstGeom>
          <a:noFill/>
          <a:ln w="38100">
            <a:solidFill>
              <a:srgbClr val="E38B69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3560308" y="3364992"/>
            <a:ext cx="0" cy="1097280"/>
          </a:xfrm>
          <a:prstGeom prst="line">
            <a:avLst/>
          </a:prstGeom>
          <a:noFill/>
          <a:ln w="19050">
            <a:solidFill>
              <a:srgbClr val="D6A21E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1490472" y="4384548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2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P(D=1)=0.30</a:t>
            </a:r>
            <a:endParaRPr lang="en-US" sz="1020" dirty="0"/>
          </a:p>
        </p:txBody>
      </p:sp>
      <p:sp>
        <p:nvSpPr>
          <p:cNvPr id="25" name="Text 22"/>
          <p:cNvSpPr/>
          <p:nvPr/>
        </p:nvSpPr>
        <p:spPr>
          <a:xfrm>
            <a:off x="3697468" y="3719322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2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P(D=1)=0.72</a:t>
            </a:r>
            <a:endParaRPr lang="en-US" sz="1020" dirty="0"/>
          </a:p>
        </p:txBody>
      </p:sp>
      <p:sp>
        <p:nvSpPr>
          <p:cNvPr id="26" name="Text 23"/>
          <p:cNvSpPr/>
          <p:nvPr/>
        </p:nvSpPr>
        <p:spPr>
          <a:xfrm>
            <a:off x="3240268" y="4681728"/>
            <a:ext cx="7315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8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</a:t>
            </a:r>
            <a:endParaRPr lang="en-US" sz="980" dirty="0"/>
          </a:p>
        </p:txBody>
      </p:sp>
      <p:sp>
        <p:nvSpPr>
          <p:cNvPr id="27" name="Text 24"/>
          <p:cNvSpPr/>
          <p:nvPr/>
        </p:nvSpPr>
        <p:spPr>
          <a:xfrm>
            <a:off x="1170432" y="3300984"/>
            <a:ext cx="40782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treatment probability</a:t>
            </a:r>
            <a:endParaRPr lang="en-US" sz="1050" dirty="0"/>
          </a:p>
        </p:txBody>
      </p:sp>
      <p:sp>
        <p:nvSpPr>
          <p:cNvPr id="28" name="Shape 25"/>
          <p:cNvSpPr/>
          <p:nvPr/>
        </p:nvSpPr>
        <p:spPr>
          <a:xfrm>
            <a:off x="5989320" y="2852928"/>
            <a:ext cx="5312664" cy="2176272"/>
          </a:xfrm>
          <a:prstGeom prst="roundRect">
            <a:avLst>
              <a:gd name="adj" fmla="val 2521"/>
            </a:avLst>
          </a:prstGeom>
          <a:solidFill>
            <a:srgbClr val="FFFFFF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29" name="Shape 26"/>
          <p:cNvSpPr/>
          <p:nvPr/>
        </p:nvSpPr>
        <p:spPr>
          <a:xfrm>
            <a:off x="5989320" y="2852928"/>
            <a:ext cx="109728" cy="2176272"/>
          </a:xfrm>
          <a:prstGeom prst="rect">
            <a:avLst/>
          </a:prstGeom>
          <a:solidFill>
            <a:srgbClr val="E38B69"/>
          </a:solidFill>
          <a:ln w="12700">
            <a:solidFill>
              <a:srgbClr val="E38B69">
                <a:alpha val="0"/>
              </a:srgbClr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6208776" y="2980944"/>
            <a:ext cx="49926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読むべきメッセージ</a:t>
            </a:r>
            <a:endParaRPr lang="en-US" sz="1320" dirty="0"/>
          </a:p>
        </p:txBody>
      </p:sp>
      <p:sp>
        <p:nvSpPr>
          <p:cNvPr id="31" name="Text 28"/>
          <p:cNvSpPr/>
          <p:nvPr/>
        </p:nvSpPr>
        <p:spPr>
          <a:xfrm>
            <a:off x="6227064" y="3273552"/>
            <a:ext cx="4946904" cy="1682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cutoff dummy は局所的な instrument になる。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分母は first stage の強さ。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sharp RDD は denominator = 1 の special case。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解釈は cutoff 近傍の compliers の LATE。</a:t>
            </a:r>
            <a:endParaRPr lang="en-US" sz="1140" dirty="0"/>
          </a:p>
        </p:txBody>
      </p:sp>
      <p:sp>
        <p:nvSpPr>
          <p:cNvPr id="32" name="Shape 29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33" name="Shape 30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E38B69"/>
          </a:solidFill>
          <a:ln w="12700">
            <a:solidFill>
              <a:srgbClr val="E38B69">
                <a:alpha val="0"/>
              </a:srgbClr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fuzzy RDD は「cutoff をまたいだかどうか」を IV にした局所的 2SLS と考える。</a:t>
            </a:r>
            <a:endParaRPr lang="en-US" sz="10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21792" y="301752"/>
            <a:ext cx="8686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5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Sharp と Fuzzy を 1 枚で整理する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658368" y="768096"/>
            <a:ext cx="8961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違いは、cutoff で何が不連続に変化するか。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21792" y="1060704"/>
            <a:ext cx="1113739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829800" y="347472"/>
            <a:ext cx="1975104" cy="301752"/>
          </a:xfrm>
          <a:prstGeom prst="roundRect">
            <a:avLst>
              <a:gd name="adj" fmla="val 15152"/>
            </a:avLst>
          </a:prstGeom>
          <a:solidFill>
            <a:srgbClr val="EEF2F5"/>
          </a:solidFill>
          <a:ln w="15240">
            <a:solidFill>
              <a:srgbClr val="5E8FC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857232" y="39319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5E8FC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1030" dirty="0"/>
          </a:p>
        </p:txBody>
      </p:sp>
      <p:sp>
        <p:nvSpPr>
          <p:cNvPr id="8" name="Text 6"/>
          <p:cNvSpPr/>
          <p:nvPr/>
        </p:nvSpPr>
        <p:spPr>
          <a:xfrm>
            <a:off x="566928" y="648309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計量経済学 I  |  Lecture 10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11539728" y="646480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B728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530352" y="6419088"/>
            <a:ext cx="11228832" cy="0"/>
          </a:xfrm>
          <a:prstGeom prst="line">
            <a:avLst/>
          </a:prstGeom>
          <a:noFill/>
          <a:ln w="12700">
            <a:solidFill>
              <a:srgbClr val="C9D2D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96112" y="1444752"/>
            <a:ext cx="5120640" cy="3611880"/>
          </a:xfrm>
          <a:prstGeom prst="roundRect">
            <a:avLst>
              <a:gd name="adj" fmla="val 1519"/>
            </a:avLst>
          </a:prstGeom>
          <a:solidFill>
            <a:srgbClr val="EAF1F9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896112" y="1444752"/>
            <a:ext cx="109728" cy="3611880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15568" y="1572768"/>
            <a:ext cx="4800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Sharp RDD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1133856" y="1865376"/>
            <a:ext cx="4754880" cy="3118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jump するもの：処置そのもの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first stage：0 → 1 に完全切替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推定量：outcome の jump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直感：rule-based assignment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まず見る図：treatment と outcome</a:t>
            </a:r>
            <a:endParaRPr lang="en-US" sz="1140" dirty="0"/>
          </a:p>
        </p:txBody>
      </p:sp>
      <p:sp>
        <p:nvSpPr>
          <p:cNvPr id="15" name="Shape 13"/>
          <p:cNvSpPr/>
          <p:nvPr/>
        </p:nvSpPr>
        <p:spPr>
          <a:xfrm>
            <a:off x="6181344" y="1444752"/>
            <a:ext cx="5120640" cy="3611880"/>
          </a:xfrm>
          <a:prstGeom prst="roundRect">
            <a:avLst>
              <a:gd name="adj" fmla="val 1519"/>
            </a:avLst>
          </a:prstGeom>
          <a:solidFill>
            <a:srgbClr val="FEF3EE"/>
          </a:solidFill>
          <a:ln w="12700">
            <a:solidFill>
              <a:srgbClr val="DCE3EA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6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6181344" y="1444752"/>
            <a:ext cx="109728" cy="3611880"/>
          </a:xfrm>
          <a:prstGeom prst="rect">
            <a:avLst/>
          </a:prstGeom>
          <a:solidFill>
            <a:srgbClr val="E38B69"/>
          </a:solidFill>
          <a:ln w="12700">
            <a:solidFill>
              <a:srgbClr val="E38B69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400800" y="1572768"/>
            <a:ext cx="4800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1E3A5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Fuzzy RDD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6419088" y="1865376"/>
            <a:ext cx="4754880" cy="3118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jump するもの：処置確率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first stage：0 → 1 にはならない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推定量：outcome jump / treatment jump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直感：local IV / Wald ratio</a:t>
            </a:r>
            <a:endParaRPr lang="en-US" sz="1140" dirty="0"/>
          </a:p>
          <a:p>
            <a:pPr indent="0" marL="0">
              <a:buNone/>
            </a:pPr>
            <a:r>
              <a:rPr lang="en-US" sz="114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 まず見る図：D の jump の強さ</a:t>
            </a:r>
            <a:endParaRPr lang="en-US" sz="1140" dirty="0"/>
          </a:p>
        </p:txBody>
      </p:sp>
      <p:sp>
        <p:nvSpPr>
          <p:cNvPr id="19" name="Shape 17"/>
          <p:cNvSpPr/>
          <p:nvPr/>
        </p:nvSpPr>
        <p:spPr>
          <a:xfrm>
            <a:off x="896112" y="5504688"/>
            <a:ext cx="10570464" cy="438912"/>
          </a:xfrm>
          <a:prstGeom prst="roundRect">
            <a:avLst>
              <a:gd name="adj" fmla="val 12500"/>
            </a:avLst>
          </a:prstGeom>
          <a:solidFill>
            <a:srgbClr val="FBFCFD"/>
          </a:solidFill>
          <a:ln w="12700">
            <a:solidFill>
              <a:srgbClr val="D8E0E7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896112" y="5504688"/>
            <a:ext cx="109728" cy="438912"/>
          </a:xfrm>
          <a:prstGeom prst="rect">
            <a:avLst/>
          </a:prstGeom>
          <a:solidFill>
            <a:srgbClr val="5E8FC7"/>
          </a:solidFill>
          <a:ln w="12700">
            <a:solidFill>
              <a:srgbClr val="5E8FC7">
                <a:alpha val="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124712" y="5614416"/>
            <a:ext cx="1007668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90" dirty="0">
                <a:solidFill>
                  <a:srgbClr val="43506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学生が混乱しやすい点：sharp と fuzzy の違いは「式」ではなく「何が jump しているか」で整理すると早い。</a:t>
            </a:r>
            <a:endParaRPr lang="en-US" sz="10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ans CJK JP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CJK JP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10：不連続回帰デザイン（RDD）</dc:title>
  <dc:subject>Lecture 10: Regression Discontinuity Design</dc:subject>
  <dc:creator>OpenAI</dc:creator>
  <cp:lastModifiedBy>OpenAI</cp:lastModifiedBy>
  <cp:revision>1</cp:revision>
  <dcterms:created xsi:type="dcterms:W3CDTF">2026-03-16T12:49:33Z</dcterms:created>
  <dcterms:modified xsi:type="dcterms:W3CDTF">2026-03-16T12:49:33Z</dcterms:modified>
</cp:coreProperties>
</file>