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8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34"/>
    <p:restoredTop sz="94610"/>
  </p:normalViewPr>
  <p:slideViewPr>
    <p:cSldViewPr snapToGrid="0" snapToObjects="1">
      <p:cViewPr>
        <p:scale>
          <a:sx n="106" d="100"/>
          <a:sy n="106" d="100"/>
        </p:scale>
        <p:origin x="984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6864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/mnt/data/lecture3_revised.qmd (user-provided source manuscript)
- /mnt/data/lecture3_revised.html (user-provided rendered HTML reference)
- Plot images in /mnt/data/lecture3_v2_assets were recreated from the manuscript/HTML code blocks or directly summarized from those user-provided materials.
- Title slide figure: fig_three_point_candidates.png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/mnt/data/lecture3_revised.qmd (user-provided source manuscript)
- /mnt/data/lecture3_revised.html (user-provided rendered HTML reference)
- Plot images in /mnt/data/lecture3_v2_assets were recreated from the manuscript/HTML code blocks or directly summarized from those user-provided materials.
- Figure: fig_mean_point.png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/mnt/data/lecture3_revised.qmd (user-provided source manuscript)
- /mnt/data/lecture3_revised.html (user-provided rendered HTML reference)
- Plot images in /mnt/data/lecture3_v2_assets were recreated from the manuscript/HTML code blocks or directly summarized from those user-provided materials.
- Figures: fig_residual_sum_zero.png, fig_orthogonality.png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/mnt/data/lecture3_revised.qmd (user-provided source manuscript)
- /mnt/data/lecture3_revised.html (user-provided rendered HTML reference)
- Plot images in /mnt/data/lecture3_v2_assets were recreated from the manuscript/HTML code blocks or directly summarized from those user-provided materials.
- Figure: fig_tss_decomp.png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/mnt/data/lecture3_revised.qmd (user-provided source manuscript)
- /mnt/data/lecture3_revised.html (user-provided rendered HTML reference)
- Plot images in /mnt/data/lecture3_v2_assets were recreated from the manuscript/HTML code blocks or directly summarized from those user-provided materials.
- Figure: fig_scale_shift.png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/mnt/data/lecture3_revised.qmd (user-provided source manuscript)
- /mnt/data/lecture3_revised.html (user-provided rendered HTML reference)
- Plot images in /mnt/data/lecture3_v2_assets were recreated from the manuscript/HTML code blocks or directly summarized from those user-provided materials.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/mnt/data/lecture3_revised.qmd (user-provided source manuscript)
- /mnt/data/lecture3_revised.html (user-provided rendered HTML reference)
- Plot images in /mnt/data/lecture3_v2_assets were recreated from the manuscript/HTML code blocks or directly summarized from those user-provided materials.
- Figure: fig_identification_failure.png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/mnt/data/lecture3_revised.qmd (user-provided source manuscript)
- /mnt/data/lecture3_revised.html (user-provided rendered HTML reference)
- Plot images in /mnt/data/lecture3_v2_assets were recreated from the manuscript/HTML code blocks or directly summarized from those user-provided materials.
- Figure: fig_exogeneity_condition.png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/mnt/data/lecture3_revised.qmd (user-provided source manuscript)
- /mnt/data/lecture3_revised.html (user-provided rendered HTML reference)
- Plot images in /mnt/data/lecture3_v2_assets were recreated from the manuscript/HTML code blocks or directly summarized from those user-provided materials.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/mnt/data/lecture3_revised.qmd (user-provided source manuscript)
- /mnt/data/lecture3_revised.html (user-provided rendered HTML reference)
- Plot images in /mnt/data/lecture3_v2_assets were recreated from the manuscript/HTML code blocks or directly summarized from those user-provided materials.
- Figures: fig_ex1_scatter.png, fig_ex1_u_hist.png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/mnt/data/lecture3_revised.qmd (user-provided source manuscript)
- /mnt/data/lecture3_revised.html (user-provided rendered HTML reference)
- Plot images in /mnt/data/lecture3_v2_assets were recreated from the manuscript/HTML code blocks or directly summarized from those user-provided materials.
- Figure: fig_ex1_bhat_hist.png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/mnt/data/lecture3_revised.qmd (user-provided source manuscript)
- /mnt/data/lecture3_revised.html (user-provided rendered HTML reference)
- Plot images in /mnt/data/lecture3_v2_assets were recreated from the manuscript/HTML code blocks or directly summarized from those user-provided materials.
- Figure: fig_three_point_candidates.png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/mnt/data/lecture3_revised.qmd (user-provided source manuscript)
- /mnt/data/lecture3_revised.html (user-provided rendered HTML reference)
- Plot images in /mnt/data/lecture3_v2_assets were recreated from the manuscript/HTML code blocks or directly summarized from those user-provided materials.
- Figures: fig_ex2_bhat_hist.png, fig_ex2_ahat_hist.png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/mnt/data/lecture3_revised.qmd (user-provided source manuscript)
- /mnt/data/lecture3_revised.html (user-provided rendered HTML reference)
- Plot images in /mnt/data/lecture3_v2_assets were recreated from the manuscript/HTML code blocks or directly summarized from those user-provided materials.
- Figures: fig_ex3A_scatter.png, fig_ex3A_bhat_hist.png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/mnt/data/lecture3_revised.qmd (user-provided source manuscript)
- /mnt/data/lecture3_revised.html (user-provided rendered HTML reference)
- Plot images in /mnt/data/lecture3_v2_assets were recreated from the manuscript/HTML code blocks or directly summarized from those user-provided materials.
- Figures: fig_ex3B_scatter.png, fig_ex3B_bhat_hist.png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/mnt/data/lecture3_revised.qmd (user-provided source manuscript)
- /mnt/data/lecture3_revised.html (user-provided rendered HTML reference)
- Plot images in /mnt/data/lecture3_v2_assets were recreated from the manuscript/HTML code blocks or directly summarized from those user-provided materials.
- Figures: fig_ex4_ut_series.png, fig_ex4_scatter.png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/mnt/data/lecture3_revised.qmd (user-provided source manuscript)
- /mnt/data/lecture3_revised.html (user-provided rendered HTML reference)
- Plot images in /mnt/data/lecture3_v2_assets were recreated from the manuscript/HTML code blocks or directly summarized from those user-provided materials.
- Figures: fig_ex4_yt_series.png, fig_ex4_bhat_hist.png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/mnt/data/lecture3_revised.qmd (user-provided source manuscript)
- /mnt/data/lecture3_revised.html (user-provided rendered HTML reference)
- Plot images in /mnt/data/lecture3_v2_assets were recreated from the manuscript/HTML code blocks or directly summarized from those user-provided materials.
- Figure: fig_unbiasedness.png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/mnt/data/lecture3_revised.qmd (user-provided source manuscript)
- /mnt/data/lecture3_revised.html (user-provided rendered HTML reference)
- Plot images in /mnt/data/lecture3_v2_assets were recreated from the manuscript/HTML code blocks or directly summarized from those user-provided materials.
- Figure: fig_variance_xspread.png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/mnt/data/lecture3_revised.qmd (user-provided source manuscript)
- /mnt/data/lecture3_revised.html (user-provided rendered HTML reference)
- Plot images in /mnt/data/lecture3_v2_assets were recreated from the manuscript/HTML code blocks or directly summarized from those user-provided materials.
- Figure: fig_df_nminus2.png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/mnt/data/lecture3_revised.qmd (user-provided source manuscript)
- /mnt/data/lecture3_revised.html (user-provided rendered HTML reference)
- Plot images in /mnt/data/lecture3_v2_assets were recreated from the manuscript/HTML code blocks or directly summarized from those user-provided materials.
- Figure: fig_consistency_n.png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/mnt/data/lecture3_revised.qmd (user-provided source manuscript)
- /mnt/data/lecture3_revised.html (user-provided rendered HTML reference)
- Plot images in /mnt/data/lecture3_v2_assets were recreated from the manuscript/HTML code blocks or directly summarized from those user-provided materials.
- Figure: fig_asymptotic_normality.png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/mnt/data/lecture3_revised.qmd (user-provided source manuscript)
- /mnt/data/lecture3_revised.html (user-provided rendered HTML reference)
- Plot images in /mnt/data/lecture3_v2_assets were recreated from the manuscript/HTML code blocks or directly summarized from those user-provided materials.
- Figure: fig_residuals_vertical.png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/mnt/data/lecture3_revised.qmd (user-provided source manuscript)
- /mnt/data/lecture3_revised.html (user-provided rendered HTML reference)
- Plot images in /mnt/data/lecture3_v2_assets were recreated from the manuscript/HTML code blocks or directly summarized from those user-provided materials.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/mnt/data/lecture3_revised.qmd (user-provided source manuscript)
- /mnt/data/lecture3_revised.html (user-provided rendered HTML reference)
- Plot images in /mnt/data/lecture3_v2_assets were recreated from the manuscript/HTML code blocks or directly summarized from those user-provided materials.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/mnt/data/lecture3_revised.qmd (user-provided source manuscript)
- /mnt/data/lecture3_revised.html (user-provided rendered HTML reference)
- Plot images in /mnt/data/lecture3_v2_assets were recreated from the manuscript/HTML code blocks or directly summarized from those user-provided materials.
- Figure: fig_sse_contour.png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/mnt/data/lecture3_revised.qmd (user-provided source manuscript)
- /mnt/data/lecture3_revised.html (user-provided rendered HTML reference)
- Plot images in /mnt/data/lecture3_v2_assets were recreated from the manuscript/HTML code blocks or directly summarized from those user-provided materials.
- Figure: fig_three_point_candidates.png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/mnt/data/lecture3_revised.qmd (user-provided source manuscript)
- /mnt/data/lecture3_revised.html (user-provided rendered HTML reference)
- Plot images in /mnt/data/lecture3_v2_assets were recreated from the manuscript/HTML code blocks or directly summarized from those user-provided materials.
- Figure: fig_three_point_solution.png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/mnt/data/lecture3_revised.qmd (user-provided source manuscript)
- /mnt/data/lecture3_revised.html (user-provided rendered HTML reference)
- Plot images in /mnt/data/lecture3_v2_assets were recreated from the manuscript/HTML code blocks or directly summarized from those user-provided materials.
- Figure: fig_n_point_scatter_ols.png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/mnt/data/lecture3_revised.qmd (user-provided source manuscript)
- /mnt/data/lecture3_revised.html (user-provided rendered HTML reference)
- Plot images in /mnt/data/lecture3_v2_assets were recreated from the manuscript/HTML code blocks or directly summarized from those user-provided materials.
- Figures: fig_compare_ols_alt.png, fig_sse_bars.png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/mnt/data/lecture3_revised.qmd (user-provided source manuscript)
- /mnt/data/lecture3_revised.html (user-provided rendered HTML reference)
- Plot images in /mnt/data/lecture3_v2_assets were recreated from the manuscript/HTML code blocks or directly summarized from those user-provided materials.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sv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svg"/><Relationship Id="rId4" Type="http://schemas.openxmlformats.org/officeDocument/2006/relationships/image" Target="../media/image28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51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sv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5" Type="http://schemas.openxmlformats.org/officeDocument/2006/relationships/image" Target="../media/image12.svg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63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58368" y="658368"/>
            <a:ext cx="49377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3： OLS</a:t>
            </a:r>
            <a:endParaRPr lang="en-US" sz="2600" dirty="0"/>
          </a:p>
        </p:txBody>
      </p:sp>
      <p:sp>
        <p:nvSpPr>
          <p:cNvPr id="3" name="Text 1"/>
          <p:cNvSpPr/>
          <p:nvPr/>
        </p:nvSpPr>
        <p:spPr>
          <a:xfrm>
            <a:off x="676656" y="1170432"/>
            <a:ext cx="53035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D8E6EF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最小二乗法の導入・識別・推定量としての性質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676656" y="1993392"/>
            <a:ext cx="4480560" cy="7863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FFFFFF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今回は、数式をきちんと追いながら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FFFFFF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「Fit → Identify → Infer」の順に OLS を整理する。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676656" y="3218688"/>
            <a:ext cx="9144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A8C7D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ポイント</a:t>
            </a:r>
            <a:endParaRPr lang="en-US" sz="1100" dirty="0"/>
          </a:p>
        </p:txBody>
      </p:sp>
      <p:sp>
        <p:nvSpPr>
          <p:cNvPr id="6" name="Text 4"/>
          <p:cNvSpPr/>
          <p:nvPr/>
        </p:nvSpPr>
        <p:spPr>
          <a:xfrm>
            <a:off x="676656" y="3529584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50" dirty="0">
                <a:solidFill>
                  <a:srgbClr val="EAF4F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859536" y="3520440"/>
            <a:ext cx="4754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50" dirty="0">
                <a:solidFill>
                  <a:srgbClr val="EAF4F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OLS はまず「いちばん合う直線」を返す。</a:t>
            </a:r>
            <a:endParaRPr lang="en-US" sz="1550" dirty="0"/>
          </a:p>
        </p:txBody>
      </p:sp>
      <p:sp>
        <p:nvSpPr>
          <p:cNvPr id="8" name="Text 6"/>
          <p:cNvSpPr/>
          <p:nvPr/>
        </p:nvSpPr>
        <p:spPr>
          <a:xfrm>
            <a:off x="676656" y="3931920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50" dirty="0">
                <a:solidFill>
                  <a:srgbClr val="EAF4F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859536" y="3922776"/>
            <a:ext cx="4754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50" dirty="0">
                <a:solidFill>
                  <a:srgbClr val="EAF4F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その直線を β1 と読めるかは E[u|x]=0 にかかっている。</a:t>
            </a:r>
            <a:endParaRPr lang="en-US" sz="1550" dirty="0"/>
          </a:p>
        </p:txBody>
      </p:sp>
      <p:sp>
        <p:nvSpPr>
          <p:cNvPr id="10" name="Text 8"/>
          <p:cNvSpPr/>
          <p:nvPr/>
        </p:nvSpPr>
        <p:spPr>
          <a:xfrm>
            <a:off x="676656" y="4334256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50" dirty="0">
                <a:solidFill>
                  <a:srgbClr val="EAF4F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859536" y="4325112"/>
            <a:ext cx="4754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50" dirty="0">
                <a:solidFill>
                  <a:srgbClr val="EAF4F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仮定が入ると、不偏性・分散・一致性・推論の話になる。</a:t>
            </a:r>
            <a:endParaRPr lang="en-US" sz="1550" dirty="0"/>
          </a:p>
        </p:txBody>
      </p:sp>
      <p:sp>
        <p:nvSpPr>
          <p:cNvPr id="12" name="Shape 10"/>
          <p:cNvSpPr/>
          <p:nvPr/>
        </p:nvSpPr>
        <p:spPr>
          <a:xfrm>
            <a:off x="6446520" y="713232"/>
            <a:ext cx="5074920" cy="4078224"/>
          </a:xfrm>
          <a:prstGeom prst="roundRect">
            <a:avLst>
              <a:gd name="adj" fmla="val 1794"/>
            </a:avLst>
          </a:prstGeom>
          <a:solidFill>
            <a:srgbClr val="F7FBFC"/>
          </a:solidFill>
          <a:ln w="12700">
            <a:solidFill>
              <a:srgbClr val="2A4E70"/>
            </a:solidFill>
            <a:prstDash val="solid"/>
          </a:ln>
          <a:effectLst>
            <a:outerShdw blurRad="25400" dist="12700" dir="2700000" algn="bl" rotWithShape="0">
              <a:srgbClr val="5A6775">
                <a:alpha val="1400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pic>
        <p:nvPicPr>
          <p:cNvPr id="13" name="Image 0" descr="/mnt/data/lecture3_v2_assets/fig_three_point_candidat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5392" y="1163168"/>
            <a:ext cx="4837176" cy="3141777"/>
          </a:xfrm>
          <a:prstGeom prst="rect">
            <a:avLst/>
          </a:prstGeom>
        </p:spPr>
      </p:pic>
      <p:sp>
        <p:nvSpPr>
          <p:cNvPr id="14" name="Shape 11"/>
          <p:cNvSpPr/>
          <p:nvPr/>
        </p:nvSpPr>
        <p:spPr>
          <a:xfrm>
            <a:off x="7406640" y="5074920"/>
            <a:ext cx="3063240" cy="676656"/>
          </a:xfrm>
          <a:prstGeom prst="roundRect">
            <a:avLst/>
          </a:prstGeom>
          <a:solidFill>
            <a:srgbClr val="0F2740"/>
          </a:solidFill>
          <a:ln w="12700">
            <a:solidFill>
              <a:srgbClr val="5D819C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15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56473" y="5239512"/>
            <a:ext cx="1154430" cy="274320"/>
          </a:xfrm>
          <a:prstGeom prst="rect">
            <a:avLst/>
          </a:prstGeom>
        </p:spPr>
      </p:pic>
      <p:sp>
        <p:nvSpPr>
          <p:cNvPr id="16" name="Shape 12"/>
          <p:cNvSpPr/>
          <p:nvPr/>
        </p:nvSpPr>
        <p:spPr>
          <a:xfrm>
            <a:off x="685800" y="5998464"/>
            <a:ext cx="1170432" cy="310896"/>
          </a:xfrm>
          <a:prstGeom prst="roundRect">
            <a:avLst/>
          </a:prstGeom>
          <a:solidFill>
            <a:srgbClr val="2AA7A1">
              <a:alpha val="15000"/>
            </a:srgbClr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" name="Text 13"/>
          <p:cNvSpPr/>
          <p:nvPr/>
        </p:nvSpPr>
        <p:spPr>
          <a:xfrm>
            <a:off x="713232" y="6053328"/>
            <a:ext cx="111556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OLS の定義</a:t>
            </a:r>
            <a:endParaRPr lang="en-US" sz="1000" dirty="0"/>
          </a:p>
        </p:txBody>
      </p:sp>
      <p:sp>
        <p:nvSpPr>
          <p:cNvPr id="18" name="Shape 14"/>
          <p:cNvSpPr/>
          <p:nvPr/>
        </p:nvSpPr>
        <p:spPr>
          <a:xfrm>
            <a:off x="2039112" y="5998464"/>
            <a:ext cx="1170432" cy="310896"/>
          </a:xfrm>
          <a:prstGeom prst="roundRect">
            <a:avLst/>
          </a:prstGeom>
          <a:solidFill>
            <a:srgbClr val="E97A52">
              <a:alpha val="15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9" name="Text 15"/>
          <p:cNvSpPr/>
          <p:nvPr/>
        </p:nvSpPr>
        <p:spPr>
          <a:xfrm>
            <a:off x="2066544" y="6053328"/>
            <a:ext cx="111556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識別条件</a:t>
            </a:r>
            <a:endParaRPr lang="en-US" sz="1000" dirty="0"/>
          </a:p>
        </p:txBody>
      </p:sp>
      <p:sp>
        <p:nvSpPr>
          <p:cNvPr id="20" name="Shape 16"/>
          <p:cNvSpPr/>
          <p:nvPr/>
        </p:nvSpPr>
        <p:spPr>
          <a:xfrm>
            <a:off x="3392424" y="5998464"/>
            <a:ext cx="1170432" cy="310896"/>
          </a:xfrm>
          <a:prstGeom prst="roundRect">
            <a:avLst/>
          </a:prstGeom>
          <a:solidFill>
            <a:srgbClr val="9BC53D">
              <a:alpha val="15000"/>
            </a:srgbClr>
          </a:solidFill>
          <a:ln w="12700">
            <a:solidFill>
              <a:srgbClr val="9BC53D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1" name="Text 17"/>
          <p:cNvSpPr/>
          <p:nvPr/>
        </p:nvSpPr>
        <p:spPr>
          <a:xfrm>
            <a:off x="3419856" y="6053328"/>
            <a:ext cx="111556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9BC53D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推定量</a:t>
            </a:r>
            <a:endParaRPr lang="en-US" sz="1000" dirty="0"/>
          </a:p>
        </p:txBody>
      </p:sp>
      <p:sp>
        <p:nvSpPr>
          <p:cNvPr id="22" name="Shape 18"/>
          <p:cNvSpPr/>
          <p:nvPr/>
        </p:nvSpPr>
        <p:spPr>
          <a:xfrm>
            <a:off x="4745736" y="5998464"/>
            <a:ext cx="1170432" cy="310896"/>
          </a:xfrm>
          <a:prstGeom prst="roundRect">
            <a:avLst/>
          </a:prstGeom>
          <a:solidFill>
            <a:srgbClr val="E2B935">
              <a:alpha val="15000"/>
            </a:srgbClr>
          </a:solidFill>
          <a:ln w="12700">
            <a:solidFill>
              <a:srgbClr val="E2B935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3" name="Text 19"/>
          <p:cNvSpPr/>
          <p:nvPr/>
        </p:nvSpPr>
        <p:spPr>
          <a:xfrm>
            <a:off x="4773168" y="6053328"/>
            <a:ext cx="111556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E2B935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推論</a:t>
            </a:r>
            <a:endParaRPr lang="en-US" sz="1000" dirty="0"/>
          </a:p>
        </p:txBody>
      </p:sp>
      <p:sp>
        <p:nvSpPr>
          <p:cNvPr id="24" name="Text 20"/>
          <p:cNvSpPr/>
          <p:nvPr/>
        </p:nvSpPr>
        <p:spPr>
          <a:xfrm>
            <a:off x="11338560" y="6400800"/>
            <a:ext cx="20116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A8C7D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4F79A7"/>
          </a:solidFill>
          <a:ln w="12700">
            <a:solidFill>
              <a:srgbClr val="4F79A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89611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定義だけで出る 4 つの機械的な性質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0525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ここまではまだ因果も外生性も要らない。SSE 最小化だけで必ず成り立つ話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Shape 4"/>
          <p:cNvSpPr/>
          <p:nvPr/>
        </p:nvSpPr>
        <p:spPr>
          <a:xfrm>
            <a:off x="10442448" y="256032"/>
            <a:ext cx="1207008" cy="256032"/>
          </a:xfrm>
          <a:prstGeom prst="roundRect">
            <a:avLst>
              <a:gd name="adj" fmla="val 17857"/>
            </a:avLst>
          </a:prstGeom>
          <a:solidFill>
            <a:srgbClr val="4F79A7">
              <a:alpha val="15000"/>
            </a:srgbClr>
          </a:solidFill>
          <a:ln w="12700">
            <a:solidFill>
              <a:srgbClr val="4F79A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Text 5"/>
          <p:cNvSpPr/>
          <p:nvPr/>
        </p:nvSpPr>
        <p:spPr>
          <a:xfrm>
            <a:off x="10497312" y="283464"/>
            <a:ext cx="109728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4F79A7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定義から出る性質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0116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3 ｜ OLS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10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731520" y="1243584"/>
            <a:ext cx="4992624" cy="1600200"/>
          </a:xfrm>
          <a:prstGeom prst="roundRect">
            <a:avLst>
              <a:gd name="adj" fmla="val 4571"/>
            </a:avLst>
          </a:prstGeom>
          <a:solidFill>
            <a:srgbClr val="EEF3FA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2" name="Shape 10"/>
          <p:cNvSpPr/>
          <p:nvPr/>
        </p:nvSpPr>
        <p:spPr>
          <a:xfrm>
            <a:off x="896112" y="1408176"/>
            <a:ext cx="548640" cy="310896"/>
          </a:xfrm>
          <a:prstGeom prst="roundRect">
            <a:avLst/>
          </a:prstGeom>
          <a:solidFill>
            <a:srgbClr val="4F79A7">
              <a:alpha val="15000"/>
            </a:srgbClr>
          </a:solidFill>
          <a:ln w="12700">
            <a:solidFill>
              <a:srgbClr val="4F79A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" name="Text 11"/>
          <p:cNvSpPr/>
          <p:nvPr/>
        </p:nvSpPr>
        <p:spPr>
          <a:xfrm>
            <a:off x="923544" y="1463040"/>
            <a:ext cx="49377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4F79A7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P1</a:t>
            </a:r>
            <a:endParaRPr lang="en-US" sz="1000" dirty="0"/>
          </a:p>
        </p:txBody>
      </p:sp>
      <p:sp>
        <p:nvSpPr>
          <p:cNvPr id="14" name="Text 12"/>
          <p:cNvSpPr/>
          <p:nvPr/>
        </p:nvSpPr>
        <p:spPr>
          <a:xfrm>
            <a:off x="1664208" y="1426464"/>
            <a:ext cx="36118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平均点を通る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896112" y="1883664"/>
            <a:ext cx="4498848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6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OLS 直線は (x̄, ȳ) を通る。</a:t>
            </a:r>
            <a:endParaRPr lang="en-US" sz="1360" dirty="0"/>
          </a:p>
        </p:txBody>
      </p:sp>
      <p:sp>
        <p:nvSpPr>
          <p:cNvPr id="16" name="Shape 14"/>
          <p:cNvSpPr/>
          <p:nvPr/>
        </p:nvSpPr>
        <p:spPr>
          <a:xfrm>
            <a:off x="6446520" y="1243584"/>
            <a:ext cx="4992624" cy="1600200"/>
          </a:xfrm>
          <a:prstGeom prst="roundRect">
            <a:avLst>
              <a:gd name="adj" fmla="val 4571"/>
            </a:avLst>
          </a:prstGeom>
          <a:solidFill>
            <a:srgbClr val="ECF7F6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7" name="Shape 15"/>
          <p:cNvSpPr/>
          <p:nvPr/>
        </p:nvSpPr>
        <p:spPr>
          <a:xfrm>
            <a:off x="6611112" y="1408176"/>
            <a:ext cx="548640" cy="310896"/>
          </a:xfrm>
          <a:prstGeom prst="roundRect">
            <a:avLst/>
          </a:prstGeom>
          <a:solidFill>
            <a:srgbClr val="2AA7A1">
              <a:alpha val="15000"/>
            </a:srgbClr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8" name="Text 16"/>
          <p:cNvSpPr/>
          <p:nvPr/>
        </p:nvSpPr>
        <p:spPr>
          <a:xfrm>
            <a:off x="6638544" y="1463040"/>
            <a:ext cx="49377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P2</a:t>
            </a:r>
            <a:endParaRPr lang="en-US" sz="1000" dirty="0"/>
          </a:p>
        </p:txBody>
      </p:sp>
      <p:sp>
        <p:nvSpPr>
          <p:cNvPr id="19" name="Text 17"/>
          <p:cNvSpPr/>
          <p:nvPr/>
        </p:nvSpPr>
        <p:spPr>
          <a:xfrm>
            <a:off x="7379208" y="1426464"/>
            <a:ext cx="36118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残差和は 0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6611112" y="1883664"/>
            <a:ext cx="4498848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6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上下に平行移動しても改善できない。</a:t>
            </a:r>
            <a:endParaRPr lang="en-US" sz="1360" dirty="0"/>
          </a:p>
        </p:txBody>
      </p:sp>
      <p:sp>
        <p:nvSpPr>
          <p:cNvPr id="21" name="Shape 19"/>
          <p:cNvSpPr/>
          <p:nvPr/>
        </p:nvSpPr>
        <p:spPr>
          <a:xfrm>
            <a:off x="731520" y="3392424"/>
            <a:ext cx="4992624" cy="1600200"/>
          </a:xfrm>
          <a:prstGeom prst="roundRect">
            <a:avLst>
              <a:gd name="adj" fmla="val 4571"/>
            </a:avLst>
          </a:prstGeom>
          <a:solidFill>
            <a:srgbClr val="FDF1EC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22" name="Shape 20"/>
          <p:cNvSpPr/>
          <p:nvPr/>
        </p:nvSpPr>
        <p:spPr>
          <a:xfrm>
            <a:off x="896112" y="3557016"/>
            <a:ext cx="548640" cy="310896"/>
          </a:xfrm>
          <a:prstGeom prst="roundRect">
            <a:avLst/>
          </a:prstGeom>
          <a:solidFill>
            <a:srgbClr val="E97A52">
              <a:alpha val="15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3" name="Text 21"/>
          <p:cNvSpPr/>
          <p:nvPr/>
        </p:nvSpPr>
        <p:spPr>
          <a:xfrm>
            <a:off x="923544" y="3611880"/>
            <a:ext cx="49377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P3</a:t>
            </a:r>
            <a:endParaRPr lang="en-US" sz="1000" dirty="0"/>
          </a:p>
        </p:txBody>
      </p:sp>
      <p:sp>
        <p:nvSpPr>
          <p:cNvPr id="24" name="Text 22"/>
          <p:cNvSpPr/>
          <p:nvPr/>
        </p:nvSpPr>
        <p:spPr>
          <a:xfrm>
            <a:off x="1664208" y="3575304"/>
            <a:ext cx="36118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残差は x と直交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896112" y="4032504"/>
            <a:ext cx="4498848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6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回転しても改善できない。</a:t>
            </a:r>
            <a:endParaRPr lang="en-US" sz="1360" dirty="0"/>
          </a:p>
        </p:txBody>
      </p:sp>
      <p:sp>
        <p:nvSpPr>
          <p:cNvPr id="26" name="Shape 24"/>
          <p:cNvSpPr/>
          <p:nvPr/>
        </p:nvSpPr>
        <p:spPr>
          <a:xfrm>
            <a:off x="6446520" y="3392424"/>
            <a:ext cx="4992624" cy="1600200"/>
          </a:xfrm>
          <a:prstGeom prst="roundRect">
            <a:avLst>
              <a:gd name="adj" fmla="val 4571"/>
            </a:avLst>
          </a:prstGeom>
          <a:solidFill>
            <a:srgbClr val="FBF6E2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27" name="Shape 25"/>
          <p:cNvSpPr/>
          <p:nvPr/>
        </p:nvSpPr>
        <p:spPr>
          <a:xfrm>
            <a:off x="6611112" y="3557016"/>
            <a:ext cx="548640" cy="310896"/>
          </a:xfrm>
          <a:prstGeom prst="roundRect">
            <a:avLst/>
          </a:prstGeom>
          <a:solidFill>
            <a:srgbClr val="E2B935">
              <a:alpha val="15000"/>
            </a:srgbClr>
          </a:solidFill>
          <a:ln w="12700">
            <a:solidFill>
              <a:srgbClr val="E2B935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8" name="Text 26"/>
          <p:cNvSpPr/>
          <p:nvPr/>
        </p:nvSpPr>
        <p:spPr>
          <a:xfrm>
            <a:off x="6638544" y="3611880"/>
            <a:ext cx="49377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E2B935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P4</a:t>
            </a:r>
            <a:endParaRPr lang="en-US" sz="1000" dirty="0"/>
          </a:p>
        </p:txBody>
      </p:sp>
      <p:sp>
        <p:nvSpPr>
          <p:cNvPr id="29" name="Text 27"/>
          <p:cNvSpPr/>
          <p:nvPr/>
        </p:nvSpPr>
        <p:spPr>
          <a:xfrm>
            <a:off x="7379208" y="3575304"/>
            <a:ext cx="36118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TSS = ESS + SSE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6611112" y="4032504"/>
            <a:ext cx="4498848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6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全体のばらつきが説明分と残差分に分かれる。</a:t>
            </a:r>
            <a:endParaRPr lang="en-US" sz="1360" dirty="0"/>
          </a:p>
        </p:txBody>
      </p:sp>
      <p:sp>
        <p:nvSpPr>
          <p:cNvPr id="31" name="Shape 29"/>
          <p:cNvSpPr/>
          <p:nvPr/>
        </p:nvSpPr>
        <p:spPr>
          <a:xfrm>
            <a:off x="3840480" y="5157216"/>
            <a:ext cx="4526280" cy="749808"/>
          </a:xfrm>
          <a:prstGeom prst="roundRect">
            <a:avLst>
              <a:gd name="adj" fmla="val 9756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32" name="Shape 30"/>
          <p:cNvSpPr/>
          <p:nvPr/>
        </p:nvSpPr>
        <p:spPr>
          <a:xfrm>
            <a:off x="3931920" y="5230368"/>
            <a:ext cx="960120" cy="210312"/>
          </a:xfrm>
          <a:prstGeom prst="roundRect">
            <a:avLst/>
          </a:prstGeom>
          <a:solidFill>
            <a:srgbClr val="4F79A7">
              <a:alpha val="16000"/>
            </a:srgbClr>
          </a:solidFill>
          <a:ln w="12700">
            <a:solidFill>
              <a:srgbClr val="4F79A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" name="Text 31"/>
          <p:cNvSpPr/>
          <p:nvPr/>
        </p:nvSpPr>
        <p:spPr>
          <a:xfrm>
            <a:off x="3968496" y="5257800"/>
            <a:ext cx="88696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4F79A7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all from SSE minimization</a:t>
            </a:r>
            <a:endParaRPr lang="en-US" sz="900" dirty="0"/>
          </a:p>
        </p:txBody>
      </p:sp>
      <p:pic>
        <p:nvPicPr>
          <p:cNvPr id="34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94057" y="5568696"/>
            <a:ext cx="1619126" cy="24688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4F79A7"/>
          </a:solidFill>
          <a:ln w="12700">
            <a:solidFill>
              <a:srgbClr val="4F79A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89611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P1：回帰直線は平均点 (x̄, ȳ) を通る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0525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a での一階条件を整理すると、ȳ = â + b̂ x̄ がそのまま出てくる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Shape 4"/>
          <p:cNvSpPr/>
          <p:nvPr/>
        </p:nvSpPr>
        <p:spPr>
          <a:xfrm>
            <a:off x="10442448" y="256032"/>
            <a:ext cx="1207008" cy="256032"/>
          </a:xfrm>
          <a:prstGeom prst="roundRect">
            <a:avLst>
              <a:gd name="adj" fmla="val 17857"/>
            </a:avLst>
          </a:prstGeom>
          <a:solidFill>
            <a:srgbClr val="4F79A7">
              <a:alpha val="15000"/>
            </a:srgbClr>
          </a:solidFill>
          <a:ln w="12700">
            <a:solidFill>
              <a:srgbClr val="4F79A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Text 5"/>
          <p:cNvSpPr/>
          <p:nvPr/>
        </p:nvSpPr>
        <p:spPr>
          <a:xfrm>
            <a:off x="10497312" y="283464"/>
            <a:ext cx="109728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4F79A7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定義から出る性質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0116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3 ｜ OLS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11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676656" y="1078992"/>
            <a:ext cx="6080760" cy="4956048"/>
          </a:xfrm>
          <a:prstGeom prst="roundRect">
            <a:avLst>
              <a:gd name="adj" fmla="val 1476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pic>
        <p:nvPicPr>
          <p:cNvPr id="12" name="Image 0" descr="/mnt/data/lecture3_v2_assets/fig_mean_poi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" y="1736648"/>
            <a:ext cx="5897880" cy="3933344"/>
          </a:xfrm>
          <a:prstGeom prst="rect">
            <a:avLst/>
          </a:prstGeom>
        </p:spPr>
      </p:pic>
      <p:sp>
        <p:nvSpPr>
          <p:cNvPr id="13" name="Shape 10"/>
          <p:cNvSpPr/>
          <p:nvPr/>
        </p:nvSpPr>
        <p:spPr>
          <a:xfrm>
            <a:off x="786384" y="1170432"/>
            <a:ext cx="960120" cy="210312"/>
          </a:xfrm>
          <a:prstGeom prst="roundRect">
            <a:avLst/>
          </a:prstGeom>
          <a:solidFill>
            <a:srgbClr val="6B7A88">
              <a:alpha val="16000"/>
            </a:srgbClr>
          </a:solidFill>
          <a:ln w="12700">
            <a:solidFill>
              <a:srgbClr val="6B7A88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" name="Text 11"/>
          <p:cNvSpPr/>
          <p:nvPr/>
        </p:nvSpPr>
        <p:spPr>
          <a:xfrm>
            <a:off x="822960" y="1197864"/>
            <a:ext cx="88696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mean point</a:t>
            </a:r>
            <a:endParaRPr lang="en-US" sz="900" dirty="0"/>
          </a:p>
        </p:txBody>
      </p:sp>
      <p:sp>
        <p:nvSpPr>
          <p:cNvPr id="15" name="Shape 12"/>
          <p:cNvSpPr/>
          <p:nvPr/>
        </p:nvSpPr>
        <p:spPr>
          <a:xfrm>
            <a:off x="6931152" y="1078992"/>
            <a:ext cx="4727448" cy="4956048"/>
          </a:xfrm>
          <a:prstGeom prst="roundRect">
            <a:avLst>
              <a:gd name="adj" fmla="val 1547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6" name="Shape 13"/>
          <p:cNvSpPr/>
          <p:nvPr/>
        </p:nvSpPr>
        <p:spPr>
          <a:xfrm>
            <a:off x="7059168" y="1207008"/>
            <a:ext cx="960120" cy="210312"/>
          </a:xfrm>
          <a:prstGeom prst="roundRect">
            <a:avLst/>
          </a:prstGeom>
          <a:solidFill>
            <a:srgbClr val="4F79A7">
              <a:alpha val="16000"/>
            </a:srgbClr>
          </a:solidFill>
          <a:ln w="12700">
            <a:solidFill>
              <a:srgbClr val="4F79A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" name="Text 14"/>
          <p:cNvSpPr/>
          <p:nvPr/>
        </p:nvSpPr>
        <p:spPr>
          <a:xfrm>
            <a:off x="7095744" y="1234440"/>
            <a:ext cx="88696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4F79A7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P1</a:t>
            </a:r>
            <a:endParaRPr lang="en-US" sz="900" dirty="0"/>
          </a:p>
        </p:txBody>
      </p:sp>
      <p:pic>
        <p:nvPicPr>
          <p:cNvPr id="18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89848" y="1719072"/>
            <a:ext cx="1475232" cy="402336"/>
          </a:xfrm>
          <a:prstGeom prst="rect">
            <a:avLst/>
          </a:prstGeom>
        </p:spPr>
      </p:pic>
      <p:sp>
        <p:nvSpPr>
          <p:cNvPr id="19" name="Text 15"/>
          <p:cNvSpPr/>
          <p:nvPr/>
        </p:nvSpPr>
        <p:spPr>
          <a:xfrm>
            <a:off x="7205472" y="2542032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700" dirty="0"/>
          </a:p>
        </p:txBody>
      </p:sp>
      <p:sp>
        <p:nvSpPr>
          <p:cNvPr id="20" name="Text 16"/>
          <p:cNvSpPr/>
          <p:nvPr/>
        </p:nvSpPr>
        <p:spPr>
          <a:xfrm>
            <a:off x="7388352" y="2532888"/>
            <a:ext cx="40233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x と y の平均をとると、OLS 直線は必ずその重心を通る。</a:t>
            </a:r>
            <a:endParaRPr lang="en-US" sz="1500" dirty="0"/>
          </a:p>
        </p:txBody>
      </p:sp>
      <p:sp>
        <p:nvSpPr>
          <p:cNvPr id="21" name="Text 17"/>
          <p:cNvSpPr/>
          <p:nvPr/>
        </p:nvSpPr>
        <p:spPr>
          <a:xfrm>
            <a:off x="7205472" y="3090672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700" dirty="0"/>
          </a:p>
        </p:txBody>
      </p:sp>
      <p:sp>
        <p:nvSpPr>
          <p:cNvPr id="22" name="Text 18"/>
          <p:cNvSpPr/>
          <p:nvPr/>
        </p:nvSpPr>
        <p:spPr>
          <a:xfrm>
            <a:off x="7388352" y="3081528"/>
            <a:ext cx="40233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だから、回帰線が平均点から大きく外れることはない。</a:t>
            </a:r>
            <a:endParaRPr lang="en-US" sz="1500" dirty="0"/>
          </a:p>
        </p:txBody>
      </p:sp>
      <p:sp>
        <p:nvSpPr>
          <p:cNvPr id="23" name="Text 19"/>
          <p:cNvSpPr/>
          <p:nvPr/>
        </p:nvSpPr>
        <p:spPr>
          <a:xfrm>
            <a:off x="7205472" y="3639312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700" dirty="0"/>
          </a:p>
        </p:txBody>
      </p:sp>
      <p:sp>
        <p:nvSpPr>
          <p:cNvPr id="24" name="Text 20"/>
          <p:cNvSpPr/>
          <p:nvPr/>
        </p:nvSpPr>
        <p:spPr>
          <a:xfrm>
            <a:off x="7388352" y="3630168"/>
            <a:ext cx="40233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後で x を中心化すると、切片の解釈が ȳ にそのまま揃う。</a:t>
            </a:r>
            <a:endParaRPr lang="en-US" sz="1500" dirty="0"/>
          </a:p>
        </p:txBody>
      </p:sp>
      <p:sp>
        <p:nvSpPr>
          <p:cNvPr id="25" name="Shape 21"/>
          <p:cNvSpPr/>
          <p:nvPr/>
        </p:nvSpPr>
        <p:spPr>
          <a:xfrm>
            <a:off x="7242048" y="5340096"/>
            <a:ext cx="1371600" cy="310896"/>
          </a:xfrm>
          <a:prstGeom prst="roundRect">
            <a:avLst/>
          </a:prstGeom>
          <a:solidFill>
            <a:srgbClr val="4F79A7">
              <a:alpha val="15000"/>
            </a:srgbClr>
          </a:solidFill>
          <a:ln w="12700">
            <a:solidFill>
              <a:srgbClr val="4F79A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6" name="Text 22"/>
          <p:cNvSpPr/>
          <p:nvPr/>
        </p:nvSpPr>
        <p:spPr>
          <a:xfrm>
            <a:off x="7269480" y="5394960"/>
            <a:ext cx="131673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4F79A7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FOC w.r.t. a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4F79A7"/>
          </a:solidFill>
          <a:ln w="12700">
            <a:solidFill>
              <a:srgbClr val="4F79A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89611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P2・P3：残差条件は「もう改善できない」を表す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0525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上下シフトでも回転でも SSE が下がらない地点に OLS は止まる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Shape 4"/>
          <p:cNvSpPr/>
          <p:nvPr/>
        </p:nvSpPr>
        <p:spPr>
          <a:xfrm>
            <a:off x="10442448" y="256032"/>
            <a:ext cx="1207008" cy="256032"/>
          </a:xfrm>
          <a:prstGeom prst="roundRect">
            <a:avLst>
              <a:gd name="adj" fmla="val 17857"/>
            </a:avLst>
          </a:prstGeom>
          <a:solidFill>
            <a:srgbClr val="4F79A7">
              <a:alpha val="15000"/>
            </a:srgbClr>
          </a:solidFill>
          <a:ln w="12700">
            <a:solidFill>
              <a:srgbClr val="4F79A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Text 5"/>
          <p:cNvSpPr/>
          <p:nvPr/>
        </p:nvSpPr>
        <p:spPr>
          <a:xfrm>
            <a:off x="10497312" y="283464"/>
            <a:ext cx="109728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4F79A7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定義から出る性質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0116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3 ｜ OLS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12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676656" y="1152144"/>
            <a:ext cx="5449824" cy="4480560"/>
          </a:xfrm>
          <a:prstGeom prst="roundRect">
            <a:avLst>
              <a:gd name="adj" fmla="val 1633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pic>
        <p:nvPicPr>
          <p:cNvPr id="12" name="Image 0" descr="/mnt/data/lecture3_v2_assets/fig_residual_sum_zer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" y="1661060"/>
            <a:ext cx="5266944" cy="3755335"/>
          </a:xfrm>
          <a:prstGeom prst="rect">
            <a:avLst/>
          </a:prstGeom>
        </p:spPr>
      </p:pic>
      <p:sp>
        <p:nvSpPr>
          <p:cNvPr id="13" name="Shape 10"/>
          <p:cNvSpPr/>
          <p:nvPr/>
        </p:nvSpPr>
        <p:spPr>
          <a:xfrm>
            <a:off x="786384" y="1243584"/>
            <a:ext cx="960120" cy="210312"/>
          </a:xfrm>
          <a:prstGeom prst="roundRect">
            <a:avLst/>
          </a:prstGeom>
          <a:solidFill>
            <a:srgbClr val="6B7A88">
              <a:alpha val="16000"/>
            </a:srgbClr>
          </a:solidFill>
          <a:ln w="12700">
            <a:solidFill>
              <a:srgbClr val="6B7A88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" name="Text 11"/>
          <p:cNvSpPr/>
          <p:nvPr/>
        </p:nvSpPr>
        <p:spPr>
          <a:xfrm>
            <a:off x="822960" y="1271016"/>
            <a:ext cx="88696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sum zero</a:t>
            </a:r>
            <a:endParaRPr lang="en-US" sz="900" dirty="0"/>
          </a:p>
        </p:txBody>
      </p:sp>
      <p:sp>
        <p:nvSpPr>
          <p:cNvPr id="15" name="Shape 12"/>
          <p:cNvSpPr/>
          <p:nvPr/>
        </p:nvSpPr>
        <p:spPr>
          <a:xfrm>
            <a:off x="6281928" y="1152144"/>
            <a:ext cx="5376672" cy="4480560"/>
          </a:xfrm>
          <a:prstGeom prst="roundRect">
            <a:avLst>
              <a:gd name="adj" fmla="val 1633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pic>
        <p:nvPicPr>
          <p:cNvPr id="16" name="Image 1" descr="/mnt/data/lecture3_v2_assets/fig_orthogonalit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3368" y="1680769"/>
            <a:ext cx="5193792" cy="3715918"/>
          </a:xfrm>
          <a:prstGeom prst="rect">
            <a:avLst/>
          </a:prstGeom>
        </p:spPr>
      </p:pic>
      <p:sp>
        <p:nvSpPr>
          <p:cNvPr id="17" name="Shape 13"/>
          <p:cNvSpPr/>
          <p:nvPr/>
        </p:nvSpPr>
        <p:spPr>
          <a:xfrm>
            <a:off x="6391656" y="1243584"/>
            <a:ext cx="960120" cy="210312"/>
          </a:xfrm>
          <a:prstGeom prst="roundRect">
            <a:avLst/>
          </a:prstGeom>
          <a:solidFill>
            <a:srgbClr val="6B7A88">
              <a:alpha val="16000"/>
            </a:srgbClr>
          </a:solidFill>
          <a:ln w="12700">
            <a:solidFill>
              <a:srgbClr val="6B7A88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8" name="Text 14"/>
          <p:cNvSpPr/>
          <p:nvPr/>
        </p:nvSpPr>
        <p:spPr>
          <a:xfrm>
            <a:off x="6428232" y="1271016"/>
            <a:ext cx="88696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orthogonality</a:t>
            </a:r>
            <a:endParaRPr lang="en-US" sz="900" dirty="0"/>
          </a:p>
        </p:txBody>
      </p:sp>
      <p:sp>
        <p:nvSpPr>
          <p:cNvPr id="19" name="Shape 15"/>
          <p:cNvSpPr/>
          <p:nvPr/>
        </p:nvSpPr>
        <p:spPr>
          <a:xfrm>
            <a:off x="914400" y="5687568"/>
            <a:ext cx="2514600" cy="493776"/>
          </a:xfrm>
          <a:prstGeom prst="roundRect">
            <a:avLst>
              <a:gd name="adj" fmla="val 14815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pic>
        <p:nvPicPr>
          <p:cNvPr id="20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00725" y="5797296"/>
            <a:ext cx="541949" cy="274320"/>
          </a:xfrm>
          <a:prstGeom prst="rect">
            <a:avLst/>
          </a:prstGeom>
        </p:spPr>
      </p:pic>
      <p:sp>
        <p:nvSpPr>
          <p:cNvPr id="21" name="Shape 16"/>
          <p:cNvSpPr/>
          <p:nvPr/>
        </p:nvSpPr>
        <p:spPr>
          <a:xfrm>
            <a:off x="6510528" y="5687568"/>
            <a:ext cx="3950208" cy="493776"/>
          </a:xfrm>
          <a:prstGeom prst="roundRect">
            <a:avLst>
              <a:gd name="adj" fmla="val 14815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pic>
        <p:nvPicPr>
          <p:cNvPr id="22" name="Image 3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00554" y="5797296"/>
            <a:ext cx="970156" cy="2743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4F79A7"/>
          </a:solidFill>
          <a:ln w="12700">
            <a:solidFill>
              <a:srgbClr val="4F79A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89611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P4：y のばらつきは「説明できた分」と「残り」に分かれる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0525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この分解から R² = 1 - SSE/TSS も自然に出てくる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Shape 4"/>
          <p:cNvSpPr/>
          <p:nvPr/>
        </p:nvSpPr>
        <p:spPr>
          <a:xfrm>
            <a:off x="10442448" y="256032"/>
            <a:ext cx="1207008" cy="256032"/>
          </a:xfrm>
          <a:prstGeom prst="roundRect">
            <a:avLst>
              <a:gd name="adj" fmla="val 17857"/>
            </a:avLst>
          </a:prstGeom>
          <a:solidFill>
            <a:srgbClr val="4F79A7">
              <a:alpha val="15000"/>
            </a:srgbClr>
          </a:solidFill>
          <a:ln w="12700">
            <a:solidFill>
              <a:srgbClr val="4F79A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Text 5"/>
          <p:cNvSpPr/>
          <p:nvPr/>
        </p:nvSpPr>
        <p:spPr>
          <a:xfrm>
            <a:off x="10497312" y="283464"/>
            <a:ext cx="109728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4F79A7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定義から出る性質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0116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3 ｜ OLS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13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676656" y="1097280"/>
            <a:ext cx="6583680" cy="4919472"/>
          </a:xfrm>
          <a:prstGeom prst="roundRect">
            <a:avLst>
              <a:gd name="adj" fmla="val 1487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pic>
        <p:nvPicPr>
          <p:cNvPr id="12" name="Image 0" descr="/mnt/data/lecture3_v2_assets/fig_tss_decom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" y="1568948"/>
            <a:ext cx="6400800" cy="4268745"/>
          </a:xfrm>
          <a:prstGeom prst="rect">
            <a:avLst/>
          </a:prstGeom>
        </p:spPr>
      </p:pic>
      <p:sp>
        <p:nvSpPr>
          <p:cNvPr id="13" name="Shape 10"/>
          <p:cNvSpPr/>
          <p:nvPr/>
        </p:nvSpPr>
        <p:spPr>
          <a:xfrm>
            <a:off x="786384" y="1188720"/>
            <a:ext cx="960120" cy="210312"/>
          </a:xfrm>
          <a:prstGeom prst="roundRect">
            <a:avLst/>
          </a:prstGeom>
          <a:solidFill>
            <a:srgbClr val="6B7A88">
              <a:alpha val="16000"/>
            </a:srgbClr>
          </a:solidFill>
          <a:ln w="12700">
            <a:solidFill>
              <a:srgbClr val="6B7A88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" name="Text 11"/>
          <p:cNvSpPr/>
          <p:nvPr/>
        </p:nvSpPr>
        <p:spPr>
          <a:xfrm>
            <a:off x="822960" y="1216152"/>
            <a:ext cx="88696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decomposition</a:t>
            </a:r>
            <a:endParaRPr lang="en-US" sz="900" dirty="0"/>
          </a:p>
        </p:txBody>
      </p:sp>
      <p:sp>
        <p:nvSpPr>
          <p:cNvPr id="15" name="Shape 12"/>
          <p:cNvSpPr/>
          <p:nvPr/>
        </p:nvSpPr>
        <p:spPr>
          <a:xfrm>
            <a:off x="7443216" y="1097280"/>
            <a:ext cx="4206240" cy="4919472"/>
          </a:xfrm>
          <a:prstGeom prst="roundRect">
            <a:avLst>
              <a:gd name="adj" fmla="val 1739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6" name="Shape 13"/>
          <p:cNvSpPr/>
          <p:nvPr/>
        </p:nvSpPr>
        <p:spPr>
          <a:xfrm>
            <a:off x="7571232" y="1225296"/>
            <a:ext cx="960120" cy="210312"/>
          </a:xfrm>
          <a:prstGeom prst="roundRect">
            <a:avLst/>
          </a:prstGeom>
          <a:solidFill>
            <a:srgbClr val="4F79A7">
              <a:alpha val="16000"/>
            </a:srgbClr>
          </a:solidFill>
          <a:ln w="12700">
            <a:solidFill>
              <a:srgbClr val="4F79A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" name="Text 14"/>
          <p:cNvSpPr/>
          <p:nvPr/>
        </p:nvSpPr>
        <p:spPr>
          <a:xfrm>
            <a:off x="7607808" y="1252728"/>
            <a:ext cx="88696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4F79A7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P4</a:t>
            </a:r>
            <a:endParaRPr lang="en-US" sz="900" dirty="0"/>
          </a:p>
        </p:txBody>
      </p:sp>
      <p:pic>
        <p:nvPicPr>
          <p:cNvPr id="18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6096" y="1783172"/>
            <a:ext cx="3840480" cy="530167"/>
          </a:xfrm>
          <a:prstGeom prst="rect">
            <a:avLst/>
          </a:prstGeom>
        </p:spPr>
      </p:pic>
      <p:pic>
        <p:nvPicPr>
          <p:cNvPr id="19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79003" y="2816352"/>
            <a:ext cx="2134667" cy="420624"/>
          </a:xfrm>
          <a:prstGeom prst="rect">
            <a:avLst/>
          </a:prstGeom>
        </p:spPr>
      </p:pic>
      <p:sp>
        <p:nvSpPr>
          <p:cNvPr id="20" name="Text 15"/>
          <p:cNvSpPr/>
          <p:nvPr/>
        </p:nvSpPr>
        <p:spPr>
          <a:xfrm>
            <a:off x="7626096" y="3547872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600" dirty="0"/>
          </a:p>
        </p:txBody>
      </p:sp>
      <p:sp>
        <p:nvSpPr>
          <p:cNvPr id="21" name="Text 16"/>
          <p:cNvSpPr/>
          <p:nvPr/>
        </p:nvSpPr>
        <p:spPr>
          <a:xfrm>
            <a:off x="7808976" y="3538728"/>
            <a:ext cx="3566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TSS：y 全体のばらつき。</a:t>
            </a:r>
            <a:endParaRPr lang="en-US" sz="1400" dirty="0"/>
          </a:p>
        </p:txBody>
      </p:sp>
      <p:sp>
        <p:nvSpPr>
          <p:cNvPr id="22" name="Text 17"/>
          <p:cNvSpPr/>
          <p:nvPr/>
        </p:nvSpPr>
        <p:spPr>
          <a:xfrm>
            <a:off x="7626096" y="3950208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600" dirty="0"/>
          </a:p>
        </p:txBody>
      </p:sp>
      <p:sp>
        <p:nvSpPr>
          <p:cNvPr id="23" name="Text 18"/>
          <p:cNvSpPr/>
          <p:nvPr/>
        </p:nvSpPr>
        <p:spPr>
          <a:xfrm>
            <a:off x="7808976" y="3941064"/>
            <a:ext cx="3566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ESS：直線で説明できたばらつき。</a:t>
            </a:r>
            <a:endParaRPr lang="en-US" sz="1400" dirty="0"/>
          </a:p>
        </p:txBody>
      </p:sp>
      <p:sp>
        <p:nvSpPr>
          <p:cNvPr id="24" name="Text 19"/>
          <p:cNvSpPr/>
          <p:nvPr/>
        </p:nvSpPr>
        <p:spPr>
          <a:xfrm>
            <a:off x="7626096" y="4352544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600" dirty="0"/>
          </a:p>
        </p:txBody>
      </p:sp>
      <p:sp>
        <p:nvSpPr>
          <p:cNvPr id="25" name="Text 20"/>
          <p:cNvSpPr/>
          <p:nvPr/>
        </p:nvSpPr>
        <p:spPr>
          <a:xfrm>
            <a:off x="7808976" y="4343400"/>
            <a:ext cx="3566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SSE：説明しきれず残ったばらつき。</a:t>
            </a:r>
            <a:endParaRPr lang="en-US" sz="1400" dirty="0"/>
          </a:p>
        </p:txBody>
      </p:sp>
      <p:sp>
        <p:nvSpPr>
          <p:cNvPr id="26" name="Text 21"/>
          <p:cNvSpPr/>
          <p:nvPr/>
        </p:nvSpPr>
        <p:spPr>
          <a:xfrm>
            <a:off x="7626096" y="4754880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600" dirty="0"/>
          </a:p>
        </p:txBody>
      </p:sp>
      <p:sp>
        <p:nvSpPr>
          <p:cNvPr id="27" name="Text 22"/>
          <p:cNvSpPr/>
          <p:nvPr/>
        </p:nvSpPr>
        <p:spPr>
          <a:xfrm>
            <a:off x="7808976" y="4745736"/>
            <a:ext cx="3566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R² は fit の尺度であって、因果の保証ではない。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4F79A7"/>
          </a:solidFill>
          <a:ln w="12700">
            <a:solidFill>
              <a:srgbClr val="4F79A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89611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P5・P6：単位変更と平行移動で何が変わるか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0525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係数の見かけは変わっても、同じデータを見ている限り fitted values 自体は変わらない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Shape 4"/>
          <p:cNvSpPr/>
          <p:nvPr/>
        </p:nvSpPr>
        <p:spPr>
          <a:xfrm>
            <a:off x="10442448" y="256032"/>
            <a:ext cx="1207008" cy="256032"/>
          </a:xfrm>
          <a:prstGeom prst="roundRect">
            <a:avLst>
              <a:gd name="adj" fmla="val 17857"/>
            </a:avLst>
          </a:prstGeom>
          <a:solidFill>
            <a:srgbClr val="4F79A7">
              <a:alpha val="15000"/>
            </a:srgbClr>
          </a:solidFill>
          <a:ln w="12700">
            <a:solidFill>
              <a:srgbClr val="4F79A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Text 5"/>
          <p:cNvSpPr/>
          <p:nvPr/>
        </p:nvSpPr>
        <p:spPr>
          <a:xfrm>
            <a:off x="10497312" y="283464"/>
            <a:ext cx="109728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4F79A7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定義から出る性質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0116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3 ｜ OLS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14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676656" y="1115568"/>
            <a:ext cx="6812280" cy="4919472"/>
          </a:xfrm>
          <a:prstGeom prst="roundRect">
            <a:avLst>
              <a:gd name="adj" fmla="val 1487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pic>
        <p:nvPicPr>
          <p:cNvPr id="12" name="Image 0" descr="/mnt/data/lecture3_v2_assets/fig_scale_shif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" y="2281769"/>
            <a:ext cx="6629400" cy="2879678"/>
          </a:xfrm>
          <a:prstGeom prst="rect">
            <a:avLst/>
          </a:prstGeom>
        </p:spPr>
      </p:pic>
      <p:sp>
        <p:nvSpPr>
          <p:cNvPr id="13" name="Shape 10"/>
          <p:cNvSpPr/>
          <p:nvPr/>
        </p:nvSpPr>
        <p:spPr>
          <a:xfrm>
            <a:off x="786384" y="1207008"/>
            <a:ext cx="960120" cy="210312"/>
          </a:xfrm>
          <a:prstGeom prst="roundRect">
            <a:avLst/>
          </a:prstGeom>
          <a:solidFill>
            <a:srgbClr val="6B7A88">
              <a:alpha val="16000"/>
            </a:srgbClr>
          </a:solidFill>
          <a:ln w="12700">
            <a:solidFill>
              <a:srgbClr val="6B7A88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" name="Text 11"/>
          <p:cNvSpPr/>
          <p:nvPr/>
        </p:nvSpPr>
        <p:spPr>
          <a:xfrm>
            <a:off x="822960" y="1234440"/>
            <a:ext cx="88696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same fit, different units/origin</a:t>
            </a:r>
            <a:endParaRPr lang="en-US" sz="900" dirty="0"/>
          </a:p>
        </p:txBody>
      </p:sp>
      <p:sp>
        <p:nvSpPr>
          <p:cNvPr id="15" name="Shape 12"/>
          <p:cNvSpPr/>
          <p:nvPr/>
        </p:nvSpPr>
        <p:spPr>
          <a:xfrm>
            <a:off x="7680960" y="1115568"/>
            <a:ext cx="3977640" cy="4919472"/>
          </a:xfrm>
          <a:prstGeom prst="roundRect">
            <a:avLst>
              <a:gd name="adj" fmla="val 1839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6" name="Shape 13"/>
          <p:cNvSpPr/>
          <p:nvPr/>
        </p:nvSpPr>
        <p:spPr>
          <a:xfrm>
            <a:off x="7808976" y="1243584"/>
            <a:ext cx="960120" cy="210312"/>
          </a:xfrm>
          <a:prstGeom prst="roundRect">
            <a:avLst/>
          </a:prstGeom>
          <a:solidFill>
            <a:srgbClr val="4F79A7">
              <a:alpha val="16000"/>
            </a:srgbClr>
          </a:solidFill>
          <a:ln w="12700">
            <a:solidFill>
              <a:srgbClr val="4F79A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" name="Text 14"/>
          <p:cNvSpPr/>
          <p:nvPr/>
        </p:nvSpPr>
        <p:spPr>
          <a:xfrm>
            <a:off x="7845552" y="1271016"/>
            <a:ext cx="88696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4F79A7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interpretation</a:t>
            </a:r>
            <a:endParaRPr lang="en-US" sz="900" dirty="0"/>
          </a:p>
        </p:txBody>
      </p:sp>
      <p:sp>
        <p:nvSpPr>
          <p:cNvPr id="18" name="Text 15"/>
          <p:cNvSpPr/>
          <p:nvPr/>
        </p:nvSpPr>
        <p:spPr>
          <a:xfrm>
            <a:off x="7827264" y="1682496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4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640" dirty="0"/>
          </a:p>
        </p:txBody>
      </p:sp>
      <p:sp>
        <p:nvSpPr>
          <p:cNvPr id="19" name="Text 16"/>
          <p:cNvSpPr/>
          <p:nvPr/>
        </p:nvSpPr>
        <p:spPr>
          <a:xfrm>
            <a:off x="8010144" y="1673352"/>
            <a:ext cx="3429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4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x' = 60x なら、傾きは 1/60 倍になる。</a:t>
            </a:r>
            <a:endParaRPr lang="en-US" sz="1440" dirty="0"/>
          </a:p>
        </p:txBody>
      </p:sp>
      <p:sp>
        <p:nvSpPr>
          <p:cNvPr id="20" name="Text 17"/>
          <p:cNvSpPr/>
          <p:nvPr/>
        </p:nvSpPr>
        <p:spPr>
          <a:xfrm>
            <a:off x="7827264" y="2194560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4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640" dirty="0"/>
          </a:p>
        </p:txBody>
      </p:sp>
      <p:sp>
        <p:nvSpPr>
          <p:cNvPr id="21" name="Text 18"/>
          <p:cNvSpPr/>
          <p:nvPr/>
        </p:nvSpPr>
        <p:spPr>
          <a:xfrm>
            <a:off x="8010144" y="2185416"/>
            <a:ext cx="3429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4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x' = x + c なら、傾きはそのままで切片だけが調整される。</a:t>
            </a:r>
            <a:endParaRPr lang="en-US" sz="1440" dirty="0"/>
          </a:p>
        </p:txBody>
      </p:sp>
      <p:sp>
        <p:nvSpPr>
          <p:cNvPr id="22" name="Text 19"/>
          <p:cNvSpPr/>
          <p:nvPr/>
        </p:nvSpPr>
        <p:spPr>
          <a:xfrm>
            <a:off x="7827264" y="2706624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4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640" dirty="0"/>
          </a:p>
        </p:txBody>
      </p:sp>
      <p:sp>
        <p:nvSpPr>
          <p:cNvPr id="23" name="Text 20"/>
          <p:cNvSpPr/>
          <p:nvPr/>
        </p:nvSpPr>
        <p:spPr>
          <a:xfrm>
            <a:off x="8010144" y="2697480"/>
            <a:ext cx="3429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4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どちらも “同じ直線を別の座標で書き直しただけ”。</a:t>
            </a:r>
            <a:endParaRPr lang="en-US" sz="1440" dirty="0"/>
          </a:p>
        </p:txBody>
      </p:sp>
      <p:sp>
        <p:nvSpPr>
          <p:cNvPr id="24" name="Text 21"/>
          <p:cNvSpPr/>
          <p:nvPr/>
        </p:nvSpPr>
        <p:spPr>
          <a:xfrm>
            <a:off x="7827264" y="3218688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4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640" dirty="0"/>
          </a:p>
        </p:txBody>
      </p:sp>
      <p:sp>
        <p:nvSpPr>
          <p:cNvPr id="25" name="Text 22"/>
          <p:cNvSpPr/>
          <p:nvPr/>
        </p:nvSpPr>
        <p:spPr>
          <a:xfrm>
            <a:off x="8010144" y="3209544"/>
            <a:ext cx="3429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4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だから単位や原点が違っても fitted line の意味は保たれる。</a:t>
            </a:r>
            <a:endParaRPr lang="en-US" sz="144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E97A52"/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89611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「よく当てはまる直線」≠「欲しいパラメータ」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0525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ここからは fit の話ではなく、β₁ を本当に読めるかという話に切り替わる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Shape 4"/>
          <p:cNvSpPr/>
          <p:nvPr/>
        </p:nvSpPr>
        <p:spPr>
          <a:xfrm>
            <a:off x="10442448" y="256032"/>
            <a:ext cx="1207008" cy="256032"/>
          </a:xfrm>
          <a:prstGeom prst="roundRect">
            <a:avLst>
              <a:gd name="adj" fmla="val 17857"/>
            </a:avLst>
          </a:prstGeom>
          <a:solidFill>
            <a:srgbClr val="E97A52">
              <a:alpha val="15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Text 5"/>
          <p:cNvSpPr/>
          <p:nvPr/>
        </p:nvSpPr>
        <p:spPr>
          <a:xfrm>
            <a:off x="10497312" y="283464"/>
            <a:ext cx="109728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識別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0116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3 ｜ OLS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15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749808" y="1298448"/>
            <a:ext cx="4983480" cy="4370832"/>
          </a:xfrm>
          <a:prstGeom prst="roundRect">
            <a:avLst>
              <a:gd name="adj" fmla="val 1674"/>
            </a:avLst>
          </a:prstGeom>
          <a:solidFill>
            <a:srgbClr val="FDF1EC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2" name="Text 10"/>
          <p:cNvSpPr/>
          <p:nvPr/>
        </p:nvSpPr>
        <p:spPr>
          <a:xfrm>
            <a:off x="914400" y="1499616"/>
            <a:ext cx="18288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左の読み方：パターン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914400" y="1847088"/>
            <a:ext cx="356616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「x が大きいと y も大きい」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という観測パターンに、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一番合う直線を引いている。</a:t>
            </a:r>
            <a:endParaRPr lang="en-US" sz="1800" dirty="0"/>
          </a:p>
        </p:txBody>
      </p:sp>
      <p:sp>
        <p:nvSpPr>
          <p:cNvPr id="14" name="Shape 12"/>
          <p:cNvSpPr/>
          <p:nvPr/>
        </p:nvSpPr>
        <p:spPr>
          <a:xfrm>
            <a:off x="2103120" y="3749040"/>
            <a:ext cx="1097280" cy="530352"/>
          </a:xfrm>
          <a:prstGeom prst="chevron">
            <a:avLst/>
          </a:prstGeom>
          <a:solidFill>
            <a:srgbClr val="E97A52">
              <a:alpha val="90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" name="Text 13"/>
          <p:cNvSpPr/>
          <p:nvPr/>
        </p:nvSpPr>
        <p:spPr>
          <a:xfrm>
            <a:off x="2249424" y="3895344"/>
            <a:ext cx="77724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correlation</a:t>
            </a:r>
            <a:endParaRPr lang="en-US" sz="1000" dirty="0"/>
          </a:p>
        </p:txBody>
      </p:sp>
      <p:sp>
        <p:nvSpPr>
          <p:cNvPr id="16" name="Shape 14"/>
          <p:cNvSpPr/>
          <p:nvPr/>
        </p:nvSpPr>
        <p:spPr>
          <a:xfrm>
            <a:off x="5925312" y="1298448"/>
            <a:ext cx="5349240" cy="4370832"/>
          </a:xfrm>
          <a:prstGeom prst="roundRect">
            <a:avLst>
              <a:gd name="adj" fmla="val 1674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7" name="Text 15"/>
          <p:cNvSpPr/>
          <p:nvPr/>
        </p:nvSpPr>
        <p:spPr>
          <a:xfrm>
            <a:off x="6126480" y="1499616"/>
            <a:ext cx="21031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右の読み方：パラメータ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6126480" y="1847088"/>
            <a:ext cx="448056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「x を外から 1 増やしたら y はどれだけ変わるか」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を β₁ として読みたい。</a:t>
            </a:r>
            <a:endParaRPr lang="en-US" sz="1800" dirty="0"/>
          </a:p>
        </p:txBody>
      </p:sp>
      <p:sp>
        <p:nvSpPr>
          <p:cNvPr id="19" name="Shape 17"/>
          <p:cNvSpPr/>
          <p:nvPr/>
        </p:nvSpPr>
        <p:spPr>
          <a:xfrm>
            <a:off x="6291072" y="2788920"/>
            <a:ext cx="4160520" cy="9144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20" name="Shape 18"/>
          <p:cNvSpPr/>
          <p:nvPr/>
        </p:nvSpPr>
        <p:spPr>
          <a:xfrm>
            <a:off x="6382512" y="2862072"/>
            <a:ext cx="960120" cy="210312"/>
          </a:xfrm>
          <a:prstGeom prst="roundRect">
            <a:avLst/>
          </a:prstGeom>
          <a:solidFill>
            <a:srgbClr val="E97A52">
              <a:alpha val="16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1" name="Text 19"/>
          <p:cNvSpPr/>
          <p:nvPr/>
        </p:nvSpPr>
        <p:spPr>
          <a:xfrm>
            <a:off x="6419088" y="2889504"/>
            <a:ext cx="88696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model</a:t>
            </a:r>
            <a:endParaRPr lang="en-US" sz="900" dirty="0"/>
          </a:p>
        </p:txBody>
      </p:sp>
      <p:pic>
        <p:nvPicPr>
          <p:cNvPr id="22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19672" y="3200400"/>
            <a:ext cx="3703320" cy="411480"/>
          </a:xfrm>
          <a:prstGeom prst="rect">
            <a:avLst/>
          </a:prstGeom>
        </p:spPr>
      </p:pic>
      <p:sp>
        <p:nvSpPr>
          <p:cNvPr id="23" name="Text 20"/>
          <p:cNvSpPr/>
          <p:nvPr/>
        </p:nvSpPr>
        <p:spPr>
          <a:xfrm>
            <a:off x="6236208" y="4187952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620" dirty="0"/>
          </a:p>
        </p:txBody>
      </p:sp>
      <p:sp>
        <p:nvSpPr>
          <p:cNvPr id="24" name="Text 21"/>
          <p:cNvSpPr/>
          <p:nvPr/>
        </p:nvSpPr>
        <p:spPr>
          <a:xfrm>
            <a:off x="6419088" y="4178808"/>
            <a:ext cx="4297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問題は、u_i が見えないこと。</a:t>
            </a:r>
            <a:endParaRPr lang="en-US" sz="1420" dirty="0"/>
          </a:p>
        </p:txBody>
      </p:sp>
      <p:sp>
        <p:nvSpPr>
          <p:cNvPr id="25" name="Text 22"/>
          <p:cNvSpPr/>
          <p:nvPr/>
        </p:nvSpPr>
        <p:spPr>
          <a:xfrm>
            <a:off x="6236208" y="4663440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620" dirty="0"/>
          </a:p>
        </p:txBody>
      </p:sp>
      <p:sp>
        <p:nvSpPr>
          <p:cNvPr id="26" name="Text 23"/>
          <p:cNvSpPr/>
          <p:nvPr/>
        </p:nvSpPr>
        <p:spPr>
          <a:xfrm>
            <a:off x="6419088" y="4654296"/>
            <a:ext cx="4297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だから仮定なしでは “どこまでが傾きで、どこからが誤差か” を区別できない。</a:t>
            </a:r>
            <a:endParaRPr lang="en-US" sz="142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E97A52"/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89611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仮定がないと β₁ は識別できない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0525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同じ (x, y) に対して、別の傾きを置いて誤差を作り直すことができてしまう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Shape 4"/>
          <p:cNvSpPr/>
          <p:nvPr/>
        </p:nvSpPr>
        <p:spPr>
          <a:xfrm>
            <a:off x="10442448" y="256032"/>
            <a:ext cx="1207008" cy="256032"/>
          </a:xfrm>
          <a:prstGeom prst="roundRect">
            <a:avLst>
              <a:gd name="adj" fmla="val 17857"/>
            </a:avLst>
          </a:prstGeom>
          <a:solidFill>
            <a:srgbClr val="E97A52">
              <a:alpha val="15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Text 5"/>
          <p:cNvSpPr/>
          <p:nvPr/>
        </p:nvSpPr>
        <p:spPr>
          <a:xfrm>
            <a:off x="10497312" y="283464"/>
            <a:ext cx="109728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識別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0116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3 ｜ OLS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16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676656" y="1097280"/>
            <a:ext cx="6876288" cy="4919472"/>
          </a:xfrm>
          <a:prstGeom prst="roundRect">
            <a:avLst>
              <a:gd name="adj" fmla="val 1487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pic>
        <p:nvPicPr>
          <p:cNvPr id="12" name="Image 0" descr="/mnt/data/lecture3_v2_assets/fig_identification_failu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" y="2215896"/>
            <a:ext cx="6693408" cy="2974848"/>
          </a:xfrm>
          <a:prstGeom prst="rect">
            <a:avLst/>
          </a:prstGeom>
        </p:spPr>
      </p:pic>
      <p:sp>
        <p:nvSpPr>
          <p:cNvPr id="13" name="Shape 10"/>
          <p:cNvSpPr/>
          <p:nvPr/>
        </p:nvSpPr>
        <p:spPr>
          <a:xfrm>
            <a:off x="786384" y="1188720"/>
            <a:ext cx="960120" cy="210312"/>
          </a:xfrm>
          <a:prstGeom prst="roundRect">
            <a:avLst/>
          </a:prstGeom>
          <a:solidFill>
            <a:srgbClr val="6B7A88">
              <a:alpha val="16000"/>
            </a:srgbClr>
          </a:solidFill>
          <a:ln w="12700">
            <a:solidFill>
              <a:srgbClr val="6B7A88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" name="Text 11"/>
          <p:cNvSpPr/>
          <p:nvPr/>
        </p:nvSpPr>
        <p:spPr>
          <a:xfrm>
            <a:off x="822960" y="1216152"/>
            <a:ext cx="88696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same data, different slopes</a:t>
            </a:r>
            <a:endParaRPr lang="en-US" sz="900" dirty="0"/>
          </a:p>
        </p:txBody>
      </p:sp>
      <p:sp>
        <p:nvSpPr>
          <p:cNvPr id="15" name="Shape 12"/>
          <p:cNvSpPr/>
          <p:nvPr/>
        </p:nvSpPr>
        <p:spPr>
          <a:xfrm>
            <a:off x="7754112" y="1097280"/>
            <a:ext cx="3904488" cy="4919472"/>
          </a:xfrm>
          <a:prstGeom prst="roundRect">
            <a:avLst>
              <a:gd name="adj" fmla="val 1874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6" name="Shape 13"/>
          <p:cNvSpPr/>
          <p:nvPr/>
        </p:nvSpPr>
        <p:spPr>
          <a:xfrm>
            <a:off x="7882128" y="1225296"/>
            <a:ext cx="960120" cy="210312"/>
          </a:xfrm>
          <a:prstGeom prst="roundRect">
            <a:avLst/>
          </a:prstGeom>
          <a:solidFill>
            <a:srgbClr val="E97A52">
              <a:alpha val="16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" name="Text 14"/>
          <p:cNvSpPr/>
          <p:nvPr/>
        </p:nvSpPr>
        <p:spPr>
          <a:xfrm>
            <a:off x="7918704" y="1252728"/>
            <a:ext cx="88696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identification failure</a:t>
            </a:r>
            <a:endParaRPr lang="en-US" sz="900" dirty="0"/>
          </a:p>
        </p:txBody>
      </p:sp>
      <p:sp>
        <p:nvSpPr>
          <p:cNvPr id="18" name="Text 15"/>
          <p:cNvSpPr/>
          <p:nvPr/>
        </p:nvSpPr>
        <p:spPr>
          <a:xfrm>
            <a:off x="7900416" y="1700784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4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640" dirty="0"/>
          </a:p>
        </p:txBody>
      </p:sp>
      <p:sp>
        <p:nvSpPr>
          <p:cNvPr id="19" name="Text 16"/>
          <p:cNvSpPr/>
          <p:nvPr/>
        </p:nvSpPr>
        <p:spPr>
          <a:xfrm>
            <a:off x="8083296" y="1691640"/>
            <a:ext cx="3383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4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β₁=2 でも β₁=1 でも β₁=0 でも、誤差 u_i を作り直せば式は成り立つ。</a:t>
            </a:r>
            <a:endParaRPr lang="en-US" sz="1440" dirty="0"/>
          </a:p>
        </p:txBody>
      </p:sp>
      <p:sp>
        <p:nvSpPr>
          <p:cNvPr id="20" name="Text 17"/>
          <p:cNvSpPr/>
          <p:nvPr/>
        </p:nvSpPr>
        <p:spPr>
          <a:xfrm>
            <a:off x="7900416" y="2212848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4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640" dirty="0"/>
          </a:p>
        </p:txBody>
      </p:sp>
      <p:sp>
        <p:nvSpPr>
          <p:cNvPr id="21" name="Text 18"/>
          <p:cNvSpPr/>
          <p:nvPr/>
        </p:nvSpPr>
        <p:spPr>
          <a:xfrm>
            <a:off x="8083296" y="2203704"/>
            <a:ext cx="3383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4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違いは、傾きを小さく言い過ぎた分が x と相関する誤差に押し込まれること。</a:t>
            </a:r>
            <a:endParaRPr lang="en-US" sz="1440" dirty="0"/>
          </a:p>
        </p:txBody>
      </p:sp>
      <p:sp>
        <p:nvSpPr>
          <p:cNvPr id="22" name="Text 19"/>
          <p:cNvSpPr/>
          <p:nvPr/>
        </p:nvSpPr>
        <p:spPr>
          <a:xfrm>
            <a:off x="7900416" y="2724912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4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640" dirty="0"/>
          </a:p>
        </p:txBody>
      </p:sp>
      <p:sp>
        <p:nvSpPr>
          <p:cNvPr id="23" name="Text 20"/>
          <p:cNvSpPr/>
          <p:nvPr/>
        </p:nvSpPr>
        <p:spPr>
          <a:xfrm>
            <a:off x="8083296" y="2715768"/>
            <a:ext cx="3383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4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だから “誤差がどう振る舞うか” への追加仮定が必要になる。</a:t>
            </a:r>
            <a:endParaRPr lang="en-US" sz="1440" dirty="0"/>
          </a:p>
        </p:txBody>
      </p:sp>
      <p:sp>
        <p:nvSpPr>
          <p:cNvPr id="24" name="Shape 21"/>
          <p:cNvSpPr/>
          <p:nvPr/>
        </p:nvSpPr>
        <p:spPr>
          <a:xfrm>
            <a:off x="7918704" y="5376672"/>
            <a:ext cx="2487168" cy="310896"/>
          </a:xfrm>
          <a:prstGeom prst="roundRect">
            <a:avLst/>
          </a:prstGeom>
          <a:solidFill>
            <a:srgbClr val="E97A52">
              <a:alpha val="15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5" name="Text 22"/>
          <p:cNvSpPr/>
          <p:nvPr/>
        </p:nvSpPr>
        <p:spPr>
          <a:xfrm>
            <a:off x="7946136" y="5431536"/>
            <a:ext cx="243230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fit alone is not identification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E97A52"/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89611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識別の中心条件：誤差の条件付き平均が 0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0525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「x がランダムっぽい」をモデルの言葉で言い換えるとこうなる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Shape 4"/>
          <p:cNvSpPr/>
          <p:nvPr/>
        </p:nvSpPr>
        <p:spPr>
          <a:xfrm>
            <a:off x="10442448" y="256032"/>
            <a:ext cx="1207008" cy="256032"/>
          </a:xfrm>
          <a:prstGeom prst="roundRect">
            <a:avLst>
              <a:gd name="adj" fmla="val 17857"/>
            </a:avLst>
          </a:prstGeom>
          <a:solidFill>
            <a:srgbClr val="E97A52">
              <a:alpha val="15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Text 5"/>
          <p:cNvSpPr/>
          <p:nvPr/>
        </p:nvSpPr>
        <p:spPr>
          <a:xfrm>
            <a:off x="10497312" y="283464"/>
            <a:ext cx="109728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識別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0116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3 ｜ OLS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17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676656" y="1097280"/>
            <a:ext cx="5486400" cy="4919472"/>
          </a:xfrm>
          <a:prstGeom prst="roundRect">
            <a:avLst>
              <a:gd name="adj" fmla="val 1487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pic>
        <p:nvPicPr>
          <p:cNvPr id="12" name="Image 0" descr="/mnt/data/lecture3_v2_assets/fig_exogeneity_condit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" y="2321923"/>
            <a:ext cx="5303520" cy="2762794"/>
          </a:xfrm>
          <a:prstGeom prst="rect">
            <a:avLst/>
          </a:prstGeom>
        </p:spPr>
      </p:pic>
      <p:sp>
        <p:nvSpPr>
          <p:cNvPr id="13" name="Shape 10"/>
          <p:cNvSpPr/>
          <p:nvPr/>
        </p:nvSpPr>
        <p:spPr>
          <a:xfrm>
            <a:off x="786384" y="1188720"/>
            <a:ext cx="960120" cy="210312"/>
          </a:xfrm>
          <a:prstGeom prst="roundRect">
            <a:avLst/>
          </a:prstGeom>
          <a:solidFill>
            <a:srgbClr val="6B7A88">
              <a:alpha val="16000"/>
            </a:srgbClr>
          </a:solidFill>
          <a:ln w="12700">
            <a:solidFill>
              <a:srgbClr val="6B7A88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" name="Text 11"/>
          <p:cNvSpPr/>
          <p:nvPr/>
        </p:nvSpPr>
        <p:spPr>
          <a:xfrm>
            <a:off x="822960" y="1216152"/>
            <a:ext cx="88696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conditional mean</a:t>
            </a:r>
            <a:endParaRPr lang="en-US" sz="900" dirty="0"/>
          </a:p>
        </p:txBody>
      </p:sp>
      <p:sp>
        <p:nvSpPr>
          <p:cNvPr id="15" name="Shape 12"/>
          <p:cNvSpPr/>
          <p:nvPr/>
        </p:nvSpPr>
        <p:spPr>
          <a:xfrm>
            <a:off x="6364224" y="1097280"/>
            <a:ext cx="5294376" cy="4919472"/>
          </a:xfrm>
          <a:prstGeom prst="roundRect">
            <a:avLst>
              <a:gd name="adj" fmla="val 1487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6" name="Shape 13"/>
          <p:cNvSpPr/>
          <p:nvPr/>
        </p:nvSpPr>
        <p:spPr>
          <a:xfrm>
            <a:off x="6492240" y="1225296"/>
            <a:ext cx="960120" cy="210312"/>
          </a:xfrm>
          <a:prstGeom prst="roundRect">
            <a:avLst/>
          </a:prstGeom>
          <a:solidFill>
            <a:srgbClr val="E97A52">
              <a:alpha val="16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" name="Text 14"/>
          <p:cNvSpPr/>
          <p:nvPr/>
        </p:nvSpPr>
        <p:spPr>
          <a:xfrm>
            <a:off x="6528816" y="1252728"/>
            <a:ext cx="88696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A/B intuition</a:t>
            </a:r>
            <a:endParaRPr lang="en-US" sz="900" dirty="0"/>
          </a:p>
        </p:txBody>
      </p:sp>
      <p:pic>
        <p:nvPicPr>
          <p:cNvPr id="18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57584" y="1700784"/>
            <a:ext cx="2243649" cy="384048"/>
          </a:xfrm>
          <a:prstGeom prst="rect">
            <a:avLst/>
          </a:prstGeom>
        </p:spPr>
      </p:pic>
      <p:sp>
        <p:nvSpPr>
          <p:cNvPr id="19" name="Text 15"/>
          <p:cNvSpPr/>
          <p:nvPr/>
        </p:nvSpPr>
        <p:spPr>
          <a:xfrm>
            <a:off x="6675120" y="2194560"/>
            <a:ext cx="1600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A/B test の場合</a:t>
            </a:r>
            <a:endParaRPr lang="en-US" sz="1400" dirty="0"/>
          </a:p>
        </p:txBody>
      </p:sp>
      <p:sp>
        <p:nvSpPr>
          <p:cNvPr id="20" name="Shape 16"/>
          <p:cNvSpPr/>
          <p:nvPr/>
        </p:nvSpPr>
        <p:spPr>
          <a:xfrm>
            <a:off x="6711696" y="2578608"/>
            <a:ext cx="914400" cy="493776"/>
          </a:xfrm>
          <a:prstGeom prst="roundRect">
            <a:avLst/>
          </a:prstGeom>
          <a:solidFill>
            <a:srgbClr val="ECF7F6"/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1" name="Text 17"/>
          <p:cNvSpPr/>
          <p:nvPr/>
        </p:nvSpPr>
        <p:spPr>
          <a:xfrm>
            <a:off x="6748272" y="2706624"/>
            <a:ext cx="84124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ユーザー</a:t>
            </a:r>
            <a:endParaRPr lang="en-US" sz="1050" dirty="0"/>
          </a:p>
        </p:txBody>
      </p:sp>
      <p:sp>
        <p:nvSpPr>
          <p:cNvPr id="22" name="Shape 18"/>
          <p:cNvSpPr/>
          <p:nvPr/>
        </p:nvSpPr>
        <p:spPr>
          <a:xfrm>
            <a:off x="7790688" y="2578608"/>
            <a:ext cx="914400" cy="493776"/>
          </a:xfrm>
          <a:prstGeom prst="roundRect">
            <a:avLst/>
          </a:prstGeom>
          <a:solidFill>
            <a:srgbClr val="FDF1EC"/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3" name="Text 19"/>
          <p:cNvSpPr/>
          <p:nvPr/>
        </p:nvSpPr>
        <p:spPr>
          <a:xfrm>
            <a:off x="7827264" y="2706624"/>
            <a:ext cx="84124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ランダム割付</a:t>
            </a:r>
            <a:endParaRPr lang="en-US" sz="1050" dirty="0"/>
          </a:p>
        </p:txBody>
      </p:sp>
      <p:sp>
        <p:nvSpPr>
          <p:cNvPr id="24" name="Shape 20"/>
          <p:cNvSpPr/>
          <p:nvPr/>
        </p:nvSpPr>
        <p:spPr>
          <a:xfrm>
            <a:off x="8869680" y="2578608"/>
            <a:ext cx="914400" cy="493776"/>
          </a:xfrm>
          <a:prstGeom prst="roundRect">
            <a:avLst/>
          </a:prstGeom>
          <a:solidFill>
            <a:srgbClr val="ECF7F6"/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5" name="Text 21"/>
          <p:cNvSpPr/>
          <p:nvPr/>
        </p:nvSpPr>
        <p:spPr>
          <a:xfrm>
            <a:off x="8906256" y="2706624"/>
            <a:ext cx="84124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A/B グループ</a:t>
            </a:r>
            <a:endParaRPr lang="en-US" sz="1050" dirty="0"/>
          </a:p>
        </p:txBody>
      </p:sp>
      <p:sp>
        <p:nvSpPr>
          <p:cNvPr id="26" name="Shape 22"/>
          <p:cNvSpPr/>
          <p:nvPr/>
        </p:nvSpPr>
        <p:spPr>
          <a:xfrm>
            <a:off x="9948672" y="2578608"/>
            <a:ext cx="914400" cy="493776"/>
          </a:xfrm>
          <a:prstGeom prst="roundRect">
            <a:avLst/>
          </a:prstGeom>
          <a:solidFill>
            <a:srgbClr val="ECF7F6"/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7" name="Text 23"/>
          <p:cNvSpPr/>
          <p:nvPr/>
        </p:nvSpPr>
        <p:spPr>
          <a:xfrm>
            <a:off x="9985248" y="2706624"/>
            <a:ext cx="84124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平均 y を比較</a:t>
            </a:r>
            <a:endParaRPr lang="en-US" sz="1050" dirty="0"/>
          </a:p>
        </p:txBody>
      </p:sp>
      <p:sp>
        <p:nvSpPr>
          <p:cNvPr id="28" name="Text 24"/>
          <p:cNvSpPr/>
          <p:nvPr/>
        </p:nvSpPr>
        <p:spPr>
          <a:xfrm>
            <a:off x="6656832" y="3767328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620" dirty="0"/>
          </a:p>
        </p:txBody>
      </p:sp>
      <p:sp>
        <p:nvSpPr>
          <p:cNvPr id="29" name="Text 25"/>
          <p:cNvSpPr/>
          <p:nvPr/>
        </p:nvSpPr>
        <p:spPr>
          <a:xfrm>
            <a:off x="6839712" y="3758184"/>
            <a:ext cx="4480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x の値ごとに誤差の平均が偏らない、という縛り。</a:t>
            </a:r>
            <a:endParaRPr lang="en-US" sz="1420" dirty="0"/>
          </a:p>
        </p:txBody>
      </p:sp>
      <p:sp>
        <p:nvSpPr>
          <p:cNvPr id="30" name="Text 26"/>
          <p:cNvSpPr/>
          <p:nvPr/>
        </p:nvSpPr>
        <p:spPr>
          <a:xfrm>
            <a:off x="6656832" y="4242816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620" dirty="0"/>
          </a:p>
        </p:txBody>
      </p:sp>
      <p:sp>
        <p:nvSpPr>
          <p:cNvPr id="31" name="Text 27"/>
          <p:cNvSpPr/>
          <p:nvPr/>
        </p:nvSpPr>
        <p:spPr>
          <a:xfrm>
            <a:off x="6839712" y="4233672"/>
            <a:ext cx="4480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この縛りがあると、好きな傾きを誤差に押し込むことができなくなる。</a:t>
            </a:r>
            <a:endParaRPr lang="en-US" sz="1420" dirty="0"/>
          </a:p>
        </p:txBody>
      </p:sp>
      <p:sp>
        <p:nvSpPr>
          <p:cNvPr id="32" name="Text 28"/>
          <p:cNvSpPr/>
          <p:nvPr/>
        </p:nvSpPr>
        <p:spPr>
          <a:xfrm>
            <a:off x="6656832" y="4718304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620" dirty="0"/>
          </a:p>
        </p:txBody>
      </p:sp>
      <p:sp>
        <p:nvSpPr>
          <p:cNvPr id="33" name="Text 29"/>
          <p:cNvSpPr/>
          <p:nvPr/>
        </p:nvSpPr>
        <p:spPr>
          <a:xfrm>
            <a:off x="6839712" y="4709160"/>
            <a:ext cx="4480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実験やランダム割付は、この条件を作る典型例。</a:t>
            </a:r>
            <a:endParaRPr lang="en-US" sz="142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E97A52"/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89611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シミュレーションでは「誤差の作り方」だけを変える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0525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β₀=1, β₁=2, n=200, R=2000, x ~ N(0,1) は固定し、u の生成だけを入れ替える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Shape 4"/>
          <p:cNvSpPr/>
          <p:nvPr/>
        </p:nvSpPr>
        <p:spPr>
          <a:xfrm>
            <a:off x="10442448" y="256032"/>
            <a:ext cx="1207008" cy="256032"/>
          </a:xfrm>
          <a:prstGeom prst="roundRect">
            <a:avLst>
              <a:gd name="adj" fmla="val 17857"/>
            </a:avLst>
          </a:prstGeom>
          <a:solidFill>
            <a:srgbClr val="E97A52">
              <a:alpha val="15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Text 5"/>
          <p:cNvSpPr/>
          <p:nvPr/>
        </p:nvSpPr>
        <p:spPr>
          <a:xfrm>
            <a:off x="10497312" y="283464"/>
            <a:ext cx="109728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識別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0116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3 ｜ OLS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18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749808" y="1371600"/>
            <a:ext cx="3310128" cy="1417320"/>
          </a:xfrm>
          <a:prstGeom prst="roundRect">
            <a:avLst>
              <a:gd name="adj" fmla="val 5161"/>
            </a:avLst>
          </a:prstGeom>
          <a:solidFill>
            <a:srgbClr val="ECF7F6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2" name="Shape 10"/>
          <p:cNvSpPr/>
          <p:nvPr/>
        </p:nvSpPr>
        <p:spPr>
          <a:xfrm>
            <a:off x="896112" y="1517904"/>
            <a:ext cx="713232" cy="310896"/>
          </a:xfrm>
          <a:prstGeom prst="roundRect">
            <a:avLst/>
          </a:prstGeom>
          <a:solidFill>
            <a:srgbClr val="2AA7A1">
              <a:alpha val="15000"/>
            </a:srgbClr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" name="Text 11"/>
          <p:cNvSpPr/>
          <p:nvPr/>
        </p:nvSpPr>
        <p:spPr>
          <a:xfrm>
            <a:off x="923544" y="1572768"/>
            <a:ext cx="65836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Ex.1</a:t>
            </a:r>
            <a:endParaRPr lang="en-US" sz="1000" dirty="0"/>
          </a:p>
        </p:txBody>
      </p:sp>
      <p:sp>
        <p:nvSpPr>
          <p:cNvPr id="14" name="Text 12"/>
          <p:cNvSpPr/>
          <p:nvPr/>
        </p:nvSpPr>
        <p:spPr>
          <a:xfrm>
            <a:off x="1682496" y="1554480"/>
            <a:ext cx="13716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non-normal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896112" y="2029968"/>
            <a:ext cx="2907792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u は bimodal だが x と独立</a:t>
            </a:r>
            <a:endParaRPr lang="en-US" sz="1320" dirty="0"/>
          </a:p>
        </p:txBody>
      </p:sp>
      <p:sp>
        <p:nvSpPr>
          <p:cNvPr id="16" name="Shape 14"/>
          <p:cNvSpPr/>
          <p:nvPr/>
        </p:nvSpPr>
        <p:spPr>
          <a:xfrm>
            <a:off x="4453128" y="1371600"/>
            <a:ext cx="3310128" cy="1417320"/>
          </a:xfrm>
          <a:prstGeom prst="roundRect">
            <a:avLst>
              <a:gd name="adj" fmla="val 5161"/>
            </a:avLst>
          </a:prstGeom>
          <a:solidFill>
            <a:srgbClr val="FDF1EC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7" name="Shape 15"/>
          <p:cNvSpPr/>
          <p:nvPr/>
        </p:nvSpPr>
        <p:spPr>
          <a:xfrm>
            <a:off x="4599432" y="1517904"/>
            <a:ext cx="713232" cy="310896"/>
          </a:xfrm>
          <a:prstGeom prst="roundRect">
            <a:avLst/>
          </a:prstGeom>
          <a:solidFill>
            <a:srgbClr val="E97A52">
              <a:alpha val="15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8" name="Text 16"/>
          <p:cNvSpPr/>
          <p:nvPr/>
        </p:nvSpPr>
        <p:spPr>
          <a:xfrm>
            <a:off x="4626864" y="1572768"/>
            <a:ext cx="65836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Ex.2</a:t>
            </a:r>
            <a:endParaRPr lang="en-US" sz="1000" dirty="0"/>
          </a:p>
        </p:txBody>
      </p:sp>
      <p:sp>
        <p:nvSpPr>
          <p:cNvPr id="19" name="Text 17"/>
          <p:cNvSpPr/>
          <p:nvPr/>
        </p:nvSpPr>
        <p:spPr>
          <a:xfrm>
            <a:off x="5385816" y="1554480"/>
            <a:ext cx="13716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mean shift</a:t>
            </a:r>
            <a:endParaRPr lang="en-US" sz="1400" dirty="0"/>
          </a:p>
        </p:txBody>
      </p:sp>
      <p:sp>
        <p:nvSpPr>
          <p:cNvPr id="20" name="Text 18"/>
          <p:cNvSpPr/>
          <p:nvPr/>
        </p:nvSpPr>
        <p:spPr>
          <a:xfrm>
            <a:off x="4599432" y="2029968"/>
            <a:ext cx="2907792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u = c + v：一定の平均ズレ</a:t>
            </a:r>
            <a:endParaRPr lang="en-US" sz="1320" dirty="0"/>
          </a:p>
        </p:txBody>
      </p:sp>
      <p:sp>
        <p:nvSpPr>
          <p:cNvPr id="21" name="Shape 19"/>
          <p:cNvSpPr/>
          <p:nvPr/>
        </p:nvSpPr>
        <p:spPr>
          <a:xfrm>
            <a:off x="8156448" y="1371600"/>
            <a:ext cx="3310128" cy="1417320"/>
          </a:xfrm>
          <a:prstGeom prst="roundRect">
            <a:avLst>
              <a:gd name="adj" fmla="val 5161"/>
            </a:avLst>
          </a:prstGeom>
          <a:solidFill>
            <a:srgbClr val="EEF3FA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22" name="Shape 20"/>
          <p:cNvSpPr/>
          <p:nvPr/>
        </p:nvSpPr>
        <p:spPr>
          <a:xfrm>
            <a:off x="8302752" y="1517904"/>
            <a:ext cx="713232" cy="310896"/>
          </a:xfrm>
          <a:prstGeom prst="roundRect">
            <a:avLst/>
          </a:prstGeom>
          <a:solidFill>
            <a:srgbClr val="4F79A7">
              <a:alpha val="15000"/>
            </a:srgbClr>
          </a:solidFill>
          <a:ln w="12700">
            <a:solidFill>
              <a:srgbClr val="4F79A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3" name="Text 21"/>
          <p:cNvSpPr/>
          <p:nvPr/>
        </p:nvSpPr>
        <p:spPr>
          <a:xfrm>
            <a:off x="8330184" y="1572768"/>
            <a:ext cx="65836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4F79A7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Ex.3A</a:t>
            </a:r>
            <a:endParaRPr lang="en-US" sz="1000" dirty="0"/>
          </a:p>
        </p:txBody>
      </p:sp>
      <p:sp>
        <p:nvSpPr>
          <p:cNvPr id="24" name="Text 22"/>
          <p:cNvSpPr/>
          <p:nvPr/>
        </p:nvSpPr>
        <p:spPr>
          <a:xfrm>
            <a:off x="9089136" y="1554480"/>
            <a:ext cx="13716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4F79A7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heterosked.</a:t>
            </a:r>
            <a:endParaRPr lang="en-US" sz="1400" dirty="0"/>
          </a:p>
        </p:txBody>
      </p:sp>
      <p:sp>
        <p:nvSpPr>
          <p:cNvPr id="25" name="Text 23"/>
          <p:cNvSpPr/>
          <p:nvPr/>
        </p:nvSpPr>
        <p:spPr>
          <a:xfrm>
            <a:off x="8302752" y="2029968"/>
            <a:ext cx="2907792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Var(u|x) が x に依存</a:t>
            </a:r>
            <a:endParaRPr lang="en-US" sz="1320" dirty="0"/>
          </a:p>
        </p:txBody>
      </p:sp>
      <p:sp>
        <p:nvSpPr>
          <p:cNvPr id="26" name="Shape 24"/>
          <p:cNvSpPr/>
          <p:nvPr/>
        </p:nvSpPr>
        <p:spPr>
          <a:xfrm>
            <a:off x="749808" y="3246120"/>
            <a:ext cx="3310128" cy="1417320"/>
          </a:xfrm>
          <a:prstGeom prst="roundRect">
            <a:avLst>
              <a:gd name="adj" fmla="val 5161"/>
            </a:avLst>
          </a:prstGeom>
          <a:solidFill>
            <a:srgbClr val="FDEEEE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27" name="Shape 25"/>
          <p:cNvSpPr/>
          <p:nvPr/>
        </p:nvSpPr>
        <p:spPr>
          <a:xfrm>
            <a:off x="896112" y="3392424"/>
            <a:ext cx="713232" cy="310896"/>
          </a:xfrm>
          <a:prstGeom prst="roundRect">
            <a:avLst/>
          </a:prstGeom>
          <a:solidFill>
            <a:srgbClr val="D35C5C">
              <a:alpha val="15000"/>
            </a:srgbClr>
          </a:solidFill>
          <a:ln w="12700">
            <a:solidFill>
              <a:srgbClr val="D35C5C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8" name="Text 26"/>
          <p:cNvSpPr/>
          <p:nvPr/>
        </p:nvSpPr>
        <p:spPr>
          <a:xfrm>
            <a:off x="923544" y="3447288"/>
            <a:ext cx="65836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D35C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Ex.3B</a:t>
            </a:r>
            <a:endParaRPr lang="en-US" sz="1000" dirty="0"/>
          </a:p>
        </p:txBody>
      </p:sp>
      <p:sp>
        <p:nvSpPr>
          <p:cNvPr id="29" name="Text 27"/>
          <p:cNvSpPr/>
          <p:nvPr/>
        </p:nvSpPr>
        <p:spPr>
          <a:xfrm>
            <a:off x="1682496" y="3429000"/>
            <a:ext cx="13716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D35C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endogeneity</a:t>
            </a:r>
            <a:endParaRPr lang="en-US" sz="1400" dirty="0"/>
          </a:p>
        </p:txBody>
      </p:sp>
      <p:sp>
        <p:nvSpPr>
          <p:cNvPr id="30" name="Text 28"/>
          <p:cNvSpPr/>
          <p:nvPr/>
        </p:nvSpPr>
        <p:spPr>
          <a:xfrm>
            <a:off x="896112" y="3904488"/>
            <a:ext cx="2907792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u = ρx + v：平均が x に依存</a:t>
            </a:r>
            <a:endParaRPr lang="en-US" sz="1320" dirty="0"/>
          </a:p>
        </p:txBody>
      </p:sp>
      <p:sp>
        <p:nvSpPr>
          <p:cNvPr id="31" name="Shape 29"/>
          <p:cNvSpPr/>
          <p:nvPr/>
        </p:nvSpPr>
        <p:spPr>
          <a:xfrm>
            <a:off x="4453128" y="3246120"/>
            <a:ext cx="3310128" cy="1417320"/>
          </a:xfrm>
          <a:prstGeom prst="roundRect">
            <a:avLst>
              <a:gd name="adj" fmla="val 5161"/>
            </a:avLst>
          </a:prstGeom>
          <a:solidFill>
            <a:srgbClr val="F2F8E7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32" name="Shape 30"/>
          <p:cNvSpPr/>
          <p:nvPr/>
        </p:nvSpPr>
        <p:spPr>
          <a:xfrm>
            <a:off x="4599432" y="3392424"/>
            <a:ext cx="713232" cy="310896"/>
          </a:xfrm>
          <a:prstGeom prst="roundRect">
            <a:avLst/>
          </a:prstGeom>
          <a:solidFill>
            <a:srgbClr val="9BC53D">
              <a:alpha val="15000"/>
            </a:srgbClr>
          </a:solidFill>
          <a:ln w="12700">
            <a:solidFill>
              <a:srgbClr val="9BC53D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" name="Text 31"/>
          <p:cNvSpPr/>
          <p:nvPr/>
        </p:nvSpPr>
        <p:spPr>
          <a:xfrm>
            <a:off x="4626864" y="3447288"/>
            <a:ext cx="65836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9BC53D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Ex.4</a:t>
            </a:r>
            <a:endParaRPr lang="en-US" sz="1000" dirty="0"/>
          </a:p>
        </p:txBody>
      </p:sp>
      <p:sp>
        <p:nvSpPr>
          <p:cNvPr id="34" name="Text 32"/>
          <p:cNvSpPr/>
          <p:nvPr/>
        </p:nvSpPr>
        <p:spPr>
          <a:xfrm>
            <a:off x="5385816" y="3429000"/>
            <a:ext cx="13716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9BC53D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serial corr.</a:t>
            </a:r>
            <a:endParaRPr lang="en-US" sz="1400" dirty="0"/>
          </a:p>
        </p:txBody>
      </p:sp>
      <p:sp>
        <p:nvSpPr>
          <p:cNvPr id="35" name="Text 33"/>
          <p:cNvSpPr/>
          <p:nvPr/>
        </p:nvSpPr>
        <p:spPr>
          <a:xfrm>
            <a:off x="4599432" y="3904488"/>
            <a:ext cx="2907792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u_t = ρu_{t-1} + ε_t</a:t>
            </a:r>
            <a:endParaRPr lang="en-US" sz="1320" dirty="0"/>
          </a:p>
        </p:txBody>
      </p:sp>
      <p:sp>
        <p:nvSpPr>
          <p:cNvPr id="36" name="Shape 34"/>
          <p:cNvSpPr/>
          <p:nvPr/>
        </p:nvSpPr>
        <p:spPr>
          <a:xfrm>
            <a:off x="768096" y="5321808"/>
            <a:ext cx="10881360" cy="585216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37" name="Text 35"/>
          <p:cNvSpPr/>
          <p:nvPr/>
        </p:nvSpPr>
        <p:spPr>
          <a:xfrm>
            <a:off x="950976" y="5504688"/>
            <a:ext cx="105156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6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狙い：どの仮定が壊れても slope は中心に残るのか、それとも分布全体がズレるのかを見る。</a:t>
            </a:r>
            <a:endParaRPr lang="en-US" sz="136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E97A52"/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89611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Example 1：ノイズが非正規でも、平均的に x と無関係なら大丈夫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0525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bimodal な u を入れても、中心条件 E[u|x]=0 が守られていれば slope は狙える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Shape 4"/>
          <p:cNvSpPr/>
          <p:nvPr/>
        </p:nvSpPr>
        <p:spPr>
          <a:xfrm>
            <a:off x="10442448" y="256032"/>
            <a:ext cx="1207008" cy="256032"/>
          </a:xfrm>
          <a:prstGeom prst="roundRect">
            <a:avLst>
              <a:gd name="adj" fmla="val 17857"/>
            </a:avLst>
          </a:prstGeom>
          <a:solidFill>
            <a:srgbClr val="E97A52">
              <a:alpha val="15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Text 5"/>
          <p:cNvSpPr/>
          <p:nvPr/>
        </p:nvSpPr>
        <p:spPr>
          <a:xfrm>
            <a:off x="10497312" y="283464"/>
            <a:ext cx="109728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識別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0116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3 ｜ OLS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19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676656" y="1078992"/>
            <a:ext cx="5623560" cy="4956048"/>
          </a:xfrm>
          <a:prstGeom prst="roundRect">
            <a:avLst>
              <a:gd name="adj" fmla="val 1476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pic>
        <p:nvPicPr>
          <p:cNvPr id="12" name="Image 0" descr="/mnt/data/lecture3_v2_assets/fig_ex1_scatt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" y="1951510"/>
            <a:ext cx="5440680" cy="3503621"/>
          </a:xfrm>
          <a:prstGeom prst="rect">
            <a:avLst/>
          </a:prstGeom>
        </p:spPr>
      </p:pic>
      <p:sp>
        <p:nvSpPr>
          <p:cNvPr id="13" name="Shape 10"/>
          <p:cNvSpPr/>
          <p:nvPr/>
        </p:nvSpPr>
        <p:spPr>
          <a:xfrm>
            <a:off x="786384" y="1170432"/>
            <a:ext cx="960120" cy="210312"/>
          </a:xfrm>
          <a:prstGeom prst="roundRect">
            <a:avLst/>
          </a:prstGeom>
          <a:solidFill>
            <a:srgbClr val="6B7A88">
              <a:alpha val="16000"/>
            </a:srgbClr>
          </a:solidFill>
          <a:ln w="12700">
            <a:solidFill>
              <a:srgbClr val="6B7A88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" name="Text 11"/>
          <p:cNvSpPr/>
          <p:nvPr/>
        </p:nvSpPr>
        <p:spPr>
          <a:xfrm>
            <a:off x="822960" y="1197864"/>
            <a:ext cx="88696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one sample</a:t>
            </a:r>
            <a:endParaRPr lang="en-US" sz="900" dirty="0"/>
          </a:p>
        </p:txBody>
      </p:sp>
      <p:sp>
        <p:nvSpPr>
          <p:cNvPr id="15" name="Shape 12"/>
          <p:cNvSpPr/>
          <p:nvPr/>
        </p:nvSpPr>
        <p:spPr>
          <a:xfrm>
            <a:off x="6473952" y="1078992"/>
            <a:ext cx="5184648" cy="2788920"/>
          </a:xfrm>
          <a:prstGeom prst="roundRect">
            <a:avLst>
              <a:gd name="adj" fmla="val 2623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pic>
        <p:nvPicPr>
          <p:cNvPr id="16" name="Image 1" descr="/mnt/data/lecture3_v2_assets/fig_ex1_u_his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6871" y="1463040"/>
            <a:ext cx="3058810" cy="2313432"/>
          </a:xfrm>
          <a:prstGeom prst="rect">
            <a:avLst/>
          </a:prstGeom>
        </p:spPr>
      </p:pic>
      <p:sp>
        <p:nvSpPr>
          <p:cNvPr id="17" name="Shape 13"/>
          <p:cNvSpPr/>
          <p:nvPr/>
        </p:nvSpPr>
        <p:spPr>
          <a:xfrm>
            <a:off x="6583680" y="1170432"/>
            <a:ext cx="960120" cy="210312"/>
          </a:xfrm>
          <a:prstGeom prst="roundRect">
            <a:avLst/>
          </a:prstGeom>
          <a:solidFill>
            <a:srgbClr val="6B7A88">
              <a:alpha val="16000"/>
            </a:srgbClr>
          </a:solidFill>
          <a:ln w="12700">
            <a:solidFill>
              <a:srgbClr val="6B7A88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8" name="Text 14"/>
          <p:cNvSpPr/>
          <p:nvPr/>
        </p:nvSpPr>
        <p:spPr>
          <a:xfrm>
            <a:off x="6620256" y="1197864"/>
            <a:ext cx="88696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distribution of u</a:t>
            </a:r>
            <a:endParaRPr lang="en-US" sz="900" dirty="0"/>
          </a:p>
        </p:txBody>
      </p:sp>
      <p:sp>
        <p:nvSpPr>
          <p:cNvPr id="19" name="Shape 15"/>
          <p:cNvSpPr/>
          <p:nvPr/>
        </p:nvSpPr>
        <p:spPr>
          <a:xfrm>
            <a:off x="6473952" y="4023360"/>
            <a:ext cx="5184648" cy="2011680"/>
          </a:xfrm>
          <a:prstGeom prst="roundRect">
            <a:avLst>
              <a:gd name="adj" fmla="val 3636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20" name="Text 16"/>
          <p:cNvSpPr/>
          <p:nvPr/>
        </p:nvSpPr>
        <p:spPr>
          <a:xfrm>
            <a:off x="6620256" y="4315968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620" dirty="0"/>
          </a:p>
        </p:txBody>
      </p:sp>
      <p:sp>
        <p:nvSpPr>
          <p:cNvPr id="21" name="Text 17"/>
          <p:cNvSpPr/>
          <p:nvPr/>
        </p:nvSpPr>
        <p:spPr>
          <a:xfrm>
            <a:off x="6803136" y="4306824"/>
            <a:ext cx="4572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u は二峰性で bell-shaped ですらない。</a:t>
            </a:r>
            <a:endParaRPr lang="en-US" sz="1420" dirty="0"/>
          </a:p>
        </p:txBody>
      </p:sp>
      <p:sp>
        <p:nvSpPr>
          <p:cNvPr id="22" name="Text 18"/>
          <p:cNvSpPr/>
          <p:nvPr/>
        </p:nvSpPr>
        <p:spPr>
          <a:xfrm>
            <a:off x="6620256" y="4736592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620" dirty="0"/>
          </a:p>
        </p:txBody>
      </p:sp>
      <p:sp>
        <p:nvSpPr>
          <p:cNvPr id="23" name="Text 19"/>
          <p:cNvSpPr/>
          <p:nvPr/>
        </p:nvSpPr>
        <p:spPr>
          <a:xfrm>
            <a:off x="6803136" y="4727448"/>
            <a:ext cx="4572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それでも x と独立なら、平均的には slope の中心は崩れない。</a:t>
            </a:r>
            <a:endParaRPr lang="en-US" sz="1420" dirty="0"/>
          </a:p>
        </p:txBody>
      </p:sp>
      <p:sp>
        <p:nvSpPr>
          <p:cNvPr id="24" name="Text 20"/>
          <p:cNvSpPr/>
          <p:nvPr/>
        </p:nvSpPr>
        <p:spPr>
          <a:xfrm>
            <a:off x="6620256" y="5157216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620" dirty="0"/>
          </a:p>
        </p:txBody>
      </p:sp>
      <p:sp>
        <p:nvSpPr>
          <p:cNvPr id="25" name="Text 21"/>
          <p:cNvSpPr/>
          <p:nvPr/>
        </p:nvSpPr>
        <p:spPr>
          <a:xfrm>
            <a:off x="6803136" y="5148072"/>
            <a:ext cx="4572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“正規かどうか” より “平均独立かどうか” が重要。</a:t>
            </a:r>
            <a:endParaRPr lang="en-US" sz="142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A105B0C-8DDE-6508-3385-6BC102576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2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8408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E97A52"/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89611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Example 1 を何度も繰り返すと、b̂ の中心は β₁ 付近に残る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0525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一回こっきりの回帰ではなく、推定量の分布を見る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Shape 4"/>
          <p:cNvSpPr/>
          <p:nvPr/>
        </p:nvSpPr>
        <p:spPr>
          <a:xfrm>
            <a:off x="10442448" y="256032"/>
            <a:ext cx="1207008" cy="256032"/>
          </a:xfrm>
          <a:prstGeom prst="roundRect">
            <a:avLst>
              <a:gd name="adj" fmla="val 17857"/>
            </a:avLst>
          </a:prstGeom>
          <a:solidFill>
            <a:srgbClr val="E97A52">
              <a:alpha val="15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Text 5"/>
          <p:cNvSpPr/>
          <p:nvPr/>
        </p:nvSpPr>
        <p:spPr>
          <a:xfrm>
            <a:off x="10497312" y="283464"/>
            <a:ext cx="109728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識別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0116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3 ｜ OLS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20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841248" y="1325880"/>
            <a:ext cx="5349240" cy="4389120"/>
          </a:xfrm>
          <a:prstGeom prst="roundRect">
            <a:avLst>
              <a:gd name="adj" fmla="val 1667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pic>
        <p:nvPicPr>
          <p:cNvPr id="12" name="Image 0" descr="/mnt/data/lecture3_v2_assets/fig_ex1_bhat_his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688" y="1738236"/>
            <a:ext cx="5166360" cy="3857016"/>
          </a:xfrm>
          <a:prstGeom prst="rect">
            <a:avLst/>
          </a:prstGeom>
        </p:spPr>
      </p:pic>
      <p:sp>
        <p:nvSpPr>
          <p:cNvPr id="13" name="Shape 10"/>
          <p:cNvSpPr/>
          <p:nvPr/>
        </p:nvSpPr>
        <p:spPr>
          <a:xfrm>
            <a:off x="950976" y="1417320"/>
            <a:ext cx="960120" cy="210312"/>
          </a:xfrm>
          <a:prstGeom prst="roundRect">
            <a:avLst/>
          </a:prstGeom>
          <a:solidFill>
            <a:srgbClr val="6B7A88">
              <a:alpha val="16000"/>
            </a:srgbClr>
          </a:solidFill>
          <a:ln w="12700">
            <a:solidFill>
              <a:srgbClr val="6B7A88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" name="Text 11"/>
          <p:cNvSpPr/>
          <p:nvPr/>
        </p:nvSpPr>
        <p:spPr>
          <a:xfrm>
            <a:off x="987552" y="1444752"/>
            <a:ext cx="88696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repeated samples</a:t>
            </a:r>
            <a:endParaRPr lang="en-US" sz="900" dirty="0"/>
          </a:p>
        </p:txBody>
      </p:sp>
      <p:sp>
        <p:nvSpPr>
          <p:cNvPr id="15" name="Shape 12"/>
          <p:cNvSpPr/>
          <p:nvPr/>
        </p:nvSpPr>
        <p:spPr>
          <a:xfrm>
            <a:off x="6400800" y="1325880"/>
            <a:ext cx="4937760" cy="4389120"/>
          </a:xfrm>
          <a:prstGeom prst="roundRect">
            <a:avLst>
              <a:gd name="adj" fmla="val 1667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6" name="Shape 13"/>
          <p:cNvSpPr/>
          <p:nvPr/>
        </p:nvSpPr>
        <p:spPr>
          <a:xfrm>
            <a:off x="6547104" y="1481328"/>
            <a:ext cx="960120" cy="210312"/>
          </a:xfrm>
          <a:prstGeom prst="roundRect">
            <a:avLst/>
          </a:prstGeom>
          <a:solidFill>
            <a:srgbClr val="E97A52">
              <a:alpha val="16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" name="Text 14"/>
          <p:cNvSpPr/>
          <p:nvPr/>
        </p:nvSpPr>
        <p:spPr>
          <a:xfrm>
            <a:off x="6583680" y="1508760"/>
            <a:ext cx="88696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takeaway</a:t>
            </a:r>
            <a:endParaRPr lang="en-US" sz="900" dirty="0"/>
          </a:p>
        </p:txBody>
      </p:sp>
      <p:sp>
        <p:nvSpPr>
          <p:cNvPr id="18" name="Text 15"/>
          <p:cNvSpPr/>
          <p:nvPr/>
        </p:nvSpPr>
        <p:spPr>
          <a:xfrm>
            <a:off x="6565392" y="1938528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8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680" dirty="0"/>
          </a:p>
        </p:txBody>
      </p:sp>
      <p:sp>
        <p:nvSpPr>
          <p:cNvPr id="19" name="Text 16"/>
          <p:cNvSpPr/>
          <p:nvPr/>
        </p:nvSpPr>
        <p:spPr>
          <a:xfrm>
            <a:off x="6748272" y="1929384"/>
            <a:ext cx="4297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8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非正規ノイズでも、E[u|x]=0 が保たれていれば中心は β₁ から大きく外れない。</a:t>
            </a:r>
            <a:endParaRPr lang="en-US" sz="1480" dirty="0"/>
          </a:p>
        </p:txBody>
      </p:sp>
      <p:sp>
        <p:nvSpPr>
          <p:cNvPr id="20" name="Text 17"/>
          <p:cNvSpPr/>
          <p:nvPr/>
        </p:nvSpPr>
        <p:spPr>
          <a:xfrm>
            <a:off x="6565392" y="2468880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8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680" dirty="0"/>
          </a:p>
        </p:txBody>
      </p:sp>
      <p:sp>
        <p:nvSpPr>
          <p:cNvPr id="21" name="Text 18"/>
          <p:cNvSpPr/>
          <p:nvPr/>
        </p:nvSpPr>
        <p:spPr>
          <a:xfrm>
            <a:off x="6748272" y="2459736"/>
            <a:ext cx="4297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8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分布の形は少し厚い裾や歪みを持ちうる。</a:t>
            </a:r>
            <a:endParaRPr lang="en-US" sz="1480" dirty="0"/>
          </a:p>
        </p:txBody>
      </p:sp>
      <p:sp>
        <p:nvSpPr>
          <p:cNvPr id="22" name="Text 19"/>
          <p:cNvSpPr/>
          <p:nvPr/>
        </p:nvSpPr>
        <p:spPr>
          <a:xfrm>
            <a:off x="6565392" y="2999232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8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680" dirty="0"/>
          </a:p>
        </p:txBody>
      </p:sp>
      <p:sp>
        <p:nvSpPr>
          <p:cNvPr id="23" name="Text 20"/>
          <p:cNvSpPr/>
          <p:nvPr/>
        </p:nvSpPr>
        <p:spPr>
          <a:xfrm>
            <a:off x="6748272" y="2990088"/>
            <a:ext cx="4297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8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つまり、normality は便利な仮定ではあっても、識別の本体ではない。</a:t>
            </a:r>
            <a:endParaRPr lang="en-US" sz="148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E97A52"/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89611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Example 2：誤差の平均が一定ズレるだけなら、傾きより切片が動く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0525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u = c + v のような一定シフトは slope ではなく intercept が吸収する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Shape 4"/>
          <p:cNvSpPr/>
          <p:nvPr/>
        </p:nvSpPr>
        <p:spPr>
          <a:xfrm>
            <a:off x="10442448" y="256032"/>
            <a:ext cx="1207008" cy="256032"/>
          </a:xfrm>
          <a:prstGeom prst="roundRect">
            <a:avLst>
              <a:gd name="adj" fmla="val 17857"/>
            </a:avLst>
          </a:prstGeom>
          <a:solidFill>
            <a:srgbClr val="E97A52">
              <a:alpha val="15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Text 5"/>
          <p:cNvSpPr/>
          <p:nvPr/>
        </p:nvSpPr>
        <p:spPr>
          <a:xfrm>
            <a:off x="10497312" y="283464"/>
            <a:ext cx="109728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識別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0116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3 ｜ OLS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21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676656" y="1097280"/>
            <a:ext cx="5440680" cy="4937760"/>
          </a:xfrm>
          <a:prstGeom prst="roundRect">
            <a:avLst>
              <a:gd name="adj" fmla="val 1481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pic>
        <p:nvPicPr>
          <p:cNvPr id="12" name="Image 0" descr="/mnt/data/lecture3_v2_assets/fig_ex2_bhat_his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" y="1783701"/>
            <a:ext cx="5257800" cy="3857527"/>
          </a:xfrm>
          <a:prstGeom prst="rect">
            <a:avLst/>
          </a:prstGeom>
        </p:spPr>
      </p:pic>
      <p:sp>
        <p:nvSpPr>
          <p:cNvPr id="13" name="Shape 10"/>
          <p:cNvSpPr/>
          <p:nvPr/>
        </p:nvSpPr>
        <p:spPr>
          <a:xfrm>
            <a:off x="786384" y="1188720"/>
            <a:ext cx="960120" cy="210312"/>
          </a:xfrm>
          <a:prstGeom prst="roundRect">
            <a:avLst/>
          </a:prstGeom>
          <a:solidFill>
            <a:srgbClr val="6B7A88">
              <a:alpha val="16000"/>
            </a:srgbClr>
          </a:solidFill>
          <a:ln w="12700">
            <a:solidFill>
              <a:srgbClr val="6B7A88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" name="Text 11"/>
          <p:cNvSpPr/>
          <p:nvPr/>
        </p:nvSpPr>
        <p:spPr>
          <a:xfrm>
            <a:off x="822960" y="1216152"/>
            <a:ext cx="88696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slope</a:t>
            </a:r>
            <a:endParaRPr lang="en-US" sz="900" dirty="0"/>
          </a:p>
        </p:txBody>
      </p:sp>
      <p:sp>
        <p:nvSpPr>
          <p:cNvPr id="15" name="Shape 12"/>
          <p:cNvSpPr/>
          <p:nvPr/>
        </p:nvSpPr>
        <p:spPr>
          <a:xfrm>
            <a:off x="6291072" y="1097280"/>
            <a:ext cx="5376672" cy="4937760"/>
          </a:xfrm>
          <a:prstGeom prst="roundRect">
            <a:avLst>
              <a:gd name="adj" fmla="val 1481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pic>
        <p:nvPicPr>
          <p:cNvPr id="16" name="Image 1" descr="/mnt/data/lecture3_v2_assets/fig_ex2_ahat_his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2512" y="1807181"/>
            <a:ext cx="5193792" cy="3810566"/>
          </a:xfrm>
          <a:prstGeom prst="rect">
            <a:avLst/>
          </a:prstGeom>
        </p:spPr>
      </p:pic>
      <p:sp>
        <p:nvSpPr>
          <p:cNvPr id="17" name="Shape 13"/>
          <p:cNvSpPr/>
          <p:nvPr/>
        </p:nvSpPr>
        <p:spPr>
          <a:xfrm>
            <a:off x="6400800" y="1188720"/>
            <a:ext cx="960120" cy="210312"/>
          </a:xfrm>
          <a:prstGeom prst="roundRect">
            <a:avLst/>
          </a:prstGeom>
          <a:solidFill>
            <a:srgbClr val="6B7A88">
              <a:alpha val="16000"/>
            </a:srgbClr>
          </a:solidFill>
          <a:ln w="12700">
            <a:solidFill>
              <a:srgbClr val="6B7A88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8" name="Text 14"/>
          <p:cNvSpPr/>
          <p:nvPr/>
        </p:nvSpPr>
        <p:spPr>
          <a:xfrm>
            <a:off x="6437376" y="1216152"/>
            <a:ext cx="88696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intercept</a:t>
            </a:r>
            <a:endParaRPr lang="en-US" sz="9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E97A52"/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89611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Example 3A：分散だけが x に依存する不均一分散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0525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Var(u|x) は変わるが、平均条件 E[u|x]=0 が壊れていなければ slope の中心は守られる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Shape 4"/>
          <p:cNvSpPr/>
          <p:nvPr/>
        </p:nvSpPr>
        <p:spPr>
          <a:xfrm>
            <a:off x="10442448" y="256032"/>
            <a:ext cx="1207008" cy="256032"/>
          </a:xfrm>
          <a:prstGeom prst="roundRect">
            <a:avLst>
              <a:gd name="adj" fmla="val 17857"/>
            </a:avLst>
          </a:prstGeom>
          <a:solidFill>
            <a:srgbClr val="E97A52">
              <a:alpha val="15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Text 5"/>
          <p:cNvSpPr/>
          <p:nvPr/>
        </p:nvSpPr>
        <p:spPr>
          <a:xfrm>
            <a:off x="10497312" y="283464"/>
            <a:ext cx="109728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識別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0116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3 ｜ OLS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22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676656" y="1097280"/>
            <a:ext cx="5623560" cy="4919472"/>
          </a:xfrm>
          <a:prstGeom prst="roundRect">
            <a:avLst>
              <a:gd name="adj" fmla="val 1487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pic>
        <p:nvPicPr>
          <p:cNvPr id="12" name="Image 0" descr="/mnt/data/lecture3_v2_assets/fig_ex3A_scatt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" y="1955391"/>
            <a:ext cx="5440680" cy="3495858"/>
          </a:xfrm>
          <a:prstGeom prst="rect">
            <a:avLst/>
          </a:prstGeom>
        </p:spPr>
      </p:pic>
      <p:sp>
        <p:nvSpPr>
          <p:cNvPr id="13" name="Shape 10"/>
          <p:cNvSpPr/>
          <p:nvPr/>
        </p:nvSpPr>
        <p:spPr>
          <a:xfrm>
            <a:off x="786384" y="1188720"/>
            <a:ext cx="960120" cy="210312"/>
          </a:xfrm>
          <a:prstGeom prst="roundRect">
            <a:avLst/>
          </a:prstGeom>
          <a:solidFill>
            <a:srgbClr val="6B7A88">
              <a:alpha val="16000"/>
            </a:srgbClr>
          </a:solidFill>
          <a:ln w="12700">
            <a:solidFill>
              <a:srgbClr val="6B7A88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" name="Text 11"/>
          <p:cNvSpPr/>
          <p:nvPr/>
        </p:nvSpPr>
        <p:spPr>
          <a:xfrm>
            <a:off x="822960" y="1216152"/>
            <a:ext cx="88696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heteroskedastic sample</a:t>
            </a:r>
            <a:endParaRPr lang="en-US" sz="900" dirty="0"/>
          </a:p>
        </p:txBody>
      </p:sp>
      <p:sp>
        <p:nvSpPr>
          <p:cNvPr id="15" name="Shape 12"/>
          <p:cNvSpPr/>
          <p:nvPr/>
        </p:nvSpPr>
        <p:spPr>
          <a:xfrm>
            <a:off x="6473952" y="1097280"/>
            <a:ext cx="5184648" cy="2816352"/>
          </a:xfrm>
          <a:prstGeom prst="roundRect">
            <a:avLst>
              <a:gd name="adj" fmla="val 2597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pic>
        <p:nvPicPr>
          <p:cNvPr id="16" name="Image 1" descr="/mnt/data/lecture3_v2_assets/fig_ex3A_bhat_his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8517" y="1481328"/>
            <a:ext cx="3135519" cy="2340864"/>
          </a:xfrm>
          <a:prstGeom prst="rect">
            <a:avLst/>
          </a:prstGeom>
        </p:spPr>
      </p:pic>
      <p:sp>
        <p:nvSpPr>
          <p:cNvPr id="17" name="Shape 13"/>
          <p:cNvSpPr/>
          <p:nvPr/>
        </p:nvSpPr>
        <p:spPr>
          <a:xfrm>
            <a:off x="6583680" y="1188720"/>
            <a:ext cx="960120" cy="210312"/>
          </a:xfrm>
          <a:prstGeom prst="roundRect">
            <a:avLst/>
          </a:prstGeom>
          <a:solidFill>
            <a:srgbClr val="6B7A88">
              <a:alpha val="16000"/>
            </a:srgbClr>
          </a:solidFill>
          <a:ln w="12700">
            <a:solidFill>
              <a:srgbClr val="6B7A88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8" name="Text 14"/>
          <p:cNvSpPr/>
          <p:nvPr/>
        </p:nvSpPr>
        <p:spPr>
          <a:xfrm>
            <a:off x="6620256" y="1216152"/>
            <a:ext cx="88696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distribution of b̂</a:t>
            </a:r>
            <a:endParaRPr lang="en-US" sz="900" dirty="0"/>
          </a:p>
        </p:txBody>
      </p:sp>
      <p:sp>
        <p:nvSpPr>
          <p:cNvPr id="19" name="Shape 15"/>
          <p:cNvSpPr/>
          <p:nvPr/>
        </p:nvSpPr>
        <p:spPr>
          <a:xfrm>
            <a:off x="6473952" y="4078224"/>
            <a:ext cx="5184648" cy="1938528"/>
          </a:xfrm>
          <a:prstGeom prst="roundRect">
            <a:avLst>
              <a:gd name="adj" fmla="val 3774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20" name="Text 16"/>
          <p:cNvSpPr/>
          <p:nvPr/>
        </p:nvSpPr>
        <p:spPr>
          <a:xfrm>
            <a:off x="6620256" y="4352544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9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90" dirty="0"/>
          </a:p>
        </p:txBody>
      </p:sp>
      <p:sp>
        <p:nvSpPr>
          <p:cNvPr id="21" name="Text 17"/>
          <p:cNvSpPr/>
          <p:nvPr/>
        </p:nvSpPr>
        <p:spPr>
          <a:xfrm>
            <a:off x="6803136" y="4343400"/>
            <a:ext cx="455371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9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右側ほど縦方向の散らばりが大きい、という典型的な heteroskedasticity。</a:t>
            </a:r>
            <a:endParaRPr lang="en-US" sz="1390" dirty="0"/>
          </a:p>
        </p:txBody>
      </p:sp>
      <p:sp>
        <p:nvSpPr>
          <p:cNvPr id="22" name="Text 18"/>
          <p:cNvSpPr/>
          <p:nvPr/>
        </p:nvSpPr>
        <p:spPr>
          <a:xfrm>
            <a:off x="6620256" y="4736592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9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90" dirty="0"/>
          </a:p>
        </p:txBody>
      </p:sp>
      <p:sp>
        <p:nvSpPr>
          <p:cNvPr id="23" name="Text 19"/>
          <p:cNvSpPr/>
          <p:nvPr/>
        </p:nvSpPr>
        <p:spPr>
          <a:xfrm>
            <a:off x="6803136" y="4727448"/>
            <a:ext cx="455371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9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中心はまだ β₁ の近くに残る。</a:t>
            </a:r>
            <a:endParaRPr lang="en-US" sz="1390" dirty="0"/>
          </a:p>
        </p:txBody>
      </p:sp>
      <p:sp>
        <p:nvSpPr>
          <p:cNvPr id="24" name="Text 20"/>
          <p:cNvSpPr/>
          <p:nvPr/>
        </p:nvSpPr>
        <p:spPr>
          <a:xfrm>
            <a:off x="6620256" y="5120640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9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90" dirty="0"/>
          </a:p>
        </p:txBody>
      </p:sp>
      <p:sp>
        <p:nvSpPr>
          <p:cNvPr id="25" name="Text 21"/>
          <p:cNvSpPr/>
          <p:nvPr/>
        </p:nvSpPr>
        <p:spPr>
          <a:xfrm>
            <a:off x="6803136" y="5111496"/>
            <a:ext cx="455371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9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ただし、通常の homoskedastic SE をそのまま使うのは危険。</a:t>
            </a:r>
            <a:endParaRPr lang="en-US" sz="139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E97A52"/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89611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Example 3B：平均が x に依存すると、OLS はその分まで傾きに回収する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0525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u = ρx + v のような内生性は、fit では区別できず、slope の中心そのものをズラす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Shape 4"/>
          <p:cNvSpPr/>
          <p:nvPr/>
        </p:nvSpPr>
        <p:spPr>
          <a:xfrm>
            <a:off x="10442448" y="256032"/>
            <a:ext cx="1207008" cy="256032"/>
          </a:xfrm>
          <a:prstGeom prst="roundRect">
            <a:avLst>
              <a:gd name="adj" fmla="val 17857"/>
            </a:avLst>
          </a:prstGeom>
          <a:solidFill>
            <a:srgbClr val="E97A52">
              <a:alpha val="15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Text 5"/>
          <p:cNvSpPr/>
          <p:nvPr/>
        </p:nvSpPr>
        <p:spPr>
          <a:xfrm>
            <a:off x="10497312" y="283464"/>
            <a:ext cx="109728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識別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0116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3 ｜ OLS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23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676656" y="1097280"/>
            <a:ext cx="5623560" cy="4919472"/>
          </a:xfrm>
          <a:prstGeom prst="roundRect">
            <a:avLst>
              <a:gd name="adj" fmla="val 1487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pic>
        <p:nvPicPr>
          <p:cNvPr id="12" name="Image 0" descr="/mnt/data/lecture3_v2_assets/fig_ex3B_scatt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" y="1951510"/>
            <a:ext cx="5440680" cy="3503621"/>
          </a:xfrm>
          <a:prstGeom prst="rect">
            <a:avLst/>
          </a:prstGeom>
        </p:spPr>
      </p:pic>
      <p:sp>
        <p:nvSpPr>
          <p:cNvPr id="13" name="Shape 10"/>
          <p:cNvSpPr/>
          <p:nvPr/>
        </p:nvSpPr>
        <p:spPr>
          <a:xfrm>
            <a:off x="786384" y="1188720"/>
            <a:ext cx="960120" cy="210312"/>
          </a:xfrm>
          <a:prstGeom prst="roundRect">
            <a:avLst/>
          </a:prstGeom>
          <a:solidFill>
            <a:srgbClr val="6B7A88">
              <a:alpha val="16000"/>
            </a:srgbClr>
          </a:solidFill>
          <a:ln w="12700">
            <a:solidFill>
              <a:srgbClr val="6B7A88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" name="Text 11"/>
          <p:cNvSpPr/>
          <p:nvPr/>
        </p:nvSpPr>
        <p:spPr>
          <a:xfrm>
            <a:off x="822960" y="1216152"/>
            <a:ext cx="88696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endogenous sample</a:t>
            </a:r>
            <a:endParaRPr lang="en-US" sz="900" dirty="0"/>
          </a:p>
        </p:txBody>
      </p:sp>
      <p:sp>
        <p:nvSpPr>
          <p:cNvPr id="15" name="Shape 12"/>
          <p:cNvSpPr/>
          <p:nvPr/>
        </p:nvSpPr>
        <p:spPr>
          <a:xfrm>
            <a:off x="6473952" y="1097280"/>
            <a:ext cx="5184648" cy="2816352"/>
          </a:xfrm>
          <a:prstGeom prst="roundRect">
            <a:avLst>
              <a:gd name="adj" fmla="val 2597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pic>
        <p:nvPicPr>
          <p:cNvPr id="16" name="Image 1" descr="/mnt/data/lecture3_v2_assets/fig_ex3B_bhat_his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8517" y="1481328"/>
            <a:ext cx="3135519" cy="2340864"/>
          </a:xfrm>
          <a:prstGeom prst="rect">
            <a:avLst/>
          </a:prstGeom>
        </p:spPr>
      </p:pic>
      <p:sp>
        <p:nvSpPr>
          <p:cNvPr id="17" name="Shape 13"/>
          <p:cNvSpPr/>
          <p:nvPr/>
        </p:nvSpPr>
        <p:spPr>
          <a:xfrm>
            <a:off x="6583680" y="1188720"/>
            <a:ext cx="960120" cy="210312"/>
          </a:xfrm>
          <a:prstGeom prst="roundRect">
            <a:avLst/>
          </a:prstGeom>
          <a:solidFill>
            <a:srgbClr val="6B7A88">
              <a:alpha val="16000"/>
            </a:srgbClr>
          </a:solidFill>
          <a:ln w="12700">
            <a:solidFill>
              <a:srgbClr val="6B7A88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8" name="Text 14"/>
          <p:cNvSpPr/>
          <p:nvPr/>
        </p:nvSpPr>
        <p:spPr>
          <a:xfrm>
            <a:off x="6620256" y="1216152"/>
            <a:ext cx="88696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biased distribution</a:t>
            </a:r>
            <a:endParaRPr lang="en-US" sz="900" dirty="0"/>
          </a:p>
        </p:txBody>
      </p:sp>
      <p:sp>
        <p:nvSpPr>
          <p:cNvPr id="19" name="Shape 15"/>
          <p:cNvSpPr/>
          <p:nvPr/>
        </p:nvSpPr>
        <p:spPr>
          <a:xfrm>
            <a:off x="6473952" y="4078224"/>
            <a:ext cx="5184648" cy="1938528"/>
          </a:xfrm>
          <a:prstGeom prst="roundRect">
            <a:avLst>
              <a:gd name="adj" fmla="val 3774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20" name="Text 16"/>
          <p:cNvSpPr/>
          <p:nvPr/>
        </p:nvSpPr>
        <p:spPr>
          <a:xfrm>
            <a:off x="6620256" y="4352544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600" dirty="0"/>
          </a:p>
        </p:txBody>
      </p:sp>
      <p:sp>
        <p:nvSpPr>
          <p:cNvPr id="21" name="Text 17"/>
          <p:cNvSpPr/>
          <p:nvPr/>
        </p:nvSpPr>
        <p:spPr>
          <a:xfrm>
            <a:off x="6803136" y="4343400"/>
            <a:ext cx="455371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誤差にも x と一緒に動く成分が入る。</a:t>
            </a:r>
            <a:endParaRPr lang="en-US" sz="1400" dirty="0"/>
          </a:p>
        </p:txBody>
      </p:sp>
      <p:sp>
        <p:nvSpPr>
          <p:cNvPr id="22" name="Text 18"/>
          <p:cNvSpPr/>
          <p:nvPr/>
        </p:nvSpPr>
        <p:spPr>
          <a:xfrm>
            <a:off x="6620256" y="4736592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600" dirty="0"/>
          </a:p>
        </p:txBody>
      </p:sp>
      <p:sp>
        <p:nvSpPr>
          <p:cNvPr id="23" name="Text 19"/>
          <p:cNvSpPr/>
          <p:nvPr/>
        </p:nvSpPr>
        <p:spPr>
          <a:xfrm>
            <a:off x="6803136" y="4727448"/>
            <a:ext cx="455371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OLS はそれを “真の傾きの一部” と誤認する。</a:t>
            </a:r>
            <a:endParaRPr lang="en-US" sz="1400" dirty="0"/>
          </a:p>
        </p:txBody>
      </p:sp>
      <p:sp>
        <p:nvSpPr>
          <p:cNvPr id="24" name="Text 20"/>
          <p:cNvSpPr/>
          <p:nvPr/>
        </p:nvSpPr>
        <p:spPr>
          <a:xfrm>
            <a:off x="6620256" y="5120640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600" dirty="0"/>
          </a:p>
        </p:txBody>
      </p:sp>
      <p:sp>
        <p:nvSpPr>
          <p:cNvPr id="25" name="Text 21"/>
          <p:cNvSpPr/>
          <p:nvPr/>
        </p:nvSpPr>
        <p:spPr>
          <a:xfrm>
            <a:off x="6803136" y="5111496"/>
            <a:ext cx="455371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だから中心が β₁ からズレる。これがバイアス。</a:t>
            </a:r>
            <a:endParaRPr lang="en-US" sz="1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E97A52"/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89611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Example 4：時系列相関と外生性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0525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誤差に自己相関があっても、外生性が残れば slope の中心は大きく崩れない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Shape 4"/>
          <p:cNvSpPr/>
          <p:nvPr/>
        </p:nvSpPr>
        <p:spPr>
          <a:xfrm>
            <a:off x="10442448" y="256032"/>
            <a:ext cx="1207008" cy="256032"/>
          </a:xfrm>
          <a:prstGeom prst="roundRect">
            <a:avLst>
              <a:gd name="adj" fmla="val 17857"/>
            </a:avLst>
          </a:prstGeom>
          <a:solidFill>
            <a:srgbClr val="E97A52">
              <a:alpha val="15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Text 5"/>
          <p:cNvSpPr/>
          <p:nvPr/>
        </p:nvSpPr>
        <p:spPr>
          <a:xfrm>
            <a:off x="10497312" y="283464"/>
            <a:ext cx="109728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識別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0116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3 ｜ OLS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24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676656" y="1097280"/>
            <a:ext cx="5440680" cy="2761488"/>
          </a:xfrm>
          <a:prstGeom prst="roundRect">
            <a:avLst>
              <a:gd name="adj" fmla="val 2649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pic>
        <p:nvPicPr>
          <p:cNvPr id="12" name="Image 0" descr="/mnt/data/lecture3_v2_assets/fig_ex4_ut_seri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953" y="1481328"/>
            <a:ext cx="3926086" cy="2286000"/>
          </a:xfrm>
          <a:prstGeom prst="rect">
            <a:avLst/>
          </a:prstGeom>
        </p:spPr>
      </p:pic>
      <p:sp>
        <p:nvSpPr>
          <p:cNvPr id="13" name="Shape 10"/>
          <p:cNvSpPr/>
          <p:nvPr/>
        </p:nvSpPr>
        <p:spPr>
          <a:xfrm>
            <a:off x="786384" y="1188720"/>
            <a:ext cx="960120" cy="210312"/>
          </a:xfrm>
          <a:prstGeom prst="roundRect">
            <a:avLst/>
          </a:prstGeom>
          <a:solidFill>
            <a:srgbClr val="6B7A88">
              <a:alpha val="16000"/>
            </a:srgbClr>
          </a:solidFill>
          <a:ln w="12700">
            <a:solidFill>
              <a:srgbClr val="6B7A88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" name="Text 11"/>
          <p:cNvSpPr/>
          <p:nvPr/>
        </p:nvSpPr>
        <p:spPr>
          <a:xfrm>
            <a:off x="822960" y="1216152"/>
            <a:ext cx="88696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u_t</a:t>
            </a:r>
            <a:endParaRPr lang="en-US" sz="900" dirty="0"/>
          </a:p>
        </p:txBody>
      </p:sp>
      <p:sp>
        <p:nvSpPr>
          <p:cNvPr id="15" name="Shape 12"/>
          <p:cNvSpPr/>
          <p:nvPr/>
        </p:nvSpPr>
        <p:spPr>
          <a:xfrm>
            <a:off x="676656" y="4005072"/>
            <a:ext cx="5440680" cy="2029968"/>
          </a:xfrm>
          <a:prstGeom prst="roundRect">
            <a:avLst>
              <a:gd name="adj" fmla="val 3604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pic>
        <p:nvPicPr>
          <p:cNvPr id="16" name="Image 1" descr="/mnt/data/lecture3_v2_assets/fig_ex4_scatt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8629" y="4389120"/>
            <a:ext cx="2356735" cy="1554480"/>
          </a:xfrm>
          <a:prstGeom prst="rect">
            <a:avLst/>
          </a:prstGeom>
        </p:spPr>
      </p:pic>
      <p:sp>
        <p:nvSpPr>
          <p:cNvPr id="17" name="Shape 13"/>
          <p:cNvSpPr/>
          <p:nvPr/>
        </p:nvSpPr>
        <p:spPr>
          <a:xfrm>
            <a:off x="786384" y="4096512"/>
            <a:ext cx="960120" cy="210312"/>
          </a:xfrm>
          <a:prstGeom prst="roundRect">
            <a:avLst/>
          </a:prstGeom>
          <a:solidFill>
            <a:srgbClr val="6B7A88">
              <a:alpha val="16000"/>
            </a:srgbClr>
          </a:solidFill>
          <a:ln w="12700">
            <a:solidFill>
              <a:srgbClr val="6B7A88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8" name="Text 14"/>
          <p:cNvSpPr/>
          <p:nvPr/>
        </p:nvSpPr>
        <p:spPr>
          <a:xfrm>
            <a:off x="822960" y="4123944"/>
            <a:ext cx="88696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scatter</a:t>
            </a:r>
            <a:endParaRPr lang="en-US" sz="900" dirty="0"/>
          </a:p>
        </p:txBody>
      </p:sp>
      <p:sp>
        <p:nvSpPr>
          <p:cNvPr id="19" name="Shape 15"/>
          <p:cNvSpPr/>
          <p:nvPr/>
        </p:nvSpPr>
        <p:spPr>
          <a:xfrm>
            <a:off x="6309360" y="1097280"/>
            <a:ext cx="5349240" cy="4937760"/>
          </a:xfrm>
          <a:prstGeom prst="roundRect">
            <a:avLst>
              <a:gd name="adj" fmla="val 1481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20" name="Shape 16"/>
          <p:cNvSpPr/>
          <p:nvPr/>
        </p:nvSpPr>
        <p:spPr>
          <a:xfrm>
            <a:off x="6437376" y="1225296"/>
            <a:ext cx="960120" cy="210312"/>
          </a:xfrm>
          <a:prstGeom prst="roundRect">
            <a:avLst/>
          </a:prstGeom>
          <a:solidFill>
            <a:srgbClr val="E97A52">
              <a:alpha val="16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1" name="Text 17"/>
          <p:cNvSpPr/>
          <p:nvPr/>
        </p:nvSpPr>
        <p:spPr>
          <a:xfrm>
            <a:off x="6473952" y="1252728"/>
            <a:ext cx="88696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serial correlation</a:t>
            </a:r>
            <a:endParaRPr lang="en-US" sz="900" dirty="0"/>
          </a:p>
        </p:txBody>
      </p:sp>
      <p:sp>
        <p:nvSpPr>
          <p:cNvPr id="22" name="Text 18"/>
          <p:cNvSpPr/>
          <p:nvPr/>
        </p:nvSpPr>
        <p:spPr>
          <a:xfrm>
            <a:off x="6473952" y="1719072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4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640" dirty="0"/>
          </a:p>
        </p:txBody>
      </p:sp>
      <p:sp>
        <p:nvSpPr>
          <p:cNvPr id="23" name="Text 19"/>
          <p:cNvSpPr/>
          <p:nvPr/>
        </p:nvSpPr>
        <p:spPr>
          <a:xfrm>
            <a:off x="6656832" y="1709928"/>
            <a:ext cx="4572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4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u_t が前期の誤差を引きずると、サンプル間の独立が崩れる。</a:t>
            </a:r>
            <a:endParaRPr lang="en-US" sz="1440" dirty="0"/>
          </a:p>
        </p:txBody>
      </p:sp>
      <p:sp>
        <p:nvSpPr>
          <p:cNvPr id="24" name="Text 20"/>
          <p:cNvSpPr/>
          <p:nvPr/>
        </p:nvSpPr>
        <p:spPr>
          <a:xfrm>
            <a:off x="6473952" y="2249424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4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640" dirty="0"/>
          </a:p>
        </p:txBody>
      </p:sp>
      <p:sp>
        <p:nvSpPr>
          <p:cNvPr id="25" name="Text 21"/>
          <p:cNvSpPr/>
          <p:nvPr/>
        </p:nvSpPr>
        <p:spPr>
          <a:xfrm>
            <a:off x="6656832" y="2240280"/>
            <a:ext cx="4572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4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それでも x_t が誤差と平均的に無関係なら、b̂ の中心は大きくは崩れない。</a:t>
            </a:r>
            <a:endParaRPr lang="en-US" sz="1440" dirty="0"/>
          </a:p>
        </p:txBody>
      </p:sp>
      <p:sp>
        <p:nvSpPr>
          <p:cNvPr id="26" name="Text 22"/>
          <p:cNvSpPr/>
          <p:nvPr/>
        </p:nvSpPr>
        <p:spPr>
          <a:xfrm>
            <a:off x="6473952" y="2779776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4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640" dirty="0"/>
          </a:p>
        </p:txBody>
      </p:sp>
      <p:sp>
        <p:nvSpPr>
          <p:cNvPr id="27" name="Text 23"/>
          <p:cNvSpPr/>
          <p:nvPr/>
        </p:nvSpPr>
        <p:spPr>
          <a:xfrm>
            <a:off x="6656832" y="2770632"/>
            <a:ext cx="4572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4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問題は “中心” ではなく “ブレの評価” に移る。</a:t>
            </a:r>
            <a:endParaRPr lang="en-US" sz="144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E97A52"/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89611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Example 4 の続き：時系列相関は inference を狂わせる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0525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y_t の系列や b̂ の分布を見ると、“中心は合うが SE は要注意” という典型像が見える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Shape 4"/>
          <p:cNvSpPr/>
          <p:nvPr/>
        </p:nvSpPr>
        <p:spPr>
          <a:xfrm>
            <a:off x="10442448" y="256032"/>
            <a:ext cx="1207008" cy="256032"/>
          </a:xfrm>
          <a:prstGeom prst="roundRect">
            <a:avLst>
              <a:gd name="adj" fmla="val 17857"/>
            </a:avLst>
          </a:prstGeom>
          <a:solidFill>
            <a:srgbClr val="E97A52">
              <a:alpha val="15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Text 5"/>
          <p:cNvSpPr/>
          <p:nvPr/>
        </p:nvSpPr>
        <p:spPr>
          <a:xfrm>
            <a:off x="10497312" y="283464"/>
            <a:ext cx="109728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識別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0116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3 ｜ OLS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25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676656" y="1097280"/>
            <a:ext cx="5440680" cy="2816352"/>
          </a:xfrm>
          <a:prstGeom prst="roundRect">
            <a:avLst>
              <a:gd name="adj" fmla="val 2597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pic>
        <p:nvPicPr>
          <p:cNvPr id="12" name="Image 0" descr="/mnt/data/lecture3_v2_assets/fig_ex4_yt_seri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072" y="1481328"/>
            <a:ext cx="4117848" cy="2340864"/>
          </a:xfrm>
          <a:prstGeom prst="rect">
            <a:avLst/>
          </a:prstGeom>
        </p:spPr>
      </p:pic>
      <p:sp>
        <p:nvSpPr>
          <p:cNvPr id="13" name="Shape 10"/>
          <p:cNvSpPr/>
          <p:nvPr/>
        </p:nvSpPr>
        <p:spPr>
          <a:xfrm>
            <a:off x="786384" y="1188720"/>
            <a:ext cx="960120" cy="210312"/>
          </a:xfrm>
          <a:prstGeom prst="roundRect">
            <a:avLst/>
          </a:prstGeom>
          <a:solidFill>
            <a:srgbClr val="6B7A88">
              <a:alpha val="16000"/>
            </a:srgbClr>
          </a:solidFill>
          <a:ln w="12700">
            <a:solidFill>
              <a:srgbClr val="6B7A88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" name="Text 11"/>
          <p:cNvSpPr/>
          <p:nvPr/>
        </p:nvSpPr>
        <p:spPr>
          <a:xfrm>
            <a:off x="822960" y="1216152"/>
            <a:ext cx="88696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y_t</a:t>
            </a:r>
            <a:endParaRPr lang="en-US" sz="900" dirty="0"/>
          </a:p>
        </p:txBody>
      </p:sp>
      <p:sp>
        <p:nvSpPr>
          <p:cNvPr id="15" name="Shape 12"/>
          <p:cNvSpPr/>
          <p:nvPr/>
        </p:nvSpPr>
        <p:spPr>
          <a:xfrm>
            <a:off x="676656" y="4041648"/>
            <a:ext cx="5440680" cy="1975104"/>
          </a:xfrm>
          <a:prstGeom prst="roundRect">
            <a:avLst>
              <a:gd name="adj" fmla="val 3704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pic>
        <p:nvPicPr>
          <p:cNvPr id="16" name="Image 1" descr="/mnt/data/lecture3_v2_assets/fig_ex4_bhat_his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6256" y="4425696"/>
            <a:ext cx="2041480" cy="1499616"/>
          </a:xfrm>
          <a:prstGeom prst="rect">
            <a:avLst/>
          </a:prstGeom>
        </p:spPr>
      </p:pic>
      <p:sp>
        <p:nvSpPr>
          <p:cNvPr id="17" name="Shape 13"/>
          <p:cNvSpPr/>
          <p:nvPr/>
        </p:nvSpPr>
        <p:spPr>
          <a:xfrm>
            <a:off x="786384" y="4133088"/>
            <a:ext cx="960120" cy="210312"/>
          </a:xfrm>
          <a:prstGeom prst="roundRect">
            <a:avLst/>
          </a:prstGeom>
          <a:solidFill>
            <a:srgbClr val="6B7A88">
              <a:alpha val="16000"/>
            </a:srgbClr>
          </a:solidFill>
          <a:ln w="12700">
            <a:solidFill>
              <a:srgbClr val="6B7A88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8" name="Text 14"/>
          <p:cNvSpPr/>
          <p:nvPr/>
        </p:nvSpPr>
        <p:spPr>
          <a:xfrm>
            <a:off x="822960" y="4160520"/>
            <a:ext cx="88696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distribution of b̂</a:t>
            </a:r>
            <a:endParaRPr lang="en-US" sz="900" dirty="0"/>
          </a:p>
        </p:txBody>
      </p:sp>
      <p:sp>
        <p:nvSpPr>
          <p:cNvPr id="19" name="Shape 15"/>
          <p:cNvSpPr/>
          <p:nvPr/>
        </p:nvSpPr>
        <p:spPr>
          <a:xfrm>
            <a:off x="6327648" y="1097280"/>
            <a:ext cx="5330952" cy="4919472"/>
          </a:xfrm>
          <a:prstGeom prst="roundRect">
            <a:avLst>
              <a:gd name="adj" fmla="val 1487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20" name="Text 16"/>
          <p:cNvSpPr/>
          <p:nvPr/>
        </p:nvSpPr>
        <p:spPr>
          <a:xfrm>
            <a:off x="6492240" y="1700784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700" dirty="0"/>
          </a:p>
        </p:txBody>
      </p:sp>
      <p:sp>
        <p:nvSpPr>
          <p:cNvPr id="21" name="Text 17"/>
          <p:cNvSpPr/>
          <p:nvPr/>
        </p:nvSpPr>
        <p:spPr>
          <a:xfrm>
            <a:off x="6675120" y="1691640"/>
            <a:ext cx="455371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時系列では誤差の自己相関が普通に起きる。</a:t>
            </a:r>
            <a:endParaRPr lang="en-US" sz="1500" dirty="0"/>
          </a:p>
        </p:txBody>
      </p:sp>
      <p:sp>
        <p:nvSpPr>
          <p:cNvPr id="22" name="Text 18"/>
          <p:cNvSpPr/>
          <p:nvPr/>
        </p:nvSpPr>
        <p:spPr>
          <a:xfrm>
            <a:off x="6492240" y="2249424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700" dirty="0"/>
          </a:p>
        </p:txBody>
      </p:sp>
      <p:sp>
        <p:nvSpPr>
          <p:cNvPr id="23" name="Text 19"/>
          <p:cNvSpPr/>
          <p:nvPr/>
        </p:nvSpPr>
        <p:spPr>
          <a:xfrm>
            <a:off x="6675120" y="2240280"/>
            <a:ext cx="455371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このとき通常の iid 標準誤差は信頼できない。</a:t>
            </a:r>
            <a:endParaRPr lang="en-US" sz="1500" dirty="0"/>
          </a:p>
        </p:txBody>
      </p:sp>
      <p:sp>
        <p:nvSpPr>
          <p:cNvPr id="24" name="Text 20"/>
          <p:cNvSpPr/>
          <p:nvPr/>
        </p:nvSpPr>
        <p:spPr>
          <a:xfrm>
            <a:off x="6492240" y="2798064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700" dirty="0"/>
          </a:p>
        </p:txBody>
      </p:sp>
      <p:sp>
        <p:nvSpPr>
          <p:cNvPr id="25" name="Text 21"/>
          <p:cNvSpPr/>
          <p:nvPr/>
        </p:nvSpPr>
        <p:spPr>
          <a:xfrm>
            <a:off x="6675120" y="2788920"/>
            <a:ext cx="455371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実務では HAC / Newey-West などの修正 SE が必要になる。</a:t>
            </a:r>
            <a:endParaRPr lang="en-US" sz="1500" dirty="0"/>
          </a:p>
        </p:txBody>
      </p:sp>
      <p:sp>
        <p:nvSpPr>
          <p:cNvPr id="26" name="Shape 22"/>
          <p:cNvSpPr/>
          <p:nvPr/>
        </p:nvSpPr>
        <p:spPr>
          <a:xfrm>
            <a:off x="6547104" y="5376672"/>
            <a:ext cx="2359152" cy="310896"/>
          </a:xfrm>
          <a:prstGeom prst="roundRect">
            <a:avLst/>
          </a:prstGeom>
          <a:solidFill>
            <a:srgbClr val="E97A52">
              <a:alpha val="15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7" name="Text 23"/>
          <p:cNvSpPr/>
          <p:nvPr/>
        </p:nvSpPr>
        <p:spPr>
          <a:xfrm>
            <a:off x="6574536" y="5431536"/>
            <a:ext cx="230428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中心と推論を分けて考える</a:t>
            </a:r>
            <a:endParaRPr lang="en-US" sz="1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9BC53D"/>
          </a:solidFill>
          <a:ln w="12700">
            <a:solidFill>
              <a:srgbClr val="9BC53D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89611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外生性があると、OLS は平均的に当たる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0525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ここからは β₁ が識別できていると仮定したうえで、OLS を“推定量”として見る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Shape 4"/>
          <p:cNvSpPr/>
          <p:nvPr/>
        </p:nvSpPr>
        <p:spPr>
          <a:xfrm>
            <a:off x="10442448" y="256032"/>
            <a:ext cx="1207008" cy="256032"/>
          </a:xfrm>
          <a:prstGeom prst="roundRect">
            <a:avLst>
              <a:gd name="adj" fmla="val 17857"/>
            </a:avLst>
          </a:prstGeom>
          <a:solidFill>
            <a:srgbClr val="9BC53D">
              <a:alpha val="15000"/>
            </a:srgbClr>
          </a:solidFill>
          <a:ln w="12700">
            <a:solidFill>
              <a:srgbClr val="9BC53D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Text 5"/>
          <p:cNvSpPr/>
          <p:nvPr/>
        </p:nvSpPr>
        <p:spPr>
          <a:xfrm>
            <a:off x="10497312" y="283464"/>
            <a:ext cx="109728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9BC53D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推定量としての性質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0116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3 ｜ OLS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26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676656" y="1097280"/>
            <a:ext cx="5897880" cy="4919472"/>
          </a:xfrm>
          <a:prstGeom prst="roundRect">
            <a:avLst>
              <a:gd name="adj" fmla="val 1487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pic>
        <p:nvPicPr>
          <p:cNvPr id="12" name="Image 0" descr="/mnt/data/lecture3_v2_assets/fig_unbiasednes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" y="1795334"/>
            <a:ext cx="5715000" cy="3815972"/>
          </a:xfrm>
          <a:prstGeom prst="rect">
            <a:avLst/>
          </a:prstGeom>
        </p:spPr>
      </p:pic>
      <p:sp>
        <p:nvSpPr>
          <p:cNvPr id="13" name="Shape 10"/>
          <p:cNvSpPr/>
          <p:nvPr/>
        </p:nvSpPr>
        <p:spPr>
          <a:xfrm>
            <a:off x="786384" y="1188720"/>
            <a:ext cx="960120" cy="210312"/>
          </a:xfrm>
          <a:prstGeom prst="roundRect">
            <a:avLst/>
          </a:prstGeom>
          <a:solidFill>
            <a:srgbClr val="6B7A88">
              <a:alpha val="16000"/>
            </a:srgbClr>
          </a:solidFill>
          <a:ln w="12700">
            <a:solidFill>
              <a:srgbClr val="6B7A88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" name="Text 11"/>
          <p:cNvSpPr/>
          <p:nvPr/>
        </p:nvSpPr>
        <p:spPr>
          <a:xfrm>
            <a:off x="822960" y="1216152"/>
            <a:ext cx="88696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sampling distributions</a:t>
            </a:r>
            <a:endParaRPr lang="en-US" sz="900" dirty="0"/>
          </a:p>
        </p:txBody>
      </p:sp>
      <p:sp>
        <p:nvSpPr>
          <p:cNvPr id="15" name="Shape 12"/>
          <p:cNvSpPr/>
          <p:nvPr/>
        </p:nvSpPr>
        <p:spPr>
          <a:xfrm>
            <a:off x="6766560" y="1097280"/>
            <a:ext cx="4892040" cy="4919472"/>
          </a:xfrm>
          <a:prstGeom prst="roundRect">
            <a:avLst>
              <a:gd name="adj" fmla="val 1495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6" name="Shape 13"/>
          <p:cNvSpPr/>
          <p:nvPr/>
        </p:nvSpPr>
        <p:spPr>
          <a:xfrm>
            <a:off x="6894576" y="1225296"/>
            <a:ext cx="960120" cy="210312"/>
          </a:xfrm>
          <a:prstGeom prst="roundRect">
            <a:avLst/>
          </a:prstGeom>
          <a:solidFill>
            <a:srgbClr val="9BC53D">
              <a:alpha val="16000"/>
            </a:srgbClr>
          </a:solidFill>
          <a:ln w="12700">
            <a:solidFill>
              <a:srgbClr val="9BC53D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" name="Text 14"/>
          <p:cNvSpPr/>
          <p:nvPr/>
        </p:nvSpPr>
        <p:spPr>
          <a:xfrm>
            <a:off x="6931152" y="1252728"/>
            <a:ext cx="88696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9BC53D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unbiasedness</a:t>
            </a:r>
            <a:endParaRPr lang="en-US" sz="900" dirty="0"/>
          </a:p>
        </p:txBody>
      </p:sp>
      <p:pic>
        <p:nvPicPr>
          <p:cNvPr id="18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75898" y="1719072"/>
            <a:ext cx="1329397" cy="384048"/>
          </a:xfrm>
          <a:prstGeom prst="rect">
            <a:avLst/>
          </a:prstGeom>
        </p:spPr>
      </p:pic>
      <p:sp>
        <p:nvSpPr>
          <p:cNvPr id="19" name="Text 15"/>
          <p:cNvSpPr/>
          <p:nvPr/>
        </p:nvSpPr>
        <p:spPr>
          <a:xfrm>
            <a:off x="7059168" y="2523744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8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680" dirty="0"/>
          </a:p>
        </p:txBody>
      </p:sp>
      <p:sp>
        <p:nvSpPr>
          <p:cNvPr id="20" name="Text 16"/>
          <p:cNvSpPr/>
          <p:nvPr/>
        </p:nvSpPr>
        <p:spPr>
          <a:xfrm>
            <a:off x="7242048" y="2514600"/>
            <a:ext cx="4114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8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不偏性は “1 回の回帰が必ず当たる” ではない。</a:t>
            </a:r>
            <a:endParaRPr lang="en-US" sz="1480" dirty="0"/>
          </a:p>
        </p:txBody>
      </p:sp>
      <p:sp>
        <p:nvSpPr>
          <p:cNvPr id="21" name="Text 17"/>
          <p:cNvSpPr/>
          <p:nvPr/>
        </p:nvSpPr>
        <p:spPr>
          <a:xfrm>
            <a:off x="7059168" y="3054096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8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680" dirty="0"/>
          </a:p>
        </p:txBody>
      </p:sp>
      <p:sp>
        <p:nvSpPr>
          <p:cNvPr id="22" name="Text 18"/>
          <p:cNvSpPr/>
          <p:nvPr/>
        </p:nvSpPr>
        <p:spPr>
          <a:xfrm>
            <a:off x="7242048" y="3044952"/>
            <a:ext cx="4114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8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同じ条件で標本を何度も取り直したとき、その平均が β₁ に来るという主張。</a:t>
            </a:r>
            <a:endParaRPr lang="en-US" sz="1480" dirty="0"/>
          </a:p>
        </p:txBody>
      </p:sp>
      <p:sp>
        <p:nvSpPr>
          <p:cNvPr id="23" name="Text 19"/>
          <p:cNvSpPr/>
          <p:nvPr/>
        </p:nvSpPr>
        <p:spPr>
          <a:xfrm>
            <a:off x="7059168" y="3584448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8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680" dirty="0"/>
          </a:p>
        </p:txBody>
      </p:sp>
      <p:sp>
        <p:nvSpPr>
          <p:cNvPr id="24" name="Text 20"/>
          <p:cNvSpPr/>
          <p:nvPr/>
        </p:nvSpPr>
        <p:spPr>
          <a:xfrm>
            <a:off x="7242048" y="3575304"/>
            <a:ext cx="4114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8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中心条件が壊れると、分布全体の中心がズレる。</a:t>
            </a:r>
            <a:endParaRPr lang="en-US" sz="148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9BC53D"/>
          </a:solidFill>
          <a:ln w="12700">
            <a:solidFill>
              <a:srgbClr val="9BC53D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89611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分散と標準誤差の公式がある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0525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ブレの大きさは、誤差の強さ・x の散らばり・サンプルサイズで決まる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Shape 4"/>
          <p:cNvSpPr/>
          <p:nvPr/>
        </p:nvSpPr>
        <p:spPr>
          <a:xfrm>
            <a:off x="10442448" y="256032"/>
            <a:ext cx="1207008" cy="256032"/>
          </a:xfrm>
          <a:prstGeom prst="roundRect">
            <a:avLst>
              <a:gd name="adj" fmla="val 17857"/>
            </a:avLst>
          </a:prstGeom>
          <a:solidFill>
            <a:srgbClr val="9BC53D">
              <a:alpha val="15000"/>
            </a:srgbClr>
          </a:solidFill>
          <a:ln w="12700">
            <a:solidFill>
              <a:srgbClr val="9BC53D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Text 5"/>
          <p:cNvSpPr/>
          <p:nvPr/>
        </p:nvSpPr>
        <p:spPr>
          <a:xfrm>
            <a:off x="10497312" y="283464"/>
            <a:ext cx="109728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9BC53D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推定量としての性質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0116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3 ｜ OLS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27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676656" y="1097280"/>
            <a:ext cx="4663440" cy="4937760"/>
          </a:xfrm>
          <a:prstGeom prst="roundRect">
            <a:avLst>
              <a:gd name="adj" fmla="val 1569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2" name="Shape 10"/>
          <p:cNvSpPr/>
          <p:nvPr/>
        </p:nvSpPr>
        <p:spPr>
          <a:xfrm>
            <a:off x="804672" y="1225296"/>
            <a:ext cx="960120" cy="210312"/>
          </a:xfrm>
          <a:prstGeom prst="roundRect">
            <a:avLst/>
          </a:prstGeom>
          <a:solidFill>
            <a:srgbClr val="9BC53D">
              <a:alpha val="16000"/>
            </a:srgbClr>
          </a:solidFill>
          <a:ln w="12700">
            <a:solidFill>
              <a:srgbClr val="9BC53D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" name="Text 11"/>
          <p:cNvSpPr/>
          <p:nvPr/>
        </p:nvSpPr>
        <p:spPr>
          <a:xfrm>
            <a:off x="841248" y="1252728"/>
            <a:ext cx="88696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9BC53D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variance formula</a:t>
            </a:r>
            <a:endParaRPr lang="en-US" sz="900" dirty="0"/>
          </a:p>
        </p:txBody>
      </p:sp>
      <p:pic>
        <p:nvPicPr>
          <p:cNvPr id="14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69084" y="1719072"/>
            <a:ext cx="2478584" cy="530352"/>
          </a:xfrm>
          <a:prstGeom prst="rect">
            <a:avLst/>
          </a:prstGeom>
        </p:spPr>
      </p:pic>
      <p:pic>
        <p:nvPicPr>
          <p:cNvPr id="15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82507" y="2724912"/>
            <a:ext cx="1851737" cy="530352"/>
          </a:xfrm>
          <a:prstGeom prst="rect">
            <a:avLst/>
          </a:prstGeom>
        </p:spPr>
      </p:pic>
      <p:sp>
        <p:nvSpPr>
          <p:cNvPr id="16" name="Text 12"/>
          <p:cNvSpPr/>
          <p:nvPr/>
        </p:nvSpPr>
        <p:spPr>
          <a:xfrm>
            <a:off x="896112" y="3803904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6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660" dirty="0"/>
          </a:p>
        </p:txBody>
      </p:sp>
      <p:sp>
        <p:nvSpPr>
          <p:cNvPr id="17" name="Text 13"/>
          <p:cNvSpPr/>
          <p:nvPr/>
        </p:nvSpPr>
        <p:spPr>
          <a:xfrm>
            <a:off x="1078992" y="3794760"/>
            <a:ext cx="385876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6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σ² が大きいほどブレる。</a:t>
            </a:r>
            <a:endParaRPr lang="en-US" sz="1460" dirty="0"/>
          </a:p>
        </p:txBody>
      </p:sp>
      <p:sp>
        <p:nvSpPr>
          <p:cNvPr id="18" name="Text 14"/>
          <p:cNvSpPr/>
          <p:nvPr/>
        </p:nvSpPr>
        <p:spPr>
          <a:xfrm>
            <a:off x="896112" y="4315968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6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660" dirty="0"/>
          </a:p>
        </p:txBody>
      </p:sp>
      <p:sp>
        <p:nvSpPr>
          <p:cNvPr id="19" name="Text 15"/>
          <p:cNvSpPr/>
          <p:nvPr/>
        </p:nvSpPr>
        <p:spPr>
          <a:xfrm>
            <a:off x="1078992" y="4306824"/>
            <a:ext cx="385876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6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x が広く散らばるほどブレが小さくなる。</a:t>
            </a:r>
            <a:endParaRPr lang="en-US" sz="1460" dirty="0"/>
          </a:p>
        </p:txBody>
      </p:sp>
      <p:sp>
        <p:nvSpPr>
          <p:cNvPr id="20" name="Text 16"/>
          <p:cNvSpPr/>
          <p:nvPr/>
        </p:nvSpPr>
        <p:spPr>
          <a:xfrm>
            <a:off x="896112" y="4828032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6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660" dirty="0"/>
          </a:p>
        </p:txBody>
      </p:sp>
      <p:sp>
        <p:nvSpPr>
          <p:cNvPr id="21" name="Text 17"/>
          <p:cNvSpPr/>
          <p:nvPr/>
        </p:nvSpPr>
        <p:spPr>
          <a:xfrm>
            <a:off x="1078992" y="4818888"/>
            <a:ext cx="385876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6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n が増えると分母が大きくなり、SE は小さくなる。</a:t>
            </a:r>
            <a:endParaRPr lang="en-US" sz="1460" dirty="0"/>
          </a:p>
        </p:txBody>
      </p:sp>
      <p:sp>
        <p:nvSpPr>
          <p:cNvPr id="22" name="Shape 18"/>
          <p:cNvSpPr/>
          <p:nvPr/>
        </p:nvSpPr>
        <p:spPr>
          <a:xfrm>
            <a:off x="5541264" y="1097280"/>
            <a:ext cx="6117336" cy="4937760"/>
          </a:xfrm>
          <a:prstGeom prst="roundRect">
            <a:avLst>
              <a:gd name="adj" fmla="val 1481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pic>
        <p:nvPicPr>
          <p:cNvPr id="23" name="Image 2" descr="/mnt/data/lecture3_v2_assets/fig_variance_xsprea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2704" y="2213378"/>
            <a:ext cx="5934456" cy="2998172"/>
          </a:xfrm>
          <a:prstGeom prst="rect">
            <a:avLst/>
          </a:prstGeom>
        </p:spPr>
      </p:pic>
      <p:sp>
        <p:nvSpPr>
          <p:cNvPr id="24" name="Shape 19"/>
          <p:cNvSpPr/>
          <p:nvPr/>
        </p:nvSpPr>
        <p:spPr>
          <a:xfrm>
            <a:off x="5650992" y="1188720"/>
            <a:ext cx="960120" cy="210312"/>
          </a:xfrm>
          <a:prstGeom prst="roundRect">
            <a:avLst/>
          </a:prstGeom>
          <a:solidFill>
            <a:srgbClr val="6B7A88">
              <a:alpha val="16000"/>
            </a:srgbClr>
          </a:solidFill>
          <a:ln w="12700">
            <a:solidFill>
              <a:srgbClr val="6B7A88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5" name="Text 20"/>
          <p:cNvSpPr/>
          <p:nvPr/>
        </p:nvSpPr>
        <p:spPr>
          <a:xfrm>
            <a:off x="5687568" y="1216152"/>
            <a:ext cx="88696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x spread matters</a:t>
            </a:r>
            <a:endParaRPr lang="en-US" sz="9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9BC53D"/>
          </a:solidFill>
          <a:ln w="12700">
            <a:solidFill>
              <a:srgbClr val="9BC53D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89611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なぜ残差分散の分母は n - 2 なのか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0525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単回帰では intercept と slope の 2 つを標本から推定しているから、その分だけ自由度を使う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Shape 4"/>
          <p:cNvSpPr/>
          <p:nvPr/>
        </p:nvSpPr>
        <p:spPr>
          <a:xfrm>
            <a:off x="10442448" y="256032"/>
            <a:ext cx="1207008" cy="256032"/>
          </a:xfrm>
          <a:prstGeom prst="roundRect">
            <a:avLst>
              <a:gd name="adj" fmla="val 17857"/>
            </a:avLst>
          </a:prstGeom>
          <a:solidFill>
            <a:srgbClr val="9BC53D">
              <a:alpha val="15000"/>
            </a:srgbClr>
          </a:solidFill>
          <a:ln w="12700">
            <a:solidFill>
              <a:srgbClr val="9BC53D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Text 5"/>
          <p:cNvSpPr/>
          <p:nvPr/>
        </p:nvSpPr>
        <p:spPr>
          <a:xfrm>
            <a:off x="10497312" y="283464"/>
            <a:ext cx="109728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9BC53D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推定量としての性質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0116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3 ｜ OLS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28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676656" y="1097280"/>
            <a:ext cx="5486400" cy="4937760"/>
          </a:xfrm>
          <a:prstGeom prst="roundRect">
            <a:avLst>
              <a:gd name="adj" fmla="val 1481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pic>
        <p:nvPicPr>
          <p:cNvPr id="12" name="Image 0" descr="/mnt/data/lecture3_v2_assets/fig_df_nminus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" y="2381488"/>
            <a:ext cx="5303520" cy="2661951"/>
          </a:xfrm>
          <a:prstGeom prst="rect">
            <a:avLst/>
          </a:prstGeom>
        </p:spPr>
      </p:pic>
      <p:sp>
        <p:nvSpPr>
          <p:cNvPr id="13" name="Shape 10"/>
          <p:cNvSpPr/>
          <p:nvPr/>
        </p:nvSpPr>
        <p:spPr>
          <a:xfrm>
            <a:off x="786384" y="1188720"/>
            <a:ext cx="960120" cy="210312"/>
          </a:xfrm>
          <a:prstGeom prst="roundRect">
            <a:avLst/>
          </a:prstGeom>
          <a:solidFill>
            <a:srgbClr val="6B7A88">
              <a:alpha val="16000"/>
            </a:srgbClr>
          </a:solidFill>
          <a:ln w="12700">
            <a:solidFill>
              <a:srgbClr val="6B7A88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" name="Text 11"/>
          <p:cNvSpPr/>
          <p:nvPr/>
        </p:nvSpPr>
        <p:spPr>
          <a:xfrm>
            <a:off x="822960" y="1216152"/>
            <a:ext cx="88696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degrees of freedom</a:t>
            </a:r>
            <a:endParaRPr lang="en-US" sz="900" dirty="0"/>
          </a:p>
        </p:txBody>
      </p:sp>
      <p:sp>
        <p:nvSpPr>
          <p:cNvPr id="15" name="Shape 12"/>
          <p:cNvSpPr/>
          <p:nvPr/>
        </p:nvSpPr>
        <p:spPr>
          <a:xfrm>
            <a:off x="6364224" y="1097280"/>
            <a:ext cx="5294376" cy="4937760"/>
          </a:xfrm>
          <a:prstGeom prst="roundRect">
            <a:avLst>
              <a:gd name="adj" fmla="val 1481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pic>
        <p:nvPicPr>
          <p:cNvPr id="16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67576" y="1700784"/>
            <a:ext cx="1304793" cy="420624"/>
          </a:xfrm>
          <a:prstGeom prst="rect">
            <a:avLst/>
          </a:prstGeom>
        </p:spPr>
      </p:pic>
      <p:sp>
        <p:nvSpPr>
          <p:cNvPr id="17" name="Text 13"/>
          <p:cNvSpPr/>
          <p:nvPr/>
        </p:nvSpPr>
        <p:spPr>
          <a:xfrm>
            <a:off x="6528816" y="2615184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650" dirty="0"/>
          </a:p>
        </p:txBody>
      </p:sp>
      <p:sp>
        <p:nvSpPr>
          <p:cNvPr id="18" name="Text 14"/>
          <p:cNvSpPr/>
          <p:nvPr/>
        </p:nvSpPr>
        <p:spPr>
          <a:xfrm>
            <a:off x="6711696" y="2606040"/>
            <a:ext cx="4526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残差平方和をそのまま n で割ると、平均的に小さめに見積もってしまう。</a:t>
            </a:r>
            <a:endParaRPr lang="en-US" sz="1450" dirty="0"/>
          </a:p>
        </p:txBody>
      </p:sp>
      <p:sp>
        <p:nvSpPr>
          <p:cNvPr id="19" name="Text 15"/>
          <p:cNvSpPr/>
          <p:nvPr/>
        </p:nvSpPr>
        <p:spPr>
          <a:xfrm>
            <a:off x="6528816" y="3127248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650" dirty="0"/>
          </a:p>
        </p:txBody>
      </p:sp>
      <p:sp>
        <p:nvSpPr>
          <p:cNvPr id="20" name="Text 16"/>
          <p:cNvSpPr/>
          <p:nvPr/>
        </p:nvSpPr>
        <p:spPr>
          <a:xfrm>
            <a:off x="6711696" y="3118104"/>
            <a:ext cx="4526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単回帰では β₀ と β₁ の 2 個をデータから学習しているので、自由度は n-2。</a:t>
            </a:r>
            <a:endParaRPr lang="en-US" sz="1450" dirty="0"/>
          </a:p>
        </p:txBody>
      </p:sp>
      <p:sp>
        <p:nvSpPr>
          <p:cNvPr id="21" name="Text 17"/>
          <p:cNvSpPr/>
          <p:nvPr/>
        </p:nvSpPr>
        <p:spPr>
          <a:xfrm>
            <a:off x="6528816" y="3639312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650" dirty="0"/>
          </a:p>
        </p:txBody>
      </p:sp>
      <p:sp>
        <p:nvSpPr>
          <p:cNvPr id="22" name="Text 18"/>
          <p:cNvSpPr/>
          <p:nvPr/>
        </p:nvSpPr>
        <p:spPr>
          <a:xfrm>
            <a:off x="6711696" y="3630168"/>
            <a:ext cx="4526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実務上の直感：観測が多いほど、また x の情報が多いほど SE は下がる。</a:t>
            </a:r>
            <a:endParaRPr lang="en-US" sz="145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9BC53D"/>
          </a:solidFill>
          <a:ln w="12700">
            <a:solidFill>
              <a:srgbClr val="9BC53D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89611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一致性：データが増えると、分布は真値のまわりに集中する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0525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平均的に正しいだけでなく、大標本では“ほぼ確実に近い”というのが一致性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Shape 4"/>
          <p:cNvSpPr/>
          <p:nvPr/>
        </p:nvSpPr>
        <p:spPr>
          <a:xfrm>
            <a:off x="10442448" y="256032"/>
            <a:ext cx="1207008" cy="256032"/>
          </a:xfrm>
          <a:prstGeom prst="roundRect">
            <a:avLst>
              <a:gd name="adj" fmla="val 17857"/>
            </a:avLst>
          </a:prstGeom>
          <a:solidFill>
            <a:srgbClr val="9BC53D">
              <a:alpha val="15000"/>
            </a:srgbClr>
          </a:solidFill>
          <a:ln w="12700">
            <a:solidFill>
              <a:srgbClr val="9BC53D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Text 5"/>
          <p:cNvSpPr/>
          <p:nvPr/>
        </p:nvSpPr>
        <p:spPr>
          <a:xfrm>
            <a:off x="10497312" y="283464"/>
            <a:ext cx="109728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9BC53D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推定量としての性質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0116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3 ｜ OLS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29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676656" y="1097280"/>
            <a:ext cx="6144768" cy="4937760"/>
          </a:xfrm>
          <a:prstGeom prst="roundRect">
            <a:avLst>
              <a:gd name="adj" fmla="val 1481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pic>
        <p:nvPicPr>
          <p:cNvPr id="12" name="Image 0" descr="/mnt/data/lecture3_v2_assets/fig_consistency_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" y="2389987"/>
            <a:ext cx="5961888" cy="2644955"/>
          </a:xfrm>
          <a:prstGeom prst="rect">
            <a:avLst/>
          </a:prstGeom>
        </p:spPr>
      </p:pic>
      <p:sp>
        <p:nvSpPr>
          <p:cNvPr id="13" name="Shape 10"/>
          <p:cNvSpPr/>
          <p:nvPr/>
        </p:nvSpPr>
        <p:spPr>
          <a:xfrm>
            <a:off x="786384" y="1188720"/>
            <a:ext cx="960120" cy="210312"/>
          </a:xfrm>
          <a:prstGeom prst="roundRect">
            <a:avLst/>
          </a:prstGeom>
          <a:solidFill>
            <a:srgbClr val="6B7A88">
              <a:alpha val="16000"/>
            </a:srgbClr>
          </a:solidFill>
          <a:ln w="12700">
            <a:solidFill>
              <a:srgbClr val="6B7A88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" name="Text 11"/>
          <p:cNvSpPr/>
          <p:nvPr/>
        </p:nvSpPr>
        <p:spPr>
          <a:xfrm>
            <a:off x="822960" y="1216152"/>
            <a:ext cx="88696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n increases</a:t>
            </a:r>
            <a:endParaRPr lang="en-US" sz="900" dirty="0"/>
          </a:p>
        </p:txBody>
      </p:sp>
      <p:sp>
        <p:nvSpPr>
          <p:cNvPr id="15" name="Shape 12"/>
          <p:cNvSpPr/>
          <p:nvPr/>
        </p:nvSpPr>
        <p:spPr>
          <a:xfrm>
            <a:off x="7022592" y="1097280"/>
            <a:ext cx="4636008" cy="4937760"/>
          </a:xfrm>
          <a:prstGeom prst="roundRect">
            <a:avLst>
              <a:gd name="adj" fmla="val 1578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6" name="Shape 13"/>
          <p:cNvSpPr/>
          <p:nvPr/>
        </p:nvSpPr>
        <p:spPr>
          <a:xfrm>
            <a:off x="7150608" y="1225296"/>
            <a:ext cx="960120" cy="210312"/>
          </a:xfrm>
          <a:prstGeom prst="roundRect">
            <a:avLst/>
          </a:prstGeom>
          <a:solidFill>
            <a:srgbClr val="9BC53D">
              <a:alpha val="16000"/>
            </a:srgbClr>
          </a:solidFill>
          <a:ln w="12700">
            <a:solidFill>
              <a:srgbClr val="9BC53D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" name="Text 14"/>
          <p:cNvSpPr/>
          <p:nvPr/>
        </p:nvSpPr>
        <p:spPr>
          <a:xfrm>
            <a:off x="7187184" y="1252728"/>
            <a:ext cx="88696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9BC53D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consistency</a:t>
            </a:r>
            <a:endParaRPr lang="en-US" sz="900" dirty="0"/>
          </a:p>
        </p:txBody>
      </p:sp>
      <p:pic>
        <p:nvPicPr>
          <p:cNvPr id="18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64895" y="1719072"/>
            <a:ext cx="2960546" cy="420624"/>
          </a:xfrm>
          <a:prstGeom prst="rect">
            <a:avLst/>
          </a:prstGeom>
        </p:spPr>
      </p:pic>
      <p:sp>
        <p:nvSpPr>
          <p:cNvPr id="19" name="Text 15"/>
          <p:cNvSpPr/>
          <p:nvPr/>
        </p:nvSpPr>
        <p:spPr>
          <a:xfrm>
            <a:off x="7260336" y="2633472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700" dirty="0"/>
          </a:p>
        </p:txBody>
      </p:sp>
      <p:sp>
        <p:nvSpPr>
          <p:cNvPr id="20" name="Text 16"/>
          <p:cNvSpPr/>
          <p:nvPr/>
        </p:nvSpPr>
        <p:spPr>
          <a:xfrm>
            <a:off x="7443216" y="2624328"/>
            <a:ext cx="385876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不偏性は“中心が合う”話。</a:t>
            </a:r>
            <a:endParaRPr lang="en-US" sz="1500" dirty="0"/>
          </a:p>
        </p:txBody>
      </p:sp>
      <p:sp>
        <p:nvSpPr>
          <p:cNvPr id="21" name="Text 17"/>
          <p:cNvSpPr/>
          <p:nvPr/>
        </p:nvSpPr>
        <p:spPr>
          <a:xfrm>
            <a:off x="7260336" y="3182112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700" dirty="0"/>
          </a:p>
        </p:txBody>
      </p:sp>
      <p:sp>
        <p:nvSpPr>
          <p:cNvPr id="22" name="Text 18"/>
          <p:cNvSpPr/>
          <p:nvPr/>
        </p:nvSpPr>
        <p:spPr>
          <a:xfrm>
            <a:off x="7443216" y="3172968"/>
            <a:ext cx="385876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一致性は“分布全体が狭まり、真値の近くに固まる”話。</a:t>
            </a:r>
            <a:endParaRPr lang="en-US" sz="1500" dirty="0"/>
          </a:p>
        </p:txBody>
      </p:sp>
      <p:sp>
        <p:nvSpPr>
          <p:cNvPr id="23" name="Text 19"/>
          <p:cNvSpPr/>
          <p:nvPr/>
        </p:nvSpPr>
        <p:spPr>
          <a:xfrm>
            <a:off x="7260336" y="3730752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700" dirty="0"/>
          </a:p>
        </p:txBody>
      </p:sp>
      <p:sp>
        <p:nvSpPr>
          <p:cNvPr id="24" name="Text 20"/>
          <p:cNvSpPr/>
          <p:nvPr/>
        </p:nvSpPr>
        <p:spPr>
          <a:xfrm>
            <a:off x="7443216" y="3721608"/>
            <a:ext cx="385876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だから大標本では、推定誤差そのものが小さくなる。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2AA7A1"/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89611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OLS は「いちばん合う直線」を選ぶ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0525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まずは 3 点の例で、傾きがちゃんと斜めの線として見える形で考える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Shape 4"/>
          <p:cNvSpPr/>
          <p:nvPr/>
        </p:nvSpPr>
        <p:spPr>
          <a:xfrm>
            <a:off x="10442448" y="256032"/>
            <a:ext cx="1207008" cy="256032"/>
          </a:xfrm>
          <a:prstGeom prst="roundRect">
            <a:avLst>
              <a:gd name="adj" fmla="val 17857"/>
            </a:avLst>
          </a:prstGeom>
          <a:solidFill>
            <a:srgbClr val="2AA7A1">
              <a:alpha val="15000"/>
            </a:srgbClr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Text 5"/>
          <p:cNvSpPr/>
          <p:nvPr/>
        </p:nvSpPr>
        <p:spPr>
          <a:xfrm>
            <a:off x="10497312" y="283464"/>
            <a:ext cx="109728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OLS の導入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0116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3 ｜ OLS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658368" y="1115568"/>
            <a:ext cx="3730752" cy="4873752"/>
          </a:xfrm>
          <a:prstGeom prst="roundRect">
            <a:avLst>
              <a:gd name="adj" fmla="val 1961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2" name="Shape 10"/>
          <p:cNvSpPr/>
          <p:nvPr/>
        </p:nvSpPr>
        <p:spPr>
          <a:xfrm>
            <a:off x="786384" y="1234440"/>
            <a:ext cx="960120" cy="210312"/>
          </a:xfrm>
          <a:prstGeom prst="roundRect">
            <a:avLst/>
          </a:prstGeom>
          <a:solidFill>
            <a:srgbClr val="2AA7A1">
              <a:alpha val="16000"/>
            </a:srgbClr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" name="Text 11"/>
          <p:cNvSpPr/>
          <p:nvPr/>
        </p:nvSpPr>
        <p:spPr>
          <a:xfrm>
            <a:off x="822960" y="1261872"/>
            <a:ext cx="88696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intuition</a:t>
            </a:r>
            <a:endParaRPr lang="en-US" sz="900" dirty="0"/>
          </a:p>
        </p:txBody>
      </p:sp>
      <p:sp>
        <p:nvSpPr>
          <p:cNvPr id="14" name="Text 12"/>
          <p:cNvSpPr/>
          <p:nvPr/>
        </p:nvSpPr>
        <p:spPr>
          <a:xfrm>
            <a:off x="841248" y="1627632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750" dirty="0"/>
          </a:p>
        </p:txBody>
      </p:sp>
      <p:sp>
        <p:nvSpPr>
          <p:cNvPr id="15" name="Text 13"/>
          <p:cNvSpPr/>
          <p:nvPr/>
        </p:nvSpPr>
        <p:spPr>
          <a:xfrm>
            <a:off x="1024128" y="1618488"/>
            <a:ext cx="31089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観測データは各個体 i ごとに (x_i, y_i) として並ぶ。</a:t>
            </a:r>
            <a:endParaRPr lang="en-US" sz="1550" dirty="0"/>
          </a:p>
        </p:txBody>
      </p:sp>
      <p:sp>
        <p:nvSpPr>
          <p:cNvPr id="16" name="Text 14"/>
          <p:cNvSpPr/>
          <p:nvPr/>
        </p:nvSpPr>
        <p:spPr>
          <a:xfrm>
            <a:off x="841248" y="2194560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750" dirty="0"/>
          </a:p>
        </p:txBody>
      </p:sp>
      <p:sp>
        <p:nvSpPr>
          <p:cNvPr id="17" name="Text 15"/>
          <p:cNvSpPr/>
          <p:nvPr/>
        </p:nvSpPr>
        <p:spPr>
          <a:xfrm>
            <a:off x="1024128" y="2185416"/>
            <a:ext cx="31089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まず直線  ŷ_i = a + b x_i  で y を近似する。</a:t>
            </a:r>
            <a:endParaRPr lang="en-US" sz="1550" dirty="0"/>
          </a:p>
        </p:txBody>
      </p:sp>
      <p:sp>
        <p:nvSpPr>
          <p:cNvPr id="18" name="Text 16"/>
          <p:cNvSpPr/>
          <p:nvPr/>
        </p:nvSpPr>
        <p:spPr>
          <a:xfrm>
            <a:off x="841248" y="2761488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750" dirty="0"/>
          </a:p>
        </p:txBody>
      </p:sp>
      <p:sp>
        <p:nvSpPr>
          <p:cNvPr id="19" name="Text 17"/>
          <p:cNvSpPr/>
          <p:nvPr/>
        </p:nvSpPr>
        <p:spPr>
          <a:xfrm>
            <a:off x="1024128" y="2752344"/>
            <a:ext cx="31089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OLS は a と b を “見た目ではなく” データ全体のズレで決める。</a:t>
            </a:r>
            <a:endParaRPr lang="en-US" sz="1550" dirty="0"/>
          </a:p>
        </p:txBody>
      </p:sp>
      <p:sp>
        <p:nvSpPr>
          <p:cNvPr id="20" name="Text 18"/>
          <p:cNvSpPr/>
          <p:nvPr/>
        </p:nvSpPr>
        <p:spPr>
          <a:xfrm>
            <a:off x="841248" y="3328416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750" dirty="0"/>
          </a:p>
        </p:txBody>
      </p:sp>
      <p:sp>
        <p:nvSpPr>
          <p:cNvPr id="21" name="Text 19"/>
          <p:cNvSpPr/>
          <p:nvPr/>
        </p:nvSpPr>
        <p:spPr>
          <a:xfrm>
            <a:off x="1024128" y="3319272"/>
            <a:ext cx="31089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傾き b は x が 1 増えたときの予測値の変化。</a:t>
            </a:r>
            <a:endParaRPr lang="en-US" sz="1550" dirty="0"/>
          </a:p>
        </p:txBody>
      </p:sp>
      <p:sp>
        <p:nvSpPr>
          <p:cNvPr id="22" name="Shape 20"/>
          <p:cNvSpPr/>
          <p:nvPr/>
        </p:nvSpPr>
        <p:spPr>
          <a:xfrm>
            <a:off x="896112" y="4352544"/>
            <a:ext cx="3200400" cy="1051560"/>
          </a:xfrm>
          <a:prstGeom prst="roundRect">
            <a:avLst>
              <a:gd name="adj" fmla="val 6957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23" name="Shape 21"/>
          <p:cNvSpPr/>
          <p:nvPr/>
        </p:nvSpPr>
        <p:spPr>
          <a:xfrm>
            <a:off x="987552" y="4425696"/>
            <a:ext cx="960120" cy="210312"/>
          </a:xfrm>
          <a:prstGeom prst="roundRect">
            <a:avLst/>
          </a:prstGeom>
          <a:solidFill>
            <a:srgbClr val="2AA7A1">
              <a:alpha val="16000"/>
            </a:srgbClr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4" name="Text 22"/>
          <p:cNvSpPr/>
          <p:nvPr/>
        </p:nvSpPr>
        <p:spPr>
          <a:xfrm>
            <a:off x="1024128" y="4453128"/>
            <a:ext cx="88696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key formula</a:t>
            </a:r>
            <a:endParaRPr lang="en-US" sz="900" dirty="0"/>
          </a:p>
        </p:txBody>
      </p:sp>
      <p:pic>
        <p:nvPicPr>
          <p:cNvPr id="25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0996" y="4764024"/>
            <a:ext cx="2770632" cy="548640"/>
          </a:xfrm>
          <a:prstGeom prst="rect">
            <a:avLst/>
          </a:prstGeom>
        </p:spPr>
      </p:pic>
      <p:sp>
        <p:nvSpPr>
          <p:cNvPr id="26" name="Shape 23"/>
          <p:cNvSpPr/>
          <p:nvPr/>
        </p:nvSpPr>
        <p:spPr>
          <a:xfrm>
            <a:off x="4617720" y="1115568"/>
            <a:ext cx="7040880" cy="4873752"/>
          </a:xfrm>
          <a:prstGeom prst="roundRect">
            <a:avLst>
              <a:gd name="adj" fmla="val 1501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pic>
        <p:nvPicPr>
          <p:cNvPr id="27" name="Image 1" descr="/mnt/data/lecture3_v2_assets/fig_three_point_candidate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2309" y="1499616"/>
            <a:ext cx="6771703" cy="4398264"/>
          </a:xfrm>
          <a:prstGeom prst="rect">
            <a:avLst/>
          </a:prstGeom>
        </p:spPr>
      </p:pic>
      <p:sp>
        <p:nvSpPr>
          <p:cNvPr id="28" name="Shape 24"/>
          <p:cNvSpPr/>
          <p:nvPr/>
        </p:nvSpPr>
        <p:spPr>
          <a:xfrm>
            <a:off x="4727448" y="1207008"/>
            <a:ext cx="960120" cy="210312"/>
          </a:xfrm>
          <a:prstGeom prst="roundRect">
            <a:avLst/>
          </a:prstGeom>
          <a:solidFill>
            <a:srgbClr val="6B7A88">
              <a:alpha val="16000"/>
            </a:srgbClr>
          </a:solidFill>
          <a:ln w="12700">
            <a:solidFill>
              <a:srgbClr val="6B7A88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9" name="Text 25"/>
          <p:cNvSpPr/>
          <p:nvPr/>
        </p:nvSpPr>
        <p:spPr>
          <a:xfrm>
            <a:off x="4764024" y="1234440"/>
            <a:ext cx="88696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3-point example</a:t>
            </a:r>
            <a:endParaRPr lang="en-US" sz="9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9BC53D"/>
          </a:solidFill>
          <a:ln w="12700">
            <a:solidFill>
              <a:srgbClr val="9BC53D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89611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漸近正規性があるので、区間推定と検定ができる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0525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推定量を適切に標準化すると、大標本では正規分布で近似できる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Shape 4"/>
          <p:cNvSpPr/>
          <p:nvPr/>
        </p:nvSpPr>
        <p:spPr>
          <a:xfrm>
            <a:off x="10442448" y="256032"/>
            <a:ext cx="1207008" cy="256032"/>
          </a:xfrm>
          <a:prstGeom prst="roundRect">
            <a:avLst>
              <a:gd name="adj" fmla="val 17857"/>
            </a:avLst>
          </a:prstGeom>
          <a:solidFill>
            <a:srgbClr val="9BC53D">
              <a:alpha val="15000"/>
            </a:srgbClr>
          </a:solidFill>
          <a:ln w="12700">
            <a:solidFill>
              <a:srgbClr val="9BC53D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Text 5"/>
          <p:cNvSpPr/>
          <p:nvPr/>
        </p:nvSpPr>
        <p:spPr>
          <a:xfrm>
            <a:off x="10497312" y="283464"/>
            <a:ext cx="109728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9BC53D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推定量としての性質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0116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3 ｜ OLS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30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676656" y="1097280"/>
            <a:ext cx="5715000" cy="4937760"/>
          </a:xfrm>
          <a:prstGeom prst="roundRect">
            <a:avLst>
              <a:gd name="adj" fmla="val 1481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pic>
        <p:nvPicPr>
          <p:cNvPr id="12" name="Image 0" descr="/mnt/data/lecture3_v2_assets/fig_asymptotic_normalit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" y="1814974"/>
            <a:ext cx="5532120" cy="3794981"/>
          </a:xfrm>
          <a:prstGeom prst="rect">
            <a:avLst/>
          </a:prstGeom>
        </p:spPr>
      </p:pic>
      <p:sp>
        <p:nvSpPr>
          <p:cNvPr id="13" name="Shape 10"/>
          <p:cNvSpPr/>
          <p:nvPr/>
        </p:nvSpPr>
        <p:spPr>
          <a:xfrm>
            <a:off x="786384" y="1188720"/>
            <a:ext cx="960120" cy="210312"/>
          </a:xfrm>
          <a:prstGeom prst="roundRect">
            <a:avLst/>
          </a:prstGeom>
          <a:solidFill>
            <a:srgbClr val="6B7A88">
              <a:alpha val="16000"/>
            </a:srgbClr>
          </a:solidFill>
          <a:ln w="12700">
            <a:solidFill>
              <a:srgbClr val="6B7A88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" name="Text 11"/>
          <p:cNvSpPr/>
          <p:nvPr/>
        </p:nvSpPr>
        <p:spPr>
          <a:xfrm>
            <a:off x="822960" y="1216152"/>
            <a:ext cx="88696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large-sample normality</a:t>
            </a:r>
            <a:endParaRPr lang="en-US" sz="900" dirty="0"/>
          </a:p>
        </p:txBody>
      </p:sp>
      <p:sp>
        <p:nvSpPr>
          <p:cNvPr id="15" name="Shape 12"/>
          <p:cNvSpPr/>
          <p:nvPr/>
        </p:nvSpPr>
        <p:spPr>
          <a:xfrm>
            <a:off x="6601968" y="1097280"/>
            <a:ext cx="5056632" cy="4937760"/>
          </a:xfrm>
          <a:prstGeom prst="roundRect">
            <a:avLst>
              <a:gd name="adj" fmla="val 1481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6" name="Shape 13"/>
          <p:cNvSpPr/>
          <p:nvPr/>
        </p:nvSpPr>
        <p:spPr>
          <a:xfrm>
            <a:off x="6729984" y="1225296"/>
            <a:ext cx="960120" cy="210312"/>
          </a:xfrm>
          <a:prstGeom prst="roundRect">
            <a:avLst/>
          </a:prstGeom>
          <a:solidFill>
            <a:srgbClr val="9BC53D">
              <a:alpha val="16000"/>
            </a:srgbClr>
          </a:solidFill>
          <a:ln w="12700">
            <a:solidFill>
              <a:srgbClr val="9BC53D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" name="Text 14"/>
          <p:cNvSpPr/>
          <p:nvPr/>
        </p:nvSpPr>
        <p:spPr>
          <a:xfrm>
            <a:off x="6766560" y="1252728"/>
            <a:ext cx="88696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9BC53D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inference</a:t>
            </a:r>
            <a:endParaRPr lang="en-US" sz="900" dirty="0"/>
          </a:p>
        </p:txBody>
      </p:sp>
      <p:pic>
        <p:nvPicPr>
          <p:cNvPr id="18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15665" y="1719072"/>
            <a:ext cx="3284103" cy="420624"/>
          </a:xfrm>
          <a:prstGeom prst="rect">
            <a:avLst/>
          </a:prstGeom>
        </p:spPr>
      </p:pic>
      <p:sp>
        <p:nvSpPr>
          <p:cNvPr id="19" name="Text 15"/>
          <p:cNvSpPr/>
          <p:nvPr/>
        </p:nvSpPr>
        <p:spPr>
          <a:xfrm>
            <a:off x="6839712" y="2651760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8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680" dirty="0"/>
          </a:p>
        </p:txBody>
      </p:sp>
      <p:sp>
        <p:nvSpPr>
          <p:cNvPr id="20" name="Text 16"/>
          <p:cNvSpPr/>
          <p:nvPr/>
        </p:nvSpPr>
        <p:spPr>
          <a:xfrm>
            <a:off x="7022592" y="2642616"/>
            <a:ext cx="431596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8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この近似があるから、信頼区間・t 検定・p 値が作れる。</a:t>
            </a:r>
            <a:endParaRPr lang="en-US" sz="1480" dirty="0"/>
          </a:p>
        </p:txBody>
      </p:sp>
      <p:sp>
        <p:nvSpPr>
          <p:cNvPr id="21" name="Text 17"/>
          <p:cNvSpPr/>
          <p:nvPr/>
        </p:nvSpPr>
        <p:spPr>
          <a:xfrm>
            <a:off x="6839712" y="3182112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8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680" dirty="0"/>
          </a:p>
        </p:txBody>
      </p:sp>
      <p:sp>
        <p:nvSpPr>
          <p:cNvPr id="22" name="Text 18"/>
          <p:cNvSpPr/>
          <p:nvPr/>
        </p:nvSpPr>
        <p:spPr>
          <a:xfrm>
            <a:off x="7022592" y="3172968"/>
            <a:ext cx="431596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8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ただし inference は identification の上に乗っている。</a:t>
            </a:r>
            <a:endParaRPr lang="en-US" sz="1480" dirty="0"/>
          </a:p>
        </p:txBody>
      </p:sp>
      <p:sp>
        <p:nvSpPr>
          <p:cNvPr id="23" name="Text 19"/>
          <p:cNvSpPr/>
          <p:nvPr/>
        </p:nvSpPr>
        <p:spPr>
          <a:xfrm>
            <a:off x="6839712" y="3712464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8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680" dirty="0"/>
          </a:p>
        </p:txBody>
      </p:sp>
      <p:sp>
        <p:nvSpPr>
          <p:cNvPr id="24" name="Text 20"/>
          <p:cNvSpPr/>
          <p:nvPr/>
        </p:nvSpPr>
        <p:spPr>
          <a:xfrm>
            <a:off x="7022592" y="3703320"/>
            <a:ext cx="431596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8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fit が良いだけでは検定しても意味がない。まず β₁ が読めていることが先。</a:t>
            </a:r>
            <a:endParaRPr lang="en-US" sz="148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E2B935"/>
          </a:solidFill>
          <a:ln w="12700">
            <a:solidFill>
              <a:srgbClr val="E2B935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89611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まとめ：OLS は 3 段階で読む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0525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この講義のキーワードは Fit / Identify / Infer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Shape 4"/>
          <p:cNvSpPr/>
          <p:nvPr/>
        </p:nvSpPr>
        <p:spPr>
          <a:xfrm>
            <a:off x="10442448" y="256032"/>
            <a:ext cx="1207008" cy="256032"/>
          </a:xfrm>
          <a:prstGeom prst="roundRect">
            <a:avLst>
              <a:gd name="adj" fmla="val 17857"/>
            </a:avLst>
          </a:prstGeom>
          <a:solidFill>
            <a:srgbClr val="E2B935">
              <a:alpha val="15000"/>
            </a:srgbClr>
          </a:solidFill>
          <a:ln w="12700">
            <a:solidFill>
              <a:srgbClr val="E2B935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Text 5"/>
          <p:cNvSpPr/>
          <p:nvPr/>
        </p:nvSpPr>
        <p:spPr>
          <a:xfrm>
            <a:off x="10497312" y="283464"/>
            <a:ext cx="109728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E2B935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まとめ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0116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3 ｜ OLS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31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822960" y="1463040"/>
            <a:ext cx="3246120" cy="3611880"/>
          </a:xfrm>
          <a:prstGeom prst="roundRect">
            <a:avLst>
              <a:gd name="adj" fmla="val 2254"/>
            </a:avLst>
          </a:prstGeom>
          <a:solidFill>
            <a:srgbClr val="ECF7F6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2" name="Text 10"/>
          <p:cNvSpPr/>
          <p:nvPr/>
        </p:nvSpPr>
        <p:spPr>
          <a:xfrm>
            <a:off x="1005840" y="1700784"/>
            <a:ext cx="12344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Fit</a:t>
            </a:r>
            <a:endParaRPr lang="en-US" sz="2200" dirty="0"/>
          </a:p>
        </p:txBody>
      </p:sp>
      <p:sp>
        <p:nvSpPr>
          <p:cNvPr id="13" name="Shape 11"/>
          <p:cNvSpPr/>
          <p:nvPr/>
        </p:nvSpPr>
        <p:spPr>
          <a:xfrm>
            <a:off x="987552" y="2084832"/>
            <a:ext cx="2596896" cy="0"/>
          </a:xfrm>
          <a:prstGeom prst="line">
            <a:avLst/>
          </a:prstGeom>
          <a:noFill/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" name="Text 12"/>
          <p:cNvSpPr/>
          <p:nvPr/>
        </p:nvSpPr>
        <p:spPr>
          <a:xfrm>
            <a:off x="1005840" y="2322576"/>
            <a:ext cx="278892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OLS = SSE を最小にする直線。</a:t>
            </a:r>
            <a:endParaRPr lang="en-US" sz="1620" dirty="0"/>
          </a:p>
          <a:p>
            <a:pPr marL="0" indent="0">
              <a:buNone/>
            </a:pPr>
            <a:r>
              <a:rPr lang="en-US" sz="16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平均点・残差条件・分散分解はここから出る。</a:t>
            </a:r>
            <a:endParaRPr lang="en-US" sz="1620" dirty="0"/>
          </a:p>
        </p:txBody>
      </p:sp>
      <p:sp>
        <p:nvSpPr>
          <p:cNvPr id="15" name="Shape 13"/>
          <p:cNvSpPr/>
          <p:nvPr/>
        </p:nvSpPr>
        <p:spPr>
          <a:xfrm>
            <a:off x="4526280" y="1463040"/>
            <a:ext cx="3246120" cy="3611880"/>
          </a:xfrm>
          <a:prstGeom prst="roundRect">
            <a:avLst>
              <a:gd name="adj" fmla="val 2254"/>
            </a:avLst>
          </a:prstGeom>
          <a:solidFill>
            <a:srgbClr val="FDF1EC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6" name="Text 14"/>
          <p:cNvSpPr/>
          <p:nvPr/>
        </p:nvSpPr>
        <p:spPr>
          <a:xfrm>
            <a:off x="4709160" y="1700784"/>
            <a:ext cx="12344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Identify</a:t>
            </a:r>
            <a:endParaRPr lang="en-US" sz="2200" dirty="0"/>
          </a:p>
        </p:txBody>
      </p:sp>
      <p:sp>
        <p:nvSpPr>
          <p:cNvPr id="17" name="Shape 15"/>
          <p:cNvSpPr/>
          <p:nvPr/>
        </p:nvSpPr>
        <p:spPr>
          <a:xfrm>
            <a:off x="4690872" y="2084832"/>
            <a:ext cx="2596896" cy="0"/>
          </a:xfrm>
          <a:prstGeom prst="line">
            <a:avLst/>
          </a:prstGeom>
          <a:noFill/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8" name="Text 16"/>
          <p:cNvSpPr/>
          <p:nvPr/>
        </p:nvSpPr>
        <p:spPr>
          <a:xfrm>
            <a:off x="4709160" y="2322576"/>
            <a:ext cx="278892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β₁ を読みたいなら E[u|x]=0 が必要。</a:t>
            </a:r>
            <a:endParaRPr lang="en-US" sz="1620" dirty="0"/>
          </a:p>
          <a:p>
            <a:pPr marL="0" indent="0">
              <a:buNone/>
            </a:pPr>
            <a:r>
              <a:rPr lang="en-US" sz="16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内生性があると分布の中心ごとズレる。</a:t>
            </a:r>
            <a:endParaRPr lang="en-US" sz="1620" dirty="0"/>
          </a:p>
        </p:txBody>
      </p:sp>
      <p:sp>
        <p:nvSpPr>
          <p:cNvPr id="19" name="Shape 17"/>
          <p:cNvSpPr/>
          <p:nvPr/>
        </p:nvSpPr>
        <p:spPr>
          <a:xfrm>
            <a:off x="8229600" y="1463040"/>
            <a:ext cx="3246120" cy="3611880"/>
          </a:xfrm>
          <a:prstGeom prst="roundRect">
            <a:avLst>
              <a:gd name="adj" fmla="val 2254"/>
            </a:avLst>
          </a:prstGeom>
          <a:solidFill>
            <a:srgbClr val="F2F8E7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20" name="Text 18"/>
          <p:cNvSpPr/>
          <p:nvPr/>
        </p:nvSpPr>
        <p:spPr>
          <a:xfrm>
            <a:off x="8412480" y="1700784"/>
            <a:ext cx="12344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9BC53D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Infer</a:t>
            </a:r>
            <a:endParaRPr lang="en-US" sz="2200" dirty="0"/>
          </a:p>
        </p:txBody>
      </p:sp>
      <p:sp>
        <p:nvSpPr>
          <p:cNvPr id="21" name="Shape 19"/>
          <p:cNvSpPr/>
          <p:nvPr/>
        </p:nvSpPr>
        <p:spPr>
          <a:xfrm>
            <a:off x="8394192" y="2084832"/>
            <a:ext cx="2596896" cy="0"/>
          </a:xfrm>
          <a:prstGeom prst="line">
            <a:avLst/>
          </a:prstGeom>
          <a:noFill/>
          <a:ln w="12700">
            <a:solidFill>
              <a:srgbClr val="9BC53D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2" name="Text 20"/>
          <p:cNvSpPr/>
          <p:nvPr/>
        </p:nvSpPr>
        <p:spPr>
          <a:xfrm>
            <a:off x="8412480" y="2322576"/>
            <a:ext cx="278892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識別できてはじめて、不偏性・SE・一致性・検定の話が意味を持つ。</a:t>
            </a:r>
            <a:endParaRPr lang="en-US" sz="1620" dirty="0"/>
          </a:p>
        </p:txBody>
      </p:sp>
      <p:sp>
        <p:nvSpPr>
          <p:cNvPr id="23" name="Shape 21"/>
          <p:cNvSpPr/>
          <p:nvPr/>
        </p:nvSpPr>
        <p:spPr>
          <a:xfrm>
            <a:off x="3639312" y="5358384"/>
            <a:ext cx="4901184" cy="530352"/>
          </a:xfrm>
          <a:prstGeom prst="roundRect">
            <a:avLst>
              <a:gd name="adj" fmla="val 13793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pic>
        <p:nvPicPr>
          <p:cNvPr id="24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51376" y="5468112"/>
            <a:ext cx="3877056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E2B935"/>
          </a:solidFill>
          <a:ln w="12700">
            <a:solidFill>
              <a:srgbClr val="E2B935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89611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宿題 / 自分で確認してほしいこと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0525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数式・図・条件を一度自分の手でつなぎ直すと、OLS の見え方がかなり変わる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Shape 4"/>
          <p:cNvSpPr/>
          <p:nvPr/>
        </p:nvSpPr>
        <p:spPr>
          <a:xfrm>
            <a:off x="10442448" y="256032"/>
            <a:ext cx="1207008" cy="256032"/>
          </a:xfrm>
          <a:prstGeom prst="roundRect">
            <a:avLst>
              <a:gd name="adj" fmla="val 17857"/>
            </a:avLst>
          </a:prstGeom>
          <a:solidFill>
            <a:srgbClr val="E2B935">
              <a:alpha val="15000"/>
            </a:srgbClr>
          </a:solidFill>
          <a:ln w="12700">
            <a:solidFill>
              <a:srgbClr val="E2B935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Text 5"/>
          <p:cNvSpPr/>
          <p:nvPr/>
        </p:nvSpPr>
        <p:spPr>
          <a:xfrm>
            <a:off x="10497312" y="283464"/>
            <a:ext cx="109728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E2B935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まとめ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0116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3 ｜ OLS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32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804672" y="1389888"/>
            <a:ext cx="5102352" cy="1554480"/>
          </a:xfrm>
          <a:prstGeom prst="roundRect">
            <a:avLst>
              <a:gd name="adj" fmla="val 4706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2" name="Shape 10"/>
          <p:cNvSpPr/>
          <p:nvPr/>
        </p:nvSpPr>
        <p:spPr>
          <a:xfrm>
            <a:off x="969264" y="1645920"/>
            <a:ext cx="365760" cy="365760"/>
          </a:xfrm>
          <a:prstGeom prst="ellipse">
            <a:avLst/>
          </a:prstGeom>
          <a:solidFill>
            <a:srgbClr val="FBF6E2"/>
          </a:solidFill>
          <a:ln w="12700">
            <a:solidFill>
              <a:srgbClr val="E2B935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" name="Text 11"/>
          <p:cNvSpPr/>
          <p:nvPr/>
        </p:nvSpPr>
        <p:spPr>
          <a:xfrm>
            <a:off x="969264" y="1719072"/>
            <a:ext cx="36576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E2B935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</a:t>
            </a:r>
            <a:endParaRPr lang="en-US" sz="1100" dirty="0"/>
          </a:p>
        </p:txBody>
      </p:sp>
      <p:sp>
        <p:nvSpPr>
          <p:cNvPr id="14" name="Text 12"/>
          <p:cNvSpPr/>
          <p:nvPr/>
        </p:nvSpPr>
        <p:spPr>
          <a:xfrm>
            <a:off x="1463040" y="1609344"/>
            <a:ext cx="1554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式展開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1463040" y="1938528"/>
            <a:ext cx="406908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手計算の 3 点例を、自分で微分して a,b を解く。</a:t>
            </a:r>
            <a:endParaRPr lang="en-US" sz="1420" dirty="0"/>
          </a:p>
        </p:txBody>
      </p:sp>
      <p:sp>
        <p:nvSpPr>
          <p:cNvPr id="16" name="Shape 14"/>
          <p:cNvSpPr/>
          <p:nvPr/>
        </p:nvSpPr>
        <p:spPr>
          <a:xfrm>
            <a:off x="6309360" y="1389888"/>
            <a:ext cx="5102352" cy="1554480"/>
          </a:xfrm>
          <a:prstGeom prst="roundRect">
            <a:avLst>
              <a:gd name="adj" fmla="val 4706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7" name="Shape 15"/>
          <p:cNvSpPr/>
          <p:nvPr/>
        </p:nvSpPr>
        <p:spPr>
          <a:xfrm>
            <a:off x="6473952" y="1645920"/>
            <a:ext cx="365760" cy="365760"/>
          </a:xfrm>
          <a:prstGeom prst="ellipse">
            <a:avLst/>
          </a:prstGeom>
          <a:solidFill>
            <a:srgbClr val="FBF6E2"/>
          </a:solidFill>
          <a:ln w="12700">
            <a:solidFill>
              <a:srgbClr val="E2B935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8" name="Text 16"/>
          <p:cNvSpPr/>
          <p:nvPr/>
        </p:nvSpPr>
        <p:spPr>
          <a:xfrm>
            <a:off x="6473952" y="1719072"/>
            <a:ext cx="36576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E2B935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2</a:t>
            </a:r>
            <a:endParaRPr lang="en-US" sz="1100" dirty="0"/>
          </a:p>
        </p:txBody>
      </p:sp>
      <p:sp>
        <p:nvSpPr>
          <p:cNvPr id="19" name="Text 17"/>
          <p:cNvSpPr/>
          <p:nvPr/>
        </p:nvSpPr>
        <p:spPr>
          <a:xfrm>
            <a:off x="6967728" y="1609344"/>
            <a:ext cx="1554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識別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6967728" y="1938528"/>
            <a:ext cx="406908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OLS で欲しい β₁ が読めそうな例と、読めなさそうな例を 1 つずつ考える。</a:t>
            </a:r>
            <a:endParaRPr lang="en-US" sz="1420" dirty="0"/>
          </a:p>
        </p:txBody>
      </p:sp>
      <p:sp>
        <p:nvSpPr>
          <p:cNvPr id="21" name="Shape 19"/>
          <p:cNvSpPr/>
          <p:nvPr/>
        </p:nvSpPr>
        <p:spPr>
          <a:xfrm>
            <a:off x="804672" y="3310128"/>
            <a:ext cx="5102352" cy="1554480"/>
          </a:xfrm>
          <a:prstGeom prst="roundRect">
            <a:avLst>
              <a:gd name="adj" fmla="val 4706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22" name="Shape 20"/>
          <p:cNvSpPr/>
          <p:nvPr/>
        </p:nvSpPr>
        <p:spPr>
          <a:xfrm>
            <a:off x="969264" y="3566160"/>
            <a:ext cx="365760" cy="365760"/>
          </a:xfrm>
          <a:prstGeom prst="ellipse">
            <a:avLst/>
          </a:prstGeom>
          <a:solidFill>
            <a:srgbClr val="FBF6E2"/>
          </a:solidFill>
          <a:ln w="12700">
            <a:solidFill>
              <a:srgbClr val="E2B935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3" name="Text 21"/>
          <p:cNvSpPr/>
          <p:nvPr/>
        </p:nvSpPr>
        <p:spPr>
          <a:xfrm>
            <a:off x="969264" y="3639312"/>
            <a:ext cx="36576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E2B935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3</a:t>
            </a:r>
            <a:endParaRPr lang="en-US" sz="1100" dirty="0"/>
          </a:p>
        </p:txBody>
      </p:sp>
      <p:sp>
        <p:nvSpPr>
          <p:cNvPr id="24" name="Text 22"/>
          <p:cNvSpPr/>
          <p:nvPr/>
        </p:nvSpPr>
        <p:spPr>
          <a:xfrm>
            <a:off x="1463040" y="3529584"/>
            <a:ext cx="1554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自由度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1463040" y="3858768"/>
            <a:ext cx="406908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なぜ n-2 が出るのか、残差分散の式と合わせて確認する。</a:t>
            </a:r>
            <a:endParaRPr lang="en-US" sz="1420" dirty="0"/>
          </a:p>
        </p:txBody>
      </p:sp>
      <p:sp>
        <p:nvSpPr>
          <p:cNvPr id="26" name="Shape 24"/>
          <p:cNvSpPr/>
          <p:nvPr/>
        </p:nvSpPr>
        <p:spPr>
          <a:xfrm>
            <a:off x="6309360" y="3310128"/>
            <a:ext cx="5102352" cy="1554480"/>
          </a:xfrm>
          <a:prstGeom prst="roundRect">
            <a:avLst>
              <a:gd name="adj" fmla="val 4706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27" name="Shape 25"/>
          <p:cNvSpPr/>
          <p:nvPr/>
        </p:nvSpPr>
        <p:spPr>
          <a:xfrm>
            <a:off x="6473952" y="3566160"/>
            <a:ext cx="365760" cy="365760"/>
          </a:xfrm>
          <a:prstGeom prst="ellipse">
            <a:avLst/>
          </a:prstGeom>
          <a:solidFill>
            <a:srgbClr val="FBF6E2"/>
          </a:solidFill>
          <a:ln w="12700">
            <a:solidFill>
              <a:srgbClr val="E2B935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8" name="Text 26"/>
          <p:cNvSpPr/>
          <p:nvPr/>
        </p:nvSpPr>
        <p:spPr>
          <a:xfrm>
            <a:off x="6473952" y="3639312"/>
            <a:ext cx="36576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E2B935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4</a:t>
            </a:r>
            <a:endParaRPr lang="en-US" sz="1100" dirty="0"/>
          </a:p>
        </p:txBody>
      </p:sp>
      <p:sp>
        <p:nvSpPr>
          <p:cNvPr id="29" name="Text 27"/>
          <p:cNvSpPr/>
          <p:nvPr/>
        </p:nvSpPr>
        <p:spPr>
          <a:xfrm>
            <a:off x="6967728" y="3529584"/>
            <a:ext cx="1554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次回準備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6967728" y="3858768"/>
            <a:ext cx="406908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t-test / F-test / Z-test の最低限の違いを復習しておく。</a:t>
            </a:r>
            <a:endParaRPr lang="en-US" sz="1420" dirty="0"/>
          </a:p>
        </p:txBody>
      </p:sp>
      <p:sp>
        <p:nvSpPr>
          <p:cNvPr id="31" name="Shape 29"/>
          <p:cNvSpPr/>
          <p:nvPr/>
        </p:nvSpPr>
        <p:spPr>
          <a:xfrm>
            <a:off x="841248" y="5468112"/>
            <a:ext cx="10808208" cy="475488"/>
          </a:xfrm>
          <a:prstGeom prst="roundRect">
            <a:avLst>
              <a:gd name="adj" fmla="val 15385"/>
            </a:avLst>
          </a:prstGeom>
          <a:solidFill>
            <a:srgbClr val="FBF6E2"/>
          </a:solidFill>
          <a:ln w="12700">
            <a:solidFill>
              <a:srgbClr val="E2B935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" name="Text 30"/>
          <p:cNvSpPr/>
          <p:nvPr/>
        </p:nvSpPr>
        <p:spPr>
          <a:xfrm>
            <a:off x="987552" y="5623560"/>
            <a:ext cx="105156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次回は OLS の推論。識別が済んでから初めて、検定と区間推定に意味が出る。</a:t>
            </a:r>
            <a:endParaRPr lang="en-US" sz="132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2AA7A1"/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89611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予測が外れた分を「残差」と呼ぶ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0525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OLS はこのズレをどう測るか、という問題でもある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Shape 4"/>
          <p:cNvSpPr/>
          <p:nvPr/>
        </p:nvSpPr>
        <p:spPr>
          <a:xfrm>
            <a:off x="10442448" y="256032"/>
            <a:ext cx="1207008" cy="256032"/>
          </a:xfrm>
          <a:prstGeom prst="roundRect">
            <a:avLst>
              <a:gd name="adj" fmla="val 17857"/>
            </a:avLst>
          </a:prstGeom>
          <a:solidFill>
            <a:srgbClr val="2AA7A1">
              <a:alpha val="15000"/>
            </a:srgbClr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Text 5"/>
          <p:cNvSpPr/>
          <p:nvPr/>
        </p:nvSpPr>
        <p:spPr>
          <a:xfrm>
            <a:off x="10497312" y="283464"/>
            <a:ext cx="109728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OLS の導入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0116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3 ｜ OLS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676656" y="1078992"/>
            <a:ext cx="5669280" cy="5047488"/>
          </a:xfrm>
          <a:prstGeom prst="roundRect">
            <a:avLst>
              <a:gd name="adj" fmla="val 1449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pic>
        <p:nvPicPr>
          <p:cNvPr id="12" name="Image 0" descr="/mnt/data/lecture3_v2_assets/fig_residuals_vertic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" y="1953772"/>
            <a:ext cx="5486400" cy="3590535"/>
          </a:xfrm>
          <a:prstGeom prst="rect">
            <a:avLst/>
          </a:prstGeom>
        </p:spPr>
      </p:pic>
      <p:sp>
        <p:nvSpPr>
          <p:cNvPr id="13" name="Shape 10"/>
          <p:cNvSpPr/>
          <p:nvPr/>
        </p:nvSpPr>
        <p:spPr>
          <a:xfrm>
            <a:off x="786384" y="1170432"/>
            <a:ext cx="960120" cy="210312"/>
          </a:xfrm>
          <a:prstGeom prst="roundRect">
            <a:avLst/>
          </a:prstGeom>
          <a:solidFill>
            <a:srgbClr val="6B7A88">
              <a:alpha val="16000"/>
            </a:srgbClr>
          </a:solidFill>
          <a:ln w="12700">
            <a:solidFill>
              <a:srgbClr val="6B7A88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" name="Text 11"/>
          <p:cNvSpPr/>
          <p:nvPr/>
        </p:nvSpPr>
        <p:spPr>
          <a:xfrm>
            <a:off x="822960" y="1197864"/>
            <a:ext cx="88696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residuals</a:t>
            </a:r>
            <a:endParaRPr lang="en-US" sz="900" dirty="0"/>
          </a:p>
        </p:txBody>
      </p:sp>
      <p:sp>
        <p:nvSpPr>
          <p:cNvPr id="15" name="Shape 12"/>
          <p:cNvSpPr/>
          <p:nvPr/>
        </p:nvSpPr>
        <p:spPr>
          <a:xfrm>
            <a:off x="6565392" y="1078992"/>
            <a:ext cx="5074920" cy="5047488"/>
          </a:xfrm>
          <a:prstGeom prst="roundRect">
            <a:avLst>
              <a:gd name="adj" fmla="val 1449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6" name="Shape 13"/>
          <p:cNvSpPr/>
          <p:nvPr/>
        </p:nvSpPr>
        <p:spPr>
          <a:xfrm>
            <a:off x="6693408" y="1207008"/>
            <a:ext cx="960120" cy="210312"/>
          </a:xfrm>
          <a:prstGeom prst="roundRect">
            <a:avLst/>
          </a:prstGeom>
          <a:solidFill>
            <a:srgbClr val="2AA7A1">
              <a:alpha val="16000"/>
            </a:srgbClr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" name="Text 14"/>
          <p:cNvSpPr/>
          <p:nvPr/>
        </p:nvSpPr>
        <p:spPr>
          <a:xfrm>
            <a:off x="6729984" y="1234440"/>
            <a:ext cx="88696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definition</a:t>
            </a:r>
            <a:endParaRPr lang="en-US" sz="900" dirty="0"/>
          </a:p>
        </p:txBody>
      </p:sp>
      <p:pic>
        <p:nvPicPr>
          <p:cNvPr id="18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3354" y="1700784"/>
            <a:ext cx="2018995" cy="420624"/>
          </a:xfrm>
          <a:prstGeom prst="rect">
            <a:avLst/>
          </a:prstGeom>
        </p:spPr>
      </p:pic>
      <p:sp>
        <p:nvSpPr>
          <p:cNvPr id="19" name="Text 15"/>
          <p:cNvSpPr/>
          <p:nvPr/>
        </p:nvSpPr>
        <p:spPr>
          <a:xfrm>
            <a:off x="6748272" y="2414016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700" dirty="0"/>
          </a:p>
        </p:txBody>
      </p:sp>
      <p:sp>
        <p:nvSpPr>
          <p:cNvPr id="20" name="Text 16"/>
          <p:cNvSpPr/>
          <p:nvPr/>
        </p:nvSpPr>
        <p:spPr>
          <a:xfrm>
            <a:off x="6931152" y="2404872"/>
            <a:ext cx="4343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各点の実測値 y_i と、直線が出す予測値 ŷ_i は一般には一致しない。</a:t>
            </a:r>
            <a:endParaRPr lang="en-US" sz="1500" dirty="0"/>
          </a:p>
        </p:txBody>
      </p:sp>
      <p:sp>
        <p:nvSpPr>
          <p:cNvPr id="21" name="Text 17"/>
          <p:cNvSpPr/>
          <p:nvPr/>
        </p:nvSpPr>
        <p:spPr>
          <a:xfrm>
            <a:off x="6748272" y="2980944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700" dirty="0"/>
          </a:p>
        </p:txBody>
      </p:sp>
      <p:sp>
        <p:nvSpPr>
          <p:cNvPr id="22" name="Text 18"/>
          <p:cNvSpPr/>
          <p:nvPr/>
        </p:nvSpPr>
        <p:spPr>
          <a:xfrm>
            <a:off x="6931152" y="2971800"/>
            <a:ext cx="4343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その差 e_i を残差と呼ぶ。図では“点から線までの縦の距離”。</a:t>
            </a:r>
            <a:endParaRPr lang="en-US" sz="1500" dirty="0"/>
          </a:p>
        </p:txBody>
      </p:sp>
      <p:sp>
        <p:nvSpPr>
          <p:cNvPr id="23" name="Text 19"/>
          <p:cNvSpPr/>
          <p:nvPr/>
        </p:nvSpPr>
        <p:spPr>
          <a:xfrm>
            <a:off x="6748272" y="3547872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700" dirty="0"/>
          </a:p>
        </p:txBody>
      </p:sp>
      <p:sp>
        <p:nvSpPr>
          <p:cNvPr id="24" name="Text 20"/>
          <p:cNvSpPr/>
          <p:nvPr/>
        </p:nvSpPr>
        <p:spPr>
          <a:xfrm>
            <a:off x="6931152" y="3538728"/>
            <a:ext cx="4343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残差が全部 0 なら完全に当てはまる。</a:t>
            </a:r>
            <a:endParaRPr lang="en-US" sz="1500" dirty="0"/>
          </a:p>
        </p:txBody>
      </p:sp>
      <p:sp>
        <p:nvSpPr>
          <p:cNvPr id="25" name="Text 21"/>
          <p:cNvSpPr/>
          <p:nvPr/>
        </p:nvSpPr>
        <p:spPr>
          <a:xfrm>
            <a:off x="6748272" y="4114800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700" dirty="0"/>
          </a:p>
        </p:txBody>
      </p:sp>
      <p:sp>
        <p:nvSpPr>
          <p:cNvPr id="26" name="Text 22"/>
          <p:cNvSpPr/>
          <p:nvPr/>
        </p:nvSpPr>
        <p:spPr>
          <a:xfrm>
            <a:off x="6931152" y="4105656"/>
            <a:ext cx="4343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だから、どの直線がよいかは「残差をどう集計するか」で決まる。</a:t>
            </a:r>
            <a:endParaRPr lang="en-US" sz="1500" dirty="0"/>
          </a:p>
        </p:txBody>
      </p:sp>
      <p:sp>
        <p:nvSpPr>
          <p:cNvPr id="27" name="Shape 23"/>
          <p:cNvSpPr/>
          <p:nvPr/>
        </p:nvSpPr>
        <p:spPr>
          <a:xfrm>
            <a:off x="6912864" y="5340096"/>
            <a:ext cx="2560320" cy="310896"/>
          </a:xfrm>
          <a:prstGeom prst="roundRect">
            <a:avLst/>
          </a:prstGeom>
          <a:solidFill>
            <a:srgbClr val="E97A52">
              <a:alpha val="15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8" name="Text 24"/>
          <p:cNvSpPr/>
          <p:nvPr/>
        </p:nvSpPr>
        <p:spPr>
          <a:xfrm>
            <a:off x="6940296" y="5394960"/>
            <a:ext cx="250545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残差は縦方向で測る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2AA7A1"/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89611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OLS の定義：SSE を最小にすること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0525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プラスとマイナスの打ち消しを避けるため、残差は二乗して足し合わせる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Shape 4"/>
          <p:cNvSpPr/>
          <p:nvPr/>
        </p:nvSpPr>
        <p:spPr>
          <a:xfrm>
            <a:off x="10442448" y="256032"/>
            <a:ext cx="1207008" cy="256032"/>
          </a:xfrm>
          <a:prstGeom prst="roundRect">
            <a:avLst>
              <a:gd name="adj" fmla="val 17857"/>
            </a:avLst>
          </a:prstGeom>
          <a:solidFill>
            <a:srgbClr val="2AA7A1">
              <a:alpha val="15000"/>
            </a:srgbClr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Text 5"/>
          <p:cNvSpPr/>
          <p:nvPr/>
        </p:nvSpPr>
        <p:spPr>
          <a:xfrm>
            <a:off x="10497312" y="283464"/>
            <a:ext cx="109728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OLS の導入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0116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3 ｜ OLS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5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676656" y="1115568"/>
            <a:ext cx="5120640" cy="4937760"/>
          </a:xfrm>
          <a:prstGeom prst="roundRect">
            <a:avLst>
              <a:gd name="adj" fmla="val 1481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pic>
        <p:nvPicPr>
          <p:cNvPr id="12" name="Image 0" descr="/mnt/data/lecture3_v2_assets/fig_sse_contou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" y="1953235"/>
            <a:ext cx="4937760" cy="3555033"/>
          </a:xfrm>
          <a:prstGeom prst="rect">
            <a:avLst/>
          </a:prstGeom>
        </p:spPr>
      </p:pic>
      <p:sp>
        <p:nvSpPr>
          <p:cNvPr id="13" name="Shape 10"/>
          <p:cNvSpPr/>
          <p:nvPr/>
        </p:nvSpPr>
        <p:spPr>
          <a:xfrm>
            <a:off x="786384" y="1207008"/>
            <a:ext cx="960120" cy="210312"/>
          </a:xfrm>
          <a:prstGeom prst="roundRect">
            <a:avLst/>
          </a:prstGeom>
          <a:solidFill>
            <a:srgbClr val="6B7A88">
              <a:alpha val="16000"/>
            </a:srgbClr>
          </a:solidFill>
          <a:ln w="12700">
            <a:solidFill>
              <a:srgbClr val="6B7A88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" name="Text 11"/>
          <p:cNvSpPr/>
          <p:nvPr/>
        </p:nvSpPr>
        <p:spPr>
          <a:xfrm>
            <a:off x="822960" y="1234440"/>
            <a:ext cx="88696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SSE landscape</a:t>
            </a:r>
            <a:endParaRPr lang="en-US" sz="900" dirty="0"/>
          </a:p>
        </p:txBody>
      </p:sp>
      <p:sp>
        <p:nvSpPr>
          <p:cNvPr id="15" name="Shape 12"/>
          <p:cNvSpPr/>
          <p:nvPr/>
        </p:nvSpPr>
        <p:spPr>
          <a:xfrm>
            <a:off x="5989320" y="1115568"/>
            <a:ext cx="5669280" cy="4937760"/>
          </a:xfrm>
          <a:prstGeom prst="roundRect">
            <a:avLst>
              <a:gd name="adj" fmla="val 1481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6" name="Shape 13"/>
          <p:cNvSpPr/>
          <p:nvPr/>
        </p:nvSpPr>
        <p:spPr>
          <a:xfrm>
            <a:off x="6126480" y="1243584"/>
            <a:ext cx="960120" cy="210312"/>
          </a:xfrm>
          <a:prstGeom prst="roundRect">
            <a:avLst/>
          </a:prstGeom>
          <a:solidFill>
            <a:srgbClr val="2AA7A1">
              <a:alpha val="16000"/>
            </a:srgbClr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" name="Text 14"/>
          <p:cNvSpPr/>
          <p:nvPr/>
        </p:nvSpPr>
        <p:spPr>
          <a:xfrm>
            <a:off x="6163056" y="1271016"/>
            <a:ext cx="88696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definition</a:t>
            </a:r>
            <a:endParaRPr lang="en-US" sz="900" dirty="0"/>
          </a:p>
        </p:txBody>
      </p:sp>
      <p:pic>
        <p:nvPicPr>
          <p:cNvPr id="18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41243" y="1719072"/>
            <a:ext cx="2183723" cy="475488"/>
          </a:xfrm>
          <a:prstGeom prst="rect">
            <a:avLst/>
          </a:prstGeom>
        </p:spPr>
      </p:pic>
      <p:pic>
        <p:nvPicPr>
          <p:cNvPr id="19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25615" y="2450592"/>
            <a:ext cx="2414979" cy="475488"/>
          </a:xfrm>
          <a:prstGeom prst="rect">
            <a:avLst/>
          </a:prstGeom>
        </p:spPr>
      </p:pic>
      <p:sp>
        <p:nvSpPr>
          <p:cNvPr id="20" name="Text 15"/>
          <p:cNvSpPr/>
          <p:nvPr/>
        </p:nvSpPr>
        <p:spPr>
          <a:xfrm>
            <a:off x="6272784" y="3255264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700" dirty="0"/>
          </a:p>
        </p:txBody>
      </p:sp>
      <p:sp>
        <p:nvSpPr>
          <p:cNvPr id="21" name="Text 16"/>
          <p:cNvSpPr/>
          <p:nvPr/>
        </p:nvSpPr>
        <p:spPr>
          <a:xfrm>
            <a:off x="6455664" y="3246120"/>
            <a:ext cx="4754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SSE (sum of squared errors) は残差平方和。</a:t>
            </a:r>
            <a:endParaRPr lang="en-US" sz="1500" dirty="0"/>
          </a:p>
        </p:txBody>
      </p:sp>
      <p:sp>
        <p:nvSpPr>
          <p:cNvPr id="22" name="Text 17"/>
          <p:cNvSpPr/>
          <p:nvPr/>
        </p:nvSpPr>
        <p:spPr>
          <a:xfrm>
            <a:off x="6272784" y="3822192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700" dirty="0"/>
          </a:p>
        </p:txBody>
      </p:sp>
      <p:sp>
        <p:nvSpPr>
          <p:cNvPr id="23" name="Text 18"/>
          <p:cNvSpPr/>
          <p:nvPr/>
        </p:nvSpPr>
        <p:spPr>
          <a:xfrm>
            <a:off x="6455664" y="3813048"/>
            <a:ext cx="4754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二乗するので、符号が打ち消されず、大きいズレを強く罰する。</a:t>
            </a:r>
            <a:endParaRPr lang="en-US" sz="1500" dirty="0"/>
          </a:p>
        </p:txBody>
      </p:sp>
      <p:sp>
        <p:nvSpPr>
          <p:cNvPr id="24" name="Text 19"/>
          <p:cNvSpPr/>
          <p:nvPr/>
        </p:nvSpPr>
        <p:spPr>
          <a:xfrm>
            <a:off x="6272784" y="4389120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700" dirty="0"/>
          </a:p>
        </p:txBody>
      </p:sp>
      <p:sp>
        <p:nvSpPr>
          <p:cNvPr id="25" name="Text 20"/>
          <p:cNvSpPr/>
          <p:nvPr/>
        </p:nvSpPr>
        <p:spPr>
          <a:xfrm>
            <a:off x="6455664" y="4379976"/>
            <a:ext cx="4754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図の谷の底が OLS の (â, b̂)。</a:t>
            </a:r>
            <a:endParaRPr lang="en-US" sz="1500" dirty="0"/>
          </a:p>
        </p:txBody>
      </p:sp>
      <p:sp>
        <p:nvSpPr>
          <p:cNvPr id="26" name="Shape 21"/>
          <p:cNvSpPr/>
          <p:nvPr/>
        </p:nvSpPr>
        <p:spPr>
          <a:xfrm>
            <a:off x="6419088" y="5358384"/>
            <a:ext cx="2148840" cy="310896"/>
          </a:xfrm>
          <a:prstGeom prst="roundRect">
            <a:avLst/>
          </a:prstGeom>
          <a:solidFill>
            <a:srgbClr val="2AA7A1">
              <a:alpha val="15000"/>
            </a:srgbClr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7" name="Text 22"/>
          <p:cNvSpPr/>
          <p:nvPr/>
        </p:nvSpPr>
        <p:spPr>
          <a:xfrm>
            <a:off x="6446520" y="5413248"/>
            <a:ext cx="209397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OLS = “最小二乗法”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2AA7A1"/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89611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3 点だけでも「どの直線がよいか」は比べられる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0525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同じ散布図に候補直線を重ねると、SSE の比較がかなり直感的になる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Shape 4"/>
          <p:cNvSpPr/>
          <p:nvPr/>
        </p:nvSpPr>
        <p:spPr>
          <a:xfrm>
            <a:off x="10442448" y="256032"/>
            <a:ext cx="1207008" cy="256032"/>
          </a:xfrm>
          <a:prstGeom prst="roundRect">
            <a:avLst>
              <a:gd name="adj" fmla="val 17857"/>
            </a:avLst>
          </a:prstGeom>
          <a:solidFill>
            <a:srgbClr val="2AA7A1">
              <a:alpha val="15000"/>
            </a:srgbClr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Text 5"/>
          <p:cNvSpPr/>
          <p:nvPr/>
        </p:nvSpPr>
        <p:spPr>
          <a:xfrm>
            <a:off x="10497312" y="283464"/>
            <a:ext cx="109728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OLS の導入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0116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3 ｜ OLS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6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676656" y="1097280"/>
            <a:ext cx="6400800" cy="4919472"/>
          </a:xfrm>
          <a:prstGeom prst="roundRect">
            <a:avLst>
              <a:gd name="adj" fmla="val 1487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pic>
        <p:nvPicPr>
          <p:cNvPr id="12" name="Image 0" descr="/mnt/data/lecture3_v2_assets/fig_three_point_candidat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" y="1684031"/>
            <a:ext cx="6217920" cy="4038579"/>
          </a:xfrm>
          <a:prstGeom prst="rect">
            <a:avLst/>
          </a:prstGeom>
        </p:spPr>
      </p:pic>
      <p:sp>
        <p:nvSpPr>
          <p:cNvPr id="13" name="Shape 10"/>
          <p:cNvSpPr/>
          <p:nvPr/>
        </p:nvSpPr>
        <p:spPr>
          <a:xfrm>
            <a:off x="786384" y="1188720"/>
            <a:ext cx="960120" cy="210312"/>
          </a:xfrm>
          <a:prstGeom prst="roundRect">
            <a:avLst/>
          </a:prstGeom>
          <a:solidFill>
            <a:srgbClr val="6B7A88">
              <a:alpha val="16000"/>
            </a:srgbClr>
          </a:solidFill>
          <a:ln w="12700">
            <a:solidFill>
              <a:srgbClr val="6B7A88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" name="Text 11"/>
          <p:cNvSpPr/>
          <p:nvPr/>
        </p:nvSpPr>
        <p:spPr>
          <a:xfrm>
            <a:off x="822960" y="1216152"/>
            <a:ext cx="88696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candidate lines</a:t>
            </a:r>
            <a:endParaRPr lang="en-US" sz="900" dirty="0"/>
          </a:p>
        </p:txBody>
      </p:sp>
      <p:sp>
        <p:nvSpPr>
          <p:cNvPr id="15" name="Shape 12"/>
          <p:cNvSpPr/>
          <p:nvPr/>
        </p:nvSpPr>
        <p:spPr>
          <a:xfrm>
            <a:off x="7278624" y="1097280"/>
            <a:ext cx="4370832" cy="4919472"/>
          </a:xfrm>
          <a:prstGeom prst="roundRect">
            <a:avLst>
              <a:gd name="adj" fmla="val 1674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6" name="Shape 13"/>
          <p:cNvSpPr/>
          <p:nvPr/>
        </p:nvSpPr>
        <p:spPr>
          <a:xfrm>
            <a:off x="7424928" y="1225296"/>
            <a:ext cx="960120" cy="210312"/>
          </a:xfrm>
          <a:prstGeom prst="roundRect">
            <a:avLst/>
          </a:prstGeom>
          <a:solidFill>
            <a:srgbClr val="2AA7A1">
              <a:alpha val="16000"/>
            </a:srgbClr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" name="Text 14"/>
          <p:cNvSpPr/>
          <p:nvPr/>
        </p:nvSpPr>
        <p:spPr>
          <a:xfrm>
            <a:off x="7461504" y="1252728"/>
            <a:ext cx="88696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SSE comparison</a:t>
            </a:r>
            <a:endParaRPr lang="en-US" sz="900" dirty="0"/>
          </a:p>
        </p:txBody>
      </p:sp>
      <p:sp>
        <p:nvSpPr>
          <p:cNvPr id="18" name="Text 15"/>
          <p:cNvSpPr/>
          <p:nvPr/>
        </p:nvSpPr>
        <p:spPr>
          <a:xfrm>
            <a:off x="7516368" y="1874520"/>
            <a:ext cx="10972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直線</a:t>
            </a:r>
            <a:endParaRPr lang="en-US" sz="1300" dirty="0"/>
          </a:p>
        </p:txBody>
      </p:sp>
      <p:sp>
        <p:nvSpPr>
          <p:cNvPr id="19" name="Text 16"/>
          <p:cNvSpPr/>
          <p:nvPr/>
        </p:nvSpPr>
        <p:spPr>
          <a:xfrm>
            <a:off x="10287000" y="1874520"/>
            <a:ext cx="5486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SSE</a:t>
            </a:r>
            <a:endParaRPr lang="en-US" sz="1300" dirty="0"/>
          </a:p>
        </p:txBody>
      </p:sp>
      <p:sp>
        <p:nvSpPr>
          <p:cNvPr id="20" name="Shape 17"/>
          <p:cNvSpPr/>
          <p:nvPr/>
        </p:nvSpPr>
        <p:spPr>
          <a:xfrm>
            <a:off x="7479792" y="2121408"/>
            <a:ext cx="370332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1" name="Text 18"/>
          <p:cNvSpPr/>
          <p:nvPr/>
        </p:nvSpPr>
        <p:spPr>
          <a:xfrm>
            <a:off x="7516368" y="2212848"/>
            <a:ext cx="22402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y = x</a:t>
            </a:r>
            <a:endParaRPr lang="en-US" sz="1600" dirty="0"/>
          </a:p>
        </p:txBody>
      </p:sp>
      <p:sp>
        <p:nvSpPr>
          <p:cNvPr id="22" name="Text 19"/>
          <p:cNvSpPr/>
          <p:nvPr/>
        </p:nvSpPr>
        <p:spPr>
          <a:xfrm>
            <a:off x="10314432" y="2212848"/>
            <a:ext cx="6400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2</a:t>
            </a:r>
            <a:endParaRPr lang="en-US" sz="1600" dirty="0"/>
          </a:p>
        </p:txBody>
      </p:sp>
      <p:sp>
        <p:nvSpPr>
          <p:cNvPr id="23" name="Shape 20"/>
          <p:cNvSpPr/>
          <p:nvPr/>
        </p:nvSpPr>
        <p:spPr>
          <a:xfrm>
            <a:off x="7479792" y="2779776"/>
            <a:ext cx="370332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4" name="Text 21"/>
          <p:cNvSpPr/>
          <p:nvPr/>
        </p:nvSpPr>
        <p:spPr>
          <a:xfrm>
            <a:off x="7516368" y="2871216"/>
            <a:ext cx="22402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y = 1 + x</a:t>
            </a:r>
            <a:endParaRPr lang="en-US" sz="1600" dirty="0"/>
          </a:p>
        </p:txBody>
      </p:sp>
      <p:sp>
        <p:nvSpPr>
          <p:cNvPr id="25" name="Text 22"/>
          <p:cNvSpPr/>
          <p:nvPr/>
        </p:nvSpPr>
        <p:spPr>
          <a:xfrm>
            <a:off x="10314432" y="2871216"/>
            <a:ext cx="6400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</a:t>
            </a:r>
            <a:endParaRPr lang="en-US" sz="1600" dirty="0"/>
          </a:p>
        </p:txBody>
      </p:sp>
      <p:sp>
        <p:nvSpPr>
          <p:cNvPr id="26" name="Shape 23"/>
          <p:cNvSpPr/>
          <p:nvPr/>
        </p:nvSpPr>
        <p:spPr>
          <a:xfrm>
            <a:off x="7479792" y="3438144"/>
            <a:ext cx="370332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7" name="Text 24"/>
          <p:cNvSpPr/>
          <p:nvPr/>
        </p:nvSpPr>
        <p:spPr>
          <a:xfrm>
            <a:off x="7516368" y="3529584"/>
            <a:ext cx="22402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OLS: y = 2/3 + x</a:t>
            </a:r>
            <a:endParaRPr lang="en-US" sz="1600" dirty="0"/>
          </a:p>
        </p:txBody>
      </p:sp>
      <p:sp>
        <p:nvSpPr>
          <p:cNvPr id="28" name="Text 25"/>
          <p:cNvSpPr/>
          <p:nvPr/>
        </p:nvSpPr>
        <p:spPr>
          <a:xfrm>
            <a:off x="10314432" y="3529584"/>
            <a:ext cx="6400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2/3</a:t>
            </a:r>
            <a:endParaRPr lang="en-US" sz="1600" dirty="0"/>
          </a:p>
        </p:txBody>
      </p:sp>
      <p:sp>
        <p:nvSpPr>
          <p:cNvPr id="29" name="Text 26"/>
          <p:cNvSpPr/>
          <p:nvPr/>
        </p:nvSpPr>
        <p:spPr>
          <a:xfrm>
            <a:off x="7498080" y="4370832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600" dirty="0"/>
          </a:p>
        </p:txBody>
      </p:sp>
      <p:sp>
        <p:nvSpPr>
          <p:cNvPr id="30" name="Text 27"/>
          <p:cNvSpPr/>
          <p:nvPr/>
        </p:nvSpPr>
        <p:spPr>
          <a:xfrm>
            <a:off x="7680960" y="4361688"/>
            <a:ext cx="363931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候補 y=1+x は y=x より良いが、まだ最小ではない。</a:t>
            </a:r>
            <a:endParaRPr lang="en-US" sz="1400" dirty="0"/>
          </a:p>
        </p:txBody>
      </p:sp>
      <p:sp>
        <p:nvSpPr>
          <p:cNvPr id="31" name="Text 28"/>
          <p:cNvSpPr/>
          <p:nvPr/>
        </p:nvSpPr>
        <p:spPr>
          <a:xfrm>
            <a:off x="7498080" y="4791456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600" dirty="0"/>
          </a:p>
        </p:txBody>
      </p:sp>
      <p:sp>
        <p:nvSpPr>
          <p:cNvPr id="32" name="Text 29"/>
          <p:cNvSpPr/>
          <p:nvPr/>
        </p:nvSpPr>
        <p:spPr>
          <a:xfrm>
            <a:off x="7680960" y="4782312"/>
            <a:ext cx="363931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OLS の直線はさらに下がって SSE = 2/3 になる。</a:t>
            </a:r>
            <a:endParaRPr lang="en-US" sz="1400" dirty="0"/>
          </a:p>
        </p:txBody>
      </p:sp>
      <p:sp>
        <p:nvSpPr>
          <p:cNvPr id="33" name="Text 30"/>
          <p:cNvSpPr/>
          <p:nvPr/>
        </p:nvSpPr>
        <p:spPr>
          <a:xfrm>
            <a:off x="7498080" y="5212080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600" dirty="0"/>
          </a:p>
        </p:txBody>
      </p:sp>
      <p:sp>
        <p:nvSpPr>
          <p:cNvPr id="34" name="Text 31"/>
          <p:cNvSpPr/>
          <p:nvPr/>
        </p:nvSpPr>
        <p:spPr>
          <a:xfrm>
            <a:off x="7680960" y="5202936"/>
            <a:ext cx="363931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“よく見える線” ではなく、最小化された線だと理解するのが大事。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2AA7A1"/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89611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手計算すると â = 2/3, b̂ = 1 になる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0525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3 点の例では、偏微分して連立方程式を解くだけで OLS を確認できる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Shape 4"/>
          <p:cNvSpPr/>
          <p:nvPr/>
        </p:nvSpPr>
        <p:spPr>
          <a:xfrm>
            <a:off x="10442448" y="256032"/>
            <a:ext cx="1207008" cy="256032"/>
          </a:xfrm>
          <a:prstGeom prst="roundRect">
            <a:avLst>
              <a:gd name="adj" fmla="val 17857"/>
            </a:avLst>
          </a:prstGeom>
          <a:solidFill>
            <a:srgbClr val="2AA7A1">
              <a:alpha val="15000"/>
            </a:srgbClr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Text 5"/>
          <p:cNvSpPr/>
          <p:nvPr/>
        </p:nvSpPr>
        <p:spPr>
          <a:xfrm>
            <a:off x="10497312" y="283464"/>
            <a:ext cx="109728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OLS の導入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0116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3 ｜ OLS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7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676656" y="1097280"/>
            <a:ext cx="5532120" cy="4956048"/>
          </a:xfrm>
          <a:prstGeom prst="roundRect">
            <a:avLst>
              <a:gd name="adj" fmla="val 1476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2" name="Shape 10"/>
          <p:cNvSpPr/>
          <p:nvPr/>
        </p:nvSpPr>
        <p:spPr>
          <a:xfrm>
            <a:off x="804672" y="1225296"/>
            <a:ext cx="960120" cy="210312"/>
          </a:xfrm>
          <a:prstGeom prst="roundRect">
            <a:avLst/>
          </a:prstGeom>
          <a:solidFill>
            <a:srgbClr val="2AA7A1">
              <a:alpha val="16000"/>
            </a:srgbClr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" name="Text 11"/>
          <p:cNvSpPr/>
          <p:nvPr/>
        </p:nvSpPr>
        <p:spPr>
          <a:xfrm>
            <a:off x="841248" y="1252728"/>
            <a:ext cx="88696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FOCs</a:t>
            </a:r>
            <a:endParaRPr lang="en-US" sz="900" dirty="0"/>
          </a:p>
        </p:txBody>
      </p:sp>
      <p:pic>
        <p:nvPicPr>
          <p:cNvPr id="14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55519" y="1682496"/>
            <a:ext cx="1737817" cy="384048"/>
          </a:xfrm>
          <a:prstGeom prst="rect">
            <a:avLst/>
          </a:prstGeom>
        </p:spPr>
      </p:pic>
      <p:pic>
        <p:nvPicPr>
          <p:cNvPr id="15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2688" y="2360193"/>
            <a:ext cx="4983480" cy="327101"/>
          </a:xfrm>
          <a:prstGeom prst="rect">
            <a:avLst/>
          </a:prstGeom>
        </p:spPr>
      </p:pic>
      <p:pic>
        <p:nvPicPr>
          <p:cNvPr id="16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15416" y="2907792"/>
            <a:ext cx="1418023" cy="384048"/>
          </a:xfrm>
          <a:prstGeom prst="rect">
            <a:avLst/>
          </a:prstGeom>
        </p:spPr>
      </p:pic>
      <p:pic>
        <p:nvPicPr>
          <p:cNvPr id="17" name="Image 3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91143" y="3547872"/>
            <a:ext cx="866570" cy="384048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914400" y="4151376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620" dirty="0"/>
          </a:p>
        </p:txBody>
      </p:sp>
      <p:sp>
        <p:nvSpPr>
          <p:cNvPr id="19" name="Text 13"/>
          <p:cNvSpPr/>
          <p:nvPr/>
        </p:nvSpPr>
        <p:spPr>
          <a:xfrm>
            <a:off x="1097280" y="4142232"/>
            <a:ext cx="4663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手順はいつも同じ：S(a,b) を書く → 微分 → 連立方程式を解く。</a:t>
            </a:r>
            <a:endParaRPr lang="en-US" sz="1420" dirty="0"/>
          </a:p>
        </p:txBody>
      </p:sp>
      <p:sp>
        <p:nvSpPr>
          <p:cNvPr id="20" name="Text 14"/>
          <p:cNvSpPr/>
          <p:nvPr/>
        </p:nvSpPr>
        <p:spPr>
          <a:xfrm>
            <a:off x="914400" y="4553712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620" dirty="0"/>
          </a:p>
        </p:txBody>
      </p:sp>
      <p:sp>
        <p:nvSpPr>
          <p:cNvPr id="21" name="Text 15"/>
          <p:cNvSpPr/>
          <p:nvPr/>
        </p:nvSpPr>
        <p:spPr>
          <a:xfrm>
            <a:off x="1097280" y="4544568"/>
            <a:ext cx="4663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この例では傾き 1、切片 2/3。</a:t>
            </a:r>
            <a:endParaRPr lang="en-US" sz="1420" dirty="0"/>
          </a:p>
        </p:txBody>
      </p:sp>
      <p:sp>
        <p:nvSpPr>
          <p:cNvPr id="22" name="Text 16"/>
          <p:cNvSpPr/>
          <p:nvPr/>
        </p:nvSpPr>
        <p:spPr>
          <a:xfrm>
            <a:off x="914400" y="4956048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620" dirty="0"/>
          </a:p>
        </p:txBody>
      </p:sp>
      <p:sp>
        <p:nvSpPr>
          <p:cNvPr id="23" name="Text 17"/>
          <p:cNvSpPr/>
          <p:nvPr/>
        </p:nvSpPr>
        <p:spPr>
          <a:xfrm>
            <a:off x="1097280" y="4946904"/>
            <a:ext cx="4663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残差は (1/3, -2/3, 1/3) で、SSE = 2/3。</a:t>
            </a:r>
            <a:endParaRPr lang="en-US" sz="1420" dirty="0"/>
          </a:p>
        </p:txBody>
      </p:sp>
      <p:sp>
        <p:nvSpPr>
          <p:cNvPr id="24" name="Shape 18"/>
          <p:cNvSpPr/>
          <p:nvPr/>
        </p:nvSpPr>
        <p:spPr>
          <a:xfrm>
            <a:off x="6428232" y="1097280"/>
            <a:ext cx="5230368" cy="4956048"/>
          </a:xfrm>
          <a:prstGeom prst="roundRect">
            <a:avLst>
              <a:gd name="adj" fmla="val 1476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pic>
        <p:nvPicPr>
          <p:cNvPr id="25" name="Image 4" descr="/mnt/data/lecture3_v2_assets/fig_three_point_solutio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9672" y="2069962"/>
            <a:ext cx="5047488" cy="3303293"/>
          </a:xfrm>
          <a:prstGeom prst="rect">
            <a:avLst/>
          </a:prstGeom>
        </p:spPr>
      </p:pic>
      <p:sp>
        <p:nvSpPr>
          <p:cNvPr id="26" name="Shape 19"/>
          <p:cNvSpPr/>
          <p:nvPr/>
        </p:nvSpPr>
        <p:spPr>
          <a:xfrm>
            <a:off x="6537960" y="1188720"/>
            <a:ext cx="960120" cy="210312"/>
          </a:xfrm>
          <a:prstGeom prst="roundRect">
            <a:avLst/>
          </a:prstGeom>
          <a:solidFill>
            <a:srgbClr val="6B7A88">
              <a:alpha val="16000"/>
            </a:srgbClr>
          </a:solidFill>
          <a:ln w="12700">
            <a:solidFill>
              <a:srgbClr val="6B7A88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7" name="Text 20"/>
          <p:cNvSpPr/>
          <p:nvPr/>
        </p:nvSpPr>
        <p:spPr>
          <a:xfrm>
            <a:off x="6574536" y="1216152"/>
            <a:ext cx="88696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OLS solution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2AA7A1"/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89611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一般の n 点では「共分散 ÷ 分散」の形になる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0525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ソフトはこの式を計算しているだけで、やっていること自体は 3 点の例と同じ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Shape 4"/>
          <p:cNvSpPr/>
          <p:nvPr/>
        </p:nvSpPr>
        <p:spPr>
          <a:xfrm>
            <a:off x="10442448" y="256032"/>
            <a:ext cx="1207008" cy="256032"/>
          </a:xfrm>
          <a:prstGeom prst="roundRect">
            <a:avLst>
              <a:gd name="adj" fmla="val 17857"/>
            </a:avLst>
          </a:prstGeom>
          <a:solidFill>
            <a:srgbClr val="2AA7A1">
              <a:alpha val="15000"/>
            </a:srgbClr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Text 5"/>
          <p:cNvSpPr/>
          <p:nvPr/>
        </p:nvSpPr>
        <p:spPr>
          <a:xfrm>
            <a:off x="10497312" y="283464"/>
            <a:ext cx="109728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OLS の導入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0116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3 ｜ OLS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8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676656" y="1078992"/>
            <a:ext cx="4663440" cy="4992624"/>
          </a:xfrm>
          <a:prstGeom prst="roundRect">
            <a:avLst>
              <a:gd name="adj" fmla="val 1569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2" name="Shape 10"/>
          <p:cNvSpPr/>
          <p:nvPr/>
        </p:nvSpPr>
        <p:spPr>
          <a:xfrm>
            <a:off x="804672" y="1207008"/>
            <a:ext cx="960120" cy="210312"/>
          </a:xfrm>
          <a:prstGeom prst="roundRect">
            <a:avLst/>
          </a:prstGeom>
          <a:solidFill>
            <a:srgbClr val="2AA7A1">
              <a:alpha val="16000"/>
            </a:srgbClr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" name="Text 11"/>
          <p:cNvSpPr/>
          <p:nvPr/>
        </p:nvSpPr>
        <p:spPr>
          <a:xfrm>
            <a:off x="841248" y="1234440"/>
            <a:ext cx="88696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closed form</a:t>
            </a:r>
            <a:endParaRPr lang="en-US" sz="900" dirty="0"/>
          </a:p>
        </p:txBody>
      </p:sp>
      <p:pic>
        <p:nvPicPr>
          <p:cNvPr id="14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38478" y="1700784"/>
            <a:ext cx="2976372" cy="713232"/>
          </a:xfrm>
          <a:prstGeom prst="rect">
            <a:avLst/>
          </a:prstGeom>
        </p:spPr>
      </p:pic>
      <p:pic>
        <p:nvPicPr>
          <p:cNvPr id="15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89048" y="2788920"/>
            <a:ext cx="1475232" cy="402336"/>
          </a:xfrm>
          <a:prstGeom prst="rect">
            <a:avLst/>
          </a:prstGeom>
        </p:spPr>
      </p:pic>
      <p:sp>
        <p:nvSpPr>
          <p:cNvPr id="16" name="Text 12"/>
          <p:cNvSpPr/>
          <p:nvPr/>
        </p:nvSpPr>
        <p:spPr>
          <a:xfrm>
            <a:off x="914400" y="3529584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700" dirty="0"/>
          </a:p>
        </p:txBody>
      </p:sp>
      <p:sp>
        <p:nvSpPr>
          <p:cNvPr id="17" name="Text 13"/>
          <p:cNvSpPr/>
          <p:nvPr/>
        </p:nvSpPr>
        <p:spPr>
          <a:xfrm>
            <a:off x="1097280" y="3520440"/>
            <a:ext cx="3977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分子：x と y が一緒に動く強さ。</a:t>
            </a:r>
            <a:endParaRPr lang="en-US" sz="1500" dirty="0"/>
          </a:p>
        </p:txBody>
      </p:sp>
      <p:sp>
        <p:nvSpPr>
          <p:cNvPr id="18" name="Text 14"/>
          <p:cNvSpPr/>
          <p:nvPr/>
        </p:nvSpPr>
        <p:spPr>
          <a:xfrm>
            <a:off x="914400" y="4041648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700" dirty="0"/>
          </a:p>
        </p:txBody>
      </p:sp>
      <p:sp>
        <p:nvSpPr>
          <p:cNvPr id="19" name="Text 15"/>
          <p:cNvSpPr/>
          <p:nvPr/>
        </p:nvSpPr>
        <p:spPr>
          <a:xfrm>
            <a:off x="1097280" y="4032504"/>
            <a:ext cx="3977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分母：x 自体の散らばり。</a:t>
            </a:r>
            <a:endParaRPr lang="en-US" sz="1500" dirty="0"/>
          </a:p>
        </p:txBody>
      </p:sp>
      <p:sp>
        <p:nvSpPr>
          <p:cNvPr id="20" name="Text 16"/>
          <p:cNvSpPr/>
          <p:nvPr/>
        </p:nvSpPr>
        <p:spPr>
          <a:xfrm>
            <a:off x="914400" y="4553712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700" dirty="0"/>
          </a:p>
        </p:txBody>
      </p:sp>
      <p:sp>
        <p:nvSpPr>
          <p:cNvPr id="21" name="Text 17"/>
          <p:cNvSpPr/>
          <p:nvPr/>
        </p:nvSpPr>
        <p:spPr>
          <a:xfrm>
            <a:off x="1097280" y="4544568"/>
            <a:ext cx="3977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だから b̂ は「共に動く度合い」を x の情報量で割ったもの。</a:t>
            </a:r>
            <a:endParaRPr lang="en-US" sz="1500" dirty="0"/>
          </a:p>
        </p:txBody>
      </p:sp>
      <p:sp>
        <p:nvSpPr>
          <p:cNvPr id="22" name="Shape 18"/>
          <p:cNvSpPr/>
          <p:nvPr/>
        </p:nvSpPr>
        <p:spPr>
          <a:xfrm>
            <a:off x="5468112" y="1078992"/>
            <a:ext cx="6199632" cy="4992624"/>
          </a:xfrm>
          <a:prstGeom prst="roundRect">
            <a:avLst>
              <a:gd name="adj" fmla="val 1465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pic>
        <p:nvPicPr>
          <p:cNvPr id="23" name="Image 2" descr="/mnt/data/lecture3_v2_assets/fig_n_point_scatter_ol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9552" y="1715298"/>
            <a:ext cx="6016752" cy="4012620"/>
          </a:xfrm>
          <a:prstGeom prst="rect">
            <a:avLst/>
          </a:prstGeom>
        </p:spPr>
      </p:pic>
      <p:sp>
        <p:nvSpPr>
          <p:cNvPr id="24" name="Shape 19"/>
          <p:cNvSpPr/>
          <p:nvPr/>
        </p:nvSpPr>
        <p:spPr>
          <a:xfrm>
            <a:off x="5577840" y="1170432"/>
            <a:ext cx="960120" cy="210312"/>
          </a:xfrm>
          <a:prstGeom prst="roundRect">
            <a:avLst/>
          </a:prstGeom>
          <a:solidFill>
            <a:srgbClr val="6B7A88">
              <a:alpha val="16000"/>
            </a:srgbClr>
          </a:solidFill>
          <a:ln w="12700">
            <a:solidFill>
              <a:srgbClr val="6B7A88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5" name="Text 20"/>
          <p:cNvSpPr/>
          <p:nvPr/>
        </p:nvSpPr>
        <p:spPr>
          <a:xfrm>
            <a:off x="5614416" y="1197864"/>
            <a:ext cx="88696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simulated sample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2AA7A1"/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89611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ソフトがやっていることも、結局は SSE 最小化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0525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直線を少しズラしただけでも、SSE がかなり悪化することがある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Shape 4"/>
          <p:cNvSpPr/>
          <p:nvPr/>
        </p:nvSpPr>
        <p:spPr>
          <a:xfrm>
            <a:off x="10442448" y="256032"/>
            <a:ext cx="1207008" cy="256032"/>
          </a:xfrm>
          <a:prstGeom prst="roundRect">
            <a:avLst>
              <a:gd name="adj" fmla="val 17857"/>
            </a:avLst>
          </a:prstGeom>
          <a:solidFill>
            <a:srgbClr val="2AA7A1">
              <a:alpha val="15000"/>
            </a:srgbClr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Text 5"/>
          <p:cNvSpPr/>
          <p:nvPr/>
        </p:nvSpPr>
        <p:spPr>
          <a:xfrm>
            <a:off x="10497312" y="283464"/>
            <a:ext cx="109728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OLS の導入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0116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3 ｜ OLS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9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676656" y="1097280"/>
            <a:ext cx="6675120" cy="4919472"/>
          </a:xfrm>
          <a:prstGeom prst="roundRect">
            <a:avLst>
              <a:gd name="adj" fmla="val 1487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pic>
        <p:nvPicPr>
          <p:cNvPr id="12" name="Image 0" descr="/mnt/data/lecture3_v2_assets/fig_compare_ols_al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" y="1538456"/>
            <a:ext cx="6492240" cy="4329727"/>
          </a:xfrm>
          <a:prstGeom prst="rect">
            <a:avLst/>
          </a:prstGeom>
        </p:spPr>
      </p:pic>
      <p:sp>
        <p:nvSpPr>
          <p:cNvPr id="13" name="Shape 10"/>
          <p:cNvSpPr/>
          <p:nvPr/>
        </p:nvSpPr>
        <p:spPr>
          <a:xfrm>
            <a:off x="786384" y="1188720"/>
            <a:ext cx="960120" cy="210312"/>
          </a:xfrm>
          <a:prstGeom prst="roundRect">
            <a:avLst/>
          </a:prstGeom>
          <a:solidFill>
            <a:srgbClr val="6B7A88">
              <a:alpha val="16000"/>
            </a:srgbClr>
          </a:solidFill>
          <a:ln w="12700">
            <a:solidFill>
              <a:srgbClr val="6B7A88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" name="Text 11"/>
          <p:cNvSpPr/>
          <p:nvPr/>
        </p:nvSpPr>
        <p:spPr>
          <a:xfrm>
            <a:off x="822960" y="1216152"/>
            <a:ext cx="88696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OLS vs alternative</a:t>
            </a:r>
            <a:endParaRPr lang="en-US" sz="900" dirty="0"/>
          </a:p>
        </p:txBody>
      </p:sp>
      <p:sp>
        <p:nvSpPr>
          <p:cNvPr id="15" name="Shape 12"/>
          <p:cNvSpPr/>
          <p:nvPr/>
        </p:nvSpPr>
        <p:spPr>
          <a:xfrm>
            <a:off x="7516368" y="1097280"/>
            <a:ext cx="4142232" cy="2816352"/>
          </a:xfrm>
          <a:prstGeom prst="roundRect">
            <a:avLst>
              <a:gd name="adj" fmla="val 2597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pic>
        <p:nvPicPr>
          <p:cNvPr id="16" name="Image 1" descr="/mnt/data/lecture3_v2_assets/fig_sse_bar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3695" y="1481328"/>
            <a:ext cx="2827578" cy="2340864"/>
          </a:xfrm>
          <a:prstGeom prst="rect">
            <a:avLst/>
          </a:prstGeom>
        </p:spPr>
      </p:pic>
      <p:sp>
        <p:nvSpPr>
          <p:cNvPr id="17" name="Shape 13"/>
          <p:cNvSpPr/>
          <p:nvPr/>
        </p:nvSpPr>
        <p:spPr>
          <a:xfrm>
            <a:off x="7626096" y="1188720"/>
            <a:ext cx="960120" cy="210312"/>
          </a:xfrm>
          <a:prstGeom prst="roundRect">
            <a:avLst/>
          </a:prstGeom>
          <a:solidFill>
            <a:srgbClr val="6B7A88">
              <a:alpha val="16000"/>
            </a:srgbClr>
          </a:solidFill>
          <a:ln w="12700">
            <a:solidFill>
              <a:srgbClr val="6B7A88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8" name="Text 14"/>
          <p:cNvSpPr/>
          <p:nvPr/>
        </p:nvSpPr>
        <p:spPr>
          <a:xfrm>
            <a:off x="7662672" y="1216152"/>
            <a:ext cx="88696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SSE</a:t>
            </a:r>
            <a:endParaRPr lang="en-US" sz="900" dirty="0"/>
          </a:p>
        </p:txBody>
      </p:sp>
      <p:sp>
        <p:nvSpPr>
          <p:cNvPr id="19" name="Shape 15"/>
          <p:cNvSpPr/>
          <p:nvPr/>
        </p:nvSpPr>
        <p:spPr>
          <a:xfrm>
            <a:off x="7516368" y="4078224"/>
            <a:ext cx="4142232" cy="1938528"/>
          </a:xfrm>
          <a:prstGeom prst="roundRect">
            <a:avLst>
              <a:gd name="adj" fmla="val 3774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20" name="Text 16"/>
          <p:cNvSpPr/>
          <p:nvPr/>
        </p:nvSpPr>
        <p:spPr>
          <a:xfrm>
            <a:off x="7662672" y="4370832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8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80" dirty="0"/>
          </a:p>
        </p:txBody>
      </p:sp>
      <p:sp>
        <p:nvSpPr>
          <p:cNvPr id="21" name="Text 17"/>
          <p:cNvSpPr/>
          <p:nvPr/>
        </p:nvSpPr>
        <p:spPr>
          <a:xfrm>
            <a:off x="7845552" y="4361688"/>
            <a:ext cx="3520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8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見た目で少しズレただけでも、二乗和では大きな差になる。</a:t>
            </a:r>
            <a:endParaRPr lang="en-US" sz="1380" dirty="0"/>
          </a:p>
        </p:txBody>
      </p:sp>
      <p:sp>
        <p:nvSpPr>
          <p:cNvPr id="22" name="Text 18"/>
          <p:cNvSpPr/>
          <p:nvPr/>
        </p:nvSpPr>
        <p:spPr>
          <a:xfrm>
            <a:off x="7662672" y="4754880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8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80" dirty="0"/>
          </a:p>
        </p:txBody>
      </p:sp>
      <p:sp>
        <p:nvSpPr>
          <p:cNvPr id="23" name="Text 19"/>
          <p:cNvSpPr/>
          <p:nvPr/>
        </p:nvSpPr>
        <p:spPr>
          <a:xfrm>
            <a:off x="7845552" y="4745736"/>
            <a:ext cx="3520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8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OLS は “平均的に一番近い線” ではなく、二乗ズレを最も小さくする線。</a:t>
            </a:r>
            <a:endParaRPr lang="en-US" sz="1380" dirty="0"/>
          </a:p>
        </p:txBody>
      </p:sp>
      <p:sp>
        <p:nvSpPr>
          <p:cNvPr id="24" name="Text 20"/>
          <p:cNvSpPr/>
          <p:nvPr/>
        </p:nvSpPr>
        <p:spPr>
          <a:xfrm>
            <a:off x="7662672" y="5138928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8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80" dirty="0"/>
          </a:p>
        </p:txBody>
      </p:sp>
      <p:sp>
        <p:nvSpPr>
          <p:cNvPr id="25" name="Text 21"/>
          <p:cNvSpPr/>
          <p:nvPr/>
        </p:nvSpPr>
        <p:spPr>
          <a:xfrm>
            <a:off x="7845552" y="5129784"/>
            <a:ext cx="3520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8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この違いが後で微分条件や残差条件として現れる。</a:t>
            </a:r>
            <a:endParaRPr lang="en-US" sz="138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Noto Sans CJK JP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Noto Sans CJK JP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4434</Words>
  <Application>Microsoft Macintosh PowerPoint</Application>
  <PresentationFormat>ワイド画面</PresentationFormat>
  <Paragraphs>506</Paragraphs>
  <Slides>32</Slides>
  <Notes>31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32</vt:i4>
      </vt:variant>
    </vt:vector>
  </HeadingPairs>
  <TitlesOfParts>
    <vt:vector size="35" baseType="lpstr">
      <vt:lpstr>Noto Sans CJK JP</vt:lpstr>
      <vt:lpstr>Arial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OpenAI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3: OLS</dc:title>
  <dc:subject>Lecture 3: OLS</dc:subject>
  <dc:creator>OpenAI</dc:creator>
  <cp:lastModifiedBy>池上　慧</cp:lastModifiedBy>
  <cp:revision>2</cp:revision>
  <dcterms:created xsi:type="dcterms:W3CDTF">2026-03-14T12:53:30Z</dcterms:created>
  <dcterms:modified xsi:type="dcterms:W3CDTF">2026-03-14T13:25:09Z</dcterms:modified>
</cp:coreProperties>
</file>