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4"/>
    <p:restoredTop sz="94610"/>
  </p:normalViewPr>
  <p:slideViewPr>
    <p:cSldViewPr snapToGrid="0" snapToObjects="1">
      <p:cViewPr varScale="1">
        <p:scale>
          <a:sx n="126" d="100"/>
          <a:sy n="126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5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Title slide summarizes the lecture structure from the user-provided manuscript.
- Hero image /mnt/data/lecture4_v3_work/assets/hero_triptych.png is a composite of recreated charts and a schematic regression table derived from the lecture content.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code/output under “実験A：帰無仮説が真のとき、t統計量はどう分布するか？”
- Figure /mnt/data/lecture4_v3_work/assets/tstat_under_h0.png is a recreated version of that histogram.
- Displayed rejection rate 0.0514 comes from the user-provided HTML/QMD output.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code/output under “実験B：95%信頼区間は本当に95%の確率で真値を含むか？”
- Figure /mnt/data/lecture4_v3_work/assets/ci_coverage_segments.png reconstructs the interval-coverage display from that section.
- Displayed coverage rate 0.962 comes from the user-provided HTML/QMD output.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the first half of “実験C：サンプルサイズ n を変えると、推論はどう変わるか？”
- Figure /mnt/data/lecture4_v3_work/assets/b1hat_by_n.png reconstructs the overlaid β̂ histogram comparison.
- Displayed mean standard errors 0.3779 and 0.1158 come from the user-provided HTML/QMD output.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the second half of “実験C：サンプルサイズ n を変えると、推論はどう変わるか？”
- Figure /mnt/data/lecture4_v3_work/assets/t_by_n.png reconstructs the t-statistic comparison for n = 30 and n = 300.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“実験D：ノイズ σ が大きいと、推論はどう変わるか？”
- Figure /mnt/data/lecture4_v3_work/assets/noise_scatter_compare.png is a recreated visualization clarifying the same slope / different-noise intuition discussed in that section.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“実験D：ノイズ σ が大きいと、推論はどう変わるか？”
- Figure /mnt/data/lecture4_v3_work/assets/t_by_sigma.png reconstructs the t-statistic comparison for σ = 1 and σ = 5.
- Displayed mean standard errors 0.1131 and 0.5660 come from the user-provided HTML/QMD output.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Summary slide synthesizes the takeaways from the first major section of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Section divider based on the “Robust Inference” section in the manuscript.
- Figure /mnt/data/lecture4_v3_work/assets/heteroskedasticity_fan.png previews the heteroskedasticity discussion that follows.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“何が壊れるのか” and the opening paragraphs of the Robust Inference section.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“同分散が崩れるとはどういうことか”.
- Figure /mnt/data/lecture4_v3_work/assets/heteroskedasticity_fan.png recreates the fan-shaped variance pattern used to explain heteroskedasticity.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Flow slide follows the lecture roadmap in the user-provided notes.
- Mini charts /mnt/data/lecture4_v3_work/assets/tstat_under_h0.png, /mnt/data/lecture4_v3_work/assets/heteroskedasticity_fan.png, and /mnt/data/lecture4_v3_work/assets/regression_table_thumb.png were recreated from the manuscript sections they preview.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“相関なしが崩れるとはどういうことか”.
- Figure /mnt/data/lecture4_v3_work/assets/correlated_errors_panels.png recreates grouped/serially correlated error patterns discussed there.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“Robust standard error の考え方” with a pedagogical same-β̂/different-SE illustration.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“robust な t 統計量” with a direct numerator/denominator comparison.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“実務上どう考えるべきか” with a pedagogical regression-output example.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“ただし、robust なら何でも解決するわけではない” with a pedagogical omitted-variable sketch.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“同分散のとき” inside “単回帰での robust standard error を実際に計算”.
- Graphic /mnt/data/lecture4_v3_work/assets/equal_variance_bubbles.png is a conceptual equal-variance illustration for the same derivation.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“異分散のとき” inside “単回帰での robust standard error を実際に計算”.
- Graphic /mnt/data/lecture4_v3_work/assets/hetero_variance_bubbles.png is a conceptual unequal-variance illustration for the same derivation.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“ではどう推定するのか” inside “単回帰での robust standard error を実際に計算”.
- Figure /mnt/data/lecture4_v3_work/assets/residual_square_weights.png visualizes the use of residuals as proxies for unknown error variances.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“実験E：異分散があるとき、通常の標準誤差と robust standard error はどう違うか？”
- Figure /mnt/data/lecture4_v3_work/assets/hetero_dgp_scatter.png is a recreated heteroskedastic DGP scatter for that experiment.
- Displayed metrics 0.999 / 0.769 / 0.924 come from the user-provided HTML/QMD output.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“標準誤差の分布を比べる” inside Experiment E.
- Figure /mnt/data/lecture4_v3_work/assets/se_usual_vs_robust.png reconstructs the overlaid standard-error histogram.
- Displayed mean SE values 0.1909 and 0.2897 come from the user-provided HTML/QMD output.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Section divider based on the opening section “仮説検定：係数がゼロではないと言えるか？” in the manuscript.
- Figure /mnt/data/lecture4_v3_work/assets/question_scatter.png is a recreated sample-scatter illustration for the same conceptual setup.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“t統計量の分布を比べる” inside Experiment E.
- Figure /mnt/data/lecture4_v3_work/assets/t_usual_vs_robust.png reconstructs the overlaid t-statistic histogram.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“帰無仮説が真のときのサイズを比べる” inside Experiment E.
- Figure /mnt/data/lecture4_v3_work/assets/rejection_rates_bar.png is a visual summary of the reported rejection rates.
- Displayed rates 0.2190 and 0.0622 come from the user-provided HTML/QMD output.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Slide is based on the “余談：推論の現場ではこんな問題もある” callout in the manuscript.
- - /mnt/data/pub_bias.png (user-provided image referenced in the manuscript)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Section divider based on “回帰表の読み方” in the manuscript.
- Preview figure /mnt/data/lecture4_v3_work/assets/regression_table_thumb.png is a pedagogical reconstruction of a regression-table layout described in the notes.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the opening paragraphs of “回帰表の読み方” with a pedagogical regression-table anatomy graphic.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Based on subsection “具体例” in the manuscript.
- The table shown is a pedagogical reconstruction from the lecture-note explanation, not a verbatim reproduction of the original paper table.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the final paragraphs of the “具体例” subsection, contrasting simple and multiple regression specifications.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Homework slide summarizes the final “宿題” section of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Closing recap slide synthesizes the overall lecture structure from the user-provided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the opening paragraphs and model statement for the hypothesis-testing section.
- Figure /mnt/data/lecture4_v3_work/assets/question_scatter.png is a recreated illustrative scatter/fitted-line plot for the question-setting slide.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Slide content comes from subsection “帰無仮説と対立仮説”.
- Figure /mnt/data/lecture4_v3_work/assets/hypotheses_regions.png is a recreated rejection-region schematic based on that discussion.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“t統計量：推定値を標準化する”.
- Formula-intuition graphic /mnt/data/lecture4_v3_work/assets/tstat_distance.png was recreated for the same explanation.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“p値の意味” and the warning callout about misreading p-values.
- Figure /mnt/data/lecture4_v3_work/assets/pvalue_tails.png is a recreated t-distribution tail-probability illustration.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“信頼区間：効果のありそうな範囲を出す”.
- Figure /mnt/data/lecture4_v3_work/assets/ci_single.png is a recreated single-interval illustration for that discussion.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/mnt/data/lecture4_revised.qmd (user-provided lecture manuscript)
- /mnt/data/lecture4_revised.html (user-provided rendered HTML reference)
- Recreated charts in /mnt/data/lecture4_v3_work/assets were rebuilt from the manuscript/HTML code blocks or directly summarized from those user-provided materials.
- Summarizes subsection “シミュレーションで実感しよう” and visualizes the DGP stated there.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svg"/><Relationship Id="rId4" Type="http://schemas.openxmlformats.org/officeDocument/2006/relationships/image" Target="../media/image3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3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676656"/>
            <a:ext cx="5394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4： OLS の推論と回帰表の読み方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676656" y="1225296"/>
            <a:ext cx="53035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D8E6E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仮説検定・信頼区間・robust inference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76656" y="1920240"/>
            <a:ext cx="420624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今回は「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1) 効果があると言えるか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2) 標準誤差はいつ壊れるか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3) 回帰表をどう読むか」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を図とシミュレーションでつなげる。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76656" y="368503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A8C7D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講義の軸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676656" y="39319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59536" y="3913632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統計量・p 値・信頼区間の直感をつかむ。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676656" y="43342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859536" y="4315968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 は「係数」ではなく「不確実性」を直す。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676656" y="47365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859536" y="4718304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EAF4F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最後に回帰表の読み方へつなげる。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6446520" y="713232"/>
            <a:ext cx="5074920" cy="4114800"/>
          </a:xfrm>
          <a:prstGeom prst="roundRect">
            <a:avLst>
              <a:gd name="adj" fmla="val 1778"/>
            </a:avLst>
          </a:prstGeom>
          <a:solidFill>
            <a:srgbClr val="F7FBFC"/>
          </a:solidFill>
          <a:ln w="12700">
            <a:solidFill>
              <a:srgbClr val="2A4E70"/>
            </a:solidFill>
            <a:prstDash val="solid"/>
          </a:ln>
          <a:effectLst>
            <a:outerShdw blurRad="25400" dist="12700" dir="2700000" algn="bl" rotWithShape="0">
              <a:srgbClr val="5A6775">
                <a:alpha val="14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3" name="Image 0" descr="/mnt/data/lecture4_v3_work/assets/hero_tripty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392" y="2259473"/>
            <a:ext cx="4837176" cy="1022318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7223760" y="5102352"/>
            <a:ext cx="3566160" cy="658368"/>
          </a:xfrm>
          <a:prstGeom prst="roundRect">
            <a:avLst/>
          </a:prstGeom>
          <a:solidFill>
            <a:srgbClr val="0F2740"/>
          </a:solidFill>
          <a:ln w="12700">
            <a:solidFill>
              <a:srgbClr val="5D819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2"/>
          <p:cNvSpPr/>
          <p:nvPr/>
        </p:nvSpPr>
        <p:spPr>
          <a:xfrm>
            <a:off x="7406640" y="5303520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Hypothesis test → Robust SE → Regression table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76656" y="5413248"/>
            <a:ext cx="1389888" cy="256032"/>
          </a:xfrm>
          <a:prstGeom prst="roundRect">
            <a:avLst/>
          </a:prstGeom>
          <a:solidFill>
            <a:srgbClr val="2AA7A1">
              <a:alpha val="18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13232" y="5477256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仮説検定</a:t>
            </a:r>
            <a:endParaRPr lang="en-US" sz="960" dirty="0"/>
          </a:p>
        </p:txBody>
      </p:sp>
      <p:sp>
        <p:nvSpPr>
          <p:cNvPr id="18" name="Shape 15"/>
          <p:cNvSpPr/>
          <p:nvPr/>
        </p:nvSpPr>
        <p:spPr>
          <a:xfrm>
            <a:off x="2249424" y="5413248"/>
            <a:ext cx="1389888" cy="256032"/>
          </a:xfrm>
          <a:prstGeom prst="roundRect">
            <a:avLst/>
          </a:prstGeom>
          <a:solidFill>
            <a:srgbClr val="E97A52">
              <a:alpha val="18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6"/>
          <p:cNvSpPr/>
          <p:nvPr/>
        </p:nvSpPr>
        <p:spPr>
          <a:xfrm>
            <a:off x="2286000" y="5477256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inference</a:t>
            </a:r>
            <a:endParaRPr lang="en-US" sz="960" dirty="0"/>
          </a:p>
        </p:txBody>
      </p:sp>
      <p:sp>
        <p:nvSpPr>
          <p:cNvPr id="20" name="Shape 17"/>
          <p:cNvSpPr/>
          <p:nvPr/>
        </p:nvSpPr>
        <p:spPr>
          <a:xfrm>
            <a:off x="3822192" y="5413248"/>
            <a:ext cx="1389888" cy="256032"/>
          </a:xfrm>
          <a:prstGeom prst="roundRect">
            <a:avLst/>
          </a:prstGeom>
          <a:solidFill>
            <a:srgbClr val="E2B935">
              <a:alpha val="18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8"/>
          <p:cNvSpPr/>
          <p:nvPr/>
        </p:nvSpPr>
        <p:spPr>
          <a:xfrm>
            <a:off x="3858768" y="5477256"/>
            <a:ext cx="13167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6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</a:t>
            </a:r>
            <a:endParaRPr lang="en-US" sz="960" dirty="0"/>
          </a:p>
        </p:txBody>
      </p:sp>
      <p:sp>
        <p:nvSpPr>
          <p:cNvPr id="22" name="Text 19"/>
          <p:cNvSpPr/>
          <p:nvPr/>
        </p:nvSpPr>
        <p:spPr>
          <a:xfrm>
            <a:off x="11356848" y="6428232"/>
            <a:ext cx="21945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A8C7D6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シミュレーションの DGP を先に固定する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以降の実験では、サンプルを何度も取り直して OLS を回す。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371600"/>
            <a:ext cx="2523744" cy="1152144"/>
          </a:xfrm>
          <a:prstGeom prst="roundRect">
            <a:avLst>
              <a:gd name="adj" fmla="val 6349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77824" y="1481328"/>
            <a:ext cx="841248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14400" y="1508760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draw x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9844" y="1792224"/>
            <a:ext cx="1685384" cy="31089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749808" y="2871216"/>
            <a:ext cx="2523744" cy="1152144"/>
          </a:xfrm>
          <a:prstGeom prst="roundRect">
            <a:avLst>
              <a:gd name="adj" fmla="val 6349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877824" y="2980944"/>
            <a:ext cx="841248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914400" y="3008376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draw u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099" y="3291840"/>
            <a:ext cx="1596875" cy="310896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3401568" y="1975104"/>
            <a:ext cx="1152144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6"/>
          <p:cNvSpPr/>
          <p:nvPr/>
        </p:nvSpPr>
        <p:spPr>
          <a:xfrm>
            <a:off x="3401568" y="3474720"/>
            <a:ext cx="1152144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7"/>
          <p:cNvSpPr/>
          <p:nvPr/>
        </p:nvSpPr>
        <p:spPr>
          <a:xfrm>
            <a:off x="4773168" y="2121408"/>
            <a:ext cx="2651760" cy="1188720"/>
          </a:xfrm>
          <a:prstGeom prst="roundRect">
            <a:avLst>
              <a:gd name="adj" fmla="val 6154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8"/>
          <p:cNvSpPr/>
          <p:nvPr/>
        </p:nvSpPr>
        <p:spPr>
          <a:xfrm>
            <a:off x="4919472" y="2231136"/>
            <a:ext cx="969264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9"/>
          <p:cNvSpPr/>
          <p:nvPr/>
        </p:nvSpPr>
        <p:spPr>
          <a:xfrm>
            <a:off x="4956048" y="2258568"/>
            <a:ext cx="8961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generate y</a:t>
            </a:r>
            <a:endParaRPr lang="en-US" sz="900" dirty="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0912" y="2557272"/>
            <a:ext cx="2194560" cy="243840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7626096" y="2724912"/>
            <a:ext cx="1078992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1"/>
          <p:cNvSpPr/>
          <p:nvPr/>
        </p:nvSpPr>
        <p:spPr>
          <a:xfrm>
            <a:off x="8906256" y="2011680"/>
            <a:ext cx="2267712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22"/>
          <p:cNvSpPr/>
          <p:nvPr/>
        </p:nvSpPr>
        <p:spPr>
          <a:xfrm>
            <a:off x="9052560" y="2121408"/>
            <a:ext cx="841248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3"/>
          <p:cNvSpPr/>
          <p:nvPr/>
        </p:nvSpPr>
        <p:spPr>
          <a:xfrm>
            <a:off x="9089136" y="2148840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repeat</a:t>
            </a:r>
            <a:endParaRPr lang="en-US" sz="900" dirty="0"/>
          </a:p>
        </p:txBody>
      </p:sp>
      <p:sp>
        <p:nvSpPr>
          <p:cNvPr id="29" name="Text 24"/>
          <p:cNvSpPr/>
          <p:nvPr/>
        </p:nvSpPr>
        <p:spPr>
          <a:xfrm>
            <a:off x="9162288" y="2450592"/>
            <a:ext cx="186537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draw a sample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run OLS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store β̂, se, t</a:t>
            </a:r>
            <a:endParaRPr lang="en-US" sz="1500" dirty="0"/>
          </a:p>
        </p:txBody>
      </p:sp>
      <p:sp>
        <p:nvSpPr>
          <p:cNvPr id="30" name="Shape 25"/>
          <p:cNvSpPr/>
          <p:nvPr/>
        </p:nvSpPr>
        <p:spPr>
          <a:xfrm>
            <a:off x="749808" y="4443984"/>
            <a:ext cx="10424160" cy="932688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1" name="Text 26"/>
          <p:cNvSpPr/>
          <p:nvPr/>
        </p:nvSpPr>
        <p:spPr>
          <a:xfrm>
            <a:off x="877824" y="4535424"/>
            <a:ext cx="101681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この先で見るもの</a:t>
            </a:r>
            <a:endParaRPr lang="en-US" sz="1300" dirty="0"/>
          </a:p>
        </p:txBody>
      </p:sp>
      <p:sp>
        <p:nvSpPr>
          <p:cNvPr id="32" name="Text 27"/>
          <p:cNvSpPr/>
          <p:nvPr/>
        </p:nvSpPr>
        <p:spPr>
          <a:xfrm>
            <a:off x="859536" y="4828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3" name="Text 28"/>
          <p:cNvSpPr/>
          <p:nvPr/>
        </p:nvSpPr>
        <p:spPr>
          <a:xfrm>
            <a:off x="1042416" y="4809744"/>
            <a:ext cx="100218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の分布、CI の被覆率、サンプルサイズ n の効果、ノイズ σ の効果。</a:t>
            </a:r>
            <a:endParaRPr lang="en-US" sz="13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A：帰無仮説が真のとき、t 統計量はどう分布するか？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H0: β1 = 0 が本当に正しい世界では、5% 検定は約 5% だけ棄却する。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76656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tstat_under_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48" y="1554480"/>
            <a:ext cx="6179400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experiment A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44384" y="1188720"/>
            <a:ext cx="3858768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735824" y="1280160"/>
            <a:ext cx="100584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772400" y="1307592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result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772400" y="1609344"/>
            <a:ext cx="360273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0.0514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772400" y="2377440"/>
            <a:ext cx="3602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両側 5% 検定の棄却率（ノート出力値）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7644384" y="2944368"/>
            <a:ext cx="3858768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8"/>
          <p:cNvSpPr/>
          <p:nvPr/>
        </p:nvSpPr>
        <p:spPr>
          <a:xfrm>
            <a:off x="7772400" y="3035808"/>
            <a:ext cx="3602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7754112" y="33284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3" name="Text 20"/>
          <p:cNvSpPr/>
          <p:nvPr/>
        </p:nvSpPr>
        <p:spPr>
          <a:xfrm>
            <a:off x="7936992" y="3310128"/>
            <a:ext cx="3456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帰無仮説が真でも、サンプルの偶然で少しは棄却される。</a:t>
            </a:r>
            <a:endParaRPr lang="en-US" sz="1330" dirty="0"/>
          </a:p>
        </p:txBody>
      </p:sp>
      <p:sp>
        <p:nvSpPr>
          <p:cNvPr id="24" name="Text 21"/>
          <p:cNvSpPr/>
          <p:nvPr/>
        </p:nvSpPr>
        <p:spPr>
          <a:xfrm>
            <a:off x="7754112" y="36758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5" name="Text 22"/>
          <p:cNvSpPr/>
          <p:nvPr/>
        </p:nvSpPr>
        <p:spPr>
          <a:xfrm>
            <a:off x="7936992" y="3657600"/>
            <a:ext cx="3456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その頻度が約 5% なのが「サイズが合っている」状態。</a:t>
            </a:r>
            <a:endParaRPr lang="en-US" sz="1330" dirty="0"/>
          </a:p>
        </p:txBody>
      </p:sp>
      <p:sp>
        <p:nvSpPr>
          <p:cNvPr id="26" name="Shape 23"/>
          <p:cNvSpPr/>
          <p:nvPr/>
        </p:nvSpPr>
        <p:spPr>
          <a:xfrm>
            <a:off x="7644384" y="4572000"/>
            <a:ext cx="3858768" cy="859536"/>
          </a:xfrm>
          <a:prstGeom prst="roundRect">
            <a:avLst>
              <a:gd name="adj" fmla="val 8511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4"/>
          <p:cNvSpPr/>
          <p:nvPr/>
        </p:nvSpPr>
        <p:spPr>
          <a:xfrm>
            <a:off x="7772400" y="4663440"/>
            <a:ext cx="3602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見たい場所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7754112" y="49560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6"/>
          <p:cNvSpPr/>
          <p:nvPr/>
        </p:nvSpPr>
        <p:spPr>
          <a:xfrm>
            <a:off x="7936992" y="4937760"/>
            <a:ext cx="3456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両端の破線の外に何割のヒストグラムが入るか。</a:t>
            </a:r>
            <a:endParaRPr lang="en-US" sz="13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B：95% 信頼区間は本当に 95% の確率で真値を含むか？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区間をたくさん並べると、含む / 含まないが一目で分かる。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76656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ci_coverage_segm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64" y="1554480"/>
            <a:ext cx="5936168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experiment B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44384" y="1188720"/>
            <a:ext cx="3858768" cy="1572768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735824" y="1280160"/>
            <a:ext cx="100584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772400" y="1307592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coverage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772400" y="1609344"/>
            <a:ext cx="360273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0.962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772400" y="2377440"/>
            <a:ext cx="3602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95% CI の被覆率（ノート出力値）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7644384" y="2944368"/>
            <a:ext cx="3858768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8"/>
          <p:cNvSpPr/>
          <p:nvPr/>
        </p:nvSpPr>
        <p:spPr>
          <a:xfrm>
            <a:off x="7772400" y="3035808"/>
            <a:ext cx="3602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7754112" y="33284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3" name="Text 20"/>
          <p:cNvSpPr/>
          <p:nvPr/>
        </p:nvSpPr>
        <p:spPr>
          <a:xfrm>
            <a:off x="7936992" y="3310128"/>
            <a:ext cx="3456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縦の真値ラインをまたぐ区間が大半で、少数だけ外れる。</a:t>
            </a:r>
            <a:endParaRPr lang="en-US" sz="1330" dirty="0"/>
          </a:p>
        </p:txBody>
      </p:sp>
      <p:sp>
        <p:nvSpPr>
          <p:cNvPr id="24" name="Text 21"/>
          <p:cNvSpPr/>
          <p:nvPr/>
        </p:nvSpPr>
        <p:spPr>
          <a:xfrm>
            <a:off x="7754112" y="36758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5" name="Text 22"/>
          <p:cNvSpPr/>
          <p:nvPr/>
        </p:nvSpPr>
        <p:spPr>
          <a:xfrm>
            <a:off x="7936992" y="3657600"/>
            <a:ext cx="3456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95% は「長期的な頻度」の話であって、単一の区間の確率ではない。</a:t>
            </a:r>
            <a:endParaRPr lang="en-US" sz="1330" dirty="0"/>
          </a:p>
        </p:txBody>
      </p:sp>
      <p:sp>
        <p:nvSpPr>
          <p:cNvPr id="26" name="Shape 23"/>
          <p:cNvSpPr/>
          <p:nvPr/>
        </p:nvSpPr>
        <p:spPr>
          <a:xfrm>
            <a:off x="7644384" y="4572000"/>
            <a:ext cx="3858768" cy="859536"/>
          </a:xfrm>
          <a:prstGeom prst="roundRect">
            <a:avLst>
              <a:gd name="adj" fmla="val 8511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4"/>
          <p:cNvSpPr/>
          <p:nvPr/>
        </p:nvSpPr>
        <p:spPr>
          <a:xfrm>
            <a:off x="7772400" y="4663440"/>
            <a:ext cx="36027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色分け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7754112" y="49560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6"/>
          <p:cNvSpPr/>
          <p:nvPr/>
        </p:nvSpPr>
        <p:spPr>
          <a:xfrm>
            <a:off x="7936992" y="4937760"/>
            <a:ext cx="3456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緑 = 真値を含む / 赤 = 真値を外す。</a:t>
            </a:r>
            <a:endParaRPr lang="en-US" sz="13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C：サンプルサイズ n を変えると、β̂ はどう変わるか？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同じ真の効果でも、n が大きいほど β̂ の分布は真値の近くに集中する。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85800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b1hat_by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69" y="1554480"/>
            <a:ext cx="6248598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experiment C-1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80960" y="1207008"/>
            <a:ext cx="1755648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772400" y="1298448"/>
            <a:ext cx="100584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808976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808976" y="1627632"/>
            <a:ext cx="14996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0.378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808976" y="2249424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= 30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9564624" y="1207008"/>
            <a:ext cx="1755648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8"/>
          <p:cNvSpPr/>
          <p:nvPr/>
        </p:nvSpPr>
        <p:spPr>
          <a:xfrm>
            <a:off x="9656064" y="1298448"/>
            <a:ext cx="100584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9692640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9692640" y="1627632"/>
            <a:ext cx="14996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0.116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9692640" y="2249424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= 300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7680960" y="2834640"/>
            <a:ext cx="3657600" cy="1499616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7808976" y="2926080"/>
            <a:ext cx="34015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要点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7790688" y="3218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8" name="Text 25"/>
          <p:cNvSpPr/>
          <p:nvPr/>
        </p:nvSpPr>
        <p:spPr>
          <a:xfrm>
            <a:off x="7973568" y="3200400"/>
            <a:ext cx="32552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= 300 の分布の方が真の β1 = 0.5 の近くに集まる。</a:t>
            </a:r>
            <a:endParaRPr lang="en-US" sz="1330" dirty="0"/>
          </a:p>
        </p:txBody>
      </p:sp>
      <p:sp>
        <p:nvSpPr>
          <p:cNvPr id="29" name="Text 26"/>
          <p:cNvSpPr/>
          <p:nvPr/>
        </p:nvSpPr>
        <p:spPr>
          <a:xfrm>
            <a:off x="7790688" y="35661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0" name="Text 27"/>
          <p:cNvSpPr/>
          <p:nvPr/>
        </p:nvSpPr>
        <p:spPr>
          <a:xfrm>
            <a:off x="7973568" y="3547872"/>
            <a:ext cx="32552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標準誤差はざっくり 1/√n のオーダーで小さくなる。</a:t>
            </a:r>
            <a:endParaRPr lang="en-US" sz="1330" dirty="0"/>
          </a:p>
        </p:txBody>
      </p:sp>
      <p:sp>
        <p:nvSpPr>
          <p:cNvPr id="31" name="Shape 28"/>
          <p:cNvSpPr/>
          <p:nvPr/>
        </p:nvSpPr>
        <p:spPr>
          <a:xfrm>
            <a:off x="7680960" y="4572000"/>
            <a:ext cx="3657600" cy="859536"/>
          </a:xfrm>
          <a:prstGeom prst="roundRect">
            <a:avLst>
              <a:gd name="adj" fmla="val 8511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32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5812" y="4773168"/>
            <a:ext cx="1529608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C：n が大きいほど、同じ効果でも検出しやすくなる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 が安定し、分母の se が小さくなるので、|t| は大きくなりやすい。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85800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t_by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6" y="1554480"/>
            <a:ext cx="6165744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experiment C-2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99248" y="1170432"/>
            <a:ext cx="3749040" cy="1243584"/>
          </a:xfrm>
          <a:prstGeom prst="roundRect">
            <a:avLst>
              <a:gd name="adj" fmla="val 588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827264" y="1261872"/>
            <a:ext cx="3493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why |t| grows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7808976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18" name="Text 15"/>
          <p:cNvSpPr/>
          <p:nvPr/>
        </p:nvSpPr>
        <p:spPr>
          <a:xfrm>
            <a:off x="7991856" y="1536192"/>
            <a:ext cx="3346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 が真値の近くに集まる。</a:t>
            </a:r>
            <a:endParaRPr lang="en-US" sz="1330" dirty="0"/>
          </a:p>
        </p:txBody>
      </p:sp>
      <p:sp>
        <p:nvSpPr>
          <p:cNvPr id="19" name="Text 16"/>
          <p:cNvSpPr/>
          <p:nvPr/>
        </p:nvSpPr>
        <p:spPr>
          <a:xfrm>
            <a:off x="7808976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0" name="Text 17"/>
          <p:cNvSpPr/>
          <p:nvPr/>
        </p:nvSpPr>
        <p:spPr>
          <a:xfrm>
            <a:off x="7991856" y="1883664"/>
            <a:ext cx="3346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se(β̂) が小さくなる。</a:t>
            </a:r>
            <a:endParaRPr lang="en-US" sz="1330" dirty="0"/>
          </a:p>
        </p:txBody>
      </p:sp>
      <p:sp>
        <p:nvSpPr>
          <p:cNvPr id="21" name="Shape 18"/>
          <p:cNvSpPr/>
          <p:nvPr/>
        </p:nvSpPr>
        <p:spPr>
          <a:xfrm>
            <a:off x="7699248" y="2615184"/>
            <a:ext cx="3749040" cy="1170432"/>
          </a:xfrm>
          <a:prstGeom prst="roundRect">
            <a:avLst>
              <a:gd name="adj" fmla="val 6250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7936992" y="2798064"/>
            <a:ext cx="16459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 β1 = 0.5 でも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7936992" y="3017520"/>
            <a:ext cx="314553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= 30 では「たまたま」に見えやすく、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= 300 では「偶然では説明しにくい」結果が増える。</a:t>
            </a:r>
            <a:endParaRPr lang="en-US" sz="1350" dirty="0"/>
          </a:p>
        </p:txBody>
      </p:sp>
      <p:sp>
        <p:nvSpPr>
          <p:cNvPr id="24" name="Shape 21"/>
          <p:cNvSpPr/>
          <p:nvPr/>
        </p:nvSpPr>
        <p:spPr>
          <a:xfrm>
            <a:off x="7699248" y="3968496"/>
            <a:ext cx="3749040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2"/>
          <p:cNvSpPr/>
          <p:nvPr/>
        </p:nvSpPr>
        <p:spPr>
          <a:xfrm>
            <a:off x="7827264" y="4059936"/>
            <a:ext cx="3493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回帰表を読むときの注意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7808976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7" name="Text 24"/>
          <p:cNvSpPr/>
          <p:nvPr/>
        </p:nvSpPr>
        <p:spPr>
          <a:xfrm>
            <a:off x="7991856" y="4334256"/>
            <a:ext cx="3346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「有意でない」≠「効果がゼロ」。</a:t>
            </a:r>
            <a:endParaRPr lang="en-US" sz="1330" dirty="0"/>
          </a:p>
        </p:txBody>
      </p:sp>
      <p:sp>
        <p:nvSpPr>
          <p:cNvPr id="28" name="Text 25"/>
          <p:cNvSpPr/>
          <p:nvPr/>
        </p:nvSpPr>
        <p:spPr>
          <a:xfrm>
            <a:off x="7808976" y="47000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6"/>
          <p:cNvSpPr/>
          <p:nvPr/>
        </p:nvSpPr>
        <p:spPr>
          <a:xfrm>
            <a:off x="7991856" y="4681728"/>
            <a:ext cx="3346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サンプルが小さくて power が低いだけ、という場合も普通にある。</a:t>
            </a:r>
            <a:endParaRPr lang="en-US" sz="13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D：ノイズ σ が大きいと、推論はどう変わるか？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同じ傾きでも、データが noisy になるほど線の周りの散らばりが増える。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821424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noise_scatter_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985337"/>
            <a:ext cx="6638544" cy="292390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slope, different noise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80960" y="1170432"/>
            <a:ext cx="3767328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808976" y="1261872"/>
            <a:ext cx="35112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7790688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18" name="Text 15"/>
          <p:cNvSpPr/>
          <p:nvPr/>
        </p:nvSpPr>
        <p:spPr>
          <a:xfrm>
            <a:off x="7973568" y="1536192"/>
            <a:ext cx="33649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 が大きいほど、1 本の直線からのズレが大きくなる。</a:t>
            </a:r>
            <a:endParaRPr lang="en-US" sz="1330" dirty="0"/>
          </a:p>
        </p:txBody>
      </p:sp>
      <p:sp>
        <p:nvSpPr>
          <p:cNvPr id="19" name="Text 16"/>
          <p:cNvSpPr/>
          <p:nvPr/>
        </p:nvSpPr>
        <p:spPr>
          <a:xfrm>
            <a:off x="7790688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0" name="Text 17"/>
          <p:cNvSpPr/>
          <p:nvPr/>
        </p:nvSpPr>
        <p:spPr>
          <a:xfrm>
            <a:off x="7973568" y="1883664"/>
            <a:ext cx="33649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そのズレがそのまま標準誤差の大きさに効く。</a:t>
            </a:r>
            <a:endParaRPr lang="en-US" sz="1330" dirty="0"/>
          </a:p>
        </p:txBody>
      </p:sp>
      <p:sp>
        <p:nvSpPr>
          <p:cNvPr id="21" name="Shape 18"/>
          <p:cNvSpPr/>
          <p:nvPr/>
        </p:nvSpPr>
        <p:spPr>
          <a:xfrm>
            <a:off x="7680960" y="2816352"/>
            <a:ext cx="3767328" cy="1170432"/>
          </a:xfrm>
          <a:prstGeom prst="roundRect">
            <a:avLst>
              <a:gd name="adj" fmla="val 6250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7936992" y="3017520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 β1 でも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7936992" y="3273552"/>
            <a:ext cx="32186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 ↑ → se ↑ → CI は広がり、t は小さくなりやすい。</a:t>
            </a:r>
            <a:endParaRPr lang="en-US" sz="1430" dirty="0"/>
          </a:p>
        </p:txBody>
      </p:sp>
      <p:sp>
        <p:nvSpPr>
          <p:cNvPr id="24" name="Shape 21"/>
          <p:cNvSpPr/>
          <p:nvPr/>
        </p:nvSpPr>
        <p:spPr>
          <a:xfrm>
            <a:off x="7680960" y="4169664"/>
            <a:ext cx="3767328" cy="1261872"/>
          </a:xfrm>
          <a:prstGeom prst="roundRect">
            <a:avLst>
              <a:gd name="adj" fmla="val 57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2"/>
          <p:cNvSpPr/>
          <p:nvPr/>
        </p:nvSpPr>
        <p:spPr>
          <a:xfrm>
            <a:off x="7808976" y="4261104"/>
            <a:ext cx="35112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含意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7790688" y="45537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7" name="Text 24"/>
          <p:cNvSpPr/>
          <p:nvPr/>
        </p:nvSpPr>
        <p:spPr>
          <a:xfrm>
            <a:off x="7973568" y="4535424"/>
            <a:ext cx="33649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 変数 OLS では、説明変数で捉えられない要因はすべてノイズに入る。</a:t>
            </a:r>
            <a:endParaRPr lang="en-US" sz="1330" dirty="0"/>
          </a:p>
        </p:txBody>
      </p:sp>
      <p:sp>
        <p:nvSpPr>
          <p:cNvPr id="28" name="Text 25"/>
          <p:cNvSpPr/>
          <p:nvPr/>
        </p:nvSpPr>
        <p:spPr>
          <a:xfrm>
            <a:off x="7790688" y="49011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6"/>
          <p:cNvSpPr/>
          <p:nvPr/>
        </p:nvSpPr>
        <p:spPr>
          <a:xfrm>
            <a:off x="7973568" y="4882896"/>
            <a:ext cx="33649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だから次回以降、多変量回帰が重要になる。</a:t>
            </a:r>
            <a:endParaRPr lang="en-US" sz="13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D：σ が大きいほど、t の分布は原点に寄る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ノイズが大きいと、同じ真の効果でも |t| は小さくなりやすい。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821424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t_by_sig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08" y="1554480"/>
            <a:ext cx="6165744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experiment D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80960" y="1207008"/>
            <a:ext cx="1755648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772400" y="1298448"/>
            <a:ext cx="100584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808976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808976" y="1627632"/>
            <a:ext cx="14996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0.113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808976" y="2249424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 = 1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9564624" y="1207008"/>
            <a:ext cx="1755648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8"/>
          <p:cNvSpPr/>
          <p:nvPr/>
        </p:nvSpPr>
        <p:spPr>
          <a:xfrm>
            <a:off x="9656064" y="1298448"/>
            <a:ext cx="100584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9692640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9692640" y="1627632"/>
            <a:ext cx="14996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0.566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9692640" y="2249424"/>
            <a:ext cx="14996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 = 5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7680960" y="2834640"/>
            <a:ext cx="3657600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7808976" y="2926080"/>
            <a:ext cx="34015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7790688" y="3218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8" name="Text 25"/>
          <p:cNvSpPr/>
          <p:nvPr/>
        </p:nvSpPr>
        <p:spPr>
          <a:xfrm>
            <a:off x="7973568" y="3200400"/>
            <a:ext cx="32552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 が大きいほど、t のヒストグラムは 0 に近い側へ寄る。</a:t>
            </a:r>
            <a:endParaRPr lang="en-US" sz="1330" dirty="0"/>
          </a:p>
        </p:txBody>
      </p:sp>
      <p:sp>
        <p:nvSpPr>
          <p:cNvPr id="29" name="Text 26"/>
          <p:cNvSpPr/>
          <p:nvPr/>
        </p:nvSpPr>
        <p:spPr>
          <a:xfrm>
            <a:off x="7790688" y="35661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0" name="Text 27"/>
          <p:cNvSpPr/>
          <p:nvPr/>
        </p:nvSpPr>
        <p:spPr>
          <a:xfrm>
            <a:off x="7973568" y="3547872"/>
            <a:ext cx="32552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つまり有意になりにくく、信頼区間も広がる。</a:t>
            </a:r>
            <a:endParaRPr lang="en-US" sz="1330" dirty="0"/>
          </a:p>
        </p:txBody>
      </p:sp>
      <p:sp>
        <p:nvSpPr>
          <p:cNvPr id="31" name="Shape 28"/>
          <p:cNvSpPr/>
          <p:nvPr/>
        </p:nvSpPr>
        <p:spPr>
          <a:xfrm>
            <a:off x="7680960" y="4572000"/>
            <a:ext cx="3657600" cy="859536"/>
          </a:xfrm>
          <a:prstGeom prst="roundRect">
            <a:avLst>
              <a:gd name="adj" fmla="val 8511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9"/>
          <p:cNvSpPr/>
          <p:nvPr/>
        </p:nvSpPr>
        <p:spPr>
          <a:xfrm>
            <a:off x="7808976" y="4663440"/>
            <a:ext cx="34015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キーワード</a:t>
            </a:r>
            <a:endParaRPr lang="en-US" sz="1300" dirty="0"/>
          </a:p>
        </p:txBody>
      </p:sp>
      <p:sp>
        <p:nvSpPr>
          <p:cNvPr id="33" name="Text 30"/>
          <p:cNvSpPr/>
          <p:nvPr/>
        </p:nvSpPr>
        <p:spPr>
          <a:xfrm>
            <a:off x="7790688" y="49560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4" name="Text 31"/>
          <p:cNvSpPr/>
          <p:nvPr/>
        </p:nvSpPr>
        <p:spPr>
          <a:xfrm>
            <a:off x="7973568" y="4937760"/>
            <a:ext cx="32552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ノイズを減らすほど、推論は sharper になる。</a:t>
            </a:r>
            <a:endParaRPr lang="en-US" sz="13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ここまでのまとめ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仮説検定パートで見えたことを 4 枚のカードに圧縮する。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280160"/>
            <a:ext cx="5102352" cy="1645920"/>
          </a:xfrm>
          <a:prstGeom prst="roundRect">
            <a:avLst>
              <a:gd name="adj" fmla="val 4444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59536" y="1371600"/>
            <a:ext cx="100584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96112" y="1399032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H0 が真なら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932688" y="1792224"/>
            <a:ext cx="47000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5% 検定は本当に約 5% だけ棄却する。</a:t>
            </a:r>
            <a:endParaRPr lang="en-US" sz="1560" dirty="0"/>
          </a:p>
        </p:txBody>
      </p:sp>
      <p:sp>
        <p:nvSpPr>
          <p:cNvPr id="15" name="Shape 13"/>
          <p:cNvSpPr/>
          <p:nvPr/>
        </p:nvSpPr>
        <p:spPr>
          <a:xfrm>
            <a:off x="6327648" y="1280160"/>
            <a:ext cx="5102352" cy="1645920"/>
          </a:xfrm>
          <a:prstGeom prst="roundRect">
            <a:avLst>
              <a:gd name="adj" fmla="val 4444"/>
            </a:avLst>
          </a:prstGeom>
          <a:solidFill>
            <a:srgbClr val="EEF3FA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6437376" y="1371600"/>
            <a:ext cx="100584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6473952" y="1399032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95% CI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510528" y="1792224"/>
            <a:ext cx="47000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繰り返すと約 95% の頻度で真値を含む。</a:t>
            </a:r>
            <a:endParaRPr lang="en-US" sz="1560" dirty="0"/>
          </a:p>
        </p:txBody>
      </p:sp>
      <p:sp>
        <p:nvSpPr>
          <p:cNvPr id="19" name="Shape 17"/>
          <p:cNvSpPr/>
          <p:nvPr/>
        </p:nvSpPr>
        <p:spPr>
          <a:xfrm>
            <a:off x="749808" y="3273552"/>
            <a:ext cx="5102352" cy="1645920"/>
          </a:xfrm>
          <a:prstGeom prst="roundRect">
            <a:avLst>
              <a:gd name="adj" fmla="val 4444"/>
            </a:avLst>
          </a:prstGeom>
          <a:solidFill>
            <a:srgbClr val="F2F8E7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859536" y="3364992"/>
            <a:ext cx="100584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896112" y="3392424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 ↑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932688" y="3785616"/>
            <a:ext cx="47000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 ↓、CI ↓、|t| ↑。 同じ効果でも検出しやすくなる。</a:t>
            </a:r>
            <a:endParaRPr lang="en-US" sz="1560" dirty="0"/>
          </a:p>
        </p:txBody>
      </p:sp>
      <p:sp>
        <p:nvSpPr>
          <p:cNvPr id="23" name="Shape 21"/>
          <p:cNvSpPr/>
          <p:nvPr/>
        </p:nvSpPr>
        <p:spPr>
          <a:xfrm>
            <a:off x="6327648" y="3273552"/>
            <a:ext cx="5102352" cy="1645920"/>
          </a:xfrm>
          <a:prstGeom prst="roundRect">
            <a:avLst>
              <a:gd name="adj" fmla="val 4444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22"/>
          <p:cNvSpPr/>
          <p:nvPr/>
        </p:nvSpPr>
        <p:spPr>
          <a:xfrm>
            <a:off x="6437376" y="3364992"/>
            <a:ext cx="100584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3"/>
          <p:cNvSpPr/>
          <p:nvPr/>
        </p:nvSpPr>
        <p:spPr>
          <a:xfrm>
            <a:off x="6473952" y="3392424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 ↑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6510528" y="3785616"/>
            <a:ext cx="47000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 ↑、CI ↑、|t| ↓。 ノイズが大きいほど推論は粗くなる。</a:t>
            </a:r>
            <a:endParaRPr lang="en-US" sz="15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486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Inference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このパートでは「係数はそのまま、標準誤差だけ直す」とは何かを式と図で確認する。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E[u|x] = 0 は識別のための仮定で、ここが崩れると β̂ 自体が危うい。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68096" y="29992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50976" y="29809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同分散と誤差の無相関は、主に標準誤差の計算に効く。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68096" y="34564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50976" y="34381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 は、壊れた推論を現実的な形で計算し直す。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4_v3_work/assets/heteroskedasticity_f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644758"/>
            <a:ext cx="4892040" cy="3001557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40080" y="5230368"/>
            <a:ext cx="1417320" cy="292608"/>
          </a:xfrm>
          <a:prstGeom prst="roundRect">
            <a:avLst/>
          </a:prstGeom>
          <a:solidFill>
            <a:srgbClr val="E97A52">
              <a:alpha val="18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heteroskedasticity</a:t>
            </a:r>
            <a:endParaRPr lang="en-US" sz="980" dirty="0"/>
          </a:p>
        </p:txBody>
      </p:sp>
      <p:sp>
        <p:nvSpPr>
          <p:cNvPr id="17" name="Shape 14"/>
          <p:cNvSpPr/>
          <p:nvPr/>
        </p:nvSpPr>
        <p:spPr>
          <a:xfrm>
            <a:off x="2286000" y="5230368"/>
            <a:ext cx="1417320" cy="292608"/>
          </a:xfrm>
          <a:prstGeom prst="roundRect">
            <a:avLst/>
          </a:prstGeom>
          <a:solidFill>
            <a:srgbClr val="E97A52">
              <a:alpha val="18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33172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</a:t>
            </a:r>
            <a:endParaRPr lang="en-US" sz="980" dirty="0"/>
          </a:p>
        </p:txBody>
      </p:sp>
      <p:sp>
        <p:nvSpPr>
          <p:cNvPr id="19" name="Shape 16"/>
          <p:cNvSpPr/>
          <p:nvPr/>
        </p:nvSpPr>
        <p:spPr>
          <a:xfrm>
            <a:off x="3931920" y="5230368"/>
            <a:ext cx="1417320" cy="292608"/>
          </a:xfrm>
          <a:prstGeom prst="roundRect">
            <a:avLst/>
          </a:prstGeom>
          <a:solidFill>
            <a:srgbClr val="E2B935">
              <a:alpha val="18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7764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regression table</a:t>
            </a:r>
            <a:endParaRPr lang="en-US" sz="980" dirty="0"/>
          </a:p>
        </p:txBody>
      </p:sp>
      <p:sp>
        <p:nvSpPr>
          <p:cNvPr id="21" name="Text 18"/>
          <p:cNvSpPr/>
          <p:nvPr/>
        </p:nvSpPr>
        <p:spPr>
          <a:xfrm>
            <a:off x="11338560" y="6428232"/>
            <a:ext cx="2286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何が壊れるのか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同分散・無相関の仮定が外れると、「いつもの se」がずれる。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88720"/>
            <a:ext cx="3401568" cy="2048256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786384" y="1298448"/>
            <a:ext cx="1078992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22960" y="1325880"/>
            <a:ext cx="1005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formula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8116" y="1682496"/>
            <a:ext cx="1983783" cy="585216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77824" y="2523744"/>
            <a:ext cx="299923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この式は「各観測の誤差分散が同じ」「誤差同士が相関しない」ことに乗っている。</a:t>
            </a:r>
            <a:endParaRPr lang="en-US" sz="1240" dirty="0"/>
          </a:p>
        </p:txBody>
      </p:sp>
      <p:sp>
        <p:nvSpPr>
          <p:cNvPr id="16" name="Shape 13"/>
          <p:cNvSpPr/>
          <p:nvPr/>
        </p:nvSpPr>
        <p:spPr>
          <a:xfrm>
            <a:off x="4297680" y="1865376"/>
            <a:ext cx="640080" cy="694944"/>
          </a:xfrm>
          <a:prstGeom prst="chevron">
            <a:avLst/>
          </a:prstGeom>
          <a:solidFill>
            <a:srgbClr val="D7E3E7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4"/>
          <p:cNvSpPr/>
          <p:nvPr/>
        </p:nvSpPr>
        <p:spPr>
          <a:xfrm>
            <a:off x="5138928" y="1188720"/>
            <a:ext cx="2706624" cy="2048256"/>
          </a:xfrm>
          <a:prstGeom prst="roundRect">
            <a:avLst>
              <a:gd name="adj" fmla="val 3571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5266944" y="1280160"/>
            <a:ext cx="24505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壊れる仮定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248656" y="157276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0" name="Text 17"/>
          <p:cNvSpPr/>
          <p:nvPr/>
        </p:nvSpPr>
        <p:spPr>
          <a:xfrm>
            <a:off x="5431536" y="1554480"/>
            <a:ext cx="2304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heteroskedasticity</a:t>
            </a:r>
            <a:endParaRPr lang="en-US" sz="1330" dirty="0"/>
          </a:p>
        </p:txBody>
      </p:sp>
      <p:sp>
        <p:nvSpPr>
          <p:cNvPr id="21" name="Text 18"/>
          <p:cNvSpPr/>
          <p:nvPr/>
        </p:nvSpPr>
        <p:spPr>
          <a:xfrm>
            <a:off x="5248656" y="192024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2" name="Text 19"/>
          <p:cNvSpPr/>
          <p:nvPr/>
        </p:nvSpPr>
        <p:spPr>
          <a:xfrm>
            <a:off x="5431536" y="1901952"/>
            <a:ext cx="23042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cluster / serial correlation</a:t>
            </a:r>
            <a:endParaRPr lang="en-US" sz="1330" dirty="0"/>
          </a:p>
        </p:txBody>
      </p:sp>
      <p:sp>
        <p:nvSpPr>
          <p:cNvPr id="23" name="Shape 20"/>
          <p:cNvSpPr/>
          <p:nvPr/>
        </p:nvSpPr>
        <p:spPr>
          <a:xfrm>
            <a:off x="8065008" y="1865376"/>
            <a:ext cx="640080" cy="694944"/>
          </a:xfrm>
          <a:prstGeom prst="chevron">
            <a:avLst/>
          </a:prstGeom>
          <a:solidFill>
            <a:srgbClr val="D7E3E7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21"/>
          <p:cNvSpPr/>
          <p:nvPr/>
        </p:nvSpPr>
        <p:spPr>
          <a:xfrm>
            <a:off x="8887968" y="1188720"/>
            <a:ext cx="2651760" cy="2048256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2"/>
          <p:cNvSpPr/>
          <p:nvPr/>
        </p:nvSpPr>
        <p:spPr>
          <a:xfrm>
            <a:off x="9015984" y="1298448"/>
            <a:ext cx="987552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9052560" y="1325880"/>
            <a:ext cx="9144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what moves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9107424" y="1700784"/>
            <a:ext cx="2084832" cy="310896"/>
          </a:xfrm>
          <a:prstGeom prst="roundRect">
            <a:avLst/>
          </a:prstGeom>
          <a:solidFill>
            <a:srgbClr val="FDF1EC">
              <a:alpha val="15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5"/>
          <p:cNvSpPr/>
          <p:nvPr/>
        </p:nvSpPr>
        <p:spPr>
          <a:xfrm>
            <a:off x="9134856" y="1755648"/>
            <a:ext cx="20299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値</a:t>
            </a:r>
            <a:endParaRPr lang="en-US" sz="1000" dirty="0"/>
          </a:p>
        </p:txBody>
      </p:sp>
      <p:sp>
        <p:nvSpPr>
          <p:cNvPr id="29" name="Shape 26"/>
          <p:cNvSpPr/>
          <p:nvPr/>
        </p:nvSpPr>
        <p:spPr>
          <a:xfrm>
            <a:off x="9107424" y="2121408"/>
            <a:ext cx="2084832" cy="310896"/>
          </a:xfrm>
          <a:prstGeom prst="roundRect">
            <a:avLst/>
          </a:prstGeom>
          <a:solidFill>
            <a:srgbClr val="FDF1EC">
              <a:alpha val="15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Text 27"/>
          <p:cNvSpPr/>
          <p:nvPr/>
        </p:nvSpPr>
        <p:spPr>
          <a:xfrm>
            <a:off x="9134856" y="2176272"/>
            <a:ext cx="20299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 値</a:t>
            </a:r>
            <a:endParaRPr lang="en-US" sz="1000" dirty="0"/>
          </a:p>
        </p:txBody>
      </p:sp>
      <p:sp>
        <p:nvSpPr>
          <p:cNvPr id="31" name="Shape 28"/>
          <p:cNvSpPr/>
          <p:nvPr/>
        </p:nvSpPr>
        <p:spPr>
          <a:xfrm>
            <a:off x="9107424" y="2542032"/>
            <a:ext cx="2084832" cy="310896"/>
          </a:xfrm>
          <a:prstGeom prst="roundRect">
            <a:avLst/>
          </a:prstGeom>
          <a:solidFill>
            <a:srgbClr val="FDF1EC">
              <a:alpha val="15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9"/>
          <p:cNvSpPr/>
          <p:nvPr/>
        </p:nvSpPr>
        <p:spPr>
          <a:xfrm>
            <a:off x="9134856" y="2596896"/>
            <a:ext cx="20299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信頼区間</a:t>
            </a:r>
            <a:endParaRPr lang="en-US" sz="1000" dirty="0"/>
          </a:p>
        </p:txBody>
      </p:sp>
      <p:sp>
        <p:nvSpPr>
          <p:cNvPr id="33" name="Shape 30"/>
          <p:cNvSpPr/>
          <p:nvPr/>
        </p:nvSpPr>
        <p:spPr>
          <a:xfrm>
            <a:off x="658368" y="3657600"/>
            <a:ext cx="10881360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4" name="Text 31"/>
          <p:cNvSpPr/>
          <p:nvPr/>
        </p:nvSpPr>
        <p:spPr>
          <a:xfrm>
            <a:off x="786384" y="3749040"/>
            <a:ext cx="106253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識別と推論を分けて考える</a:t>
            </a:r>
            <a:endParaRPr lang="en-US" sz="1300" dirty="0"/>
          </a:p>
        </p:txBody>
      </p:sp>
      <p:sp>
        <p:nvSpPr>
          <p:cNvPr id="35" name="Text 32"/>
          <p:cNvSpPr/>
          <p:nvPr/>
        </p:nvSpPr>
        <p:spPr>
          <a:xfrm>
            <a:off x="768096" y="40416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6" name="Text 33"/>
          <p:cNvSpPr/>
          <p:nvPr/>
        </p:nvSpPr>
        <p:spPr>
          <a:xfrm>
            <a:off x="950976" y="4023360"/>
            <a:ext cx="104790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E[u_i|x_i] = 0 は「β̂ が何を推定しているか」の問題。</a:t>
            </a:r>
            <a:endParaRPr lang="en-US" sz="1330" dirty="0"/>
          </a:p>
        </p:txBody>
      </p:sp>
      <p:sp>
        <p:nvSpPr>
          <p:cNvPr id="37" name="Text 34"/>
          <p:cNvSpPr/>
          <p:nvPr/>
        </p:nvSpPr>
        <p:spPr>
          <a:xfrm>
            <a:off x="768096" y="43891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8" name="Text 35"/>
          <p:cNvSpPr/>
          <p:nvPr/>
        </p:nvSpPr>
        <p:spPr>
          <a:xfrm>
            <a:off x="950976" y="4370832"/>
            <a:ext cx="104790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同分散・無相関は「その β̂ の不確実性をどう測るか」の問題。</a:t>
            </a:r>
            <a:endParaRPr lang="en-US" sz="13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F336F57-8148-112E-1850-FD764844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同分散が崩れるとはどういうことか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観測によって誤差分散が違うと、usual SE は信用できなくなる。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961888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heteroskedasticity_f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674406"/>
            <a:ext cx="5779008" cy="354576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heteroskedasticity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821424" y="1170432"/>
            <a:ext cx="4681728" cy="1207008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949440" y="1280160"/>
            <a:ext cx="841248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986016" y="1307592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formula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5206" y="1572768"/>
            <a:ext cx="2409028" cy="384048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6821424" y="2578608"/>
            <a:ext cx="4681728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6949440" y="2670048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よくある例</a:t>
            </a:r>
            <a:endParaRPr lang="en-US" sz="1300" dirty="0"/>
          </a:p>
        </p:txBody>
      </p:sp>
      <p:sp>
        <p:nvSpPr>
          <p:cNvPr id="21" name="Text 17"/>
          <p:cNvSpPr/>
          <p:nvPr/>
        </p:nvSpPr>
        <p:spPr>
          <a:xfrm>
            <a:off x="6931152" y="29626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2" name="Text 18"/>
          <p:cNvSpPr/>
          <p:nvPr/>
        </p:nvSpPr>
        <p:spPr>
          <a:xfrm>
            <a:off x="7114032" y="2944368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所得が大きい人ほど結果のばらつきも大きい。</a:t>
            </a:r>
            <a:endParaRPr lang="en-US" sz="1330" dirty="0"/>
          </a:p>
        </p:txBody>
      </p:sp>
      <p:sp>
        <p:nvSpPr>
          <p:cNvPr id="23" name="Text 19"/>
          <p:cNvSpPr/>
          <p:nvPr/>
        </p:nvSpPr>
        <p:spPr>
          <a:xfrm>
            <a:off x="6931152" y="33101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4" name="Text 20"/>
          <p:cNvSpPr/>
          <p:nvPr/>
        </p:nvSpPr>
        <p:spPr>
          <a:xfrm>
            <a:off x="7114032" y="3291840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規模の大きい企業ほど成績の変動も大きい。</a:t>
            </a:r>
            <a:endParaRPr lang="en-US" sz="1330" dirty="0"/>
          </a:p>
        </p:txBody>
      </p:sp>
      <p:sp>
        <p:nvSpPr>
          <p:cNvPr id="25" name="Text 21"/>
          <p:cNvSpPr/>
          <p:nvPr/>
        </p:nvSpPr>
        <p:spPr>
          <a:xfrm>
            <a:off x="6931152" y="36576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6" name="Text 22"/>
          <p:cNvSpPr/>
          <p:nvPr/>
        </p:nvSpPr>
        <p:spPr>
          <a:xfrm>
            <a:off x="7114032" y="3639312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学力の高い層ほど散らばり方が違う。</a:t>
            </a:r>
            <a:endParaRPr lang="en-US" sz="1330" dirty="0"/>
          </a:p>
        </p:txBody>
      </p:sp>
      <p:sp>
        <p:nvSpPr>
          <p:cNvPr id="27" name="Shape 23"/>
          <p:cNvSpPr/>
          <p:nvPr/>
        </p:nvSpPr>
        <p:spPr>
          <a:xfrm>
            <a:off x="6821424" y="4645152"/>
            <a:ext cx="4681728" cy="786384"/>
          </a:xfrm>
          <a:prstGeom prst="roundRect">
            <a:avLst>
              <a:gd name="adj" fmla="val 9302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4"/>
          <p:cNvSpPr/>
          <p:nvPr/>
        </p:nvSpPr>
        <p:spPr>
          <a:xfrm>
            <a:off x="6949440" y="4736592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結論</a:t>
            </a:r>
            <a:endParaRPr lang="en-US" sz="1300" dirty="0"/>
          </a:p>
        </p:txBody>
      </p:sp>
      <p:sp>
        <p:nvSpPr>
          <p:cNvPr id="29" name="Text 25"/>
          <p:cNvSpPr/>
          <p:nvPr/>
        </p:nvSpPr>
        <p:spPr>
          <a:xfrm>
            <a:off x="6931152" y="50292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0" name="Text 26"/>
          <p:cNvSpPr/>
          <p:nvPr/>
        </p:nvSpPr>
        <p:spPr>
          <a:xfrm>
            <a:off x="7114032" y="5010912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 β̂ はそのままでも、usual SE はズレる。</a:t>
            </a:r>
            <a:endParaRPr lang="en-US" sz="133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相関なしが崩れるとはどういうことか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同じ学校・企業・地域・個人系列では、誤差が似ることがある。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961888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correlated_errors_pan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242126"/>
            <a:ext cx="5779008" cy="241032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correlation patterns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821424" y="1170432"/>
            <a:ext cx="4681728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949440" y="1261872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現実に多いケース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931152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18" name="Text 15"/>
          <p:cNvSpPr/>
          <p:nvPr/>
        </p:nvSpPr>
        <p:spPr>
          <a:xfrm>
            <a:off x="7114032" y="1536192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同じ学校の生徒どうし</a:t>
            </a:r>
            <a:endParaRPr lang="en-US" sz="1330" dirty="0"/>
          </a:p>
        </p:txBody>
      </p:sp>
      <p:sp>
        <p:nvSpPr>
          <p:cNvPr id="19" name="Text 16"/>
          <p:cNvSpPr/>
          <p:nvPr/>
        </p:nvSpPr>
        <p:spPr>
          <a:xfrm>
            <a:off x="6931152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0" name="Text 17"/>
          <p:cNvSpPr/>
          <p:nvPr/>
        </p:nvSpPr>
        <p:spPr>
          <a:xfrm>
            <a:off x="7114032" y="1883664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同じ企業の従業員どうし</a:t>
            </a:r>
            <a:endParaRPr lang="en-US" sz="1330" dirty="0"/>
          </a:p>
        </p:txBody>
      </p:sp>
      <p:sp>
        <p:nvSpPr>
          <p:cNvPr id="21" name="Text 18"/>
          <p:cNvSpPr/>
          <p:nvPr/>
        </p:nvSpPr>
        <p:spPr>
          <a:xfrm>
            <a:off x="6931152" y="22494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2" name="Text 19"/>
          <p:cNvSpPr/>
          <p:nvPr/>
        </p:nvSpPr>
        <p:spPr>
          <a:xfrm>
            <a:off x="7114032" y="2231136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パネル / 時系列でショックが残る場合</a:t>
            </a:r>
            <a:endParaRPr lang="en-US" sz="1330" dirty="0"/>
          </a:p>
        </p:txBody>
      </p:sp>
      <p:sp>
        <p:nvSpPr>
          <p:cNvPr id="23" name="Shape 20"/>
          <p:cNvSpPr/>
          <p:nvPr/>
        </p:nvSpPr>
        <p:spPr>
          <a:xfrm>
            <a:off x="6821424" y="3255264"/>
            <a:ext cx="4681728" cy="1298448"/>
          </a:xfrm>
          <a:prstGeom prst="roundRect">
            <a:avLst>
              <a:gd name="adj" fmla="val 5634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6949440" y="3346704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なぜ危険か</a:t>
            </a:r>
            <a:endParaRPr lang="en-US" sz="1300" dirty="0"/>
          </a:p>
        </p:txBody>
      </p:sp>
      <p:sp>
        <p:nvSpPr>
          <p:cNvPr id="25" name="Text 22"/>
          <p:cNvSpPr/>
          <p:nvPr/>
        </p:nvSpPr>
        <p:spPr>
          <a:xfrm>
            <a:off x="6931152" y="36393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6" name="Text 23"/>
          <p:cNvSpPr/>
          <p:nvPr/>
        </p:nvSpPr>
        <p:spPr>
          <a:xfrm>
            <a:off x="7114032" y="3621024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SE は過小評価されやすく、効果を“有意だ”と言い過ぎる。</a:t>
            </a:r>
            <a:endParaRPr lang="en-US" sz="1330" dirty="0"/>
          </a:p>
        </p:txBody>
      </p:sp>
      <p:sp>
        <p:nvSpPr>
          <p:cNvPr id="27" name="Text 24"/>
          <p:cNvSpPr/>
          <p:nvPr/>
        </p:nvSpPr>
        <p:spPr>
          <a:xfrm>
            <a:off x="6931152" y="39867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8" name="Text 25"/>
          <p:cNvSpPr/>
          <p:nvPr/>
        </p:nvSpPr>
        <p:spPr>
          <a:xfrm>
            <a:off x="7114032" y="3968496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cluster-robust や serial-correlation 対応が必要になる。</a:t>
            </a:r>
            <a:endParaRPr lang="en-US" sz="1330" dirty="0"/>
          </a:p>
        </p:txBody>
      </p:sp>
      <p:sp>
        <p:nvSpPr>
          <p:cNvPr id="29" name="Shape 26"/>
          <p:cNvSpPr/>
          <p:nvPr/>
        </p:nvSpPr>
        <p:spPr>
          <a:xfrm>
            <a:off x="6821424" y="4681728"/>
            <a:ext cx="4681728" cy="749808"/>
          </a:xfrm>
          <a:prstGeom prst="roundRect">
            <a:avLst>
              <a:gd name="adj" fmla="val 9756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0" name="Text 27"/>
          <p:cNvSpPr/>
          <p:nvPr/>
        </p:nvSpPr>
        <p:spPr>
          <a:xfrm>
            <a:off x="6949440" y="4773168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覚え方</a:t>
            </a:r>
            <a:endParaRPr lang="en-US" sz="1300" dirty="0"/>
          </a:p>
        </p:txBody>
      </p:sp>
      <p:sp>
        <p:nvSpPr>
          <p:cNvPr id="31" name="Text 28"/>
          <p:cNvSpPr/>
          <p:nvPr/>
        </p:nvSpPr>
        <p:spPr>
          <a:xfrm>
            <a:off x="6931152" y="50657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2" name="Text 29"/>
          <p:cNvSpPr/>
          <p:nvPr/>
        </p:nvSpPr>
        <p:spPr>
          <a:xfrm>
            <a:off x="7114032" y="5047488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誤差が独立でないなら、独立前提の SE をそのまま使わない。</a:t>
            </a:r>
            <a:endParaRPr lang="en-US" sz="133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standard error の考え方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 はそのまま、 uncertainty だけを現実的に計算し直す。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07008"/>
            <a:ext cx="5321808" cy="4187952"/>
          </a:xfrm>
          <a:prstGeom prst="roundRect">
            <a:avLst>
              <a:gd name="adj" fmla="val 174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316736"/>
            <a:ext cx="1078992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44168"/>
            <a:ext cx="1005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coefficient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078992" y="2743200"/>
            <a:ext cx="4297680" cy="0"/>
          </a:xfrm>
          <a:prstGeom prst="line">
            <a:avLst/>
          </a:prstGeom>
          <a:noFill/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1243584" y="2670048"/>
            <a:ext cx="0" cy="146304"/>
          </a:xfrm>
          <a:prstGeom prst="line">
            <a:avLst/>
          </a:prstGeom>
          <a:noFill/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1133856" y="2871216"/>
            <a:ext cx="2194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-0.2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2523744" y="2670048"/>
            <a:ext cx="0" cy="146304"/>
          </a:xfrm>
          <a:prstGeom prst="line">
            <a:avLst/>
          </a:prstGeom>
          <a:noFill/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2414016" y="2871216"/>
            <a:ext cx="2194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803904" y="2670048"/>
            <a:ext cx="0" cy="146304"/>
          </a:xfrm>
          <a:prstGeom prst="line">
            <a:avLst/>
          </a:prstGeom>
          <a:noFill/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8"/>
          <p:cNvSpPr/>
          <p:nvPr/>
        </p:nvSpPr>
        <p:spPr>
          <a:xfrm>
            <a:off x="3694176" y="2871216"/>
            <a:ext cx="2194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0.2</a:t>
            </a:r>
            <a:endParaRPr lang="en-US" sz="950" dirty="0"/>
          </a:p>
        </p:txBody>
      </p:sp>
      <p:sp>
        <p:nvSpPr>
          <p:cNvPr id="21" name="Shape 19"/>
          <p:cNvSpPr/>
          <p:nvPr/>
        </p:nvSpPr>
        <p:spPr>
          <a:xfrm>
            <a:off x="5084064" y="2670048"/>
            <a:ext cx="0" cy="146304"/>
          </a:xfrm>
          <a:prstGeom prst="line">
            <a:avLst/>
          </a:prstGeom>
          <a:noFill/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20"/>
          <p:cNvSpPr/>
          <p:nvPr/>
        </p:nvSpPr>
        <p:spPr>
          <a:xfrm>
            <a:off x="4974336" y="2871216"/>
            <a:ext cx="2194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0.4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2359152" y="2743200"/>
            <a:ext cx="1097280" cy="0"/>
          </a:xfrm>
          <a:prstGeom prst="line">
            <a:avLst/>
          </a:prstGeom>
          <a:noFill/>
          <a:ln w="12700">
            <a:solidFill>
              <a:srgbClr val="E97A52"/>
            </a:solidFill>
            <a:prstDash val="solid"/>
            <a:headEnd type="oval"/>
            <a:tailEnd type="oval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22"/>
          <p:cNvSpPr/>
          <p:nvPr/>
        </p:nvSpPr>
        <p:spPr>
          <a:xfrm>
            <a:off x="2139696" y="3163824"/>
            <a:ext cx="1536192" cy="0"/>
          </a:xfrm>
          <a:prstGeom prst="line">
            <a:avLst/>
          </a:prstGeom>
          <a:noFill/>
          <a:ln w="12700">
            <a:solidFill>
              <a:srgbClr val="4F79A7"/>
            </a:solidFill>
            <a:prstDash val="solid"/>
            <a:headEnd type="oval"/>
            <a:tailEnd type="oval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3"/>
          <p:cNvSpPr/>
          <p:nvPr/>
        </p:nvSpPr>
        <p:spPr>
          <a:xfrm>
            <a:off x="2834640" y="2606040"/>
            <a:ext cx="201168" cy="201168"/>
          </a:xfrm>
          <a:prstGeom prst="ellipse">
            <a:avLst/>
          </a:prstGeom>
          <a:solidFill>
            <a:srgbClr val="163A5C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4"/>
          <p:cNvSpPr/>
          <p:nvPr/>
        </p:nvSpPr>
        <p:spPr>
          <a:xfrm>
            <a:off x="2779776" y="2322576"/>
            <a:ext cx="32918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133856" y="2176272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SE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1133856" y="3419856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1024128" y="3767328"/>
            <a:ext cx="4553712" cy="1170432"/>
          </a:xfrm>
          <a:prstGeom prst="roundRect">
            <a:avLst>
              <a:gd name="adj" fmla="val 6250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0" name="Text 28"/>
          <p:cNvSpPr/>
          <p:nvPr/>
        </p:nvSpPr>
        <p:spPr>
          <a:xfrm>
            <a:off x="1225296" y="4078224"/>
            <a:ext cx="415137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係数推定値と回帰直線は変わらない。</a:t>
            </a:r>
            <a:endParaRPr lang="en-US" sz="1540" dirty="0"/>
          </a:p>
          <a:p>
            <a:pPr marL="0" indent="0" algn="ctr">
              <a:buNone/>
            </a:pPr>
            <a:r>
              <a:rPr lang="en-US" sz="15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変わるのは SE・t・p・CI だけ。</a:t>
            </a:r>
            <a:endParaRPr lang="en-US" sz="1540" dirty="0"/>
          </a:p>
        </p:txBody>
      </p:sp>
      <p:sp>
        <p:nvSpPr>
          <p:cNvPr id="31" name="Shape 29"/>
          <p:cNvSpPr/>
          <p:nvPr/>
        </p:nvSpPr>
        <p:spPr>
          <a:xfrm>
            <a:off x="6236208" y="1207008"/>
            <a:ext cx="5303520" cy="4187952"/>
          </a:xfrm>
          <a:prstGeom prst="roundRect">
            <a:avLst>
              <a:gd name="adj" fmla="val 174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2" name="Shape 30"/>
          <p:cNvSpPr/>
          <p:nvPr/>
        </p:nvSpPr>
        <p:spPr>
          <a:xfrm>
            <a:off x="6382512" y="1316736"/>
            <a:ext cx="131673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31"/>
          <p:cNvSpPr/>
          <p:nvPr/>
        </p:nvSpPr>
        <p:spPr>
          <a:xfrm>
            <a:off x="6419088" y="1344168"/>
            <a:ext cx="12435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faux regression output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6492240" y="1828800"/>
            <a:ext cx="4791456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Shape 33"/>
          <p:cNvSpPr/>
          <p:nvPr/>
        </p:nvSpPr>
        <p:spPr>
          <a:xfrm>
            <a:off x="6492240" y="1828800"/>
            <a:ext cx="958291" cy="1005840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Shape 34"/>
          <p:cNvSpPr/>
          <p:nvPr/>
        </p:nvSpPr>
        <p:spPr>
          <a:xfrm>
            <a:off x="7450531" y="1828800"/>
            <a:ext cx="958291" cy="1005840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Shape 35"/>
          <p:cNvSpPr/>
          <p:nvPr/>
        </p:nvSpPr>
        <p:spPr>
          <a:xfrm>
            <a:off x="8408822" y="1828800"/>
            <a:ext cx="958291" cy="1005840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Shape 36"/>
          <p:cNvSpPr/>
          <p:nvPr/>
        </p:nvSpPr>
        <p:spPr>
          <a:xfrm>
            <a:off x="9367114" y="1828800"/>
            <a:ext cx="958291" cy="1005840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Shape 37"/>
          <p:cNvSpPr/>
          <p:nvPr/>
        </p:nvSpPr>
        <p:spPr>
          <a:xfrm>
            <a:off x="10325405" y="1828800"/>
            <a:ext cx="958291" cy="1005840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Text 38"/>
          <p:cNvSpPr/>
          <p:nvPr/>
        </p:nvSpPr>
        <p:spPr>
          <a:xfrm>
            <a:off x="7468819" y="1938528"/>
            <a:ext cx="921715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</a:t>
            </a:r>
            <a:endParaRPr lang="en-US" sz="1100" dirty="0"/>
          </a:p>
        </p:txBody>
      </p:sp>
      <p:sp>
        <p:nvSpPr>
          <p:cNvPr id="41" name="Text 39"/>
          <p:cNvSpPr/>
          <p:nvPr/>
        </p:nvSpPr>
        <p:spPr>
          <a:xfrm>
            <a:off x="8427110" y="1938528"/>
            <a:ext cx="921715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9385402" y="1938528"/>
            <a:ext cx="921715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10343693" y="1938528"/>
            <a:ext cx="921715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</a:t>
            </a:r>
            <a:endParaRPr lang="en-US" sz="1100" dirty="0"/>
          </a:p>
        </p:txBody>
      </p:sp>
      <p:sp>
        <p:nvSpPr>
          <p:cNvPr id="44" name="Shape 42"/>
          <p:cNvSpPr/>
          <p:nvPr/>
        </p:nvSpPr>
        <p:spPr>
          <a:xfrm>
            <a:off x="6492240" y="2834640"/>
            <a:ext cx="958291" cy="1005840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Shape 43"/>
          <p:cNvSpPr/>
          <p:nvPr/>
        </p:nvSpPr>
        <p:spPr>
          <a:xfrm>
            <a:off x="7450531" y="2834640"/>
            <a:ext cx="958291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Shape 44"/>
          <p:cNvSpPr/>
          <p:nvPr/>
        </p:nvSpPr>
        <p:spPr>
          <a:xfrm>
            <a:off x="8408822" y="2834640"/>
            <a:ext cx="958291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Shape 45"/>
          <p:cNvSpPr/>
          <p:nvPr/>
        </p:nvSpPr>
        <p:spPr>
          <a:xfrm>
            <a:off x="9367114" y="2834640"/>
            <a:ext cx="958291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Shape 46"/>
          <p:cNvSpPr/>
          <p:nvPr/>
        </p:nvSpPr>
        <p:spPr>
          <a:xfrm>
            <a:off x="10325405" y="2834640"/>
            <a:ext cx="958291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Text 47"/>
          <p:cNvSpPr/>
          <p:nvPr/>
        </p:nvSpPr>
        <p:spPr>
          <a:xfrm>
            <a:off x="6537960" y="2953512"/>
            <a:ext cx="866851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Education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7468819" y="2907792"/>
            <a:ext cx="921715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0.250</a:t>
            </a:r>
            <a:endParaRPr lang="en-US" sz="1050" dirty="0"/>
          </a:p>
        </p:txBody>
      </p:sp>
      <p:sp>
        <p:nvSpPr>
          <p:cNvPr id="51" name="Text 49"/>
          <p:cNvSpPr/>
          <p:nvPr/>
        </p:nvSpPr>
        <p:spPr>
          <a:xfrm>
            <a:off x="8427110" y="2907792"/>
            <a:ext cx="921715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(0.100)</a:t>
            </a:r>
            <a:endParaRPr lang="en-US" sz="1050" dirty="0"/>
          </a:p>
        </p:txBody>
      </p:sp>
      <p:sp>
        <p:nvSpPr>
          <p:cNvPr id="52" name="Text 50"/>
          <p:cNvSpPr/>
          <p:nvPr/>
        </p:nvSpPr>
        <p:spPr>
          <a:xfrm>
            <a:off x="9385402" y="2907792"/>
            <a:ext cx="921715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2.50</a:t>
            </a:r>
            <a:endParaRPr lang="en-US" sz="1050" dirty="0"/>
          </a:p>
        </p:txBody>
      </p:sp>
      <p:sp>
        <p:nvSpPr>
          <p:cNvPr id="53" name="Text 51"/>
          <p:cNvSpPr/>
          <p:nvPr/>
        </p:nvSpPr>
        <p:spPr>
          <a:xfrm>
            <a:off x="10343693" y="2907792"/>
            <a:ext cx="921715" cy="8961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0.014</a:t>
            </a:r>
            <a:endParaRPr lang="en-US" sz="1050" dirty="0"/>
          </a:p>
        </p:txBody>
      </p:sp>
      <p:sp>
        <p:nvSpPr>
          <p:cNvPr id="54" name="Text 52"/>
          <p:cNvSpPr/>
          <p:nvPr/>
        </p:nvSpPr>
        <p:spPr>
          <a:xfrm>
            <a:off x="6711696" y="4005072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β̂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6711696" y="4242816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 なら  (0.150) → t = 1.67 → p = 0.10 くらいまで変わりうる</a:t>
            </a:r>
            <a:endParaRPr lang="en-US" sz="1350" dirty="0"/>
          </a:p>
        </p:txBody>
      </p:sp>
      <p:sp>
        <p:nvSpPr>
          <p:cNvPr id="56" name="Text 54"/>
          <p:cNvSpPr/>
          <p:nvPr/>
        </p:nvSpPr>
        <p:spPr>
          <a:xfrm>
            <a:off x="6711696" y="4681728"/>
            <a:ext cx="1828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※ 数値は直感用の例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な t 統計量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形は同じ。分母の標準誤差だけを robust 版に置き換える。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248656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80160"/>
            <a:ext cx="786384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07592"/>
            <a:ext cx="71323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6644" y="1682496"/>
            <a:ext cx="832104" cy="530352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8368" y="3255264"/>
            <a:ext cx="5248656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804672" y="3364992"/>
            <a:ext cx="877824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841248" y="3392424"/>
            <a:ext cx="8046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5456" y="3712464"/>
            <a:ext cx="1554480" cy="530352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6163056" y="1170432"/>
            <a:ext cx="5358384" cy="3968496"/>
          </a:xfrm>
          <a:prstGeom prst="roundRect">
            <a:avLst>
              <a:gd name="adj" fmla="val 1843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6419088" y="1408176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同じ分子 / 違う分母</a:t>
            </a:r>
            <a:endParaRPr lang="en-US" sz="1450" dirty="0"/>
          </a:p>
        </p:txBody>
      </p:sp>
      <p:sp>
        <p:nvSpPr>
          <p:cNvPr id="21" name="Text 17"/>
          <p:cNvSpPr/>
          <p:nvPr/>
        </p:nvSpPr>
        <p:spPr>
          <a:xfrm>
            <a:off x="6473952" y="1828800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例：β̂ = 0.25</a:t>
            </a:r>
            <a:endParaRPr lang="en-US" sz="1400" dirty="0"/>
          </a:p>
        </p:txBody>
      </p:sp>
      <p:sp>
        <p:nvSpPr>
          <p:cNvPr id="22" name="Shape 18"/>
          <p:cNvSpPr/>
          <p:nvPr/>
        </p:nvSpPr>
        <p:spPr>
          <a:xfrm>
            <a:off x="6492240" y="2157984"/>
            <a:ext cx="1773936" cy="310896"/>
          </a:xfrm>
          <a:prstGeom prst="roundRect">
            <a:avLst/>
          </a:prstGeom>
          <a:solidFill>
            <a:srgbClr val="FFFFFF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9"/>
          <p:cNvSpPr/>
          <p:nvPr/>
        </p:nvSpPr>
        <p:spPr>
          <a:xfrm>
            <a:off x="6519672" y="2212848"/>
            <a:ext cx="1719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se = 0.10</a:t>
            </a:r>
            <a:endParaRPr lang="en-US" sz="1000" dirty="0"/>
          </a:p>
        </p:txBody>
      </p:sp>
      <p:sp>
        <p:nvSpPr>
          <p:cNvPr id="24" name="Shape 20"/>
          <p:cNvSpPr/>
          <p:nvPr/>
        </p:nvSpPr>
        <p:spPr>
          <a:xfrm>
            <a:off x="8412480" y="2157984"/>
            <a:ext cx="1700784" cy="310896"/>
          </a:xfrm>
          <a:prstGeom prst="roundRect">
            <a:avLst/>
          </a:prstGeom>
          <a:solidFill>
            <a:srgbClr val="FFFFFF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1"/>
          <p:cNvSpPr/>
          <p:nvPr/>
        </p:nvSpPr>
        <p:spPr>
          <a:xfrm>
            <a:off x="8439912" y="2212848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t = 2.50</a:t>
            </a:r>
            <a:endParaRPr lang="en-US" sz="1000" dirty="0"/>
          </a:p>
        </p:txBody>
      </p:sp>
      <p:sp>
        <p:nvSpPr>
          <p:cNvPr id="26" name="Shape 22"/>
          <p:cNvSpPr/>
          <p:nvPr/>
        </p:nvSpPr>
        <p:spPr>
          <a:xfrm>
            <a:off x="6492240" y="2761488"/>
            <a:ext cx="1773936" cy="310896"/>
          </a:xfrm>
          <a:prstGeom prst="roundRect">
            <a:avLst/>
          </a:prstGeom>
          <a:solidFill>
            <a:srgbClr val="FFFFFF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3"/>
          <p:cNvSpPr/>
          <p:nvPr/>
        </p:nvSpPr>
        <p:spPr>
          <a:xfrm>
            <a:off x="6519672" y="2816352"/>
            <a:ext cx="1719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 = 0.15</a:t>
            </a:r>
            <a:endParaRPr lang="en-US" sz="1000" dirty="0"/>
          </a:p>
        </p:txBody>
      </p:sp>
      <p:sp>
        <p:nvSpPr>
          <p:cNvPr id="28" name="Shape 24"/>
          <p:cNvSpPr/>
          <p:nvPr/>
        </p:nvSpPr>
        <p:spPr>
          <a:xfrm>
            <a:off x="8412480" y="2761488"/>
            <a:ext cx="1700784" cy="310896"/>
          </a:xfrm>
          <a:prstGeom prst="roundRect">
            <a:avLst/>
          </a:prstGeom>
          <a:solidFill>
            <a:srgbClr val="FFFFFF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5"/>
          <p:cNvSpPr/>
          <p:nvPr/>
        </p:nvSpPr>
        <p:spPr>
          <a:xfrm>
            <a:off x="8439912" y="2816352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t = 1.67</a:t>
            </a:r>
            <a:endParaRPr lang="en-US" sz="1000" dirty="0"/>
          </a:p>
        </p:txBody>
      </p:sp>
      <p:sp>
        <p:nvSpPr>
          <p:cNvPr id="30" name="Text 26"/>
          <p:cNvSpPr/>
          <p:nvPr/>
        </p:nvSpPr>
        <p:spPr>
          <a:xfrm>
            <a:off x="6492240" y="3675888"/>
            <a:ext cx="46268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⇒ 「通常の標準誤差では有意」でも、robust SE では有意でなくなることがある。</a:t>
            </a:r>
            <a:endParaRPr lang="en-US" sz="1440" dirty="0"/>
          </a:p>
        </p:txBody>
      </p:sp>
      <p:sp>
        <p:nvSpPr>
          <p:cNvPr id="31" name="Text 27"/>
          <p:cNvSpPr/>
          <p:nvPr/>
        </p:nvSpPr>
        <p:spPr>
          <a:xfrm>
            <a:off x="6492240" y="4224528"/>
            <a:ext cx="46268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それは係数が変わったのではなく、最初の推論が楽観的すぎたということ。</a:t>
            </a:r>
            <a:endParaRPr lang="en-US" sz="134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実務上どう考えるべきか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少なくとも異分散は起こりやすいので、まずは robust SE で報告するのが一般的。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39496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80160"/>
            <a:ext cx="1207008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07592"/>
            <a:ext cx="113385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typical reporting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896112" y="1847088"/>
            <a:ext cx="4901184" cy="21396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896112" y="1847088"/>
            <a:ext cx="980237" cy="534924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1876349" y="1847088"/>
            <a:ext cx="980237" cy="534924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2856586" y="1847088"/>
            <a:ext cx="980237" cy="534924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6"/>
          <p:cNvSpPr/>
          <p:nvPr/>
        </p:nvSpPr>
        <p:spPr>
          <a:xfrm>
            <a:off x="3836822" y="1847088"/>
            <a:ext cx="980237" cy="534924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7"/>
          <p:cNvSpPr/>
          <p:nvPr/>
        </p:nvSpPr>
        <p:spPr>
          <a:xfrm>
            <a:off x="4817059" y="1847088"/>
            <a:ext cx="980237" cy="534924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8"/>
          <p:cNvSpPr/>
          <p:nvPr/>
        </p:nvSpPr>
        <p:spPr>
          <a:xfrm>
            <a:off x="1894637" y="1956816"/>
            <a:ext cx="943661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2874874" y="1956816"/>
            <a:ext cx="943661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855110" y="1956816"/>
            <a:ext cx="943661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35347" y="1956816"/>
            <a:ext cx="943661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896112" y="2382012"/>
            <a:ext cx="980237" cy="534924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3"/>
          <p:cNvSpPr/>
          <p:nvPr/>
        </p:nvSpPr>
        <p:spPr>
          <a:xfrm>
            <a:off x="1876349" y="2382012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4"/>
          <p:cNvSpPr/>
          <p:nvPr/>
        </p:nvSpPr>
        <p:spPr>
          <a:xfrm>
            <a:off x="2856586" y="2382012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25"/>
          <p:cNvSpPr/>
          <p:nvPr/>
        </p:nvSpPr>
        <p:spPr>
          <a:xfrm>
            <a:off x="3836822" y="2382012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Shape 26"/>
          <p:cNvSpPr/>
          <p:nvPr/>
        </p:nvSpPr>
        <p:spPr>
          <a:xfrm>
            <a:off x="4817059" y="2382012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7"/>
          <p:cNvSpPr/>
          <p:nvPr/>
        </p:nvSpPr>
        <p:spPr>
          <a:xfrm>
            <a:off x="941832" y="2500884"/>
            <a:ext cx="888797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Education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1894637" y="2455164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0.067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2874874" y="2455164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(0.013)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3855110" y="2455164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5.2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4835347" y="2455164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0.000</a:t>
            </a:r>
            <a:endParaRPr lang="en-US" sz="1050" dirty="0"/>
          </a:p>
        </p:txBody>
      </p:sp>
      <p:sp>
        <p:nvSpPr>
          <p:cNvPr id="34" name="Shape 32"/>
          <p:cNvSpPr/>
          <p:nvPr/>
        </p:nvSpPr>
        <p:spPr>
          <a:xfrm>
            <a:off x="896112" y="2916936"/>
            <a:ext cx="980237" cy="534924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Shape 33"/>
          <p:cNvSpPr/>
          <p:nvPr/>
        </p:nvSpPr>
        <p:spPr>
          <a:xfrm>
            <a:off x="1876349" y="2916936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Shape 34"/>
          <p:cNvSpPr/>
          <p:nvPr/>
        </p:nvSpPr>
        <p:spPr>
          <a:xfrm>
            <a:off x="2856586" y="2916936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Shape 35"/>
          <p:cNvSpPr/>
          <p:nvPr/>
        </p:nvSpPr>
        <p:spPr>
          <a:xfrm>
            <a:off x="3836822" y="2916936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Shape 36"/>
          <p:cNvSpPr/>
          <p:nvPr/>
        </p:nvSpPr>
        <p:spPr>
          <a:xfrm>
            <a:off x="4817059" y="2916936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Text 37"/>
          <p:cNvSpPr/>
          <p:nvPr/>
        </p:nvSpPr>
        <p:spPr>
          <a:xfrm>
            <a:off x="941832" y="3035808"/>
            <a:ext cx="888797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Age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1894637" y="2990088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0.021</a:t>
            </a:r>
            <a:endParaRPr lang="en-US" sz="1050" dirty="0"/>
          </a:p>
        </p:txBody>
      </p:sp>
      <p:sp>
        <p:nvSpPr>
          <p:cNvPr id="41" name="Text 39"/>
          <p:cNvSpPr/>
          <p:nvPr/>
        </p:nvSpPr>
        <p:spPr>
          <a:xfrm>
            <a:off x="2874874" y="2990088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(0.006)</a:t>
            </a:r>
            <a:endParaRPr lang="en-US" sz="1050" dirty="0"/>
          </a:p>
        </p:txBody>
      </p:sp>
      <p:sp>
        <p:nvSpPr>
          <p:cNvPr id="42" name="Text 40"/>
          <p:cNvSpPr/>
          <p:nvPr/>
        </p:nvSpPr>
        <p:spPr>
          <a:xfrm>
            <a:off x="3855110" y="2990088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3.5</a:t>
            </a:r>
            <a:endParaRPr lang="en-US" sz="1050" dirty="0"/>
          </a:p>
        </p:txBody>
      </p:sp>
      <p:sp>
        <p:nvSpPr>
          <p:cNvPr id="43" name="Text 41"/>
          <p:cNvSpPr/>
          <p:nvPr/>
        </p:nvSpPr>
        <p:spPr>
          <a:xfrm>
            <a:off x="4835347" y="2990088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0.001</a:t>
            </a:r>
            <a:endParaRPr lang="en-US" sz="1050" dirty="0"/>
          </a:p>
        </p:txBody>
      </p:sp>
      <p:sp>
        <p:nvSpPr>
          <p:cNvPr id="44" name="Shape 42"/>
          <p:cNvSpPr/>
          <p:nvPr/>
        </p:nvSpPr>
        <p:spPr>
          <a:xfrm>
            <a:off x="896112" y="3451860"/>
            <a:ext cx="980237" cy="534924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Shape 43"/>
          <p:cNvSpPr/>
          <p:nvPr/>
        </p:nvSpPr>
        <p:spPr>
          <a:xfrm>
            <a:off x="1876349" y="3451860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Shape 44"/>
          <p:cNvSpPr/>
          <p:nvPr/>
        </p:nvSpPr>
        <p:spPr>
          <a:xfrm>
            <a:off x="2856586" y="3451860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Shape 45"/>
          <p:cNvSpPr/>
          <p:nvPr/>
        </p:nvSpPr>
        <p:spPr>
          <a:xfrm>
            <a:off x="3836822" y="3451860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Shape 46"/>
          <p:cNvSpPr/>
          <p:nvPr/>
        </p:nvSpPr>
        <p:spPr>
          <a:xfrm>
            <a:off x="4817059" y="3451860"/>
            <a:ext cx="980237" cy="53492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Text 47"/>
          <p:cNvSpPr/>
          <p:nvPr/>
        </p:nvSpPr>
        <p:spPr>
          <a:xfrm>
            <a:off x="941832" y="3570732"/>
            <a:ext cx="888797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Married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1894637" y="3525012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0.034</a:t>
            </a:r>
            <a:endParaRPr lang="en-US" sz="1050" dirty="0"/>
          </a:p>
        </p:txBody>
      </p:sp>
      <p:sp>
        <p:nvSpPr>
          <p:cNvPr id="51" name="Text 49"/>
          <p:cNvSpPr/>
          <p:nvPr/>
        </p:nvSpPr>
        <p:spPr>
          <a:xfrm>
            <a:off x="2874874" y="3525012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(0.011)</a:t>
            </a:r>
            <a:endParaRPr lang="en-US" sz="1050" dirty="0"/>
          </a:p>
        </p:txBody>
      </p:sp>
      <p:sp>
        <p:nvSpPr>
          <p:cNvPr id="52" name="Text 50"/>
          <p:cNvSpPr/>
          <p:nvPr/>
        </p:nvSpPr>
        <p:spPr>
          <a:xfrm>
            <a:off x="3855110" y="3525012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3.1</a:t>
            </a:r>
            <a:endParaRPr lang="en-US" sz="1050" dirty="0"/>
          </a:p>
        </p:txBody>
      </p:sp>
      <p:sp>
        <p:nvSpPr>
          <p:cNvPr id="53" name="Text 51"/>
          <p:cNvSpPr/>
          <p:nvPr/>
        </p:nvSpPr>
        <p:spPr>
          <a:xfrm>
            <a:off x="4835347" y="3525012"/>
            <a:ext cx="943661" cy="42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0.002</a:t>
            </a:r>
            <a:endParaRPr lang="en-US" sz="1050" dirty="0"/>
          </a:p>
        </p:txBody>
      </p:sp>
      <p:sp>
        <p:nvSpPr>
          <p:cNvPr id="54" name="Text 52"/>
          <p:cNvSpPr/>
          <p:nvPr/>
        </p:nvSpPr>
        <p:spPr>
          <a:xfrm>
            <a:off x="914400" y="4187952"/>
            <a:ext cx="45354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footnote: robust standard errors in parentheses</a:t>
            </a:r>
            <a:endParaRPr lang="en-US" sz="1050" dirty="0"/>
          </a:p>
        </p:txBody>
      </p:sp>
      <p:sp>
        <p:nvSpPr>
          <p:cNvPr id="55" name="Shape 53"/>
          <p:cNvSpPr/>
          <p:nvPr/>
        </p:nvSpPr>
        <p:spPr>
          <a:xfrm>
            <a:off x="6272784" y="1170432"/>
            <a:ext cx="5230368" cy="1426464"/>
          </a:xfrm>
          <a:prstGeom prst="roundRect">
            <a:avLst>
              <a:gd name="adj" fmla="val 5128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56" name="Text 54"/>
          <p:cNvSpPr/>
          <p:nvPr/>
        </p:nvSpPr>
        <p:spPr>
          <a:xfrm>
            <a:off x="6400800" y="1261872"/>
            <a:ext cx="49743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まずやること</a:t>
            </a:r>
            <a:endParaRPr lang="en-US" sz="1300" dirty="0"/>
          </a:p>
        </p:txBody>
      </p:sp>
      <p:sp>
        <p:nvSpPr>
          <p:cNvPr id="57" name="Text 55"/>
          <p:cNvSpPr/>
          <p:nvPr/>
        </p:nvSpPr>
        <p:spPr>
          <a:xfrm>
            <a:off x="6382512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58" name="Text 56"/>
          <p:cNvSpPr/>
          <p:nvPr/>
        </p:nvSpPr>
        <p:spPr>
          <a:xfrm>
            <a:off x="6565392" y="1536192"/>
            <a:ext cx="48280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係数は OLS で推定する。</a:t>
            </a:r>
            <a:endParaRPr lang="en-US" sz="1330" dirty="0"/>
          </a:p>
        </p:txBody>
      </p:sp>
      <p:sp>
        <p:nvSpPr>
          <p:cNvPr id="59" name="Text 57"/>
          <p:cNvSpPr/>
          <p:nvPr/>
        </p:nvSpPr>
        <p:spPr>
          <a:xfrm>
            <a:off x="6382512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60" name="Text 58"/>
          <p:cNvSpPr/>
          <p:nvPr/>
        </p:nvSpPr>
        <p:spPr>
          <a:xfrm>
            <a:off x="6565392" y="1883664"/>
            <a:ext cx="48280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ただし標準誤差は robust にする。</a:t>
            </a:r>
            <a:endParaRPr lang="en-US" sz="1330" dirty="0"/>
          </a:p>
        </p:txBody>
      </p:sp>
      <p:sp>
        <p:nvSpPr>
          <p:cNvPr id="61" name="Shape 59"/>
          <p:cNvSpPr/>
          <p:nvPr/>
        </p:nvSpPr>
        <p:spPr>
          <a:xfrm>
            <a:off x="6272784" y="2798064"/>
            <a:ext cx="5230368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62" name="Text 60"/>
          <p:cNvSpPr/>
          <p:nvPr/>
        </p:nvSpPr>
        <p:spPr>
          <a:xfrm>
            <a:off x="6400800" y="2889504"/>
            <a:ext cx="49743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回帰表で見る場所</a:t>
            </a:r>
            <a:endParaRPr lang="en-US" sz="1300" dirty="0"/>
          </a:p>
        </p:txBody>
      </p:sp>
      <p:sp>
        <p:nvSpPr>
          <p:cNvPr id="63" name="Text 61"/>
          <p:cNvSpPr/>
          <p:nvPr/>
        </p:nvSpPr>
        <p:spPr>
          <a:xfrm>
            <a:off x="6382512" y="31821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64" name="Text 62"/>
          <p:cNvSpPr/>
          <p:nvPr/>
        </p:nvSpPr>
        <p:spPr>
          <a:xfrm>
            <a:off x="6565392" y="3163824"/>
            <a:ext cx="48280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脚注に “robust standard errors in parentheses” があるか。</a:t>
            </a:r>
            <a:endParaRPr lang="en-US" sz="1330" dirty="0"/>
          </a:p>
        </p:txBody>
      </p:sp>
      <p:sp>
        <p:nvSpPr>
          <p:cNvPr id="65" name="Text 63"/>
          <p:cNvSpPr/>
          <p:nvPr/>
        </p:nvSpPr>
        <p:spPr>
          <a:xfrm>
            <a:off x="6382512" y="35295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66" name="Text 64"/>
          <p:cNvSpPr/>
          <p:nvPr/>
        </p:nvSpPr>
        <p:spPr>
          <a:xfrm>
            <a:off x="6565392" y="3511296"/>
            <a:ext cx="48280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かっこの中の SE が何を仮定しているか。</a:t>
            </a:r>
            <a:endParaRPr lang="en-US" sz="1330" dirty="0"/>
          </a:p>
        </p:txBody>
      </p:sp>
      <p:sp>
        <p:nvSpPr>
          <p:cNvPr id="67" name="Shape 65"/>
          <p:cNvSpPr/>
          <p:nvPr/>
        </p:nvSpPr>
        <p:spPr>
          <a:xfrm>
            <a:off x="6272784" y="4370832"/>
            <a:ext cx="5230368" cy="1060704"/>
          </a:xfrm>
          <a:prstGeom prst="roundRect">
            <a:avLst>
              <a:gd name="adj" fmla="val 6897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68" name="Text 66"/>
          <p:cNvSpPr/>
          <p:nvPr/>
        </p:nvSpPr>
        <p:spPr>
          <a:xfrm>
            <a:off x="6400800" y="4462272"/>
            <a:ext cx="49743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基本姿勢</a:t>
            </a:r>
            <a:endParaRPr lang="en-US" sz="1300" dirty="0"/>
          </a:p>
        </p:txBody>
      </p:sp>
      <p:sp>
        <p:nvSpPr>
          <p:cNvPr id="69" name="Text 67"/>
          <p:cNvSpPr/>
          <p:nvPr/>
        </p:nvSpPr>
        <p:spPr>
          <a:xfrm>
            <a:off x="6382512" y="47548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0" name="Text 68"/>
          <p:cNvSpPr/>
          <p:nvPr/>
        </p:nvSpPr>
        <p:spPr>
          <a:xfrm>
            <a:off x="6565392" y="4736592"/>
            <a:ext cx="48280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まず係数の意味、そのあと SE・t・p を読む。</a:t>
            </a:r>
            <a:endParaRPr lang="en-US" sz="133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ただし、robust なら何でも解決するわけではない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標準誤差の問題と、識別の問題は別である。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230368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80160"/>
            <a:ext cx="1335024" cy="210312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07592"/>
            <a:ext cx="126187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omitted variable sketch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316736" y="2377440"/>
            <a:ext cx="676656" cy="676656"/>
          </a:xfrm>
          <a:prstGeom prst="ellipse">
            <a:avLst/>
          </a:prstGeom>
          <a:solidFill>
            <a:srgbClr val="2AA7A1">
              <a:alpha val="92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3"/>
          <p:cNvSpPr/>
          <p:nvPr/>
        </p:nvSpPr>
        <p:spPr>
          <a:xfrm>
            <a:off x="1316736" y="2542032"/>
            <a:ext cx="6766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4151376" y="2377440"/>
            <a:ext cx="676656" cy="676656"/>
          </a:xfrm>
          <a:prstGeom prst="ellipse">
            <a:avLst/>
          </a:prstGeom>
          <a:solidFill>
            <a:srgbClr val="E97A52">
              <a:alpha val="92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4151376" y="2542032"/>
            <a:ext cx="6766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2724912" y="3895344"/>
            <a:ext cx="676656" cy="676656"/>
          </a:xfrm>
          <a:prstGeom prst="ellipse">
            <a:avLst/>
          </a:prstGeom>
          <a:solidFill>
            <a:srgbClr val="D35C5C">
              <a:alpha val="92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7"/>
          <p:cNvSpPr/>
          <p:nvPr/>
        </p:nvSpPr>
        <p:spPr>
          <a:xfrm>
            <a:off x="2724912" y="4059936"/>
            <a:ext cx="6766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z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1993392" y="2715768"/>
            <a:ext cx="2066544" cy="0"/>
          </a:xfrm>
          <a:prstGeom prst="line">
            <a:avLst/>
          </a:prstGeom>
          <a:noFill/>
          <a:ln w="12700">
            <a:solidFill>
              <a:srgbClr val="163A5C"/>
            </a:solidFill>
            <a:prstDash val="solid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9"/>
          <p:cNvSpPr/>
          <p:nvPr/>
        </p:nvSpPr>
        <p:spPr>
          <a:xfrm>
            <a:off x="2889504" y="3858768"/>
            <a:ext cx="0" cy="0"/>
          </a:xfrm>
          <a:prstGeom prst="line">
            <a:avLst/>
          </a:prstGeom>
          <a:noFill/>
          <a:ln w="12700">
            <a:solidFill>
              <a:srgbClr val="D35C5C"/>
            </a:solidFill>
            <a:prstDash val="solid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3236976" y="3858768"/>
            <a:ext cx="1078992" cy="0"/>
          </a:xfrm>
          <a:prstGeom prst="line">
            <a:avLst/>
          </a:prstGeom>
          <a:noFill/>
          <a:ln w="12700">
            <a:solidFill>
              <a:srgbClr val="D35C5C"/>
            </a:solidFill>
            <a:prstDash val="solid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950976" y="4590288"/>
            <a:ext cx="451713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→ y の効果を知りたいが、z が x と y の両方に効くと β̂ 自体が歪む。</a:t>
            </a:r>
            <a:endParaRPr lang="en-US" sz="1420" dirty="0"/>
          </a:p>
        </p:txBody>
      </p:sp>
      <p:sp>
        <p:nvSpPr>
          <p:cNvPr id="24" name="Shape 22"/>
          <p:cNvSpPr/>
          <p:nvPr/>
        </p:nvSpPr>
        <p:spPr>
          <a:xfrm>
            <a:off x="6126480" y="1170432"/>
            <a:ext cx="5413248" cy="4261104"/>
          </a:xfrm>
          <a:prstGeom prst="roundRect">
            <a:avLst>
              <a:gd name="adj" fmla="val 1717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3"/>
          <p:cNvSpPr/>
          <p:nvPr/>
        </p:nvSpPr>
        <p:spPr>
          <a:xfrm>
            <a:off x="6400800" y="1426464"/>
            <a:ext cx="32918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 が直すもの / 直さないもの</a:t>
            </a:r>
            <a:endParaRPr lang="en-US" sz="1450" dirty="0"/>
          </a:p>
        </p:txBody>
      </p:sp>
      <p:sp>
        <p:nvSpPr>
          <p:cNvPr id="26" name="Shape 24"/>
          <p:cNvSpPr/>
          <p:nvPr/>
        </p:nvSpPr>
        <p:spPr>
          <a:xfrm>
            <a:off x="6473952" y="1883664"/>
            <a:ext cx="2176272" cy="310896"/>
          </a:xfrm>
          <a:prstGeom prst="roundRect">
            <a:avLst/>
          </a:prstGeom>
          <a:solidFill>
            <a:srgbClr val="FFFFFF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5"/>
          <p:cNvSpPr/>
          <p:nvPr/>
        </p:nvSpPr>
        <p:spPr>
          <a:xfrm>
            <a:off x="6501384" y="1938528"/>
            <a:ext cx="21214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直す：SE, t, p, CI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8814816" y="1883664"/>
            <a:ext cx="2286000" cy="310896"/>
          </a:xfrm>
          <a:prstGeom prst="roundRect">
            <a:avLst/>
          </a:prstGeom>
          <a:solidFill>
            <a:srgbClr val="FFFFFF">
              <a:alpha val="15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7"/>
          <p:cNvSpPr/>
          <p:nvPr/>
        </p:nvSpPr>
        <p:spPr>
          <a:xfrm>
            <a:off x="8842248" y="1938528"/>
            <a:ext cx="22311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直さない：biased β̂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6400800" y="2596896"/>
            <a:ext cx="4809744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1" name="Text 29"/>
          <p:cNvSpPr/>
          <p:nvPr/>
        </p:nvSpPr>
        <p:spPr>
          <a:xfrm>
            <a:off x="6528816" y="2688336"/>
            <a:ext cx="45537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だから区別する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6510528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3" name="Text 31"/>
          <p:cNvSpPr/>
          <p:nvPr/>
        </p:nvSpPr>
        <p:spPr>
          <a:xfrm>
            <a:off x="6693408" y="2962656"/>
            <a:ext cx="4407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inference は「丁寧な推論」ではある。</a:t>
            </a:r>
            <a:endParaRPr lang="en-US" sz="1330" dirty="0"/>
          </a:p>
        </p:txBody>
      </p:sp>
      <p:sp>
        <p:nvSpPr>
          <p:cNvPr id="34" name="Text 32"/>
          <p:cNvSpPr/>
          <p:nvPr/>
        </p:nvSpPr>
        <p:spPr>
          <a:xfrm>
            <a:off x="6510528" y="33284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5" name="Text 33"/>
          <p:cNvSpPr/>
          <p:nvPr/>
        </p:nvSpPr>
        <p:spPr>
          <a:xfrm>
            <a:off x="6693408" y="3310128"/>
            <a:ext cx="4407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でも外生性が壊れていると、間違った係数に対して丁寧に推論しているだけ。</a:t>
            </a:r>
            <a:endParaRPr lang="en-US" sz="1330" dirty="0"/>
          </a:p>
        </p:txBody>
      </p:sp>
      <p:sp>
        <p:nvSpPr>
          <p:cNvPr id="36" name="Text 34"/>
          <p:cNvSpPr/>
          <p:nvPr/>
        </p:nvSpPr>
        <p:spPr>
          <a:xfrm>
            <a:off x="6510528" y="36758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7" name="Text 35"/>
          <p:cNvSpPr/>
          <p:nvPr/>
        </p:nvSpPr>
        <p:spPr>
          <a:xfrm>
            <a:off x="6693408" y="3657600"/>
            <a:ext cx="44074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識別の問題は別の設計・推定法で直す必要がある。</a:t>
            </a:r>
            <a:endParaRPr lang="en-US" sz="133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単回帰での robust SE を実際に計算：同分散のとき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まずは usual SE の出発点を整理する。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4846320" cy="2048256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equal_variance_bubb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95" y="1554480"/>
            <a:ext cx="3713267" cy="157276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σ²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8368" y="3474720"/>
            <a:ext cx="4846320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804672" y="3584448"/>
            <a:ext cx="804672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841248" y="3611880"/>
            <a:ext cx="73152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setup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2109" y="3931920"/>
            <a:ext cx="1798839" cy="420624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859536" y="4645152"/>
            <a:ext cx="44074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Var(u_i|x_i)=σ² かつ Cov(u_i,u_j|x)=0 なら、σ² を前に出せる。</a:t>
            </a:r>
            <a:endParaRPr lang="en-US" sz="1320" dirty="0"/>
          </a:p>
        </p:txBody>
      </p:sp>
      <p:sp>
        <p:nvSpPr>
          <p:cNvPr id="20" name="Shape 16"/>
          <p:cNvSpPr/>
          <p:nvPr/>
        </p:nvSpPr>
        <p:spPr>
          <a:xfrm>
            <a:off x="5705856" y="1170432"/>
            <a:ext cx="5815584" cy="4224528"/>
          </a:xfrm>
          <a:prstGeom prst="roundRect">
            <a:avLst>
              <a:gd name="adj" fmla="val 173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7"/>
          <p:cNvSpPr/>
          <p:nvPr/>
        </p:nvSpPr>
        <p:spPr>
          <a:xfrm>
            <a:off x="5852160" y="1280160"/>
            <a:ext cx="82296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8"/>
          <p:cNvSpPr/>
          <p:nvPr/>
        </p:nvSpPr>
        <p:spPr>
          <a:xfrm>
            <a:off x="5888736" y="1307592"/>
            <a:ext cx="74980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result</a:t>
            </a:r>
            <a:endParaRPr lang="en-US" sz="900" dirty="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54" y="1773936"/>
            <a:ext cx="2180844" cy="493776"/>
          </a:xfrm>
          <a:prstGeom prst="rect">
            <a:avLst/>
          </a:prstGeom>
        </p:spPr>
      </p:pic>
      <p:pic>
        <p:nvPicPr>
          <p:cNvPr id="24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6468" y="2779776"/>
            <a:ext cx="1673817" cy="493776"/>
          </a:xfrm>
          <a:prstGeom prst="rect">
            <a:avLst/>
          </a:prstGeom>
        </p:spPr>
      </p:pic>
      <p:sp>
        <p:nvSpPr>
          <p:cNvPr id="25" name="Shape 19"/>
          <p:cNvSpPr/>
          <p:nvPr/>
        </p:nvSpPr>
        <p:spPr>
          <a:xfrm>
            <a:off x="5925312" y="3712464"/>
            <a:ext cx="5376672" cy="1280160"/>
          </a:xfrm>
          <a:prstGeom prst="roundRect">
            <a:avLst>
              <a:gd name="adj" fmla="val 5714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0"/>
          <p:cNvSpPr/>
          <p:nvPr/>
        </p:nvSpPr>
        <p:spPr>
          <a:xfrm>
            <a:off x="6053328" y="3803904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ポイント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6035040" y="40965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8" name="Text 22"/>
          <p:cNvSpPr/>
          <p:nvPr/>
        </p:nvSpPr>
        <p:spPr>
          <a:xfrm>
            <a:off x="6217920" y="4078224"/>
            <a:ext cx="49743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すべての観測が同じ σ² を持つから、公式がきれいに簡約できる。</a:t>
            </a:r>
            <a:endParaRPr lang="en-US" sz="1330" dirty="0"/>
          </a:p>
        </p:txBody>
      </p:sp>
      <p:sp>
        <p:nvSpPr>
          <p:cNvPr id="29" name="Text 23"/>
          <p:cNvSpPr/>
          <p:nvPr/>
        </p:nvSpPr>
        <p:spPr>
          <a:xfrm>
            <a:off x="6035040" y="44439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0" name="Text 24"/>
          <p:cNvSpPr/>
          <p:nvPr/>
        </p:nvSpPr>
        <p:spPr>
          <a:xfrm>
            <a:off x="6217920" y="4425696"/>
            <a:ext cx="49743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この“きれいさ”が壊れるのが次の異分散ケース。</a:t>
            </a:r>
            <a:endParaRPr lang="en-US" sz="133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異分散のとき：分散公式はどう変わるか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σᵢ² が観測ごとに違うと、同じようには簡約できない。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4846320" cy="2048256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hetero_variance_bubb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95" y="1554480"/>
            <a:ext cx="3713267" cy="157276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different σᵢ²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8368" y="3474720"/>
            <a:ext cx="4846320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804672" y="3584448"/>
            <a:ext cx="987552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841248" y="3611880"/>
            <a:ext cx="9144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key change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914400" y="3931920"/>
            <a:ext cx="1645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σ² を外に出せない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914400" y="4261104"/>
            <a:ext cx="43708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観測ごとに違う σᵢ² が残るので、各残差項の寄与がばらばらになる。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5705856" y="1170432"/>
            <a:ext cx="5815584" cy="4224528"/>
          </a:xfrm>
          <a:prstGeom prst="roundRect">
            <a:avLst>
              <a:gd name="adj" fmla="val 173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8"/>
          <p:cNvSpPr/>
          <p:nvPr/>
        </p:nvSpPr>
        <p:spPr>
          <a:xfrm>
            <a:off x="5852160" y="1280160"/>
            <a:ext cx="149961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5888736" y="1307592"/>
            <a:ext cx="14264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heteroskedastic variance</a:t>
            </a:r>
            <a:endParaRPr lang="en-US" sz="900" dirty="0"/>
          </a:p>
        </p:txBody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1643" y="1847088"/>
            <a:ext cx="2513737" cy="566928"/>
          </a:xfrm>
          <a:prstGeom prst="rect">
            <a:avLst/>
          </a:prstGeom>
        </p:spPr>
      </p:pic>
      <p:sp>
        <p:nvSpPr>
          <p:cNvPr id="24" name="Shape 20"/>
          <p:cNvSpPr/>
          <p:nvPr/>
        </p:nvSpPr>
        <p:spPr>
          <a:xfrm>
            <a:off x="5907024" y="2999232"/>
            <a:ext cx="5468112" cy="1920240"/>
          </a:xfrm>
          <a:prstGeom prst="roundRect">
            <a:avLst>
              <a:gd name="adj" fmla="val 3810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1"/>
          <p:cNvSpPr/>
          <p:nvPr/>
        </p:nvSpPr>
        <p:spPr>
          <a:xfrm>
            <a:off x="6035040" y="3090672"/>
            <a:ext cx="5212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意味</a:t>
            </a:r>
            <a:endParaRPr lang="en-US" sz="1300" dirty="0"/>
          </a:p>
        </p:txBody>
      </p:sp>
      <p:sp>
        <p:nvSpPr>
          <p:cNvPr id="26" name="Text 22"/>
          <p:cNvSpPr/>
          <p:nvPr/>
        </p:nvSpPr>
        <p:spPr>
          <a:xfrm>
            <a:off x="6016752" y="33832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7" name="Text 23"/>
          <p:cNvSpPr/>
          <p:nvPr/>
        </p:nvSpPr>
        <p:spPr>
          <a:xfrm>
            <a:off x="6199632" y="3364992"/>
            <a:ext cx="50657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から遠い観測ほど重み (x_i - x̄)^2 が大きい。</a:t>
            </a:r>
            <a:endParaRPr lang="en-US" sz="1330" dirty="0"/>
          </a:p>
        </p:txBody>
      </p:sp>
      <p:sp>
        <p:nvSpPr>
          <p:cNvPr id="28" name="Text 24"/>
          <p:cNvSpPr/>
          <p:nvPr/>
        </p:nvSpPr>
        <p:spPr>
          <a:xfrm>
            <a:off x="6016752" y="37307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5"/>
          <p:cNvSpPr/>
          <p:nvPr/>
        </p:nvSpPr>
        <p:spPr>
          <a:xfrm>
            <a:off x="6199632" y="3712464"/>
            <a:ext cx="50657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その観測の誤差分散 σᵢ² も大きければ、分散への寄与はさらに大きくなる。</a:t>
            </a:r>
            <a:endParaRPr lang="en-US" sz="1330" dirty="0"/>
          </a:p>
        </p:txBody>
      </p:sp>
      <p:sp>
        <p:nvSpPr>
          <p:cNvPr id="30" name="Text 26"/>
          <p:cNvSpPr/>
          <p:nvPr/>
        </p:nvSpPr>
        <p:spPr>
          <a:xfrm>
            <a:off x="6016752" y="40782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1" name="Text 27"/>
          <p:cNvSpPr/>
          <p:nvPr/>
        </p:nvSpPr>
        <p:spPr>
          <a:xfrm>
            <a:off x="6199632" y="4059936"/>
            <a:ext cx="506577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1 つの共通 σ² で全部を要約できない。</a:t>
            </a:r>
            <a:endParaRPr lang="en-US" sz="133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ではどう推定するのか：σᵢ² の代わりに残差平方を入れる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未知の σᵢ² を、OLS 残差 ûᵢ² で置き換えて robust variance を作る。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4809744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residual_square_weigh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035214"/>
            <a:ext cx="4626864" cy="282414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residuals as proxies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5669280" y="1170432"/>
            <a:ext cx="5852160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5815584" y="1280160"/>
            <a:ext cx="786384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5852160" y="1307592"/>
            <a:ext cx="71323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replace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4889" y="1700784"/>
            <a:ext cx="1319230" cy="4206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5669280" y="3291840"/>
            <a:ext cx="5852160" cy="2139696"/>
          </a:xfrm>
          <a:prstGeom prst="roundRect">
            <a:avLst>
              <a:gd name="adj" fmla="val 341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6"/>
          <p:cNvSpPr/>
          <p:nvPr/>
        </p:nvSpPr>
        <p:spPr>
          <a:xfrm>
            <a:off x="5815584" y="3401568"/>
            <a:ext cx="896112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5852160" y="3429000"/>
            <a:ext cx="8229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</a:t>
            </a:r>
            <a:endParaRPr lang="en-US" sz="900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3309" y="3822192"/>
            <a:ext cx="2842389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E：異分散があるとき、usual SE と robust SE はどう違うか？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ここでは x に応じて σᵢ が変わる DGP を作り、推論の差を比較する。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85216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hetero_dgp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708811"/>
            <a:ext cx="5669280" cy="3476953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heteroskedastic DGP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711696" y="1170432"/>
            <a:ext cx="4828032" cy="122529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858000" y="1280160"/>
            <a:ext cx="658368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894576" y="1307592"/>
            <a:ext cx="58521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DGP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6948" y="1609344"/>
            <a:ext cx="2910680" cy="384048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6729984" y="2724912"/>
            <a:ext cx="1444752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6"/>
          <p:cNvSpPr/>
          <p:nvPr/>
        </p:nvSpPr>
        <p:spPr>
          <a:xfrm>
            <a:off x="6821424" y="2816352"/>
            <a:ext cx="100584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6858000" y="2843784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β̂1</a:t>
            </a:r>
            <a:endParaRPr lang="en-US" sz="900" dirty="0"/>
          </a:p>
        </p:txBody>
      </p:sp>
      <p:sp>
        <p:nvSpPr>
          <p:cNvPr id="22" name="Text 18"/>
          <p:cNvSpPr/>
          <p:nvPr/>
        </p:nvSpPr>
        <p:spPr>
          <a:xfrm>
            <a:off x="6858000" y="314553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0.999</a:t>
            </a:r>
            <a:endParaRPr lang="en-US" sz="2400" dirty="0"/>
          </a:p>
        </p:txBody>
      </p:sp>
      <p:sp>
        <p:nvSpPr>
          <p:cNvPr id="23" name="Text 19"/>
          <p:cNvSpPr/>
          <p:nvPr/>
        </p:nvSpPr>
        <p:spPr>
          <a:xfrm>
            <a:off x="6858000" y="371246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ノート出力値</a:t>
            </a:r>
            <a:endParaRPr lang="en-US" sz="1050" dirty="0"/>
          </a:p>
        </p:txBody>
      </p:sp>
      <p:sp>
        <p:nvSpPr>
          <p:cNvPr id="24" name="Shape 20"/>
          <p:cNvSpPr/>
          <p:nvPr/>
        </p:nvSpPr>
        <p:spPr>
          <a:xfrm>
            <a:off x="8302752" y="2724912"/>
            <a:ext cx="1444752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1"/>
          <p:cNvSpPr/>
          <p:nvPr/>
        </p:nvSpPr>
        <p:spPr>
          <a:xfrm>
            <a:off x="8394192" y="2816352"/>
            <a:ext cx="100584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2"/>
          <p:cNvSpPr/>
          <p:nvPr/>
        </p:nvSpPr>
        <p:spPr>
          <a:xfrm>
            <a:off x="8430768" y="2843784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coverage</a:t>
            </a:r>
            <a:endParaRPr lang="en-US" sz="900" dirty="0"/>
          </a:p>
        </p:txBody>
      </p:sp>
      <p:sp>
        <p:nvSpPr>
          <p:cNvPr id="27" name="Text 23"/>
          <p:cNvSpPr/>
          <p:nvPr/>
        </p:nvSpPr>
        <p:spPr>
          <a:xfrm>
            <a:off x="8430768" y="314553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0.769</a:t>
            </a:r>
            <a:endParaRPr lang="en-US" sz="2400" dirty="0"/>
          </a:p>
        </p:txBody>
      </p:sp>
      <p:sp>
        <p:nvSpPr>
          <p:cNvPr id="28" name="Text 24"/>
          <p:cNvSpPr/>
          <p:nvPr/>
        </p:nvSpPr>
        <p:spPr>
          <a:xfrm>
            <a:off x="8430768" y="371246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ノート出力値</a:t>
            </a:r>
            <a:endParaRPr lang="en-US" sz="1050" dirty="0"/>
          </a:p>
        </p:txBody>
      </p:sp>
      <p:sp>
        <p:nvSpPr>
          <p:cNvPr id="29" name="Shape 25"/>
          <p:cNvSpPr/>
          <p:nvPr/>
        </p:nvSpPr>
        <p:spPr>
          <a:xfrm>
            <a:off x="9875520" y="2724912"/>
            <a:ext cx="1444752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0" name="Shape 26"/>
          <p:cNvSpPr/>
          <p:nvPr/>
        </p:nvSpPr>
        <p:spPr>
          <a:xfrm>
            <a:off x="9966960" y="2816352"/>
            <a:ext cx="100584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Text 27"/>
          <p:cNvSpPr/>
          <p:nvPr/>
        </p:nvSpPr>
        <p:spPr>
          <a:xfrm>
            <a:off x="10003536" y="2843784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coverage</a:t>
            </a:r>
            <a:endParaRPr lang="en-US" sz="900" dirty="0"/>
          </a:p>
        </p:txBody>
      </p:sp>
      <p:sp>
        <p:nvSpPr>
          <p:cNvPr id="32" name="Text 28"/>
          <p:cNvSpPr/>
          <p:nvPr/>
        </p:nvSpPr>
        <p:spPr>
          <a:xfrm>
            <a:off x="10003536" y="314553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0.924</a:t>
            </a:r>
            <a:endParaRPr lang="en-US" sz="2400" dirty="0"/>
          </a:p>
        </p:txBody>
      </p:sp>
      <p:sp>
        <p:nvSpPr>
          <p:cNvPr id="33" name="Text 29"/>
          <p:cNvSpPr/>
          <p:nvPr/>
        </p:nvSpPr>
        <p:spPr>
          <a:xfrm>
            <a:off x="10003536" y="371246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ノート出力値</a:t>
            </a:r>
            <a:endParaRPr lang="en-US" sz="1050" dirty="0"/>
          </a:p>
        </p:txBody>
      </p:sp>
      <p:sp>
        <p:nvSpPr>
          <p:cNvPr id="34" name="Shape 30"/>
          <p:cNvSpPr/>
          <p:nvPr/>
        </p:nvSpPr>
        <p:spPr>
          <a:xfrm>
            <a:off x="6711696" y="4334256"/>
            <a:ext cx="4828032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5" name="Text 31"/>
          <p:cNvSpPr/>
          <p:nvPr/>
        </p:nvSpPr>
        <p:spPr>
          <a:xfrm>
            <a:off x="6839712" y="4425696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一番先に見ること</a:t>
            </a:r>
            <a:endParaRPr lang="en-US" sz="1300" dirty="0"/>
          </a:p>
        </p:txBody>
      </p:sp>
      <p:sp>
        <p:nvSpPr>
          <p:cNvPr id="36" name="Text 32"/>
          <p:cNvSpPr/>
          <p:nvPr/>
        </p:nvSpPr>
        <p:spPr>
          <a:xfrm>
            <a:off x="6821424" y="47183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7" name="Text 33"/>
          <p:cNvSpPr/>
          <p:nvPr/>
        </p:nvSpPr>
        <p:spPr>
          <a:xfrm>
            <a:off x="7004304" y="4700016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 自体は真値 1 の近くにいても、coverage は usual と robust でかなり違う。</a:t>
            </a:r>
            <a:endParaRPr lang="en-US" sz="13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の流れ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章立てを先に見てから中身へ進む。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overview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1115568" y="2980944"/>
            <a:ext cx="97840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1938528" y="2679192"/>
            <a:ext cx="585216" cy="585216"/>
          </a:xfrm>
          <a:prstGeom prst="ellipse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1938528" y="2816352"/>
            <a:ext cx="58521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41248" y="1298448"/>
            <a:ext cx="2798064" cy="1060704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3"/>
          <p:cNvSpPr/>
          <p:nvPr/>
        </p:nvSpPr>
        <p:spPr>
          <a:xfrm>
            <a:off x="987552" y="1572768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6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仮説検定と信頼区間</a:t>
            </a:r>
            <a:endParaRPr lang="en-US" sz="1560" dirty="0"/>
          </a:p>
        </p:txBody>
      </p:sp>
      <p:sp>
        <p:nvSpPr>
          <p:cNvPr id="16" name="Shape 14"/>
          <p:cNvSpPr/>
          <p:nvPr/>
        </p:nvSpPr>
        <p:spPr>
          <a:xfrm>
            <a:off x="841248" y="3529584"/>
            <a:ext cx="2798064" cy="2066544"/>
          </a:xfrm>
          <a:prstGeom prst="roundRect">
            <a:avLst>
              <a:gd name="adj" fmla="val 354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7" name="Image 0" descr="/mnt/data/lecture4_v3_work/assets/tstat_under_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" y="4106146"/>
            <a:ext cx="1371600" cy="840268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2395728" y="3858768"/>
            <a:ext cx="1078992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t・p・CI を</a:t>
            </a:r>
            <a:endParaRPr lang="en-US" sz="1250" dirty="0"/>
          </a:p>
          <a:p>
            <a:pPr marL="0" indent="0" algn="l">
              <a:buNone/>
            </a:pPr>
            <a:r>
              <a:rPr lang="en-US" sz="12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シミュレーションで直感化</a:t>
            </a:r>
            <a:endParaRPr lang="en-US" sz="1250" dirty="0"/>
          </a:p>
        </p:txBody>
      </p:sp>
      <p:sp>
        <p:nvSpPr>
          <p:cNvPr id="19" name="Shape 16"/>
          <p:cNvSpPr/>
          <p:nvPr/>
        </p:nvSpPr>
        <p:spPr>
          <a:xfrm>
            <a:off x="5687568" y="2679192"/>
            <a:ext cx="585216" cy="585216"/>
          </a:xfrm>
          <a:prstGeom prst="ellipse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5687568" y="2816352"/>
            <a:ext cx="58521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4590288" y="1298448"/>
            <a:ext cx="2798064" cy="1060704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4736592" y="1572768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6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Inference</a:t>
            </a:r>
            <a:endParaRPr lang="en-US" sz="1560" dirty="0"/>
          </a:p>
        </p:txBody>
      </p:sp>
      <p:sp>
        <p:nvSpPr>
          <p:cNvPr id="23" name="Shape 20"/>
          <p:cNvSpPr/>
          <p:nvPr/>
        </p:nvSpPr>
        <p:spPr>
          <a:xfrm>
            <a:off x="4590288" y="3529584"/>
            <a:ext cx="2798064" cy="2066544"/>
          </a:xfrm>
          <a:prstGeom prst="roundRect">
            <a:avLst>
              <a:gd name="adj" fmla="val 354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1" descr="/mnt/data/lecture4_v3_work/assets/heteroskedasticity_f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16" y="4105501"/>
            <a:ext cx="1371600" cy="841558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6144768" y="3858768"/>
            <a:ext cx="1078992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同分散が崩れると</a:t>
            </a:r>
            <a:endParaRPr lang="en-US" sz="1250" dirty="0"/>
          </a:p>
          <a:p>
            <a:pPr marL="0" indent="0" algn="l">
              <a:buNone/>
            </a:pPr>
            <a:r>
              <a:rPr lang="en-US" sz="12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何が壊れるかを見る</a:t>
            </a:r>
            <a:endParaRPr lang="en-US" sz="1250" dirty="0"/>
          </a:p>
        </p:txBody>
      </p:sp>
      <p:sp>
        <p:nvSpPr>
          <p:cNvPr id="26" name="Shape 22"/>
          <p:cNvSpPr/>
          <p:nvPr/>
        </p:nvSpPr>
        <p:spPr>
          <a:xfrm>
            <a:off x="9436608" y="2679192"/>
            <a:ext cx="585216" cy="585216"/>
          </a:xfrm>
          <a:prstGeom prst="ellipse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3"/>
          <p:cNvSpPr/>
          <p:nvPr/>
        </p:nvSpPr>
        <p:spPr>
          <a:xfrm>
            <a:off x="9436608" y="2816352"/>
            <a:ext cx="58521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600" dirty="0"/>
          </a:p>
        </p:txBody>
      </p:sp>
      <p:sp>
        <p:nvSpPr>
          <p:cNvPr id="28" name="Shape 24"/>
          <p:cNvSpPr/>
          <p:nvPr/>
        </p:nvSpPr>
        <p:spPr>
          <a:xfrm>
            <a:off x="8339328" y="1298448"/>
            <a:ext cx="2798064" cy="1060704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12700">
            <a:solidFill>
              <a:srgbClr val="E2B935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5"/>
          <p:cNvSpPr/>
          <p:nvPr/>
        </p:nvSpPr>
        <p:spPr>
          <a:xfrm>
            <a:off x="8485632" y="1572768"/>
            <a:ext cx="25054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6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回帰表の読み方</a:t>
            </a:r>
            <a:endParaRPr lang="en-US" sz="1560" dirty="0"/>
          </a:p>
        </p:txBody>
      </p:sp>
      <p:sp>
        <p:nvSpPr>
          <p:cNvPr id="30" name="Shape 26"/>
          <p:cNvSpPr/>
          <p:nvPr/>
        </p:nvSpPr>
        <p:spPr>
          <a:xfrm>
            <a:off x="8339328" y="3529584"/>
            <a:ext cx="2798064" cy="2066544"/>
          </a:xfrm>
          <a:prstGeom prst="roundRect">
            <a:avLst>
              <a:gd name="adj" fmla="val 354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31" name="Image 2" descr="/mnt/data/lecture4_v3_work/assets/regression_table_thum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056" y="4104480"/>
            <a:ext cx="1371600" cy="843600"/>
          </a:xfrm>
          <a:prstGeom prst="rect">
            <a:avLst/>
          </a:prstGeom>
        </p:spPr>
      </p:pic>
      <p:sp>
        <p:nvSpPr>
          <p:cNvPr id="32" name="Text 27"/>
          <p:cNvSpPr/>
          <p:nvPr/>
        </p:nvSpPr>
        <p:spPr>
          <a:xfrm>
            <a:off x="9893808" y="3858768"/>
            <a:ext cx="1078992" cy="107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 / SE / p を</a:t>
            </a:r>
            <a:endParaRPr lang="en-US" sz="1250" dirty="0"/>
          </a:p>
          <a:p>
            <a:pPr marL="0" indent="0" algn="l">
              <a:buNone/>
            </a:pPr>
            <a:r>
              <a:rPr lang="en-US" sz="12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どう読むか確認する</a:t>
            </a:r>
            <a:endParaRPr lang="en-US" sz="12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E：標準誤差の分布を比べる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異分散がある世界では、usual SE は下にズレやすい。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729984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se_usual_vs_robu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88" y="1554480"/>
            <a:ext cx="6165744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vs robust se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07808" y="1207008"/>
            <a:ext cx="1792224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699248" y="1298448"/>
            <a:ext cx="100584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735824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735824" y="1627632"/>
            <a:ext cx="1536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0.191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7735824" y="2249424"/>
            <a:ext cx="1536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9546336" y="1207008"/>
            <a:ext cx="1792224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8"/>
          <p:cNvSpPr/>
          <p:nvPr/>
        </p:nvSpPr>
        <p:spPr>
          <a:xfrm>
            <a:off x="9637776" y="1298448"/>
            <a:ext cx="100584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9674352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9674352" y="1627632"/>
            <a:ext cx="1536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0.290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9674352" y="2249424"/>
            <a:ext cx="1536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7607808" y="2834640"/>
            <a:ext cx="3730752" cy="1591056"/>
          </a:xfrm>
          <a:prstGeom prst="roundRect">
            <a:avLst>
              <a:gd name="adj" fmla="val 459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7735824" y="2926080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7717536" y="3218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8" name="Text 25"/>
          <p:cNvSpPr/>
          <p:nvPr/>
        </p:nvSpPr>
        <p:spPr>
          <a:xfrm>
            <a:off x="7900416" y="3200400"/>
            <a:ext cx="33284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SE は平均的に小さすぎる。</a:t>
            </a:r>
            <a:endParaRPr lang="en-US" sz="1330" dirty="0"/>
          </a:p>
        </p:txBody>
      </p:sp>
      <p:sp>
        <p:nvSpPr>
          <p:cNvPr id="29" name="Text 26"/>
          <p:cNvSpPr/>
          <p:nvPr/>
        </p:nvSpPr>
        <p:spPr>
          <a:xfrm>
            <a:off x="7717536" y="35661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0" name="Text 27"/>
          <p:cNvSpPr/>
          <p:nvPr/>
        </p:nvSpPr>
        <p:spPr>
          <a:xfrm>
            <a:off x="7900416" y="3547872"/>
            <a:ext cx="33284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そのぶん t が大きくなりすぎ、有意判定も楽観的になる。</a:t>
            </a:r>
            <a:endParaRPr lang="en-US" sz="1330" dirty="0"/>
          </a:p>
        </p:txBody>
      </p:sp>
      <p:sp>
        <p:nvSpPr>
          <p:cNvPr id="31" name="Shape 28"/>
          <p:cNvSpPr/>
          <p:nvPr/>
        </p:nvSpPr>
        <p:spPr>
          <a:xfrm>
            <a:off x="7607808" y="4590288"/>
            <a:ext cx="3730752" cy="841248"/>
          </a:xfrm>
          <a:prstGeom prst="roundRect">
            <a:avLst>
              <a:gd name="adj" fmla="val 8696"/>
            </a:avLst>
          </a:prstGeom>
          <a:solidFill>
            <a:srgbClr val="EEF3FA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9"/>
          <p:cNvSpPr/>
          <p:nvPr/>
        </p:nvSpPr>
        <p:spPr>
          <a:xfrm>
            <a:off x="7735824" y="468172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信頼するのはどちらか</a:t>
            </a:r>
            <a:endParaRPr lang="en-US" sz="1300" dirty="0"/>
          </a:p>
        </p:txBody>
      </p:sp>
      <p:sp>
        <p:nvSpPr>
          <p:cNvPr id="33" name="Text 30"/>
          <p:cNvSpPr/>
          <p:nvPr/>
        </p:nvSpPr>
        <p:spPr>
          <a:xfrm>
            <a:off x="7717536" y="49743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4" name="Text 31"/>
          <p:cNvSpPr/>
          <p:nvPr/>
        </p:nvSpPr>
        <p:spPr>
          <a:xfrm>
            <a:off x="7900416" y="4956048"/>
            <a:ext cx="33284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異分散があるなら、青の robust SE を使う。</a:t>
            </a:r>
            <a:endParaRPr lang="en-US" sz="133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E：t 統計量の分布を比べる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 が違えば、t の分布そのものも変わる。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729984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t_usual_vs_robu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88" y="1554480"/>
            <a:ext cx="6165744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vs robust 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607808" y="1170432"/>
            <a:ext cx="3730752" cy="1389888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735824" y="1261872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ポイント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7717536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18" name="Text 15"/>
          <p:cNvSpPr/>
          <p:nvPr/>
        </p:nvSpPr>
        <p:spPr>
          <a:xfrm>
            <a:off x="7900416" y="1536192"/>
            <a:ext cx="33284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SE が小さすぎると、usual t は大きすぎる。</a:t>
            </a:r>
            <a:endParaRPr lang="en-US" sz="1330" dirty="0"/>
          </a:p>
        </p:txBody>
      </p:sp>
      <p:sp>
        <p:nvSpPr>
          <p:cNvPr id="19" name="Text 16"/>
          <p:cNvSpPr/>
          <p:nvPr/>
        </p:nvSpPr>
        <p:spPr>
          <a:xfrm>
            <a:off x="7717536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0" name="Text 17"/>
          <p:cNvSpPr/>
          <p:nvPr/>
        </p:nvSpPr>
        <p:spPr>
          <a:xfrm>
            <a:off x="7900416" y="1883664"/>
            <a:ext cx="33284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つまり「有意っぽさ」を過大に見積もる。</a:t>
            </a:r>
            <a:endParaRPr lang="en-US" sz="1330" dirty="0"/>
          </a:p>
        </p:txBody>
      </p:sp>
      <p:sp>
        <p:nvSpPr>
          <p:cNvPr id="21" name="Shape 18"/>
          <p:cNvSpPr/>
          <p:nvPr/>
        </p:nvSpPr>
        <p:spPr>
          <a:xfrm>
            <a:off x="7607808" y="2834640"/>
            <a:ext cx="3730752" cy="1261872"/>
          </a:xfrm>
          <a:prstGeom prst="roundRect">
            <a:avLst>
              <a:gd name="adj" fmla="val 5797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7845552" y="3054096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 β̂ でも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7845552" y="3310128"/>
            <a:ext cx="28529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 t &gt; robust t になりやすい。</a:t>
            </a:r>
            <a:endParaRPr lang="en-US" sz="1450" dirty="0"/>
          </a:p>
        </p:txBody>
      </p:sp>
      <p:sp>
        <p:nvSpPr>
          <p:cNvPr id="24" name="Shape 21"/>
          <p:cNvSpPr/>
          <p:nvPr/>
        </p:nvSpPr>
        <p:spPr>
          <a:xfrm>
            <a:off x="7607808" y="4315968"/>
            <a:ext cx="3730752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2"/>
          <p:cNvSpPr/>
          <p:nvPr/>
        </p:nvSpPr>
        <p:spPr>
          <a:xfrm>
            <a:off x="7735824" y="440740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帰結</a:t>
            </a:r>
            <a:endParaRPr lang="en-US" sz="1300" dirty="0"/>
          </a:p>
        </p:txBody>
      </p:sp>
      <p:sp>
        <p:nvSpPr>
          <p:cNvPr id="26" name="Text 23"/>
          <p:cNvSpPr/>
          <p:nvPr/>
        </p:nvSpPr>
        <p:spPr>
          <a:xfrm>
            <a:off x="7717536" y="47000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7" name="Text 24"/>
          <p:cNvSpPr/>
          <p:nvPr/>
        </p:nvSpPr>
        <p:spPr>
          <a:xfrm>
            <a:off x="7900416" y="4681728"/>
            <a:ext cx="33284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 値と CI も usual の方が楽観的に出やすい。</a:t>
            </a:r>
            <a:endParaRPr lang="en-US" sz="133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実験 E：帰無仮説が真のときのサイズを比べる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β1 = 0 なのに、usual SE だと 5% 検定が 20% 超も棄却してしまう。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797296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rejection_rates_b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85" y="1554480"/>
            <a:ext cx="5355262" cy="378561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nominal 5% test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693408" y="1207008"/>
            <a:ext cx="1463040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784848" y="1298448"/>
            <a:ext cx="100584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821424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usual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6821424" y="1627632"/>
            <a:ext cx="12070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21.9%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6821424" y="2249424"/>
            <a:ext cx="1207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β1 = 0 でも棄却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8284464" y="1207008"/>
            <a:ext cx="1463040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8"/>
          <p:cNvSpPr/>
          <p:nvPr/>
        </p:nvSpPr>
        <p:spPr>
          <a:xfrm>
            <a:off x="8375904" y="1298448"/>
            <a:ext cx="100584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8412480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8412480" y="1627632"/>
            <a:ext cx="12070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6.2%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8412480" y="2249424"/>
            <a:ext cx="1207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5% にかなり近い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9875520" y="1207008"/>
            <a:ext cx="1463040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3"/>
          <p:cNvSpPr/>
          <p:nvPr/>
        </p:nvSpPr>
        <p:spPr>
          <a:xfrm>
            <a:off x="9966960" y="1298448"/>
            <a:ext cx="100584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4"/>
          <p:cNvSpPr/>
          <p:nvPr/>
        </p:nvSpPr>
        <p:spPr>
          <a:xfrm>
            <a:off x="10003536" y="1325880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nominal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0003536" y="1627632"/>
            <a:ext cx="12070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5%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10003536" y="2249424"/>
            <a:ext cx="1207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本来ほしい値</a:t>
            </a:r>
            <a:endParaRPr lang="en-US" sz="1050" dirty="0"/>
          </a:p>
        </p:txBody>
      </p:sp>
      <p:sp>
        <p:nvSpPr>
          <p:cNvPr id="30" name="Shape 27"/>
          <p:cNvSpPr/>
          <p:nvPr/>
        </p:nvSpPr>
        <p:spPr>
          <a:xfrm>
            <a:off x="6693408" y="2852928"/>
            <a:ext cx="4645152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1" name="Text 28"/>
          <p:cNvSpPr/>
          <p:nvPr/>
        </p:nvSpPr>
        <p:spPr>
          <a:xfrm>
            <a:off x="6821424" y="294436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この図のメッセージ</a:t>
            </a:r>
            <a:endParaRPr lang="en-US" sz="1300" dirty="0"/>
          </a:p>
        </p:txBody>
      </p:sp>
      <p:sp>
        <p:nvSpPr>
          <p:cNvPr id="32" name="Text 29"/>
          <p:cNvSpPr/>
          <p:nvPr/>
        </p:nvSpPr>
        <p:spPr>
          <a:xfrm>
            <a:off x="6803136" y="32369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3" name="Text 30"/>
          <p:cNvSpPr/>
          <p:nvPr/>
        </p:nvSpPr>
        <p:spPr>
          <a:xfrm>
            <a:off x="6986016" y="3218688"/>
            <a:ext cx="42428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異分散を無視した usual SE は、検定サイズを大きく壊してしまう。</a:t>
            </a:r>
            <a:endParaRPr lang="en-US" sz="1330" dirty="0"/>
          </a:p>
        </p:txBody>
      </p:sp>
      <p:sp>
        <p:nvSpPr>
          <p:cNvPr id="34" name="Text 31"/>
          <p:cNvSpPr/>
          <p:nvPr/>
        </p:nvSpPr>
        <p:spPr>
          <a:xfrm>
            <a:off x="6803136" y="35844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5" name="Text 32"/>
          <p:cNvSpPr/>
          <p:nvPr/>
        </p:nvSpPr>
        <p:spPr>
          <a:xfrm>
            <a:off x="6986016" y="3566160"/>
            <a:ext cx="42428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 は完全ではなくても、少なくともサイズをかなりまともに戻してくれる。</a:t>
            </a:r>
            <a:endParaRPr lang="en-US" sz="1330" dirty="0"/>
          </a:p>
        </p:txBody>
      </p:sp>
      <p:sp>
        <p:nvSpPr>
          <p:cNvPr id="36" name="Shape 33"/>
          <p:cNvSpPr/>
          <p:nvPr/>
        </p:nvSpPr>
        <p:spPr>
          <a:xfrm>
            <a:off x="6693408" y="4681728"/>
            <a:ext cx="4645152" cy="749808"/>
          </a:xfrm>
          <a:prstGeom prst="roundRect">
            <a:avLst>
              <a:gd name="adj" fmla="val 9756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34"/>
          <p:cNvSpPr/>
          <p:nvPr/>
        </p:nvSpPr>
        <p:spPr>
          <a:xfrm>
            <a:off x="6821424" y="4773168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一言で言うと</a:t>
            </a:r>
            <a:endParaRPr lang="en-US" sz="1300" dirty="0"/>
          </a:p>
        </p:txBody>
      </p:sp>
      <p:sp>
        <p:nvSpPr>
          <p:cNvPr id="38" name="Text 35"/>
          <p:cNvSpPr/>
          <p:nvPr/>
        </p:nvSpPr>
        <p:spPr>
          <a:xfrm>
            <a:off x="6803136" y="50657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9" name="Text 36"/>
          <p:cNvSpPr/>
          <p:nvPr/>
        </p:nvSpPr>
        <p:spPr>
          <a:xfrm>
            <a:off x="6986016" y="5047488"/>
            <a:ext cx="42428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inference の役割は、推論をまともにすること。</a:t>
            </a:r>
            <a:endParaRPr lang="en-US" sz="133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余談：publication bias の図が何を示しているか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SE を使うと、有意っぽい結果が消える。そのとき起きやすいのが公表バイアス。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583680" cy="4297680"/>
          </a:xfrm>
          <a:prstGeom prst="roundRect">
            <a:avLst>
              <a:gd name="adj" fmla="val 170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pub_bi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36" y="1554480"/>
            <a:ext cx="4681544" cy="382219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user-provided image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479792" y="1170432"/>
            <a:ext cx="4059936" cy="1481328"/>
          </a:xfrm>
          <a:prstGeom prst="roundRect">
            <a:avLst>
              <a:gd name="adj" fmla="val 493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735824" y="1463040"/>
            <a:ext cx="356616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i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T-stat looks too good.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i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Use robust standard errors—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i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significance gone.</a:t>
            </a:r>
            <a:endParaRPr lang="en-US" sz="1700" dirty="0"/>
          </a:p>
        </p:txBody>
      </p:sp>
      <p:sp>
        <p:nvSpPr>
          <p:cNvPr id="17" name="Shape 14"/>
          <p:cNvSpPr/>
          <p:nvPr/>
        </p:nvSpPr>
        <p:spPr>
          <a:xfrm>
            <a:off x="7479792" y="2852928"/>
            <a:ext cx="4059936" cy="1938528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7607808" y="2944368"/>
            <a:ext cx="3803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このヒストグラムの読み方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589520" y="32369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0" name="Text 17"/>
          <p:cNvSpPr/>
          <p:nvPr/>
        </p:nvSpPr>
        <p:spPr>
          <a:xfrm>
            <a:off x="7772400" y="3218688"/>
            <a:ext cx="3657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|t| = 1.96 付近に不自然な山がある。</a:t>
            </a:r>
            <a:endParaRPr lang="en-US" sz="1330" dirty="0"/>
          </a:p>
        </p:txBody>
      </p:sp>
      <p:sp>
        <p:nvSpPr>
          <p:cNvPr id="21" name="Text 18"/>
          <p:cNvSpPr/>
          <p:nvPr/>
        </p:nvSpPr>
        <p:spPr>
          <a:xfrm>
            <a:off x="7589520" y="35844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2" name="Text 19"/>
          <p:cNvSpPr/>
          <p:nvPr/>
        </p:nvSpPr>
        <p:spPr>
          <a:xfrm>
            <a:off x="7772400" y="3566160"/>
            <a:ext cx="3657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5% 水準で有意になる境目なので、そこに結果が集まりすぎると怪しい。</a:t>
            </a:r>
            <a:endParaRPr lang="en-US" sz="1330" dirty="0"/>
          </a:p>
        </p:txBody>
      </p:sp>
      <p:sp>
        <p:nvSpPr>
          <p:cNvPr id="23" name="Text 20"/>
          <p:cNvSpPr/>
          <p:nvPr/>
        </p:nvSpPr>
        <p:spPr>
          <a:xfrm>
            <a:off x="7589520" y="39319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4" name="Text 21"/>
          <p:cNvSpPr/>
          <p:nvPr/>
        </p:nvSpPr>
        <p:spPr>
          <a:xfrm>
            <a:off x="7772400" y="3913632"/>
            <a:ext cx="3657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「有意でない結果は出さない」行動が示唆される。</a:t>
            </a:r>
            <a:endParaRPr lang="en-US" sz="1330" dirty="0"/>
          </a:p>
        </p:txBody>
      </p:sp>
      <p:sp>
        <p:nvSpPr>
          <p:cNvPr id="25" name="Shape 22"/>
          <p:cNvSpPr/>
          <p:nvPr/>
        </p:nvSpPr>
        <p:spPr>
          <a:xfrm>
            <a:off x="7479792" y="4937760"/>
            <a:ext cx="4059936" cy="530352"/>
          </a:xfrm>
          <a:prstGeom prst="roundRect">
            <a:avLst>
              <a:gd name="adj" fmla="val 13793"/>
            </a:avLst>
          </a:prstGeom>
          <a:solidFill>
            <a:srgbClr val="FBF6E2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7607808" y="5029200"/>
            <a:ext cx="38039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このスライドでは、講義ノートに添付された図をそのまま利用している。</a:t>
            </a:r>
            <a:endParaRPr lang="en-US" sz="13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486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回帰表の読み方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最後に、Estimate・SE・t・p をどう順番に読むかを表の形で確認する。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回帰表はまず「係数が何を表しているか」から読む。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68096" y="29992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50976" y="29809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そのあとで standard error / t / p を読み、有意性だけに飛びつかない。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68096" y="34564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50976" y="34381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Angrist &amp; Krueger の表を例に、specification の違いも確認する。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E2B935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4_v3_work/assets/regression_table_thum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641116"/>
            <a:ext cx="4892040" cy="300884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40080" y="5230368"/>
            <a:ext cx="1417320" cy="292608"/>
          </a:xfrm>
          <a:prstGeom prst="roundRect">
            <a:avLst/>
          </a:prstGeom>
          <a:solidFill>
            <a:srgbClr val="E2B935">
              <a:alpha val="18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</a:t>
            </a:r>
            <a:endParaRPr lang="en-US" sz="980" dirty="0"/>
          </a:p>
        </p:txBody>
      </p:sp>
      <p:sp>
        <p:nvSpPr>
          <p:cNvPr id="17" name="Shape 14"/>
          <p:cNvSpPr/>
          <p:nvPr/>
        </p:nvSpPr>
        <p:spPr>
          <a:xfrm>
            <a:off x="2286000" y="5230368"/>
            <a:ext cx="1417320" cy="292608"/>
          </a:xfrm>
          <a:prstGeom prst="roundRect">
            <a:avLst/>
          </a:prstGeom>
          <a:solidFill>
            <a:srgbClr val="2AA7A1">
              <a:alpha val="18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33172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standard error</a:t>
            </a:r>
            <a:endParaRPr lang="en-US" sz="980" dirty="0"/>
          </a:p>
        </p:txBody>
      </p:sp>
      <p:sp>
        <p:nvSpPr>
          <p:cNvPr id="19" name="Shape 16"/>
          <p:cNvSpPr/>
          <p:nvPr/>
        </p:nvSpPr>
        <p:spPr>
          <a:xfrm>
            <a:off x="3931920" y="5230368"/>
            <a:ext cx="1417320" cy="292608"/>
          </a:xfrm>
          <a:prstGeom prst="roundRect">
            <a:avLst/>
          </a:prstGeom>
          <a:solidFill>
            <a:srgbClr val="4F79A7">
              <a:alpha val="18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7764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specification</a:t>
            </a:r>
            <a:endParaRPr lang="en-US" sz="980" dirty="0"/>
          </a:p>
        </p:txBody>
      </p:sp>
      <p:sp>
        <p:nvSpPr>
          <p:cNvPr id="21" name="Text 18"/>
          <p:cNvSpPr/>
          <p:nvPr/>
        </p:nvSpPr>
        <p:spPr>
          <a:xfrm>
            <a:off x="11338560" y="6428232"/>
            <a:ext cx="2286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34</a:t>
            </a:r>
            <a:endParaRPr lang="en-US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回帰表はどこをどう読むか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 → SE → t → p の順で追うと読み違えにくい。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table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94360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80160"/>
            <a:ext cx="786384" cy="210312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07592"/>
            <a:ext cx="71323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anatomy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950976" y="1810512"/>
            <a:ext cx="5340096" cy="2615184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950976" y="1810512"/>
            <a:ext cx="1068019" cy="653796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2018995" y="1810512"/>
            <a:ext cx="1068019" cy="653796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3087014" y="1810512"/>
            <a:ext cx="1068019" cy="653796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6"/>
          <p:cNvSpPr/>
          <p:nvPr/>
        </p:nvSpPr>
        <p:spPr>
          <a:xfrm>
            <a:off x="4155034" y="1810512"/>
            <a:ext cx="1068019" cy="653796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7"/>
          <p:cNvSpPr/>
          <p:nvPr/>
        </p:nvSpPr>
        <p:spPr>
          <a:xfrm>
            <a:off x="5223053" y="1810512"/>
            <a:ext cx="1068019" cy="653796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8"/>
          <p:cNvSpPr/>
          <p:nvPr/>
        </p:nvSpPr>
        <p:spPr>
          <a:xfrm>
            <a:off x="2037283" y="1920240"/>
            <a:ext cx="1031443" cy="4892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105302" y="1920240"/>
            <a:ext cx="1031443" cy="4892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Std. Error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173322" y="1920240"/>
            <a:ext cx="1031443" cy="4892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241341" y="1920240"/>
            <a:ext cx="1031443" cy="4892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950976" y="2464308"/>
            <a:ext cx="1068019" cy="653796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3"/>
          <p:cNvSpPr/>
          <p:nvPr/>
        </p:nvSpPr>
        <p:spPr>
          <a:xfrm>
            <a:off x="2018995" y="2464308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4"/>
          <p:cNvSpPr/>
          <p:nvPr/>
        </p:nvSpPr>
        <p:spPr>
          <a:xfrm>
            <a:off x="3087014" y="2464308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25"/>
          <p:cNvSpPr/>
          <p:nvPr/>
        </p:nvSpPr>
        <p:spPr>
          <a:xfrm>
            <a:off x="4155034" y="2464308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Shape 26"/>
          <p:cNvSpPr/>
          <p:nvPr/>
        </p:nvSpPr>
        <p:spPr>
          <a:xfrm>
            <a:off x="5223053" y="2464308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7"/>
          <p:cNvSpPr/>
          <p:nvPr/>
        </p:nvSpPr>
        <p:spPr>
          <a:xfrm>
            <a:off x="996696" y="2583180"/>
            <a:ext cx="976579" cy="4892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Education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2037283" y="2537460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0.0672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3105302" y="2537460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(0.013)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4173322" y="2537460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5.17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5241341" y="2537460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0.000</a:t>
            </a:r>
            <a:endParaRPr lang="en-US" sz="1050" dirty="0"/>
          </a:p>
        </p:txBody>
      </p:sp>
      <p:sp>
        <p:nvSpPr>
          <p:cNvPr id="34" name="Shape 32"/>
          <p:cNvSpPr/>
          <p:nvPr/>
        </p:nvSpPr>
        <p:spPr>
          <a:xfrm>
            <a:off x="950976" y="3118104"/>
            <a:ext cx="1068019" cy="653796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Shape 33"/>
          <p:cNvSpPr/>
          <p:nvPr/>
        </p:nvSpPr>
        <p:spPr>
          <a:xfrm>
            <a:off x="2018995" y="3118104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Shape 34"/>
          <p:cNvSpPr/>
          <p:nvPr/>
        </p:nvSpPr>
        <p:spPr>
          <a:xfrm>
            <a:off x="3087014" y="3118104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Shape 35"/>
          <p:cNvSpPr/>
          <p:nvPr/>
        </p:nvSpPr>
        <p:spPr>
          <a:xfrm>
            <a:off x="4155034" y="3118104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Shape 36"/>
          <p:cNvSpPr/>
          <p:nvPr/>
        </p:nvSpPr>
        <p:spPr>
          <a:xfrm>
            <a:off x="5223053" y="3118104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Text 37"/>
          <p:cNvSpPr/>
          <p:nvPr/>
        </p:nvSpPr>
        <p:spPr>
          <a:xfrm>
            <a:off x="996696" y="3236976"/>
            <a:ext cx="976579" cy="4892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Age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2037283" y="3191256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0.021</a:t>
            </a:r>
            <a:endParaRPr lang="en-US" sz="1050" dirty="0"/>
          </a:p>
        </p:txBody>
      </p:sp>
      <p:sp>
        <p:nvSpPr>
          <p:cNvPr id="41" name="Text 39"/>
          <p:cNvSpPr/>
          <p:nvPr/>
        </p:nvSpPr>
        <p:spPr>
          <a:xfrm>
            <a:off x="3105302" y="3191256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(0.006)</a:t>
            </a:r>
            <a:endParaRPr lang="en-US" sz="1050" dirty="0"/>
          </a:p>
        </p:txBody>
      </p:sp>
      <p:sp>
        <p:nvSpPr>
          <p:cNvPr id="42" name="Text 40"/>
          <p:cNvSpPr/>
          <p:nvPr/>
        </p:nvSpPr>
        <p:spPr>
          <a:xfrm>
            <a:off x="4173322" y="3191256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3.50</a:t>
            </a:r>
            <a:endParaRPr lang="en-US" sz="1050" dirty="0"/>
          </a:p>
        </p:txBody>
      </p:sp>
      <p:sp>
        <p:nvSpPr>
          <p:cNvPr id="43" name="Text 41"/>
          <p:cNvSpPr/>
          <p:nvPr/>
        </p:nvSpPr>
        <p:spPr>
          <a:xfrm>
            <a:off x="5241341" y="3191256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0.001</a:t>
            </a:r>
            <a:endParaRPr lang="en-US" sz="1050" dirty="0"/>
          </a:p>
        </p:txBody>
      </p:sp>
      <p:sp>
        <p:nvSpPr>
          <p:cNvPr id="44" name="Shape 42"/>
          <p:cNvSpPr/>
          <p:nvPr/>
        </p:nvSpPr>
        <p:spPr>
          <a:xfrm>
            <a:off x="950976" y="3771900"/>
            <a:ext cx="1068019" cy="653796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Shape 43"/>
          <p:cNvSpPr/>
          <p:nvPr/>
        </p:nvSpPr>
        <p:spPr>
          <a:xfrm>
            <a:off x="2018995" y="3771900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Shape 44"/>
          <p:cNvSpPr/>
          <p:nvPr/>
        </p:nvSpPr>
        <p:spPr>
          <a:xfrm>
            <a:off x="3087014" y="3771900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Shape 45"/>
          <p:cNvSpPr/>
          <p:nvPr/>
        </p:nvSpPr>
        <p:spPr>
          <a:xfrm>
            <a:off x="4155034" y="3771900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Shape 46"/>
          <p:cNvSpPr/>
          <p:nvPr/>
        </p:nvSpPr>
        <p:spPr>
          <a:xfrm>
            <a:off x="5223053" y="3771900"/>
            <a:ext cx="1068019" cy="653796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Text 47"/>
          <p:cNvSpPr/>
          <p:nvPr/>
        </p:nvSpPr>
        <p:spPr>
          <a:xfrm>
            <a:off x="996696" y="3890772"/>
            <a:ext cx="976579" cy="4892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Married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2037283" y="3845052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0.034</a:t>
            </a:r>
            <a:endParaRPr lang="en-US" sz="1050" dirty="0"/>
          </a:p>
        </p:txBody>
      </p:sp>
      <p:sp>
        <p:nvSpPr>
          <p:cNvPr id="51" name="Text 49"/>
          <p:cNvSpPr/>
          <p:nvPr/>
        </p:nvSpPr>
        <p:spPr>
          <a:xfrm>
            <a:off x="3105302" y="3845052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(0.011)</a:t>
            </a:r>
            <a:endParaRPr lang="en-US" sz="1050" dirty="0"/>
          </a:p>
        </p:txBody>
      </p:sp>
      <p:sp>
        <p:nvSpPr>
          <p:cNvPr id="52" name="Text 50"/>
          <p:cNvSpPr/>
          <p:nvPr/>
        </p:nvSpPr>
        <p:spPr>
          <a:xfrm>
            <a:off x="4173322" y="3845052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3.09</a:t>
            </a:r>
            <a:endParaRPr lang="en-US" sz="1050" dirty="0"/>
          </a:p>
        </p:txBody>
      </p:sp>
      <p:sp>
        <p:nvSpPr>
          <p:cNvPr id="53" name="Text 51"/>
          <p:cNvSpPr/>
          <p:nvPr/>
        </p:nvSpPr>
        <p:spPr>
          <a:xfrm>
            <a:off x="5241341" y="3845052"/>
            <a:ext cx="1031443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0.002</a:t>
            </a:r>
            <a:endParaRPr lang="en-US" sz="1050" dirty="0"/>
          </a:p>
        </p:txBody>
      </p:sp>
      <p:sp>
        <p:nvSpPr>
          <p:cNvPr id="54" name="Shape 52"/>
          <p:cNvSpPr/>
          <p:nvPr/>
        </p:nvSpPr>
        <p:spPr>
          <a:xfrm>
            <a:off x="2578608" y="4645152"/>
            <a:ext cx="1060704" cy="438912"/>
          </a:xfrm>
          <a:prstGeom prst="line">
            <a:avLst/>
          </a:prstGeom>
          <a:noFill/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Shape 53"/>
          <p:cNvSpPr/>
          <p:nvPr/>
        </p:nvSpPr>
        <p:spPr>
          <a:xfrm>
            <a:off x="3767328" y="4645152"/>
            <a:ext cx="694944" cy="438912"/>
          </a:xfrm>
          <a:prstGeom prst="line">
            <a:avLst/>
          </a:prstGeom>
          <a:noFill/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" name="Shape 54"/>
          <p:cNvSpPr/>
          <p:nvPr/>
        </p:nvSpPr>
        <p:spPr>
          <a:xfrm>
            <a:off x="4645152" y="4645152"/>
            <a:ext cx="91440" cy="438912"/>
          </a:xfrm>
          <a:prstGeom prst="line">
            <a:avLst/>
          </a:prstGeom>
          <a:noFill/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" name="Shape 55"/>
          <p:cNvSpPr/>
          <p:nvPr/>
        </p:nvSpPr>
        <p:spPr>
          <a:xfrm>
            <a:off x="5541264" y="4645152"/>
            <a:ext cx="0" cy="438912"/>
          </a:xfrm>
          <a:prstGeom prst="line">
            <a:avLst/>
          </a:prstGeom>
          <a:noFill/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Shape 56"/>
          <p:cNvSpPr/>
          <p:nvPr/>
        </p:nvSpPr>
        <p:spPr>
          <a:xfrm>
            <a:off x="1554480" y="5138928"/>
            <a:ext cx="1298448" cy="310896"/>
          </a:xfrm>
          <a:prstGeom prst="roundRect">
            <a:avLst/>
          </a:prstGeom>
          <a:solidFill>
            <a:srgbClr val="FDF1EC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Text 57"/>
          <p:cNvSpPr/>
          <p:nvPr/>
        </p:nvSpPr>
        <p:spPr>
          <a:xfrm>
            <a:off x="1581912" y="5193792"/>
            <a:ext cx="1243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係数推定値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3218688" y="5138928"/>
            <a:ext cx="1298448" cy="310896"/>
          </a:xfrm>
          <a:prstGeom prst="roundRect">
            <a:avLst/>
          </a:prstGeom>
          <a:solidFill>
            <a:srgbClr val="EEF3FA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" name="Text 59"/>
          <p:cNvSpPr/>
          <p:nvPr/>
        </p:nvSpPr>
        <p:spPr>
          <a:xfrm>
            <a:off x="3246120" y="5193792"/>
            <a:ext cx="1243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標準誤差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4626864" y="5138928"/>
            <a:ext cx="950976" cy="310896"/>
          </a:xfrm>
          <a:prstGeom prst="roundRect">
            <a:avLst/>
          </a:prstGeom>
          <a:solidFill>
            <a:srgbClr val="ECF7F6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" name="Text 61"/>
          <p:cNvSpPr/>
          <p:nvPr/>
        </p:nvSpPr>
        <p:spPr>
          <a:xfrm>
            <a:off x="4654296" y="5193792"/>
            <a:ext cx="8961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値</a:t>
            </a:r>
            <a:endParaRPr lang="en-US" sz="1000" dirty="0"/>
          </a:p>
        </p:txBody>
      </p:sp>
      <p:sp>
        <p:nvSpPr>
          <p:cNvPr id="64" name="Shape 62"/>
          <p:cNvSpPr/>
          <p:nvPr/>
        </p:nvSpPr>
        <p:spPr>
          <a:xfrm>
            <a:off x="5705856" y="5138928"/>
            <a:ext cx="950976" cy="310896"/>
          </a:xfrm>
          <a:prstGeom prst="roundRect">
            <a:avLst/>
          </a:prstGeom>
          <a:solidFill>
            <a:srgbClr val="FDF1EC">
              <a:alpha val="15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5" name="Text 63"/>
          <p:cNvSpPr/>
          <p:nvPr/>
        </p:nvSpPr>
        <p:spPr>
          <a:xfrm>
            <a:off x="5733288" y="5193792"/>
            <a:ext cx="8961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 値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6839712" y="1170432"/>
            <a:ext cx="4681728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67" name="Text 65"/>
          <p:cNvSpPr/>
          <p:nvPr/>
        </p:nvSpPr>
        <p:spPr>
          <a:xfrm>
            <a:off x="6967728" y="1261872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読む順番</a:t>
            </a:r>
            <a:endParaRPr lang="en-US" sz="1300" dirty="0"/>
          </a:p>
        </p:txBody>
      </p:sp>
      <p:sp>
        <p:nvSpPr>
          <p:cNvPr id="68" name="Text 66"/>
          <p:cNvSpPr/>
          <p:nvPr/>
        </p:nvSpPr>
        <p:spPr>
          <a:xfrm>
            <a:off x="6949440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69" name="Text 67"/>
          <p:cNvSpPr/>
          <p:nvPr/>
        </p:nvSpPr>
        <p:spPr>
          <a:xfrm>
            <a:off x="7132320" y="1536192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1) 係数は何の効果か？</a:t>
            </a:r>
            <a:endParaRPr lang="en-US" sz="1330" dirty="0"/>
          </a:p>
        </p:txBody>
      </p:sp>
      <p:sp>
        <p:nvSpPr>
          <p:cNvPr id="70" name="Text 68"/>
          <p:cNvSpPr/>
          <p:nvPr/>
        </p:nvSpPr>
        <p:spPr>
          <a:xfrm>
            <a:off x="6949440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1" name="Text 69"/>
          <p:cNvSpPr/>
          <p:nvPr/>
        </p:nvSpPr>
        <p:spPr>
          <a:xfrm>
            <a:off x="7132320" y="1883664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2) その推定はどれくらいブレるか？</a:t>
            </a:r>
            <a:endParaRPr lang="en-US" sz="1330" dirty="0"/>
          </a:p>
        </p:txBody>
      </p:sp>
      <p:sp>
        <p:nvSpPr>
          <p:cNvPr id="72" name="Text 70"/>
          <p:cNvSpPr/>
          <p:nvPr/>
        </p:nvSpPr>
        <p:spPr>
          <a:xfrm>
            <a:off x="6949440" y="22494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3" name="Text 71"/>
          <p:cNvSpPr/>
          <p:nvPr/>
        </p:nvSpPr>
        <p:spPr>
          <a:xfrm>
            <a:off x="7132320" y="2231136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3) それを t と p に直すとどこまで確かか？</a:t>
            </a:r>
            <a:endParaRPr lang="en-US" sz="1330" dirty="0"/>
          </a:p>
        </p:txBody>
      </p:sp>
      <p:sp>
        <p:nvSpPr>
          <p:cNvPr id="74" name="Shape 72"/>
          <p:cNvSpPr/>
          <p:nvPr/>
        </p:nvSpPr>
        <p:spPr>
          <a:xfrm>
            <a:off x="6839712" y="3493008"/>
            <a:ext cx="4681728" cy="1938528"/>
          </a:xfrm>
          <a:prstGeom prst="roundRect">
            <a:avLst>
              <a:gd name="adj" fmla="val 3774"/>
            </a:avLst>
          </a:prstGeom>
          <a:solidFill>
            <a:srgbClr val="FBF6E2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75" name="Text 73"/>
          <p:cNvSpPr/>
          <p:nvPr/>
        </p:nvSpPr>
        <p:spPr>
          <a:xfrm>
            <a:off x="6967728" y="3584448"/>
            <a:ext cx="44256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星の意味</a:t>
            </a:r>
            <a:endParaRPr lang="en-US" sz="1300" dirty="0"/>
          </a:p>
        </p:txBody>
      </p:sp>
      <p:sp>
        <p:nvSpPr>
          <p:cNvPr id="76" name="Text 74"/>
          <p:cNvSpPr/>
          <p:nvPr/>
        </p:nvSpPr>
        <p:spPr>
          <a:xfrm>
            <a:off x="6949440" y="38770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7" name="Text 75"/>
          <p:cNvSpPr/>
          <p:nvPr/>
        </p:nvSpPr>
        <p:spPr>
          <a:xfrm>
            <a:off x="7132320" y="3858768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* : p &lt; 0.10 / ** : p &lt; 0.05 / *** : p &lt; 0.01</a:t>
            </a:r>
            <a:endParaRPr lang="en-US" sz="1330" dirty="0"/>
          </a:p>
        </p:txBody>
      </p:sp>
      <p:sp>
        <p:nvSpPr>
          <p:cNvPr id="78" name="Text 76"/>
          <p:cNvSpPr/>
          <p:nvPr/>
        </p:nvSpPr>
        <p:spPr>
          <a:xfrm>
            <a:off x="6949440" y="42245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9" name="Text 77"/>
          <p:cNvSpPr/>
          <p:nvPr/>
        </p:nvSpPr>
        <p:spPr>
          <a:xfrm>
            <a:off x="7132320" y="4206240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ただし、星だけで重要性を判断しない。</a:t>
            </a:r>
            <a:endParaRPr lang="en-US" sz="1330" dirty="0"/>
          </a:p>
        </p:txBody>
      </p:sp>
      <p:sp>
        <p:nvSpPr>
          <p:cNvPr id="80" name="Text 78"/>
          <p:cNvSpPr/>
          <p:nvPr/>
        </p:nvSpPr>
        <p:spPr>
          <a:xfrm>
            <a:off x="6949440" y="45720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81" name="Text 79"/>
          <p:cNvSpPr/>
          <p:nvPr/>
        </p:nvSpPr>
        <p:spPr>
          <a:xfrm>
            <a:off x="7132320" y="4553712"/>
            <a:ext cx="42793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効果の大きさと信頼区間の幅を一緒に見る。</a:t>
            </a:r>
            <a:endParaRPr lang="en-US" sz="133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Angrist &amp; Krueger の表をどう読むか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ここでは講義ノートの説明に沿って、Table VIII の読みどころだけを模式的に再構成する。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table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6492240" cy="4261104"/>
          </a:xfrm>
          <a:prstGeom prst="roundRect">
            <a:avLst>
              <a:gd name="adj" fmla="val 171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80160"/>
            <a:ext cx="1536192" cy="210312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07592"/>
            <a:ext cx="14630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schematic reconstruction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896112" y="1828800"/>
            <a:ext cx="5980176" cy="290779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896112" y="1828800"/>
            <a:ext cx="1495044" cy="484632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2391156" y="1828800"/>
            <a:ext cx="1495044" cy="484632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3886200" y="1828800"/>
            <a:ext cx="1495044" cy="484632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6"/>
          <p:cNvSpPr/>
          <p:nvPr/>
        </p:nvSpPr>
        <p:spPr>
          <a:xfrm>
            <a:off x="5381244" y="1828800"/>
            <a:ext cx="1495044" cy="484632"/>
          </a:xfrm>
          <a:prstGeom prst="rect">
            <a:avLst/>
          </a:prstGeom>
          <a:solidFill>
            <a:srgbClr val="EEF4F5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7"/>
          <p:cNvSpPr/>
          <p:nvPr/>
        </p:nvSpPr>
        <p:spPr>
          <a:xfrm>
            <a:off x="2409444" y="1938528"/>
            <a:ext cx="14584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(1) OLS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904488" y="1938528"/>
            <a:ext cx="14584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(3) OLS + controls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399532" y="1938528"/>
            <a:ext cx="14584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(7) TSLS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896112" y="2313432"/>
            <a:ext cx="1495044" cy="484632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Shape 21"/>
          <p:cNvSpPr/>
          <p:nvPr/>
        </p:nvSpPr>
        <p:spPr>
          <a:xfrm>
            <a:off x="2391156" y="2313432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22"/>
          <p:cNvSpPr/>
          <p:nvPr/>
        </p:nvSpPr>
        <p:spPr>
          <a:xfrm>
            <a:off x="3886200" y="2313432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3"/>
          <p:cNvSpPr/>
          <p:nvPr/>
        </p:nvSpPr>
        <p:spPr>
          <a:xfrm>
            <a:off x="5381244" y="2313432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4"/>
          <p:cNvSpPr/>
          <p:nvPr/>
        </p:nvSpPr>
        <p:spPr>
          <a:xfrm>
            <a:off x="941832" y="2432304"/>
            <a:ext cx="14036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Education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2409444" y="2386584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0.0672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(0.013)</a:t>
            </a:r>
            <a:endParaRPr lang="en-US" sz="1020" dirty="0"/>
          </a:p>
        </p:txBody>
      </p:sp>
      <p:sp>
        <p:nvSpPr>
          <p:cNvPr id="28" name="Text 26"/>
          <p:cNvSpPr/>
          <p:nvPr/>
        </p:nvSpPr>
        <p:spPr>
          <a:xfrm>
            <a:off x="3904488" y="2386584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0.071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(0.014)</a:t>
            </a:r>
            <a:endParaRPr lang="en-US" sz="1020" dirty="0"/>
          </a:p>
        </p:txBody>
      </p:sp>
      <p:sp>
        <p:nvSpPr>
          <p:cNvPr id="29" name="Text 27"/>
          <p:cNvSpPr/>
          <p:nvPr/>
        </p:nvSpPr>
        <p:spPr>
          <a:xfrm>
            <a:off x="5399532" y="2386584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0.091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(0.028)</a:t>
            </a:r>
            <a:endParaRPr lang="en-US" sz="1020" dirty="0"/>
          </a:p>
        </p:txBody>
      </p:sp>
      <p:sp>
        <p:nvSpPr>
          <p:cNvPr id="30" name="Shape 28"/>
          <p:cNvSpPr/>
          <p:nvPr/>
        </p:nvSpPr>
        <p:spPr>
          <a:xfrm>
            <a:off x="896112" y="2798064"/>
            <a:ext cx="1495044" cy="484632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9"/>
          <p:cNvSpPr/>
          <p:nvPr/>
        </p:nvSpPr>
        <p:spPr>
          <a:xfrm>
            <a:off x="2391156" y="2798064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Shape 30"/>
          <p:cNvSpPr/>
          <p:nvPr/>
        </p:nvSpPr>
        <p:spPr>
          <a:xfrm>
            <a:off x="3886200" y="2798064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Shape 31"/>
          <p:cNvSpPr/>
          <p:nvPr/>
        </p:nvSpPr>
        <p:spPr>
          <a:xfrm>
            <a:off x="5381244" y="2798064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Text 32"/>
          <p:cNvSpPr/>
          <p:nvPr/>
        </p:nvSpPr>
        <p:spPr>
          <a:xfrm>
            <a:off x="941832" y="2916936"/>
            <a:ext cx="14036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Age</a:t>
            </a:r>
            <a:endParaRPr lang="en-US" sz="1050" dirty="0"/>
          </a:p>
        </p:txBody>
      </p:sp>
      <p:sp>
        <p:nvSpPr>
          <p:cNvPr id="35" name="Text 33"/>
          <p:cNvSpPr/>
          <p:nvPr/>
        </p:nvSpPr>
        <p:spPr>
          <a:xfrm>
            <a:off x="2409444" y="2871216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36" name="Text 34"/>
          <p:cNvSpPr/>
          <p:nvPr/>
        </p:nvSpPr>
        <p:spPr>
          <a:xfrm>
            <a:off x="3904488" y="2871216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0.021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(0.006)</a:t>
            </a:r>
            <a:endParaRPr lang="en-US" sz="1020" dirty="0"/>
          </a:p>
        </p:txBody>
      </p:sp>
      <p:sp>
        <p:nvSpPr>
          <p:cNvPr id="37" name="Text 35"/>
          <p:cNvSpPr/>
          <p:nvPr/>
        </p:nvSpPr>
        <p:spPr>
          <a:xfrm>
            <a:off x="5399532" y="2871216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0.018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(0.007)</a:t>
            </a:r>
            <a:endParaRPr lang="en-US" sz="1020" dirty="0"/>
          </a:p>
        </p:txBody>
      </p:sp>
      <p:sp>
        <p:nvSpPr>
          <p:cNvPr id="38" name="Shape 36"/>
          <p:cNvSpPr/>
          <p:nvPr/>
        </p:nvSpPr>
        <p:spPr>
          <a:xfrm>
            <a:off x="896112" y="3282696"/>
            <a:ext cx="1495044" cy="484632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Shape 37"/>
          <p:cNvSpPr/>
          <p:nvPr/>
        </p:nvSpPr>
        <p:spPr>
          <a:xfrm>
            <a:off x="2391156" y="3282696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Shape 38"/>
          <p:cNvSpPr/>
          <p:nvPr/>
        </p:nvSpPr>
        <p:spPr>
          <a:xfrm>
            <a:off x="3886200" y="3282696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" name="Shape 39"/>
          <p:cNvSpPr/>
          <p:nvPr/>
        </p:nvSpPr>
        <p:spPr>
          <a:xfrm>
            <a:off x="5381244" y="3282696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" name="Text 40"/>
          <p:cNvSpPr/>
          <p:nvPr/>
        </p:nvSpPr>
        <p:spPr>
          <a:xfrm>
            <a:off x="941832" y="3401568"/>
            <a:ext cx="14036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Age²</a:t>
            </a:r>
            <a:endParaRPr lang="en-US" sz="1050" dirty="0"/>
          </a:p>
        </p:txBody>
      </p:sp>
      <p:sp>
        <p:nvSpPr>
          <p:cNvPr id="43" name="Text 41"/>
          <p:cNvSpPr/>
          <p:nvPr/>
        </p:nvSpPr>
        <p:spPr>
          <a:xfrm>
            <a:off x="2409444" y="3355848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44" name="Text 42"/>
          <p:cNvSpPr/>
          <p:nvPr/>
        </p:nvSpPr>
        <p:spPr>
          <a:xfrm>
            <a:off x="3904488" y="3355848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-0.0003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(0.0001)</a:t>
            </a:r>
            <a:endParaRPr lang="en-US" sz="1020" dirty="0"/>
          </a:p>
        </p:txBody>
      </p:sp>
      <p:sp>
        <p:nvSpPr>
          <p:cNvPr id="45" name="Text 43"/>
          <p:cNvSpPr/>
          <p:nvPr/>
        </p:nvSpPr>
        <p:spPr>
          <a:xfrm>
            <a:off x="5399532" y="3355848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-0.0002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(0.0001)</a:t>
            </a:r>
            <a:endParaRPr lang="en-US" sz="1020" dirty="0"/>
          </a:p>
        </p:txBody>
      </p:sp>
      <p:sp>
        <p:nvSpPr>
          <p:cNvPr id="46" name="Shape 44"/>
          <p:cNvSpPr/>
          <p:nvPr/>
        </p:nvSpPr>
        <p:spPr>
          <a:xfrm>
            <a:off x="896112" y="3767328"/>
            <a:ext cx="1495044" cy="484632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Shape 45"/>
          <p:cNvSpPr/>
          <p:nvPr/>
        </p:nvSpPr>
        <p:spPr>
          <a:xfrm>
            <a:off x="2391156" y="3767328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Shape 46"/>
          <p:cNvSpPr/>
          <p:nvPr/>
        </p:nvSpPr>
        <p:spPr>
          <a:xfrm>
            <a:off x="3886200" y="3767328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Shape 47"/>
          <p:cNvSpPr/>
          <p:nvPr/>
        </p:nvSpPr>
        <p:spPr>
          <a:xfrm>
            <a:off x="5381244" y="3767328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Text 48"/>
          <p:cNvSpPr/>
          <p:nvPr/>
        </p:nvSpPr>
        <p:spPr>
          <a:xfrm>
            <a:off x="941832" y="3886200"/>
            <a:ext cx="14036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SMSA</a:t>
            </a:r>
            <a:endParaRPr lang="en-US" sz="1050" dirty="0"/>
          </a:p>
        </p:txBody>
      </p:sp>
      <p:sp>
        <p:nvSpPr>
          <p:cNvPr id="51" name="Text 49"/>
          <p:cNvSpPr/>
          <p:nvPr/>
        </p:nvSpPr>
        <p:spPr>
          <a:xfrm>
            <a:off x="2409444" y="3840480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20" dirty="0"/>
          </a:p>
        </p:txBody>
      </p:sp>
      <p:sp>
        <p:nvSpPr>
          <p:cNvPr id="52" name="Text 50"/>
          <p:cNvSpPr/>
          <p:nvPr/>
        </p:nvSpPr>
        <p:spPr>
          <a:xfrm>
            <a:off x="3904488" y="3840480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0.082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(0.015)</a:t>
            </a:r>
            <a:endParaRPr lang="en-US" sz="1020" dirty="0"/>
          </a:p>
        </p:txBody>
      </p:sp>
      <p:sp>
        <p:nvSpPr>
          <p:cNvPr id="53" name="Text 51"/>
          <p:cNvSpPr/>
          <p:nvPr/>
        </p:nvSpPr>
        <p:spPr>
          <a:xfrm>
            <a:off x="5399532" y="3840480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0.079</a:t>
            </a:r>
            <a:endParaRPr lang="en-US" sz="1020" dirty="0"/>
          </a:p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(0.018)</a:t>
            </a:r>
            <a:endParaRPr lang="en-US" sz="1020" dirty="0"/>
          </a:p>
        </p:txBody>
      </p:sp>
      <p:sp>
        <p:nvSpPr>
          <p:cNvPr id="54" name="Shape 52"/>
          <p:cNvSpPr/>
          <p:nvPr/>
        </p:nvSpPr>
        <p:spPr>
          <a:xfrm>
            <a:off x="896112" y="4251960"/>
            <a:ext cx="1495044" cy="484632"/>
          </a:xfrm>
          <a:prstGeom prst="rect">
            <a:avLst/>
          </a:prstGeom>
          <a:solidFill>
            <a:srgbClr val="F9FBFB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Shape 53"/>
          <p:cNvSpPr/>
          <p:nvPr/>
        </p:nvSpPr>
        <p:spPr>
          <a:xfrm>
            <a:off x="2391156" y="4251960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" name="Shape 54"/>
          <p:cNvSpPr/>
          <p:nvPr/>
        </p:nvSpPr>
        <p:spPr>
          <a:xfrm>
            <a:off x="3886200" y="4251960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" name="Shape 55"/>
          <p:cNvSpPr/>
          <p:nvPr/>
        </p:nvSpPr>
        <p:spPr>
          <a:xfrm>
            <a:off x="5381244" y="4251960"/>
            <a:ext cx="1495044" cy="484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Text 56"/>
          <p:cNvSpPr/>
          <p:nvPr/>
        </p:nvSpPr>
        <p:spPr>
          <a:xfrm>
            <a:off x="941832" y="4370832"/>
            <a:ext cx="14036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Observations</a:t>
            </a:r>
            <a:endParaRPr lang="en-US" sz="1050" dirty="0"/>
          </a:p>
        </p:txBody>
      </p:sp>
      <p:sp>
        <p:nvSpPr>
          <p:cNvPr id="59" name="Text 57"/>
          <p:cNvSpPr/>
          <p:nvPr/>
        </p:nvSpPr>
        <p:spPr>
          <a:xfrm>
            <a:off x="2409444" y="4325112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329,509</a:t>
            </a:r>
            <a:endParaRPr lang="en-US" sz="1020" dirty="0"/>
          </a:p>
        </p:txBody>
      </p:sp>
      <p:sp>
        <p:nvSpPr>
          <p:cNvPr id="60" name="Text 58"/>
          <p:cNvSpPr/>
          <p:nvPr/>
        </p:nvSpPr>
        <p:spPr>
          <a:xfrm>
            <a:off x="3904488" y="4325112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329,509</a:t>
            </a:r>
            <a:endParaRPr lang="en-US" sz="1020" dirty="0"/>
          </a:p>
        </p:txBody>
      </p:sp>
      <p:sp>
        <p:nvSpPr>
          <p:cNvPr id="61" name="Text 59"/>
          <p:cNvSpPr/>
          <p:nvPr/>
        </p:nvSpPr>
        <p:spPr>
          <a:xfrm>
            <a:off x="5399532" y="4325112"/>
            <a:ext cx="14584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329,509</a:t>
            </a:r>
            <a:endParaRPr lang="en-US" sz="1020" dirty="0"/>
          </a:p>
        </p:txBody>
      </p:sp>
      <p:sp>
        <p:nvSpPr>
          <p:cNvPr id="62" name="Shape 60"/>
          <p:cNvSpPr/>
          <p:nvPr/>
        </p:nvSpPr>
        <p:spPr>
          <a:xfrm>
            <a:off x="2505456" y="2432304"/>
            <a:ext cx="1572768" cy="493776"/>
          </a:xfrm>
          <a:prstGeom prst="rect">
            <a:avLst/>
          </a:prstGeom>
          <a:solidFill>
            <a:srgbClr val="FDF1EC">
              <a:alpha val="18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" name="Shape 61"/>
          <p:cNvSpPr/>
          <p:nvPr/>
        </p:nvSpPr>
        <p:spPr>
          <a:xfrm>
            <a:off x="7370064" y="1170432"/>
            <a:ext cx="4151376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64" name="Text 62"/>
          <p:cNvSpPr/>
          <p:nvPr/>
        </p:nvSpPr>
        <p:spPr>
          <a:xfrm>
            <a:off x="7498080" y="1261872"/>
            <a:ext cx="389534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まず左の列を見る</a:t>
            </a:r>
            <a:endParaRPr lang="en-US" sz="1300" dirty="0"/>
          </a:p>
        </p:txBody>
      </p:sp>
      <p:sp>
        <p:nvSpPr>
          <p:cNvPr id="65" name="Text 63"/>
          <p:cNvSpPr/>
          <p:nvPr/>
        </p:nvSpPr>
        <p:spPr>
          <a:xfrm>
            <a:off x="7479792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66" name="Text 64"/>
          <p:cNvSpPr/>
          <p:nvPr/>
        </p:nvSpPr>
        <p:spPr>
          <a:xfrm>
            <a:off x="7662672" y="1536192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0.0672 が Education の係数推定値。</a:t>
            </a:r>
            <a:endParaRPr lang="en-US" sz="1330" dirty="0"/>
          </a:p>
        </p:txBody>
      </p:sp>
      <p:sp>
        <p:nvSpPr>
          <p:cNvPr id="67" name="Text 65"/>
          <p:cNvSpPr/>
          <p:nvPr/>
        </p:nvSpPr>
        <p:spPr>
          <a:xfrm>
            <a:off x="7479792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68" name="Text 66"/>
          <p:cNvSpPr/>
          <p:nvPr/>
        </p:nvSpPr>
        <p:spPr>
          <a:xfrm>
            <a:off x="7662672" y="1883664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(0.013) がその standard error。</a:t>
            </a:r>
            <a:endParaRPr lang="en-US" sz="1330" dirty="0"/>
          </a:p>
        </p:txBody>
      </p:sp>
      <p:sp>
        <p:nvSpPr>
          <p:cNvPr id="69" name="Text 67"/>
          <p:cNvSpPr/>
          <p:nvPr/>
        </p:nvSpPr>
        <p:spPr>
          <a:xfrm>
            <a:off x="7479792" y="22494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0" name="Text 68"/>
          <p:cNvSpPr/>
          <p:nvPr/>
        </p:nvSpPr>
        <p:spPr>
          <a:xfrm>
            <a:off x="7662672" y="2231136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 2 つだけでも、かなり有意っぽいと読める。</a:t>
            </a:r>
            <a:endParaRPr lang="en-US" sz="1330" dirty="0"/>
          </a:p>
        </p:txBody>
      </p:sp>
      <p:sp>
        <p:nvSpPr>
          <p:cNvPr id="71" name="Shape 69"/>
          <p:cNvSpPr/>
          <p:nvPr/>
        </p:nvSpPr>
        <p:spPr>
          <a:xfrm>
            <a:off x="7370064" y="3291840"/>
            <a:ext cx="4151376" cy="1316736"/>
          </a:xfrm>
          <a:prstGeom prst="roundRect">
            <a:avLst>
              <a:gd name="adj" fmla="val 5556"/>
            </a:avLst>
          </a:prstGeom>
          <a:solidFill>
            <a:srgbClr val="FBF6E2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72" name="Text 70"/>
          <p:cNvSpPr/>
          <p:nvPr/>
        </p:nvSpPr>
        <p:spPr>
          <a:xfrm>
            <a:off x="7498080" y="3383280"/>
            <a:ext cx="389534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このスライドの注意</a:t>
            </a:r>
            <a:endParaRPr lang="en-US" sz="1300" dirty="0"/>
          </a:p>
        </p:txBody>
      </p:sp>
      <p:sp>
        <p:nvSpPr>
          <p:cNvPr id="73" name="Text 71"/>
          <p:cNvSpPr/>
          <p:nvPr/>
        </p:nvSpPr>
        <p:spPr>
          <a:xfrm>
            <a:off x="7479792" y="36758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4" name="Text 72"/>
          <p:cNvSpPr/>
          <p:nvPr/>
        </p:nvSpPr>
        <p:spPr>
          <a:xfrm>
            <a:off x="7662672" y="3657600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表は講義ノートの説明をもとにした模式図で、原論文の完全再現ではない。</a:t>
            </a:r>
            <a:endParaRPr lang="en-US" sz="1330" dirty="0"/>
          </a:p>
        </p:txBody>
      </p:sp>
      <p:sp>
        <p:nvSpPr>
          <p:cNvPr id="75" name="Text 73"/>
          <p:cNvSpPr/>
          <p:nvPr/>
        </p:nvSpPr>
        <p:spPr>
          <a:xfrm>
            <a:off x="7479792" y="40233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76" name="Text 74"/>
          <p:cNvSpPr/>
          <p:nvPr/>
        </p:nvSpPr>
        <p:spPr>
          <a:xfrm>
            <a:off x="7662672" y="4005072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狙いは「どこを読むか」を可視化すること。</a:t>
            </a:r>
            <a:endParaRPr lang="en-US" sz="1330" dirty="0"/>
          </a:p>
        </p:txBody>
      </p:sp>
      <p:sp>
        <p:nvSpPr>
          <p:cNvPr id="77" name="Shape 75"/>
          <p:cNvSpPr/>
          <p:nvPr/>
        </p:nvSpPr>
        <p:spPr>
          <a:xfrm>
            <a:off x="7370064" y="4773168"/>
            <a:ext cx="4151376" cy="658368"/>
          </a:xfrm>
          <a:prstGeom prst="roundRect">
            <a:avLst>
              <a:gd name="adj" fmla="val 11111"/>
            </a:avLst>
          </a:prstGeom>
          <a:solidFill>
            <a:srgbClr val="FBF6E2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78" name="Text 76"/>
          <p:cNvSpPr/>
          <p:nvPr/>
        </p:nvSpPr>
        <p:spPr>
          <a:xfrm>
            <a:off x="7498080" y="4864608"/>
            <a:ext cx="389534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補足</a:t>
            </a:r>
            <a:endParaRPr lang="en-US" sz="1300" dirty="0"/>
          </a:p>
        </p:txBody>
      </p:sp>
      <p:sp>
        <p:nvSpPr>
          <p:cNvPr id="79" name="Text 77"/>
          <p:cNvSpPr/>
          <p:nvPr/>
        </p:nvSpPr>
        <p:spPr>
          <a:xfrm>
            <a:off x="7479792" y="51572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80" name="Text 78"/>
          <p:cNvSpPr/>
          <p:nvPr/>
        </p:nvSpPr>
        <p:spPr>
          <a:xfrm>
            <a:off x="7662672" y="5138928"/>
            <a:ext cx="3749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星がなくても、Estimate / SE の比からかなり強い結果だと読める。</a:t>
            </a:r>
            <a:endParaRPr lang="en-US" sz="133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なぜ後ろの列では Age や Age² が出てくるのか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それは別々の単回帰をしているのではなく、説明変数を増やした specification だから。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table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303520" cy="1847088"/>
          </a:xfrm>
          <a:prstGeom prst="roundRect">
            <a:avLst>
              <a:gd name="adj" fmla="val 3960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280160"/>
            <a:ext cx="932688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07592"/>
            <a:ext cx="8595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column (1)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112" y="1758095"/>
            <a:ext cx="4846320" cy="324289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914400" y="2359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左の列はだいたいこの単回帰。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5358384" y="1828800"/>
            <a:ext cx="694944" cy="731520"/>
          </a:xfrm>
          <a:prstGeom prst="chevron">
            <a:avLst/>
          </a:prstGeom>
          <a:solidFill>
            <a:srgbClr val="D7E3E7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4"/>
          <p:cNvSpPr/>
          <p:nvPr/>
        </p:nvSpPr>
        <p:spPr>
          <a:xfrm>
            <a:off x="6254496" y="1170432"/>
            <a:ext cx="5266944" cy="1847088"/>
          </a:xfrm>
          <a:prstGeom prst="roundRect">
            <a:avLst>
              <a:gd name="adj" fmla="val 3960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8" name="Shape 15"/>
          <p:cNvSpPr/>
          <p:nvPr/>
        </p:nvSpPr>
        <p:spPr>
          <a:xfrm>
            <a:off x="6400800" y="1280160"/>
            <a:ext cx="932688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6"/>
          <p:cNvSpPr/>
          <p:nvPr/>
        </p:nvSpPr>
        <p:spPr>
          <a:xfrm>
            <a:off x="6437376" y="1307592"/>
            <a:ext cx="85953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column (3)</a:t>
            </a:r>
            <a:endParaRPr lang="en-US" sz="900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4224" y="1800525"/>
            <a:ext cx="5084064" cy="257718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6419088" y="2359152"/>
            <a:ext cx="48280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後ろの列では controls が入り、Age や Age² の行が出てくる。</a:t>
            </a:r>
            <a:endParaRPr lang="en-US" sz="1250" dirty="0"/>
          </a:p>
        </p:txBody>
      </p:sp>
      <p:sp>
        <p:nvSpPr>
          <p:cNvPr id="22" name="Shape 18"/>
          <p:cNvSpPr/>
          <p:nvPr/>
        </p:nvSpPr>
        <p:spPr>
          <a:xfrm>
            <a:off x="658368" y="3401568"/>
            <a:ext cx="5303520" cy="2029968"/>
          </a:xfrm>
          <a:prstGeom prst="roundRect">
            <a:avLst>
              <a:gd name="adj" fmla="val 3604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9"/>
          <p:cNvSpPr/>
          <p:nvPr/>
        </p:nvSpPr>
        <p:spPr>
          <a:xfrm>
            <a:off x="914400" y="3675888"/>
            <a:ext cx="914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だから表は</a:t>
            </a:r>
            <a:endParaRPr lang="en-US" sz="1200" dirty="0"/>
          </a:p>
        </p:txBody>
      </p:sp>
      <p:sp>
        <p:nvSpPr>
          <p:cNvPr id="24" name="Text 20"/>
          <p:cNvSpPr/>
          <p:nvPr/>
        </p:nvSpPr>
        <p:spPr>
          <a:xfrm>
            <a:off x="914400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5" name="Text 21"/>
          <p:cNvSpPr/>
          <p:nvPr/>
        </p:nvSpPr>
        <p:spPr>
          <a:xfrm>
            <a:off x="1097280" y="3950208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「各列がどんな specification か」を確認する</a:t>
            </a:r>
            <a:endParaRPr lang="en-US" sz="1420" dirty="0"/>
          </a:p>
        </p:txBody>
      </p:sp>
      <p:sp>
        <p:nvSpPr>
          <p:cNvPr id="26" name="Text 22"/>
          <p:cNvSpPr/>
          <p:nvPr/>
        </p:nvSpPr>
        <p:spPr>
          <a:xfrm>
            <a:off x="914400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27" name="Text 23"/>
          <p:cNvSpPr/>
          <p:nvPr/>
        </p:nvSpPr>
        <p:spPr>
          <a:xfrm>
            <a:off x="1097280" y="4334256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その上で、Education の係数が列をまたいでどう動くかを見る</a:t>
            </a:r>
            <a:endParaRPr lang="en-US" sz="1420" dirty="0"/>
          </a:p>
        </p:txBody>
      </p:sp>
      <p:sp>
        <p:nvSpPr>
          <p:cNvPr id="28" name="Shape 24"/>
          <p:cNvSpPr/>
          <p:nvPr/>
        </p:nvSpPr>
        <p:spPr>
          <a:xfrm>
            <a:off x="6254496" y="3401568"/>
            <a:ext cx="5266944" cy="2029968"/>
          </a:xfrm>
          <a:prstGeom prst="roundRect">
            <a:avLst>
              <a:gd name="adj" fmla="val 360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5"/>
          <p:cNvSpPr/>
          <p:nvPr/>
        </p:nvSpPr>
        <p:spPr>
          <a:xfrm>
            <a:off x="6510528" y="3675888"/>
            <a:ext cx="1097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次回への接続</a:t>
            </a:r>
            <a:endParaRPr lang="en-US" sz="1200" dirty="0"/>
          </a:p>
        </p:txBody>
      </p:sp>
      <p:sp>
        <p:nvSpPr>
          <p:cNvPr id="30" name="Text 26"/>
          <p:cNvSpPr/>
          <p:nvPr/>
        </p:nvSpPr>
        <p:spPr>
          <a:xfrm>
            <a:off x="6510528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31" name="Text 27"/>
          <p:cNvSpPr/>
          <p:nvPr/>
        </p:nvSpPr>
        <p:spPr>
          <a:xfrm>
            <a:off x="6693408" y="3950208"/>
            <a:ext cx="45537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こうした複数の説明変数を同時に入れるのが重回帰。</a:t>
            </a:r>
            <a:endParaRPr lang="en-US" sz="1420" dirty="0"/>
          </a:p>
        </p:txBody>
      </p:sp>
      <p:sp>
        <p:nvSpPr>
          <p:cNvPr id="32" name="Text 28"/>
          <p:cNvSpPr/>
          <p:nvPr/>
        </p:nvSpPr>
        <p:spPr>
          <a:xfrm>
            <a:off x="6510528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620" dirty="0"/>
          </a:p>
        </p:txBody>
      </p:sp>
      <p:sp>
        <p:nvSpPr>
          <p:cNvPr id="33" name="Text 29"/>
          <p:cNvSpPr/>
          <p:nvPr/>
        </p:nvSpPr>
        <p:spPr>
          <a:xfrm>
            <a:off x="6693408" y="4334256"/>
            <a:ext cx="45537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では、この「複数の β をどう読むか」を本格的に扱う。</a:t>
            </a:r>
            <a:endParaRPr lang="en-US" sz="14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宿題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今日のノートとシミュレーションを、式と図が対応するように見直してみる。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end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49808" y="1261872"/>
            <a:ext cx="10789920" cy="1115568"/>
          </a:xfrm>
          <a:prstGeom prst="roundRect">
            <a:avLst>
              <a:gd name="adj" fmla="val 6557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932688" y="1481328"/>
            <a:ext cx="438912" cy="438912"/>
          </a:xfrm>
          <a:prstGeom prst="ellipse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32688" y="1591056"/>
            <a:ext cx="43891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572768" y="15179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基礎統計の復習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1572768" y="1792224"/>
            <a:ext cx="9235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仮説検定・信頼区間の定義があやしい人は、一度基礎統計に戻って整理する。</a:t>
            </a:r>
            <a:endParaRPr lang="en-US" sz="1360" dirty="0"/>
          </a:p>
        </p:txBody>
      </p:sp>
      <p:sp>
        <p:nvSpPr>
          <p:cNvPr id="16" name="Shape 14"/>
          <p:cNvSpPr/>
          <p:nvPr/>
        </p:nvSpPr>
        <p:spPr>
          <a:xfrm>
            <a:off x="749808" y="2688336"/>
            <a:ext cx="10789920" cy="1115568"/>
          </a:xfrm>
          <a:prstGeom prst="roundRect">
            <a:avLst>
              <a:gd name="adj" fmla="val 6557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932688" y="2907792"/>
            <a:ext cx="438912" cy="438912"/>
          </a:xfrm>
          <a:prstGeom prst="ellipse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932688" y="3017520"/>
            <a:ext cx="43891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572768" y="2944368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p-value 論争を調べる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1572768" y="3218688"/>
            <a:ext cx="9235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 値の解釈をめぐる論争は今も続いている。何が争点か、自分の言葉で説明できるようにする。</a:t>
            </a:r>
            <a:endParaRPr lang="en-US" sz="1360" dirty="0"/>
          </a:p>
        </p:txBody>
      </p:sp>
      <p:sp>
        <p:nvSpPr>
          <p:cNvPr id="21" name="Shape 19"/>
          <p:cNvSpPr/>
          <p:nvPr/>
        </p:nvSpPr>
        <p:spPr>
          <a:xfrm>
            <a:off x="749808" y="4114800"/>
            <a:ext cx="10789920" cy="1115568"/>
          </a:xfrm>
          <a:prstGeom prst="roundRect">
            <a:avLst>
              <a:gd name="adj" fmla="val 6557"/>
            </a:avLst>
          </a:prstGeom>
          <a:solidFill>
            <a:srgbClr val="FBF6E2"/>
          </a:solidFill>
          <a:ln w="12700">
            <a:solidFill>
              <a:srgbClr val="E2B935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932688" y="4334256"/>
            <a:ext cx="438912" cy="438912"/>
          </a:xfrm>
          <a:prstGeom prst="ellipse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932688" y="4443984"/>
            <a:ext cx="43891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1572768" y="4370832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simulation のコードを一行ずつ追う</a:t>
            </a:r>
            <a:endParaRPr lang="en-US" sz="1550" dirty="0"/>
          </a:p>
        </p:txBody>
      </p:sp>
      <p:sp>
        <p:nvSpPr>
          <p:cNvPr id="25" name="Text 23"/>
          <p:cNvSpPr/>
          <p:nvPr/>
        </p:nvSpPr>
        <p:spPr>
          <a:xfrm>
            <a:off x="1572768" y="4645152"/>
            <a:ext cx="9235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どの行が β̂・se・t を作っているか、lecture ノートのコードと図を照らし合わせる。</a:t>
            </a:r>
            <a:endParaRPr lang="en-US" sz="136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今日の講義のまとめ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最後に構造だけをもう一度並べて、Lecture 5 への橋を架ける。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E2B935">
              <a:alpha val="15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end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41248" y="1353312"/>
            <a:ext cx="7315200" cy="859536"/>
          </a:xfrm>
          <a:prstGeom prst="roundRect">
            <a:avLst>
              <a:gd name="adj" fmla="val 8511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1060704" y="1554480"/>
            <a:ext cx="384048" cy="384048"/>
          </a:xfrm>
          <a:prstGeom prst="ellipse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1060704" y="1645920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1627632" y="1609344"/>
            <a:ext cx="6217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仮説検定：係数がゼロではないと言えるか？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841248" y="2523744"/>
            <a:ext cx="7315200" cy="859536"/>
          </a:xfrm>
          <a:prstGeom prst="roundRect">
            <a:avLst>
              <a:gd name="adj" fmla="val 8511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1060704" y="2724912"/>
            <a:ext cx="384048" cy="384048"/>
          </a:xfrm>
          <a:prstGeom prst="ellipse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1060704" y="2816352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1627632" y="2779776"/>
            <a:ext cx="6217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Robust Inference</a:t>
            </a:r>
            <a:endParaRPr lang="en-US" sz="1650" dirty="0"/>
          </a:p>
        </p:txBody>
      </p:sp>
      <p:sp>
        <p:nvSpPr>
          <p:cNvPr id="19" name="Shape 17"/>
          <p:cNvSpPr/>
          <p:nvPr/>
        </p:nvSpPr>
        <p:spPr>
          <a:xfrm>
            <a:off x="841248" y="3694176"/>
            <a:ext cx="7315200" cy="859536"/>
          </a:xfrm>
          <a:prstGeom prst="roundRect">
            <a:avLst>
              <a:gd name="adj" fmla="val 8511"/>
            </a:avLst>
          </a:prstGeom>
          <a:solidFill>
            <a:srgbClr val="FBF6E2"/>
          </a:solidFill>
          <a:ln w="12700">
            <a:solidFill>
              <a:srgbClr val="E2B935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1060704" y="3895344"/>
            <a:ext cx="384048" cy="384048"/>
          </a:xfrm>
          <a:prstGeom prst="ellipse">
            <a:avLst/>
          </a:prstGeom>
          <a:solidFill>
            <a:srgbClr val="E2B935"/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1060704" y="3986784"/>
            <a:ext cx="384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1627632" y="3950208"/>
            <a:ext cx="6217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回帰表の読み方</a:t>
            </a:r>
            <a:endParaRPr lang="en-US" sz="1650" dirty="0"/>
          </a:p>
        </p:txBody>
      </p:sp>
      <p:sp>
        <p:nvSpPr>
          <p:cNvPr id="23" name="Shape 21"/>
          <p:cNvSpPr/>
          <p:nvPr/>
        </p:nvSpPr>
        <p:spPr>
          <a:xfrm>
            <a:off x="8449056" y="1353312"/>
            <a:ext cx="3054096" cy="3712464"/>
          </a:xfrm>
          <a:prstGeom prst="roundRect">
            <a:avLst>
              <a:gd name="adj" fmla="val 2395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0" descr="/mnt/data/lecture4_v3_work/assets/hero_tripty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72" y="2330581"/>
            <a:ext cx="2779776" cy="587494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8705088" y="3913632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一言で言うと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8650224" y="4187952"/>
            <a:ext cx="2670048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β̂, different uncertainty.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そして表は、まず係数の意味から読む。</a:t>
            </a:r>
            <a:endParaRPr lang="en-US" sz="1500" dirty="0"/>
          </a:p>
        </p:txBody>
      </p:sp>
      <p:sp>
        <p:nvSpPr>
          <p:cNvPr id="27" name="Shape 24"/>
          <p:cNvSpPr/>
          <p:nvPr/>
        </p:nvSpPr>
        <p:spPr>
          <a:xfrm>
            <a:off x="841248" y="5102352"/>
            <a:ext cx="10661904" cy="36576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5"/>
          <p:cNvSpPr/>
          <p:nvPr/>
        </p:nvSpPr>
        <p:spPr>
          <a:xfrm>
            <a:off x="950976" y="548640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6"/>
          <p:cNvSpPr/>
          <p:nvPr/>
        </p:nvSpPr>
        <p:spPr>
          <a:xfrm>
            <a:off x="1133856" y="5468112"/>
            <a:ext cx="102595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次回は、この表の中に出てくる複数の説明変数 = 重回帰 を本格的に扱う。</a:t>
            </a:r>
            <a:endParaRPr lang="en-US" sz="13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486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仮説検定：係数が「ゼロではない」と言えるか？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029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このパートでは H0 / H1, t 統計量, p 値, 信頼区間, そして 4 つのシミュレーションを順に見る。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まずは外生性・同分散・誤差の無相関が成り立つ標準的な世界から入る。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68096" y="29992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50976" y="29809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「どれくらい離れているか」を標準誤差で割ると t 統計量になる。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68096" y="34564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50976" y="343814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シミュレーションで、5% 検定や 95% CI の意味を目で確認する。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4_v3_work/assets/question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586573"/>
            <a:ext cx="4892040" cy="311792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40080" y="5230368"/>
            <a:ext cx="1417320" cy="292608"/>
          </a:xfrm>
          <a:prstGeom prst="roundRect">
            <a:avLst/>
          </a:prstGeom>
          <a:solidFill>
            <a:srgbClr val="2AA7A1">
              <a:alpha val="18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H0 / H1</a:t>
            </a:r>
            <a:endParaRPr lang="en-US" sz="980" dirty="0"/>
          </a:p>
        </p:txBody>
      </p:sp>
      <p:sp>
        <p:nvSpPr>
          <p:cNvPr id="17" name="Shape 14"/>
          <p:cNvSpPr/>
          <p:nvPr/>
        </p:nvSpPr>
        <p:spPr>
          <a:xfrm>
            <a:off x="2286000" y="5230368"/>
            <a:ext cx="1417320" cy="292608"/>
          </a:xfrm>
          <a:prstGeom prst="roundRect">
            <a:avLst/>
          </a:prstGeom>
          <a:solidFill>
            <a:srgbClr val="4F79A7">
              <a:alpha val="18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33172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/ p / CI</a:t>
            </a:r>
            <a:endParaRPr lang="en-US" sz="980" dirty="0"/>
          </a:p>
        </p:txBody>
      </p:sp>
      <p:sp>
        <p:nvSpPr>
          <p:cNvPr id="19" name="Shape 16"/>
          <p:cNvSpPr/>
          <p:nvPr/>
        </p:nvSpPr>
        <p:spPr>
          <a:xfrm>
            <a:off x="3931920" y="5230368"/>
            <a:ext cx="1417320" cy="292608"/>
          </a:xfrm>
          <a:prstGeom prst="roundRect">
            <a:avLst/>
          </a:prstGeom>
          <a:solidFill>
            <a:srgbClr val="9BC53D">
              <a:alpha val="18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77640" y="5303520"/>
            <a:ext cx="13258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8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simulation</a:t>
            </a:r>
            <a:endParaRPr lang="en-US" sz="980" dirty="0"/>
          </a:p>
        </p:txBody>
      </p:sp>
      <p:sp>
        <p:nvSpPr>
          <p:cNvPr id="21" name="Text 18"/>
          <p:cNvSpPr/>
          <p:nvPr/>
        </p:nvSpPr>
        <p:spPr>
          <a:xfrm>
            <a:off x="11338560" y="6428232"/>
            <a:ext cx="2286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まず何を問いたいのか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単回帰では「x の効果は本当にあるか？」を β1 に読み替える。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285232" cy="4251960"/>
          </a:xfrm>
          <a:prstGeom prst="roundRect">
            <a:avLst>
              <a:gd name="adj" fmla="val 172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question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816732"/>
            <a:ext cx="5102352" cy="325196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sample fit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163056" y="1170432"/>
            <a:ext cx="5376672" cy="1207008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309360" y="1280160"/>
            <a:ext cx="86868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345936" y="1307592"/>
            <a:ext cx="7955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9440" y="1481328"/>
            <a:ext cx="3950208" cy="438912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6163056" y="2615184"/>
            <a:ext cx="5376672" cy="1060704"/>
          </a:xfrm>
          <a:prstGeom prst="roundRect">
            <a:avLst>
              <a:gd name="adj" fmla="val 6897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6"/>
          <p:cNvSpPr/>
          <p:nvPr/>
        </p:nvSpPr>
        <p:spPr>
          <a:xfrm>
            <a:off x="6364224" y="2798064"/>
            <a:ext cx="1737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問いはここに集約される</a:t>
            </a:r>
            <a:endParaRPr lang="en-US" sz="1150" dirty="0"/>
          </a:p>
        </p:txBody>
      </p:sp>
      <p:sp>
        <p:nvSpPr>
          <p:cNvPr id="21" name="Text 17"/>
          <p:cNvSpPr/>
          <p:nvPr/>
        </p:nvSpPr>
        <p:spPr>
          <a:xfrm>
            <a:off x="6364224" y="3072384"/>
            <a:ext cx="48646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「真の係数 β1 は 0 ではないと言えるか？」</a:t>
            </a:r>
            <a:endParaRPr lang="en-US" sz="1800" dirty="0"/>
          </a:p>
        </p:txBody>
      </p:sp>
      <p:sp>
        <p:nvSpPr>
          <p:cNvPr id="22" name="Shape 18"/>
          <p:cNvSpPr/>
          <p:nvPr/>
        </p:nvSpPr>
        <p:spPr>
          <a:xfrm>
            <a:off x="6163056" y="3913632"/>
            <a:ext cx="5376672" cy="1499616"/>
          </a:xfrm>
          <a:prstGeom prst="roundRect">
            <a:avLst>
              <a:gd name="adj" fmla="val 487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9"/>
          <p:cNvSpPr/>
          <p:nvPr/>
        </p:nvSpPr>
        <p:spPr>
          <a:xfrm>
            <a:off x="6291072" y="4005072"/>
            <a:ext cx="5120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この節で置く仮定</a:t>
            </a:r>
            <a:endParaRPr lang="en-US" sz="1300" dirty="0"/>
          </a:p>
        </p:txBody>
      </p:sp>
      <p:sp>
        <p:nvSpPr>
          <p:cNvPr id="24" name="Text 20"/>
          <p:cNvSpPr/>
          <p:nvPr/>
        </p:nvSpPr>
        <p:spPr>
          <a:xfrm>
            <a:off x="6272784" y="42976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5" name="Text 21"/>
          <p:cNvSpPr/>
          <p:nvPr/>
        </p:nvSpPr>
        <p:spPr>
          <a:xfrm>
            <a:off x="6455664" y="4279392"/>
            <a:ext cx="49743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E[u_i | x_i] = 0</a:t>
            </a:r>
            <a:endParaRPr lang="en-US" sz="1330" dirty="0"/>
          </a:p>
        </p:txBody>
      </p:sp>
      <p:sp>
        <p:nvSpPr>
          <p:cNvPr id="26" name="Text 22"/>
          <p:cNvSpPr/>
          <p:nvPr/>
        </p:nvSpPr>
        <p:spPr>
          <a:xfrm>
            <a:off x="6272784" y="46451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7" name="Text 23"/>
          <p:cNvSpPr/>
          <p:nvPr/>
        </p:nvSpPr>
        <p:spPr>
          <a:xfrm>
            <a:off x="6455664" y="4626864"/>
            <a:ext cx="49743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Var(u_i | x_i) = σ²（同分散）</a:t>
            </a:r>
            <a:endParaRPr lang="en-US" sz="1330" dirty="0"/>
          </a:p>
        </p:txBody>
      </p:sp>
      <p:sp>
        <p:nvSpPr>
          <p:cNvPr id="28" name="Text 24"/>
          <p:cNvSpPr/>
          <p:nvPr/>
        </p:nvSpPr>
        <p:spPr>
          <a:xfrm>
            <a:off x="6272784" y="49926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5"/>
          <p:cNvSpPr/>
          <p:nvPr/>
        </p:nvSpPr>
        <p:spPr>
          <a:xfrm>
            <a:off x="6455664" y="4974336"/>
            <a:ext cx="49743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Cov(u_i,u_j | x) = 0（相関なし）</a:t>
            </a:r>
            <a:endParaRPr lang="en-US" sz="13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帰無仮説と対立仮説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両側検定と片側検定を「どの領域を極端とみなすか」で見る。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669280" cy="4315968"/>
          </a:xfrm>
          <a:prstGeom prst="roundRect">
            <a:avLst>
              <a:gd name="adj" fmla="val 1695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hypotheses_reg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399641"/>
            <a:ext cx="5486400" cy="215015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critical regions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47104" y="1170432"/>
            <a:ext cx="4974336" cy="1335024"/>
          </a:xfrm>
          <a:prstGeom prst="roundRect">
            <a:avLst>
              <a:gd name="adj" fmla="val 547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6675120" y="1280160"/>
            <a:ext cx="109728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6711696" y="1307592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two-sided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4848" y="1620894"/>
            <a:ext cx="4572000" cy="360947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6547104" y="2724912"/>
            <a:ext cx="4974336" cy="1243584"/>
          </a:xfrm>
          <a:prstGeom prst="roundRect">
            <a:avLst>
              <a:gd name="adj" fmla="val 588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6"/>
          <p:cNvSpPr/>
          <p:nvPr/>
        </p:nvSpPr>
        <p:spPr>
          <a:xfrm>
            <a:off x="6675120" y="2834640"/>
            <a:ext cx="109728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6711696" y="2862072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one-sided</a:t>
            </a:r>
            <a:endParaRPr lang="en-US" sz="900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5349" y="3145536"/>
            <a:ext cx="1839558" cy="329184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6547104" y="4169664"/>
            <a:ext cx="4974336" cy="1316736"/>
          </a:xfrm>
          <a:prstGeom prst="roundRect">
            <a:avLst>
              <a:gd name="adj" fmla="val 5556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19"/>
          <p:cNvSpPr/>
          <p:nvPr/>
        </p:nvSpPr>
        <p:spPr>
          <a:xfrm>
            <a:off x="6675120" y="4261104"/>
            <a:ext cx="471830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読むポイント</a:t>
            </a:r>
            <a:endParaRPr lang="en-US" sz="1300" dirty="0"/>
          </a:p>
        </p:txBody>
      </p:sp>
      <p:sp>
        <p:nvSpPr>
          <p:cNvPr id="25" name="Text 20"/>
          <p:cNvSpPr/>
          <p:nvPr/>
        </p:nvSpPr>
        <p:spPr>
          <a:xfrm>
            <a:off x="6656832" y="45537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6" name="Text 21"/>
          <p:cNvSpPr/>
          <p:nvPr/>
        </p:nvSpPr>
        <p:spPr>
          <a:xfrm>
            <a:off x="6839712" y="4535424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両側検定は「正でも負でも極端なら棄却」。</a:t>
            </a:r>
            <a:endParaRPr lang="en-US" sz="1330" dirty="0"/>
          </a:p>
        </p:txBody>
      </p:sp>
      <p:sp>
        <p:nvSpPr>
          <p:cNvPr id="27" name="Text 22"/>
          <p:cNvSpPr/>
          <p:nvPr/>
        </p:nvSpPr>
        <p:spPr>
          <a:xfrm>
            <a:off x="6656832" y="49011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8" name="Text 23"/>
          <p:cNvSpPr/>
          <p:nvPr/>
        </p:nvSpPr>
        <p:spPr>
          <a:xfrm>
            <a:off x="6839712" y="4882896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片側検定は方向が最初から決まっているときだけ使う。</a:t>
            </a:r>
            <a:endParaRPr lang="en-US" sz="13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統計量：推定値を“標準化”する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推定値がゼロから何標準誤差ぶん離れているかを見る。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3913632" cy="1536192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786384" y="1280160"/>
            <a:ext cx="841248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22960" y="1307592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formula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3929" y="1627632"/>
            <a:ext cx="860797" cy="5486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77824" y="2304288"/>
            <a:ext cx="35112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直感：分子 = ゼロからの距離、分母 = その推定のブレ</a:t>
            </a:r>
            <a:endParaRPr lang="en-US" sz="1180" dirty="0"/>
          </a:p>
        </p:txBody>
      </p:sp>
      <p:sp>
        <p:nvSpPr>
          <p:cNvPr id="16" name="Shape 13"/>
          <p:cNvSpPr/>
          <p:nvPr/>
        </p:nvSpPr>
        <p:spPr>
          <a:xfrm>
            <a:off x="4828032" y="1170432"/>
            <a:ext cx="6693408" cy="2212848"/>
          </a:xfrm>
          <a:prstGeom prst="roundRect">
            <a:avLst>
              <a:gd name="adj" fmla="val 330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7" name="Image 1" descr="/mnt/data/lecture4_v3_work/assets/tstat_dist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273" y="1554480"/>
            <a:ext cx="4792927" cy="173736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4937760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5"/>
          <p:cNvSpPr/>
          <p:nvPr/>
        </p:nvSpPr>
        <p:spPr>
          <a:xfrm>
            <a:off x="4974336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distance / se</a:t>
            </a:r>
            <a:endParaRPr lang="en-US" sz="900" dirty="0"/>
          </a:p>
        </p:txBody>
      </p:sp>
      <p:sp>
        <p:nvSpPr>
          <p:cNvPr id="20" name="Shape 16"/>
          <p:cNvSpPr/>
          <p:nvPr/>
        </p:nvSpPr>
        <p:spPr>
          <a:xfrm>
            <a:off x="658368" y="3621024"/>
            <a:ext cx="5340096" cy="1773936"/>
          </a:xfrm>
          <a:prstGeom prst="roundRect">
            <a:avLst>
              <a:gd name="adj" fmla="val 4124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786384" y="3712464"/>
            <a:ext cx="5084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|t| の読み方</a:t>
            </a:r>
            <a:endParaRPr lang="en-US" sz="1300" dirty="0"/>
          </a:p>
        </p:txBody>
      </p:sp>
      <p:sp>
        <p:nvSpPr>
          <p:cNvPr id="22" name="Text 18"/>
          <p:cNvSpPr/>
          <p:nvPr/>
        </p:nvSpPr>
        <p:spPr>
          <a:xfrm>
            <a:off x="768096" y="40050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3" name="Text 19"/>
          <p:cNvSpPr/>
          <p:nvPr/>
        </p:nvSpPr>
        <p:spPr>
          <a:xfrm>
            <a:off x="950976" y="398678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|t| が大きいほど「偶然でこうなった」は言いにくい。</a:t>
            </a:r>
            <a:endParaRPr lang="en-US" sz="1330" dirty="0"/>
          </a:p>
        </p:txBody>
      </p:sp>
      <p:sp>
        <p:nvSpPr>
          <p:cNvPr id="24" name="Text 20"/>
          <p:cNvSpPr/>
          <p:nvPr/>
        </p:nvSpPr>
        <p:spPr>
          <a:xfrm>
            <a:off x="768096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5" name="Text 21"/>
          <p:cNvSpPr/>
          <p:nvPr/>
        </p:nvSpPr>
        <p:spPr>
          <a:xfrm>
            <a:off x="950976" y="4334256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|t| が小さいほど「たまたまこう見えただけかも」が残る。</a:t>
            </a:r>
            <a:endParaRPr lang="en-US" sz="1330" dirty="0"/>
          </a:p>
        </p:txBody>
      </p:sp>
      <p:sp>
        <p:nvSpPr>
          <p:cNvPr id="26" name="Shape 22"/>
          <p:cNvSpPr/>
          <p:nvPr/>
        </p:nvSpPr>
        <p:spPr>
          <a:xfrm>
            <a:off x="6254496" y="3621024"/>
            <a:ext cx="5266944" cy="1773936"/>
          </a:xfrm>
          <a:prstGeom prst="roundRect">
            <a:avLst>
              <a:gd name="adj" fmla="val 412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3"/>
          <p:cNvSpPr/>
          <p:nvPr/>
        </p:nvSpPr>
        <p:spPr>
          <a:xfrm>
            <a:off x="6382512" y="3712464"/>
            <a:ext cx="50109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注意</a:t>
            </a:r>
            <a:endParaRPr lang="en-US" sz="1300" dirty="0"/>
          </a:p>
        </p:txBody>
      </p:sp>
      <p:sp>
        <p:nvSpPr>
          <p:cNvPr id="28" name="Text 24"/>
          <p:cNvSpPr/>
          <p:nvPr/>
        </p:nvSpPr>
        <p:spPr>
          <a:xfrm>
            <a:off x="6364224" y="40050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9" name="Text 25"/>
          <p:cNvSpPr/>
          <p:nvPr/>
        </p:nvSpPr>
        <p:spPr>
          <a:xfrm>
            <a:off x="6547104" y="3986784"/>
            <a:ext cx="4864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標準誤差が大きければ、同じ β̂ でも t は小さくなる。</a:t>
            </a:r>
            <a:endParaRPr lang="en-US" sz="1330" dirty="0"/>
          </a:p>
        </p:txBody>
      </p:sp>
      <p:sp>
        <p:nvSpPr>
          <p:cNvPr id="30" name="Text 26"/>
          <p:cNvSpPr/>
          <p:nvPr/>
        </p:nvSpPr>
        <p:spPr>
          <a:xfrm>
            <a:off x="6364224" y="43525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1" name="Text 27"/>
          <p:cNvSpPr/>
          <p:nvPr/>
        </p:nvSpPr>
        <p:spPr>
          <a:xfrm>
            <a:off x="6547104" y="4334256"/>
            <a:ext cx="4864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だから係数の値だけではなく se(β̂) を必ず一緒に読む。</a:t>
            </a:r>
            <a:endParaRPr lang="en-US" sz="13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 値の意味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帰無仮説が正しいときに、今みたいな結果がどれだけ珍しいか。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742432" cy="4297680"/>
          </a:xfrm>
          <a:prstGeom prst="roundRect">
            <a:avLst>
              <a:gd name="adj" fmla="val 170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pvalue_tai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027827"/>
            <a:ext cx="5559552" cy="287549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tail probability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601968" y="1170432"/>
            <a:ext cx="4919472" cy="1920240"/>
          </a:xfrm>
          <a:prstGeom prst="roundRect">
            <a:avLst>
              <a:gd name="adj" fmla="val 3810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729984" y="1261872"/>
            <a:ext cx="4663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small p-value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711696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18" name="Text 15"/>
          <p:cNvSpPr/>
          <p:nvPr/>
        </p:nvSpPr>
        <p:spPr>
          <a:xfrm>
            <a:off x="6894576" y="1536192"/>
            <a:ext cx="45171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H0 が正しいなら、今の t は起きにくい。</a:t>
            </a:r>
            <a:endParaRPr lang="en-US" sz="1330" dirty="0"/>
          </a:p>
        </p:txBody>
      </p:sp>
      <p:sp>
        <p:nvSpPr>
          <p:cNvPr id="19" name="Text 16"/>
          <p:cNvSpPr/>
          <p:nvPr/>
        </p:nvSpPr>
        <p:spPr>
          <a:xfrm>
            <a:off x="6711696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0" name="Text 17"/>
          <p:cNvSpPr/>
          <p:nvPr/>
        </p:nvSpPr>
        <p:spPr>
          <a:xfrm>
            <a:off x="6894576" y="1883664"/>
            <a:ext cx="45171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H0 を棄却しやすい。</a:t>
            </a:r>
            <a:endParaRPr lang="en-US" sz="1330" dirty="0"/>
          </a:p>
        </p:txBody>
      </p:sp>
      <p:sp>
        <p:nvSpPr>
          <p:cNvPr id="21" name="Shape 18"/>
          <p:cNvSpPr/>
          <p:nvPr/>
        </p:nvSpPr>
        <p:spPr>
          <a:xfrm>
            <a:off x="6601968" y="3236976"/>
            <a:ext cx="4919472" cy="1261872"/>
          </a:xfrm>
          <a:prstGeom prst="roundRect">
            <a:avLst>
              <a:gd name="adj" fmla="val 57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6729984" y="3328416"/>
            <a:ext cx="4663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large p-value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6711696" y="36210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4" name="Text 21"/>
          <p:cNvSpPr/>
          <p:nvPr/>
        </p:nvSpPr>
        <p:spPr>
          <a:xfrm>
            <a:off x="6894576" y="3602736"/>
            <a:ext cx="45171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H0 が正しくても、これくらいは起きそう。</a:t>
            </a:r>
            <a:endParaRPr lang="en-US" sz="1330" dirty="0"/>
          </a:p>
        </p:txBody>
      </p:sp>
      <p:sp>
        <p:nvSpPr>
          <p:cNvPr id="25" name="Text 22"/>
          <p:cNvSpPr/>
          <p:nvPr/>
        </p:nvSpPr>
        <p:spPr>
          <a:xfrm>
            <a:off x="6711696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6" name="Text 23"/>
          <p:cNvSpPr/>
          <p:nvPr/>
        </p:nvSpPr>
        <p:spPr>
          <a:xfrm>
            <a:off x="6894576" y="3950208"/>
            <a:ext cx="45171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H0 は棄却しにくい。</a:t>
            </a:r>
            <a:endParaRPr lang="en-US" sz="1330" dirty="0"/>
          </a:p>
        </p:txBody>
      </p:sp>
      <p:sp>
        <p:nvSpPr>
          <p:cNvPr id="27" name="Shape 24"/>
          <p:cNvSpPr/>
          <p:nvPr/>
        </p:nvSpPr>
        <p:spPr>
          <a:xfrm>
            <a:off x="6601968" y="4626864"/>
            <a:ext cx="4919472" cy="841248"/>
          </a:xfrm>
          <a:prstGeom prst="roundRect">
            <a:avLst>
              <a:gd name="adj" fmla="val 8696"/>
            </a:avLst>
          </a:prstGeom>
          <a:solidFill>
            <a:srgbClr val="FDF1EC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5"/>
          <p:cNvSpPr/>
          <p:nvPr/>
        </p:nvSpPr>
        <p:spPr>
          <a:xfrm>
            <a:off x="6729984" y="4718304"/>
            <a:ext cx="46634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読み違いに注意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6711696" y="50109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30" name="Text 27"/>
          <p:cNvSpPr/>
          <p:nvPr/>
        </p:nvSpPr>
        <p:spPr>
          <a:xfrm>
            <a:off x="6894576" y="4992624"/>
            <a:ext cx="451713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 値は「H0 が正しい確率」ではない。</a:t>
            </a:r>
            <a:endParaRPr lang="en-US" sz="13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8869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信頼区間：効果の“ありそうな範囲”を出す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144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検定を 0/1 の判断で終わらせず、どの範囲が plausible かを見る。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42448" y="256032"/>
            <a:ext cx="1225296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79024" y="283464"/>
            <a:ext cx="11521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test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377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4 ｜ OLS inference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170432"/>
            <a:ext cx="5559552" cy="2212848"/>
          </a:xfrm>
          <a:prstGeom prst="roundRect">
            <a:avLst>
              <a:gd name="adj" fmla="val 330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4_v3_work/assets/ci_si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96" y="1554480"/>
            <a:ext cx="4965296" cy="1737360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261872"/>
            <a:ext cx="10972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289304"/>
            <a:ext cx="10241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95% CI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58368" y="3730752"/>
            <a:ext cx="5559552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86384" y="3840480"/>
            <a:ext cx="841248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822960" y="3867912"/>
            <a:ext cx="7680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formula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4593" y="4169664"/>
            <a:ext cx="3513406" cy="493776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914400" y="4809744"/>
            <a:ext cx="49926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95% CI = β̂1 ± critical value × standard error</a:t>
            </a:r>
            <a:endParaRPr lang="en-US" sz="1150" dirty="0"/>
          </a:p>
        </p:txBody>
      </p:sp>
      <p:sp>
        <p:nvSpPr>
          <p:cNvPr id="20" name="Shape 16"/>
          <p:cNvSpPr/>
          <p:nvPr/>
        </p:nvSpPr>
        <p:spPr>
          <a:xfrm>
            <a:off x="6419088" y="1170432"/>
            <a:ext cx="5102352" cy="4297680"/>
          </a:xfrm>
          <a:prstGeom prst="roundRect">
            <a:avLst>
              <a:gd name="adj" fmla="val 1702"/>
            </a:avLst>
          </a:prstGeom>
          <a:solidFill>
            <a:srgbClr val="ECF7F6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6547104" y="1261872"/>
            <a:ext cx="4846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読み方</a:t>
            </a:r>
            <a:endParaRPr lang="en-US" sz="1300" dirty="0"/>
          </a:p>
        </p:txBody>
      </p:sp>
      <p:sp>
        <p:nvSpPr>
          <p:cNvPr id="22" name="Text 18"/>
          <p:cNvSpPr/>
          <p:nvPr/>
        </p:nvSpPr>
        <p:spPr>
          <a:xfrm>
            <a:off x="6528816" y="1554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3" name="Text 19"/>
          <p:cNvSpPr/>
          <p:nvPr/>
        </p:nvSpPr>
        <p:spPr>
          <a:xfrm>
            <a:off x="6711696" y="1536192"/>
            <a:ext cx="47000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同じ手順で何度もサンプルを取り直すと、95% の割合で真の β1 を含む。</a:t>
            </a:r>
            <a:endParaRPr lang="en-US" sz="1330" dirty="0"/>
          </a:p>
        </p:txBody>
      </p:sp>
      <p:sp>
        <p:nvSpPr>
          <p:cNvPr id="24" name="Text 20"/>
          <p:cNvSpPr/>
          <p:nvPr/>
        </p:nvSpPr>
        <p:spPr>
          <a:xfrm>
            <a:off x="6528816" y="190195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5" name="Text 21"/>
          <p:cNvSpPr/>
          <p:nvPr/>
        </p:nvSpPr>
        <p:spPr>
          <a:xfrm>
            <a:off x="6711696" y="1883664"/>
            <a:ext cx="47000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 をまたぐかどうかは、両側検定の結果と対応している。</a:t>
            </a:r>
            <a:endParaRPr lang="en-US" sz="1330" dirty="0"/>
          </a:p>
        </p:txBody>
      </p:sp>
      <p:sp>
        <p:nvSpPr>
          <p:cNvPr id="26" name="Text 22"/>
          <p:cNvSpPr/>
          <p:nvPr/>
        </p:nvSpPr>
        <p:spPr>
          <a:xfrm>
            <a:off x="6528816" y="22494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30" dirty="0"/>
          </a:p>
        </p:txBody>
      </p:sp>
      <p:sp>
        <p:nvSpPr>
          <p:cNvPr id="27" name="Text 23"/>
          <p:cNvSpPr/>
          <p:nvPr/>
        </p:nvSpPr>
        <p:spPr>
          <a:xfrm>
            <a:off x="6711696" y="2231136"/>
            <a:ext cx="47000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実務では「どれくらいの幅か」を見ることが重要。</a:t>
            </a:r>
            <a:endParaRPr lang="en-US" sz="13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JP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JP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6923</Words>
  <Application>Microsoft Macintosh PowerPoint</Application>
  <PresentationFormat>ワイド画面</PresentationFormat>
  <Paragraphs>805</Paragraphs>
  <Slides>39</Slides>
  <Notes>38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2" baseType="lpstr">
      <vt:lpstr>Noto Sans CJK JP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4：OLS の推論と回帰表の読み方</dc:title>
  <dc:subject>Lecture 4: OLS inference</dc:subject>
  <dc:creator>OpenAI</dc:creator>
  <cp:lastModifiedBy>池上　慧</cp:lastModifiedBy>
  <cp:revision>2</cp:revision>
  <dcterms:created xsi:type="dcterms:W3CDTF">2026-03-14T23:58:57Z</dcterms:created>
  <dcterms:modified xsi:type="dcterms:W3CDTF">2026-03-15T00:48:22Z</dcterms:modified>
</cp:coreProperties>
</file>