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26" d="100"/>
          <a:sy n="126" d="100"/>
        </p:scale>
        <p:origin x="2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2492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/mnt/data/lecture5_revised.qmd (user-provided lecture manuscript)
- /mnt/data/lecture5_revised.html (user-provided rendered HTML reference)
- Recreated charts in /mnt/data/lecture5_rebuilt_work/assets were rebuilt from the manuscript/HTML code blocks or directly summarized from those user-provided materials.
- Assets: title_collage.png (composed from reconstructed lecture figures).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/mnt/data/lecture5_revised.qmd (user-provided lecture manuscript)
- /mnt/data/lecture5_revised.html (user-provided rendered HTML reference)
- Recreated charts in /mnt/data/lecture5_rebuilt_work/assets were rebuilt from the manuscript/HTML code blocks or directly summarized from those user-provided materials.
- Normal-equation content reconstructed from the FOC section of the manuscript.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/mnt/data/lecture5_revised.qmd (user-provided lecture manuscript)
- /mnt/data/lecture5_revised.html (user-provided rendered HTML reference)
- Recreated charts in /mnt/data/lecture5_rebuilt_work/assets were rebuilt from the manuscript/HTML code blocks or directly summarized from those user-provided materials.
- Asset: mean_point_plane.png.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/mnt/data/lecture5_revised.qmd (user-provided lecture manuscript)
- /mnt/data/lecture5_revised.html (user-provided rendered HTML reference)
- Recreated charts in /mnt/data/lecture5_rebuilt_work/assets were rebuilt from the manuscript/HTML code blocks or directly summarized from those user-provided materials.
- Asset: tss_ess_sse.png.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/mnt/data/lecture5_revised.qmd (user-provided lecture manuscript)
- /mnt/data/lecture5_revised.html (user-provided rendered HTML reference)
- Recreated charts in /mnt/data/lecture5_rebuilt_work/assets were rebuilt from the manuscript/HTML code blocks or directly summarized from those user-provided materials.
- This slide condenses the manuscript subsections on P1–P7 and on unbiasedness / consistency / asymptotic normality.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/mnt/data/lecture5_revised.qmd (user-provided lecture manuscript)
- /mnt/data/lecture5_revised.html (user-provided rendered HTML reference)
- Recreated charts in /mnt/data/lecture5_rebuilt_work/assets were rebuilt from the manuscript/HTML code blocks or directly summarized from those user-provided materials.
- Assets: sim_x1x2.png, sim_yfit.png.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/mnt/data/lecture5_revised.qmd (user-provided lecture manuscript)
- /mnt/data/lecture5_revised.html (user-provided rendered HTML reference)
- Recreated charts in /mnt/data/lecture5_rebuilt_work/assets were rebuilt from the manuscript/HTML code blocks or directly summarized from those user-provided materials.
- Assets: sim_x1x2.png, sim_yfit.png.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/mnt/data/lecture5_revised.qmd (user-provided lecture manuscript)
- /mnt/data/lecture5_revised.html (user-provided rendered HTML reference)
- Recreated charts in /mnt/data/lecture5_rebuilt_work/assets were rebuilt from the manuscript/HTML code blocks or directly summarized from those user-provided materials.
- Regression-table numbers are copied from the user-provided HTML output of lecture5_revised.html.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/mnt/data/lecture5_revised.qmd (user-provided lecture manuscript)
- /mnt/data/lecture5_revised.html (user-provided rendered HTML reference)
- Recreated charts in /mnt/data/lecture5_rebuilt_work/assets were rebuilt from the manuscript/HTML code blocks or directly summarized from those user-provided materials.
- Regression-table numbers are copied from the user-provided HTML output of lecture5_revised.html.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/mnt/data/lecture5_revised.qmd (user-provided lecture manuscript)
- /mnt/data/lecture5_revised.html (user-provided rendered HTML reference)
- Recreated charts in /mnt/data/lecture5_rebuilt_work/assets were rebuilt from the manuscript/HTML code blocks or directly summarized from those user-provided materials.
- Summary slide paraphrases the manuscript section “まとめ” in the simulation part.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/mnt/data/lecture5_revised.qmd (user-provided lecture manuscript)
- /mnt/data/lecture5_revised.html (user-provided rendered HTML reference)
- Recreated charts in /mnt/data/lecture5_rebuilt_work/assets were rebuilt from the manuscript/HTML code blocks or directly summarized from those user-provided materials.
- Asset: exog_endog.png.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/mnt/data/lecture5_revised.qmd (user-provided lecture manuscript)
- /mnt/data/lecture5_revised.html (user-provided rendered HTML reference)
- Recreated charts in /mnt/data/lecture5_rebuilt_work/assets were rebuilt from the manuscript/HTML code blocks or directly summarized from those user-provided materials.
- Roadmap paraphrases the lecture-outline callout in the manuscript.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/mnt/data/lecture5_revised.qmd (user-provided lecture manuscript)
- /mnt/data/lecture5_revised.html (user-provided rendered HTML reference)
- Recreated charts in /mnt/data/lecture5_rebuilt_work/assets were rebuilt from the manuscript/HTML code blocks or directly summarized from those user-provided materials.
- Asset: exog_endog.png.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/mnt/data/lecture5_revised.qmd (user-provided lecture manuscript)
- /mnt/data/lecture5_revised.html (user-provided rendered HTML reference)
- Recreated charts in /mnt/data/lecture5_rebuilt_work/assets were rebuilt from the manuscript/HTML code blocks or directly summarized from those user-provided materials.
- OVB sign-rule slide is reconstructed from the omitted-variable-bias discussion in the manuscript.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/mnt/data/lecture5_revised.qmd (user-provided lecture manuscript)
- /mnt/data/lecture5_revised.html (user-provided rendered HTML reference)
- Recreated charts in /mnt/data/lecture5_rebuilt_work/assets were rebuilt from the manuscript/HTML code blocks or directly summarized from those user-provided materials.
- Education–ability–wage example is reconstructed from the manuscript discussion.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/mnt/data/lecture5_revised.qmd (user-provided lecture manuscript)
- /mnt/data/lecture5_revised.html (user-provided rendered HTML reference)
- Recreated charts in /mnt/data/lecture5_rebuilt_work/assets were rebuilt from the manuscript/HTML code blocks or directly summarized from those user-provided materials.
- Asset: evil_curve.png; this slide reconstructs the “意地悪な例” section from the manuscript.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/mnt/data/lecture5_revised.qmd (user-provided lecture manuscript)
- /mnt/data/lecture5_revised.html (user-provided rendered HTML reference)
- Recreated charts in /mnt/data/lecture5_rebuilt_work/assets were rebuilt from the manuscript/HTML code blocks or directly summarized from those user-provided materials.
- Assets: evil_hist_simple.png, evil_hist_quad.png. Metric values are copied from the HTML output shown in the manuscript.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/mnt/data/lecture5_revised.qmd (user-provided lecture manuscript)
- /mnt/data/lecture5_revised.html (user-provided rendered HTML reference)
- Recreated charts in /mnt/data/lecture5_rebuilt_work/assets were rebuilt from the manuscript/HTML code blocks or directly summarized from those user-provided materials.
- Bias-summary slide paraphrases the closing discussion of the bias section.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/mnt/data/lecture5_revised.qmd (user-provided lecture manuscript)
- /mnt/data/lecture5_revised.html (user-provided rendered HTML reference)
- Recreated charts in /mnt/data/lecture5_rebuilt_work/assets were rebuilt from the manuscript/HTML code blocks or directly summarized from those user-provided materials.
- Asset: low_high_corr_scatter.png.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/mnt/data/lecture5_revised.qmd (user-provided lecture manuscript)
- /mnt/data/lecture5_revised.html (user-provided rendered HTML reference)
- Recreated charts in /mnt/data/lecture5_rebuilt_work/assets were rebuilt from the manuscript/HTML code blocks or directly summarized from those user-provided materials.
- Asset: low_high_corr_scatter.png.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/mnt/data/lecture5_revised.qmd (user-provided lecture manuscript)
- /mnt/data/lecture5_revised.html (user-provided rendered HTML reference)
- Recreated charts in /mnt/data/lecture5_rebuilt_work/assets were rebuilt from the manuscript/HTML code blocks or directly summarized from those user-provided materials.
- Variance formula and intuition are reconstructed from the multicollinearity section of the manuscript.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/mnt/data/lecture5_revised.qmd (user-provided lecture manuscript)
- /mnt/data/lecture5_revised.html (user-provided rendered HTML reference)
- Recreated charts in /mnt/data/lecture5_rebuilt_work/assets were rebuilt from the manuscript/HTML code blocks or directly summarized from those user-provided materials.
- Regression-table numbers are copied from the user-provided HTML output of lecture5_revised.html.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/mnt/data/lecture5_revised.qmd (user-provided lecture manuscript)
- /mnt/data/lecture5_revised.html (user-provided rendered HTML reference)
- Recreated charts in /mnt/data/lecture5_rebuilt_work/assets were rebuilt from the manuscript/HTML code blocks or directly summarized from those user-provided materials.
- Asset: plane_residuals.png.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/mnt/data/lecture5_revised.qmd (user-provided lecture manuscript)
- /mnt/data/lecture5_revised.html (user-provided rendered HTML reference)
- Recreated charts in /mnt/data/lecture5_rebuilt_work/assets were rebuilt from the manuscript/HTML code blocks or directly summarized from those user-provided materials.
- Metric values are copied from the user-provided HTML output of lecture5_revised.html.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/mnt/data/lecture5_revised.qmd (user-provided lecture manuscript)
- /mnt/data/lecture5_revised.html (user-provided rendered HTML reference)
- Recreated charts in /mnt/data/lecture5_rebuilt_work/assets were rebuilt from the manuscript/HTML code blocks or directly summarized from those user-provided materials.
- Asset: beta1_dist_low_high.png.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/mnt/data/lecture5_revised.qmd (user-provided lecture manuscript)
- /mnt/data/lecture5_revised.html (user-provided rendered HTML reference)
- Recreated charts in /mnt/data/lecture5_rebuilt_work/assets were rebuilt from the manuscript/HTML code blocks or directly summarized from those user-provided materials.
- Asset: se_dist_low_high.png. Metric values are copied from the user-provided HTML output of lecture5_revised.html.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/mnt/data/lecture5_revised.qmd (user-provided lecture manuscript)
- /mnt/data/lecture5_revised.html (user-provided rendered HTML reference)
- Recreated charts in /mnt/data/lecture5_rebuilt_work/assets were rebuilt from the manuscript/HTML code blocks or directly summarized from those user-provided materials.
- Asset: joint_b1_b2_high.png.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/mnt/data/lecture5_revised.qmd (user-provided lecture manuscript)
- /mnt/data/lecture5_revised.html (user-provided rendered HTML reference)
- Recreated charts in /mnt/data/lecture5_rebuilt_work/assets were rebuilt from the manuscript/HTML code blocks or directly summarized from those user-provided materials.
- Summary / homework slide paraphrases the final summary and homework in the manuscript. Asset: title_collage.png.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/mnt/data/lecture5_revised.qmd (user-provided lecture manuscript)
- /mnt/data/lecture5_revised.html (user-provided rendered HTML reference)
- Recreated charts in /mnt/data/lecture5_rebuilt_work/assets were rebuilt from the manuscript/HTML code blocks or directly summarized from those user-provided materials.
- Motivation slide paraphrases the Education–Ability–Wage discussion in the introduction of the manuscript.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/mnt/data/lecture5_revised.qmd (user-provided lecture manuscript)
- /mnt/data/lecture5_revised.html (user-provided rendered HTML reference)
- Recreated charts in /mnt/data/lecture5_rebuilt_work/assets were rebuilt from the manuscript/HTML code blocks or directly summarized from those user-provided materials.
- Asset: plane_residuals.png.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/mnt/data/lecture5_revised.qmd (user-provided lecture manuscript)
- /mnt/data/lecture5_revised.html (user-provided rendered HTML reference)
- Recreated charts in /mnt/data/lecture5_rebuilt_work/assets were rebuilt from the manuscript/HTML code blocks or directly summarized from those user-provided materials.
- Asset: plane_exact4.png; the 4-point example is reconstructed directly from the manuscript table.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/mnt/data/lecture5_revised.qmd (user-provided lecture manuscript)
- /mnt/data/lecture5_revised.html (user-provided rendered HTML reference)
- Recreated charts in /mnt/data/lecture5_rebuilt_work/assets were rebuilt from the manuscript/HTML code blocks or directly summarized from those user-provided materials.
- Asset: plane_noisy4.png; noisy 4-point example is reconstructed from the manuscript.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/mnt/data/lecture5_revised.qmd (user-provided lecture manuscript)
- /mnt/data/lecture5_revised.html (user-provided rendered HTML reference)
- Recreated charts in /mnt/data/lecture5_rebuilt_work/assets were rebuilt from the manuscript/HTML code blocks or directly summarized from those user-provided materials.
- Asset: plane_residuals.png.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/mnt/data/lecture5_revised.qmd (user-provided lecture manuscript)
- /mnt/data/lecture5_revised.html (user-provided rendered HTML reference)
- Recreated charts in /mnt/data/lecture5_rebuilt_work/assets were rebuilt from the manuscript/HTML code blocks or directly summarized from those user-provided materials.
- Asset: plane_residuals.png.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5" Type="http://schemas.openxmlformats.org/officeDocument/2006/relationships/image" Target="../media/image17.svg"/><Relationship Id="rId4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5" Type="http://schemas.openxmlformats.org/officeDocument/2006/relationships/image" Target="../media/image24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svg"/><Relationship Id="rId4" Type="http://schemas.openxmlformats.org/officeDocument/2006/relationships/image" Target="../media/image40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sv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4251960" cy="6858000"/>
          </a:xfrm>
          <a:prstGeom prst="rect">
            <a:avLst/>
          </a:prstGeom>
          <a:solidFill>
            <a:srgbClr val="163A5C"/>
          </a:solidFill>
          <a:ln w="12700">
            <a:solidFill>
              <a:srgbClr val="163A5C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Shape 1"/>
          <p:cNvSpPr/>
          <p:nvPr/>
        </p:nvSpPr>
        <p:spPr>
          <a:xfrm>
            <a:off x="4251960" y="0"/>
            <a:ext cx="7939735" cy="6858000"/>
          </a:xfrm>
          <a:prstGeom prst="rect">
            <a:avLst/>
          </a:prstGeom>
          <a:solidFill>
            <a:srgbClr val="F5F7F7"/>
          </a:solidFill>
          <a:ln w="12700">
            <a:solidFill>
              <a:srgbClr val="F5F7F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" name="Text 2"/>
          <p:cNvSpPr/>
          <p:nvPr/>
        </p:nvSpPr>
        <p:spPr>
          <a:xfrm>
            <a:off x="640080" y="749808"/>
            <a:ext cx="30175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5：重回帰</a:t>
            </a:r>
            <a:endParaRPr lang="en-US" sz="2700" dirty="0"/>
          </a:p>
        </p:txBody>
      </p:sp>
      <p:sp>
        <p:nvSpPr>
          <p:cNvPr id="5" name="Text 3"/>
          <p:cNvSpPr/>
          <p:nvPr/>
        </p:nvSpPr>
        <p:spPr>
          <a:xfrm>
            <a:off x="658368" y="1353312"/>
            <a:ext cx="30175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dirty="0">
                <a:solidFill>
                  <a:srgbClr val="D7E6F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コントロール変数・バイアス・多重共線性</a:t>
            </a:r>
            <a:endParaRPr lang="en-US" sz="1450" dirty="0"/>
          </a:p>
        </p:txBody>
      </p:sp>
      <p:sp>
        <p:nvSpPr>
          <p:cNvPr id="6" name="Text 4"/>
          <p:cNvSpPr/>
          <p:nvPr/>
        </p:nvSpPr>
        <p:spPr>
          <a:xfrm>
            <a:off x="658368" y="1993392"/>
            <a:ext cx="3035808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30" dirty="0">
                <a:solidFill>
                  <a:srgbClr val="E8F1F5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教育年数と賃金の話に戻りながら、</a:t>
            </a:r>
            <a:endParaRPr lang="en-US" sz="1230" dirty="0"/>
          </a:p>
          <a:p>
            <a:pPr marL="0" indent="0">
              <a:buNone/>
            </a:pPr>
            <a:r>
              <a:rPr lang="en-US" sz="1230" dirty="0">
                <a:solidFill>
                  <a:srgbClr val="E8F1F5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「他の条件を揃えた上での関係」をどう読むかを整理する。</a:t>
            </a:r>
            <a:endParaRPr lang="en-US" sz="1230" dirty="0"/>
          </a:p>
          <a:p>
            <a:pPr marL="0" indent="0">
              <a:buNone/>
            </a:pPr>
            <a:r>
              <a:rPr lang="en-US" sz="1230" dirty="0">
                <a:solidFill>
                  <a:srgbClr val="E8F1F5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単なる式の延長ではなく、バイアスと精度の違いまで切り分ける。</a:t>
            </a:r>
            <a:endParaRPr lang="en-US" sz="1230" dirty="0"/>
          </a:p>
        </p:txBody>
      </p:sp>
      <p:sp>
        <p:nvSpPr>
          <p:cNvPr id="7" name="Shape 5"/>
          <p:cNvSpPr/>
          <p:nvPr/>
        </p:nvSpPr>
        <p:spPr>
          <a:xfrm>
            <a:off x="658368" y="5376672"/>
            <a:ext cx="1152144" cy="310896"/>
          </a:xfrm>
          <a:prstGeom prst="roundRect">
            <a:avLst/>
          </a:prstGeom>
          <a:solidFill>
            <a:srgbClr val="2AA7A1">
              <a:alpha val="16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8" name="Text 6"/>
          <p:cNvSpPr/>
          <p:nvPr/>
        </p:nvSpPr>
        <p:spPr>
          <a:xfrm>
            <a:off x="685800" y="5431536"/>
            <a:ext cx="10972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controls</a:t>
            </a:r>
            <a:endParaRPr lang="en-US" sz="1000" dirty="0"/>
          </a:p>
        </p:txBody>
      </p:sp>
      <p:sp>
        <p:nvSpPr>
          <p:cNvPr id="9" name="Shape 7"/>
          <p:cNvSpPr/>
          <p:nvPr/>
        </p:nvSpPr>
        <p:spPr>
          <a:xfrm>
            <a:off x="1901952" y="5376672"/>
            <a:ext cx="987552" cy="310896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0" name="Text 8"/>
          <p:cNvSpPr/>
          <p:nvPr/>
        </p:nvSpPr>
        <p:spPr>
          <a:xfrm>
            <a:off x="1929384" y="5431536"/>
            <a:ext cx="93268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bias</a:t>
            </a:r>
            <a:endParaRPr lang="en-US" sz="1000" dirty="0"/>
          </a:p>
        </p:txBody>
      </p:sp>
      <p:sp>
        <p:nvSpPr>
          <p:cNvPr id="11" name="Shape 9"/>
          <p:cNvSpPr/>
          <p:nvPr/>
        </p:nvSpPr>
        <p:spPr>
          <a:xfrm>
            <a:off x="2990088" y="5376672"/>
            <a:ext cx="1078992" cy="310896"/>
          </a:xfrm>
          <a:prstGeom prst="roundRect">
            <a:avLst/>
          </a:prstGeom>
          <a:solidFill>
            <a:srgbClr val="E2B935">
              <a:alpha val="16000"/>
            </a:srgbClr>
          </a:solidFill>
          <a:ln w="12700">
            <a:solidFill>
              <a:srgbClr val="E2B935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2" name="Text 10"/>
          <p:cNvSpPr/>
          <p:nvPr/>
        </p:nvSpPr>
        <p:spPr>
          <a:xfrm>
            <a:off x="3017520" y="5431536"/>
            <a:ext cx="102412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E2B935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SE / corr</a:t>
            </a:r>
            <a:endParaRPr lang="en-US" sz="1000" dirty="0"/>
          </a:p>
        </p:txBody>
      </p:sp>
      <p:sp>
        <p:nvSpPr>
          <p:cNvPr id="13" name="Shape 11"/>
          <p:cNvSpPr/>
          <p:nvPr/>
        </p:nvSpPr>
        <p:spPr>
          <a:xfrm>
            <a:off x="4736592" y="594360"/>
            <a:ext cx="6839712" cy="5468112"/>
          </a:xfrm>
          <a:prstGeom prst="roundRect">
            <a:avLst>
              <a:gd name="adj" fmla="val 1338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blurRad="25400" dist="12700" dir="2700000" algn="bl" rotWithShape="0">
              <a:srgbClr val="5A6775">
                <a:alpha val="1400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4" name="Image 0" descr="/mnt/data/lecture5_rebuilt_work/assets/title_coll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896" y="843746"/>
            <a:ext cx="6537960" cy="4969340"/>
          </a:xfrm>
          <a:prstGeom prst="rect">
            <a:avLst/>
          </a:prstGeom>
        </p:spPr>
      </p:pic>
      <p:sp>
        <p:nvSpPr>
          <p:cNvPr id="15" name="Text 12"/>
          <p:cNvSpPr/>
          <p:nvPr/>
        </p:nvSpPr>
        <p:spPr>
          <a:xfrm>
            <a:off x="4956048" y="5504688"/>
            <a:ext cx="63550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2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回帰平面・外生性・多重共線性の 3 つを一つのデッキでつなぐ。</a:t>
            </a:r>
            <a:endParaRPr lang="en-US" sz="1120" dirty="0"/>
          </a:p>
        </p:txBody>
      </p:sp>
      <p:sp>
        <p:nvSpPr>
          <p:cNvPr id="16" name="Shape 13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Text 14"/>
          <p:cNvSpPr/>
          <p:nvPr/>
        </p:nvSpPr>
        <p:spPr>
          <a:xfrm>
            <a:off x="530352" y="6400800"/>
            <a:ext cx="2560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5 ｜ Multiple Regression</a:t>
            </a:r>
            <a:endParaRPr lang="en-US" sz="850" dirty="0"/>
          </a:p>
        </p:txBody>
      </p:sp>
      <p:sp>
        <p:nvSpPr>
          <p:cNvPr id="18" name="Text 15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4F79A7"/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525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正規方程式と行列表記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235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重回帰では式が長くなるが、考え方は「同時に連立して解く」だけである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24160" y="256032"/>
            <a:ext cx="1243584" cy="256032"/>
          </a:xfrm>
          <a:prstGeom prst="roundRect">
            <a:avLst>
              <a:gd name="adj" fmla="val 17857"/>
            </a:avLst>
          </a:prstGeom>
          <a:solidFill>
            <a:srgbClr val="4F79A7">
              <a:alpha val="15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60736" y="283464"/>
            <a:ext cx="117043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FOC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560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5 ｜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58368" y="1243584"/>
            <a:ext cx="5486400" cy="4425696"/>
          </a:xfrm>
          <a:prstGeom prst="roundRect">
            <a:avLst>
              <a:gd name="adj" fmla="val 1653"/>
            </a:avLst>
          </a:prstGeom>
          <a:solidFill>
            <a:srgbClr val="FFFFFF"/>
          </a:solidFill>
          <a:ln w="12700">
            <a:solidFill>
              <a:srgbClr val="4F79A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2" name="Shape 10"/>
          <p:cNvSpPr/>
          <p:nvPr/>
        </p:nvSpPr>
        <p:spPr>
          <a:xfrm>
            <a:off x="804672" y="1371600"/>
            <a:ext cx="1298448" cy="210312"/>
          </a:xfrm>
          <a:prstGeom prst="roundRect">
            <a:avLst/>
          </a:prstGeom>
          <a:solidFill>
            <a:srgbClr val="4F79A7">
              <a:alpha val="16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" name="Text 11"/>
          <p:cNvSpPr/>
          <p:nvPr/>
        </p:nvSpPr>
        <p:spPr>
          <a:xfrm>
            <a:off x="841248" y="1399032"/>
            <a:ext cx="122529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normal equations</a:t>
            </a:r>
            <a:endParaRPr lang="en-US" sz="900" dirty="0"/>
          </a:p>
        </p:txBody>
      </p:sp>
      <p:pic>
        <p:nvPicPr>
          <p:cNvPr id="14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01559" y="1847088"/>
            <a:ext cx="2545154" cy="329184"/>
          </a:xfrm>
          <a:prstGeom prst="rect">
            <a:avLst/>
          </a:prstGeom>
        </p:spPr>
      </p:pic>
      <p:pic>
        <p:nvPicPr>
          <p:cNvPr id="15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9971" y="2450592"/>
            <a:ext cx="3428331" cy="329184"/>
          </a:xfrm>
          <a:prstGeom prst="rect">
            <a:avLst/>
          </a:prstGeom>
        </p:spPr>
      </p:pic>
      <p:pic>
        <p:nvPicPr>
          <p:cNvPr id="16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59971" y="3054096"/>
            <a:ext cx="3428331" cy="329184"/>
          </a:xfrm>
          <a:prstGeom prst="rect">
            <a:avLst/>
          </a:prstGeom>
        </p:spPr>
      </p:pic>
      <p:sp>
        <p:nvSpPr>
          <p:cNvPr id="17" name="Shape 12"/>
          <p:cNvSpPr/>
          <p:nvPr/>
        </p:nvSpPr>
        <p:spPr>
          <a:xfrm>
            <a:off x="822960" y="4023360"/>
            <a:ext cx="5138928" cy="1280160"/>
          </a:xfrm>
          <a:prstGeom prst="roundRect">
            <a:avLst>
              <a:gd name="adj" fmla="val 5714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8" name="Text 13"/>
          <p:cNvSpPr/>
          <p:nvPr/>
        </p:nvSpPr>
        <p:spPr>
          <a:xfrm>
            <a:off x="950976" y="4114800"/>
            <a:ext cx="488289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4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ここで大事な点</a:t>
            </a:r>
            <a:endParaRPr lang="en-US" sz="1340" dirty="0"/>
          </a:p>
        </p:txBody>
      </p:sp>
      <p:sp>
        <p:nvSpPr>
          <p:cNvPr id="19" name="Text 14"/>
          <p:cNvSpPr/>
          <p:nvPr/>
        </p:nvSpPr>
        <p:spPr>
          <a:xfrm>
            <a:off x="932688" y="440740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400" dirty="0"/>
          </a:p>
        </p:txBody>
      </p:sp>
      <p:sp>
        <p:nvSpPr>
          <p:cNvPr id="20" name="Text 15"/>
          <p:cNvSpPr/>
          <p:nvPr/>
        </p:nvSpPr>
        <p:spPr>
          <a:xfrm>
            <a:off x="1115568" y="4389120"/>
            <a:ext cx="473659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X₁ と X₂ の交差項 ΣX₁X₂ が入るので、各係数は他の説明変数との関係も含めて同時に決まる。</a:t>
            </a:r>
            <a:endParaRPr lang="en-US" sz="1200" dirty="0"/>
          </a:p>
        </p:txBody>
      </p:sp>
      <p:sp>
        <p:nvSpPr>
          <p:cNvPr id="21" name="Shape 16"/>
          <p:cNvSpPr/>
          <p:nvPr/>
        </p:nvSpPr>
        <p:spPr>
          <a:xfrm>
            <a:off x="6419088" y="1243584"/>
            <a:ext cx="4800600" cy="4425696"/>
          </a:xfrm>
          <a:prstGeom prst="roundRect">
            <a:avLst>
              <a:gd name="adj" fmla="val 1653"/>
            </a:avLst>
          </a:prstGeom>
          <a:solidFill>
            <a:srgbClr val="FFFFFF"/>
          </a:solidFill>
          <a:ln w="12700">
            <a:solidFill>
              <a:srgbClr val="2AA7A1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2" name="Shape 17"/>
          <p:cNvSpPr/>
          <p:nvPr/>
        </p:nvSpPr>
        <p:spPr>
          <a:xfrm>
            <a:off x="6565392" y="1371600"/>
            <a:ext cx="1005840" cy="210312"/>
          </a:xfrm>
          <a:prstGeom prst="roundRect">
            <a:avLst/>
          </a:prstGeom>
          <a:solidFill>
            <a:srgbClr val="2AA7A1">
              <a:alpha val="16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" name="Text 18"/>
          <p:cNvSpPr/>
          <p:nvPr/>
        </p:nvSpPr>
        <p:spPr>
          <a:xfrm>
            <a:off x="6601968" y="1399032"/>
            <a:ext cx="93268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matrix view</a:t>
            </a:r>
            <a:endParaRPr lang="en-US" sz="900" dirty="0"/>
          </a:p>
        </p:txBody>
      </p:sp>
      <p:pic>
        <p:nvPicPr>
          <p:cNvPr id="24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97724" y="1865376"/>
            <a:ext cx="2563368" cy="530352"/>
          </a:xfrm>
          <a:prstGeom prst="rect">
            <a:avLst/>
          </a:prstGeom>
        </p:spPr>
      </p:pic>
      <p:pic>
        <p:nvPicPr>
          <p:cNvPr id="25" name="Image 4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91785" y="2670048"/>
            <a:ext cx="2027773" cy="384048"/>
          </a:xfrm>
          <a:prstGeom prst="rect">
            <a:avLst/>
          </a:prstGeom>
        </p:spPr>
      </p:pic>
      <p:sp>
        <p:nvSpPr>
          <p:cNvPr id="26" name="Shape 19"/>
          <p:cNvSpPr/>
          <p:nvPr/>
        </p:nvSpPr>
        <p:spPr>
          <a:xfrm>
            <a:off x="6565392" y="3401568"/>
            <a:ext cx="4498848" cy="1078992"/>
          </a:xfrm>
          <a:prstGeom prst="roundRect">
            <a:avLst>
              <a:gd name="adj" fmla="val 6780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7" name="Text 20"/>
          <p:cNvSpPr/>
          <p:nvPr/>
        </p:nvSpPr>
        <p:spPr>
          <a:xfrm>
            <a:off x="6693408" y="3493008"/>
            <a:ext cx="424281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4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実務では</a:t>
            </a:r>
            <a:endParaRPr lang="en-US" sz="1340" dirty="0"/>
          </a:p>
        </p:txBody>
      </p:sp>
      <p:sp>
        <p:nvSpPr>
          <p:cNvPr id="28" name="Text 21"/>
          <p:cNvSpPr/>
          <p:nvPr/>
        </p:nvSpPr>
        <p:spPr>
          <a:xfrm>
            <a:off x="6675120" y="378561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400" dirty="0"/>
          </a:p>
        </p:txBody>
      </p:sp>
      <p:sp>
        <p:nvSpPr>
          <p:cNvPr id="29" name="Text 22"/>
          <p:cNvSpPr/>
          <p:nvPr/>
        </p:nvSpPr>
        <p:spPr>
          <a:xfrm>
            <a:off x="6858000" y="3767328"/>
            <a:ext cx="409651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説明変数が 3 個, 4 個と増えるほど手計算の公式は読みにくくなる。</a:t>
            </a:r>
            <a:endParaRPr lang="en-US" sz="1200" dirty="0"/>
          </a:p>
        </p:txBody>
      </p:sp>
      <p:sp>
        <p:nvSpPr>
          <p:cNvPr id="30" name="Text 23"/>
          <p:cNvSpPr/>
          <p:nvPr/>
        </p:nvSpPr>
        <p:spPr>
          <a:xfrm>
            <a:off x="6675120" y="412394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400" dirty="0"/>
          </a:p>
        </p:txBody>
      </p:sp>
      <p:sp>
        <p:nvSpPr>
          <p:cNvPr id="31" name="Text 24"/>
          <p:cNvSpPr/>
          <p:nvPr/>
        </p:nvSpPr>
        <p:spPr>
          <a:xfrm>
            <a:off x="6858000" y="4105656"/>
            <a:ext cx="409651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パソコンはこの連立方程式を高速に解いている。</a:t>
            </a:r>
            <a:endParaRPr lang="en-US" sz="1200" dirty="0"/>
          </a:p>
        </p:txBody>
      </p:sp>
      <p:sp>
        <p:nvSpPr>
          <p:cNvPr id="32" name="Shape 25"/>
          <p:cNvSpPr/>
          <p:nvPr/>
        </p:nvSpPr>
        <p:spPr>
          <a:xfrm>
            <a:off x="6711696" y="4956048"/>
            <a:ext cx="1261872" cy="310896"/>
          </a:xfrm>
          <a:prstGeom prst="roundRect">
            <a:avLst/>
          </a:prstGeom>
          <a:solidFill>
            <a:srgbClr val="4F79A7">
              <a:alpha val="16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3" name="Text 26"/>
          <p:cNvSpPr/>
          <p:nvPr/>
        </p:nvSpPr>
        <p:spPr>
          <a:xfrm>
            <a:off x="6739128" y="5010912"/>
            <a:ext cx="120700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set FOCs</a:t>
            </a:r>
            <a:endParaRPr lang="en-US" sz="1000" dirty="0"/>
          </a:p>
        </p:txBody>
      </p:sp>
      <p:sp>
        <p:nvSpPr>
          <p:cNvPr id="34" name="Shape 27"/>
          <p:cNvSpPr/>
          <p:nvPr/>
        </p:nvSpPr>
        <p:spPr>
          <a:xfrm>
            <a:off x="8183880" y="4956048"/>
            <a:ext cx="1499616" cy="310896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5" name="Text 28"/>
          <p:cNvSpPr/>
          <p:nvPr/>
        </p:nvSpPr>
        <p:spPr>
          <a:xfrm>
            <a:off x="8211312" y="5010912"/>
            <a:ext cx="144475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solve jointly</a:t>
            </a:r>
            <a:endParaRPr lang="en-US" sz="1000" dirty="0"/>
          </a:p>
        </p:txBody>
      </p:sp>
      <p:sp>
        <p:nvSpPr>
          <p:cNvPr id="36" name="Shape 29"/>
          <p:cNvSpPr/>
          <p:nvPr/>
        </p:nvSpPr>
        <p:spPr>
          <a:xfrm>
            <a:off x="9912096" y="4956048"/>
            <a:ext cx="987552" cy="310896"/>
          </a:xfrm>
          <a:prstGeom prst="roundRect">
            <a:avLst/>
          </a:prstGeom>
          <a:solidFill>
            <a:srgbClr val="2AA7A1">
              <a:alpha val="16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7" name="Text 30"/>
          <p:cNvSpPr/>
          <p:nvPr/>
        </p:nvSpPr>
        <p:spPr>
          <a:xfrm>
            <a:off x="9939528" y="5010912"/>
            <a:ext cx="93268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β̂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4F79A7"/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525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β̂₀ は平均を使って書ける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235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最初の一階条件を n で割るだけで、回帰平面が平均点を通ることが見えてくる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24160" y="256032"/>
            <a:ext cx="1243584" cy="256032"/>
          </a:xfrm>
          <a:prstGeom prst="roundRect">
            <a:avLst>
              <a:gd name="adj" fmla="val 17857"/>
            </a:avLst>
          </a:prstGeom>
          <a:solidFill>
            <a:srgbClr val="4F79A7">
              <a:alpha val="15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60736" y="283464"/>
            <a:ext cx="117043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FOC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560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5 ｜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58368" y="1243584"/>
            <a:ext cx="4370832" cy="1901952"/>
          </a:xfrm>
          <a:prstGeom prst="roundRect">
            <a:avLst>
              <a:gd name="adj" fmla="val 3846"/>
            </a:avLst>
          </a:prstGeom>
          <a:solidFill>
            <a:srgbClr val="FFFFFF"/>
          </a:solidFill>
          <a:ln w="12700">
            <a:solidFill>
              <a:srgbClr val="4F79A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2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2876" y="1810512"/>
            <a:ext cx="3843528" cy="475488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658368" y="3401568"/>
            <a:ext cx="4370832" cy="2267712"/>
          </a:xfrm>
          <a:prstGeom prst="roundRect">
            <a:avLst>
              <a:gd name="adj" fmla="val 3226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4" name="Text 11"/>
          <p:cNvSpPr/>
          <p:nvPr/>
        </p:nvSpPr>
        <p:spPr>
          <a:xfrm>
            <a:off x="786384" y="3493008"/>
            <a:ext cx="41148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4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ここから読めること</a:t>
            </a:r>
            <a:endParaRPr lang="en-US" sz="1340" dirty="0"/>
          </a:p>
        </p:txBody>
      </p:sp>
      <p:sp>
        <p:nvSpPr>
          <p:cNvPr id="15" name="Text 12"/>
          <p:cNvSpPr/>
          <p:nvPr/>
        </p:nvSpPr>
        <p:spPr>
          <a:xfrm>
            <a:off x="768096" y="378561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480" dirty="0"/>
          </a:p>
        </p:txBody>
      </p:sp>
      <p:sp>
        <p:nvSpPr>
          <p:cNvPr id="16" name="Text 13"/>
          <p:cNvSpPr/>
          <p:nvPr/>
        </p:nvSpPr>
        <p:spPr>
          <a:xfrm>
            <a:off x="950976" y="3767328"/>
            <a:ext cx="396849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重回帰でも定数項は「Y の平均から、説明変数の平均部分を引いたもの」。</a:t>
            </a:r>
            <a:endParaRPr lang="en-US" sz="1280" dirty="0"/>
          </a:p>
        </p:txBody>
      </p:sp>
      <p:sp>
        <p:nvSpPr>
          <p:cNvPr id="17" name="Text 14"/>
          <p:cNvSpPr/>
          <p:nvPr/>
        </p:nvSpPr>
        <p:spPr>
          <a:xfrm>
            <a:off x="768096" y="412394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480" dirty="0"/>
          </a:p>
        </p:txBody>
      </p:sp>
      <p:sp>
        <p:nvSpPr>
          <p:cNvPr id="18" name="Text 15"/>
          <p:cNvSpPr/>
          <p:nvPr/>
        </p:nvSpPr>
        <p:spPr>
          <a:xfrm>
            <a:off x="950976" y="4105656"/>
            <a:ext cx="396849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したがって、OLS の回帰平面は必ず (x̄₁, x̄₂, ȳ) を通る。</a:t>
            </a:r>
            <a:endParaRPr lang="en-US" sz="1280" dirty="0"/>
          </a:p>
        </p:txBody>
      </p:sp>
      <p:sp>
        <p:nvSpPr>
          <p:cNvPr id="19" name="Shape 16"/>
          <p:cNvSpPr/>
          <p:nvPr/>
        </p:nvSpPr>
        <p:spPr>
          <a:xfrm>
            <a:off x="5266944" y="1243584"/>
            <a:ext cx="5907024" cy="4425696"/>
          </a:xfrm>
          <a:prstGeom prst="roundRect">
            <a:avLst>
              <a:gd name="adj" fmla="val 1653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20" name="Image 1" descr="/mnt/data/lecture5_rebuilt_work/assets/mean_point_plan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1170" y="1609344"/>
            <a:ext cx="4938573" cy="3968496"/>
          </a:xfrm>
          <a:prstGeom prst="rect">
            <a:avLst/>
          </a:prstGeom>
        </p:spPr>
      </p:pic>
      <p:sp>
        <p:nvSpPr>
          <p:cNvPr id="21" name="Shape 17"/>
          <p:cNvSpPr/>
          <p:nvPr/>
        </p:nvSpPr>
        <p:spPr>
          <a:xfrm>
            <a:off x="5376672" y="1335024"/>
            <a:ext cx="132588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" name="Text 18"/>
          <p:cNvSpPr/>
          <p:nvPr/>
        </p:nvSpPr>
        <p:spPr>
          <a:xfrm>
            <a:off x="5413248" y="1362456"/>
            <a:ext cx="125272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mean point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4F79A7"/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525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残差の性質と R²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235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SSE を最小にしただけで、残差の和・直交性・分散分解が自動的に出てくる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24160" y="256032"/>
            <a:ext cx="1243584" cy="256032"/>
          </a:xfrm>
          <a:prstGeom prst="roundRect">
            <a:avLst>
              <a:gd name="adj" fmla="val 17857"/>
            </a:avLst>
          </a:prstGeom>
          <a:solidFill>
            <a:srgbClr val="4F79A7">
              <a:alpha val="15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60736" y="283464"/>
            <a:ext cx="117043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FOC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560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5 ｜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13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58368" y="1243584"/>
            <a:ext cx="3566160" cy="1426464"/>
          </a:xfrm>
          <a:prstGeom prst="roundRect">
            <a:avLst>
              <a:gd name="adj" fmla="val 5128"/>
            </a:avLst>
          </a:prstGeom>
          <a:solidFill>
            <a:srgbClr val="FFFFFF"/>
          </a:solidFill>
          <a:ln w="12700">
            <a:solidFill>
              <a:srgbClr val="2AA7A1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2" name="Shape 10"/>
          <p:cNvSpPr/>
          <p:nvPr/>
        </p:nvSpPr>
        <p:spPr>
          <a:xfrm>
            <a:off x="804672" y="1371600"/>
            <a:ext cx="859536" cy="210312"/>
          </a:xfrm>
          <a:prstGeom prst="roundRect">
            <a:avLst/>
          </a:prstGeom>
          <a:solidFill>
            <a:srgbClr val="2AA7A1">
              <a:alpha val="16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" name="Text 11"/>
          <p:cNvSpPr/>
          <p:nvPr/>
        </p:nvSpPr>
        <p:spPr>
          <a:xfrm>
            <a:off x="841248" y="1399032"/>
            <a:ext cx="78638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P2 / P4</a:t>
            </a:r>
            <a:endParaRPr lang="en-US" sz="900" dirty="0"/>
          </a:p>
        </p:txBody>
      </p:sp>
      <p:pic>
        <p:nvPicPr>
          <p:cNvPr id="14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9399" y="1737360"/>
            <a:ext cx="614209" cy="310896"/>
          </a:xfrm>
          <a:prstGeom prst="rect">
            <a:avLst/>
          </a:prstGeom>
        </p:spPr>
      </p:pic>
      <p:pic>
        <p:nvPicPr>
          <p:cNvPr id="15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71775" y="1737360"/>
            <a:ext cx="582930" cy="310896"/>
          </a:xfrm>
          <a:prstGeom prst="rect">
            <a:avLst/>
          </a:prstGeom>
        </p:spPr>
      </p:pic>
      <p:sp>
        <p:nvSpPr>
          <p:cNvPr id="16" name="Shape 12"/>
          <p:cNvSpPr/>
          <p:nvPr/>
        </p:nvSpPr>
        <p:spPr>
          <a:xfrm>
            <a:off x="4425696" y="1243584"/>
            <a:ext cx="3566160" cy="1426464"/>
          </a:xfrm>
          <a:prstGeom prst="roundRect">
            <a:avLst>
              <a:gd name="adj" fmla="val 5128"/>
            </a:avLst>
          </a:prstGeom>
          <a:solidFill>
            <a:srgbClr val="FFFFFF"/>
          </a:solidFill>
          <a:ln w="12700">
            <a:solidFill>
              <a:srgbClr val="E97A5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7" name="Shape 13"/>
          <p:cNvSpPr/>
          <p:nvPr/>
        </p:nvSpPr>
        <p:spPr>
          <a:xfrm>
            <a:off x="4572000" y="1371600"/>
            <a:ext cx="493776" cy="210312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" name="Text 14"/>
          <p:cNvSpPr/>
          <p:nvPr/>
        </p:nvSpPr>
        <p:spPr>
          <a:xfrm>
            <a:off x="4608576" y="1399032"/>
            <a:ext cx="42062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P3</a:t>
            </a:r>
            <a:endParaRPr lang="en-US" sz="900" dirty="0"/>
          </a:p>
        </p:txBody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96776" y="1737360"/>
            <a:ext cx="834111" cy="310896"/>
          </a:xfrm>
          <a:prstGeom prst="rect">
            <a:avLst/>
          </a:prstGeom>
        </p:spPr>
      </p:pic>
      <p:pic>
        <p:nvPicPr>
          <p:cNvPr id="20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22072" y="1737360"/>
            <a:ext cx="834111" cy="310896"/>
          </a:xfrm>
          <a:prstGeom prst="rect">
            <a:avLst/>
          </a:prstGeom>
        </p:spPr>
      </p:pic>
      <p:sp>
        <p:nvSpPr>
          <p:cNvPr id="21" name="Shape 15"/>
          <p:cNvSpPr/>
          <p:nvPr/>
        </p:nvSpPr>
        <p:spPr>
          <a:xfrm>
            <a:off x="8193024" y="1243584"/>
            <a:ext cx="2980944" cy="1426464"/>
          </a:xfrm>
          <a:prstGeom prst="roundRect">
            <a:avLst>
              <a:gd name="adj" fmla="val 5128"/>
            </a:avLst>
          </a:prstGeom>
          <a:solidFill>
            <a:srgbClr val="FFFFFF"/>
          </a:solidFill>
          <a:ln w="12700">
            <a:solidFill>
              <a:srgbClr val="4F79A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2" name="Shape 16"/>
          <p:cNvSpPr/>
          <p:nvPr/>
        </p:nvSpPr>
        <p:spPr>
          <a:xfrm>
            <a:off x="8339328" y="1371600"/>
            <a:ext cx="493776" cy="210312"/>
          </a:xfrm>
          <a:prstGeom prst="roundRect">
            <a:avLst/>
          </a:prstGeom>
          <a:solidFill>
            <a:srgbClr val="4F79A7">
              <a:alpha val="16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" name="Text 17"/>
          <p:cNvSpPr/>
          <p:nvPr/>
        </p:nvSpPr>
        <p:spPr>
          <a:xfrm>
            <a:off x="8375904" y="1399032"/>
            <a:ext cx="42062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P5</a:t>
            </a:r>
            <a:endParaRPr lang="en-US" sz="900" dirty="0"/>
          </a:p>
        </p:txBody>
      </p:sp>
      <p:pic>
        <p:nvPicPr>
          <p:cNvPr id="24" name="Image 4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31936" y="1791122"/>
            <a:ext cx="2048256" cy="185083"/>
          </a:xfrm>
          <a:prstGeom prst="rect">
            <a:avLst/>
          </a:prstGeom>
        </p:spPr>
      </p:pic>
      <p:pic>
        <p:nvPicPr>
          <p:cNvPr id="25" name="Image 5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93708" y="2048256"/>
            <a:ext cx="1069848" cy="329184"/>
          </a:xfrm>
          <a:prstGeom prst="rect">
            <a:avLst/>
          </a:prstGeom>
        </p:spPr>
      </p:pic>
      <p:sp>
        <p:nvSpPr>
          <p:cNvPr id="26" name="Shape 18"/>
          <p:cNvSpPr/>
          <p:nvPr/>
        </p:nvSpPr>
        <p:spPr>
          <a:xfrm>
            <a:off x="658368" y="2889504"/>
            <a:ext cx="10515600" cy="2743200"/>
          </a:xfrm>
          <a:prstGeom prst="roundRect">
            <a:avLst>
              <a:gd name="adj" fmla="val 2667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27" name="Image 6" descr="/mnt/data/lecture5_rebuilt_work/assets/tss_ess_ss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5975" y="3255264"/>
            <a:ext cx="5400386" cy="2286000"/>
          </a:xfrm>
          <a:prstGeom prst="rect">
            <a:avLst/>
          </a:prstGeom>
        </p:spPr>
      </p:pic>
      <p:sp>
        <p:nvSpPr>
          <p:cNvPr id="28" name="Shape 19"/>
          <p:cNvSpPr/>
          <p:nvPr/>
        </p:nvSpPr>
        <p:spPr>
          <a:xfrm>
            <a:off x="768096" y="2980944"/>
            <a:ext cx="132588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" name="Text 20"/>
          <p:cNvSpPr/>
          <p:nvPr/>
        </p:nvSpPr>
        <p:spPr>
          <a:xfrm>
            <a:off x="804672" y="3008376"/>
            <a:ext cx="125272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variance decomposition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E97A52"/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525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「必ず成り立つ性質」と「仮定が要る性質」を分ける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235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SSE 最小化だけで出る話と、外生性が必要な推定量の話は切り分けて覚える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24160" y="256032"/>
            <a:ext cx="1243584" cy="256032"/>
          </a:xfrm>
          <a:prstGeom prst="roundRect">
            <a:avLst>
              <a:gd name="adj" fmla="val 17857"/>
            </a:avLst>
          </a:prstGeom>
          <a:solidFill>
            <a:srgbClr val="E97A52">
              <a:alpha val="15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60736" y="283464"/>
            <a:ext cx="117043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Properties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560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5 ｜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58368" y="1243584"/>
            <a:ext cx="5120640" cy="4425696"/>
          </a:xfrm>
          <a:prstGeom prst="roundRect">
            <a:avLst>
              <a:gd name="adj" fmla="val 1653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2" name="Text 10"/>
          <p:cNvSpPr/>
          <p:nvPr/>
        </p:nvSpPr>
        <p:spPr>
          <a:xfrm>
            <a:off x="786384" y="1335024"/>
            <a:ext cx="486460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4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SSE 最小化だけで成り立つ</a:t>
            </a:r>
            <a:endParaRPr lang="en-US" sz="1340" dirty="0"/>
          </a:p>
        </p:txBody>
      </p:sp>
      <p:sp>
        <p:nvSpPr>
          <p:cNvPr id="13" name="Text 11"/>
          <p:cNvSpPr/>
          <p:nvPr/>
        </p:nvSpPr>
        <p:spPr>
          <a:xfrm>
            <a:off x="768096" y="162763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9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490" dirty="0"/>
          </a:p>
        </p:txBody>
      </p:sp>
      <p:sp>
        <p:nvSpPr>
          <p:cNvPr id="14" name="Text 12"/>
          <p:cNvSpPr/>
          <p:nvPr/>
        </p:nvSpPr>
        <p:spPr>
          <a:xfrm>
            <a:off x="950976" y="1609344"/>
            <a:ext cx="471830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9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回帰平面は平均点を通る。</a:t>
            </a:r>
            <a:endParaRPr lang="en-US" sz="1290" dirty="0"/>
          </a:p>
        </p:txBody>
      </p:sp>
      <p:sp>
        <p:nvSpPr>
          <p:cNvPr id="15" name="Text 13"/>
          <p:cNvSpPr/>
          <p:nvPr/>
        </p:nvSpPr>
        <p:spPr>
          <a:xfrm>
            <a:off x="768096" y="196596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9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490" dirty="0"/>
          </a:p>
        </p:txBody>
      </p:sp>
      <p:sp>
        <p:nvSpPr>
          <p:cNvPr id="16" name="Text 14"/>
          <p:cNvSpPr/>
          <p:nvPr/>
        </p:nvSpPr>
        <p:spPr>
          <a:xfrm>
            <a:off x="950976" y="1947672"/>
            <a:ext cx="471830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9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残差の和は 0。残差は各説明変数と直交する。</a:t>
            </a:r>
            <a:endParaRPr lang="en-US" sz="1290" dirty="0"/>
          </a:p>
        </p:txBody>
      </p:sp>
      <p:sp>
        <p:nvSpPr>
          <p:cNvPr id="17" name="Text 15"/>
          <p:cNvSpPr/>
          <p:nvPr/>
        </p:nvSpPr>
        <p:spPr>
          <a:xfrm>
            <a:off x="768096" y="230428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9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490" dirty="0"/>
          </a:p>
        </p:txBody>
      </p:sp>
      <p:sp>
        <p:nvSpPr>
          <p:cNvPr id="18" name="Text 16"/>
          <p:cNvSpPr/>
          <p:nvPr/>
        </p:nvSpPr>
        <p:spPr>
          <a:xfrm>
            <a:off x="950976" y="2286000"/>
            <a:ext cx="471830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9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予測値の平均は実際の平均に一致する。</a:t>
            </a:r>
            <a:endParaRPr lang="en-US" sz="1290" dirty="0"/>
          </a:p>
        </p:txBody>
      </p:sp>
      <p:sp>
        <p:nvSpPr>
          <p:cNvPr id="19" name="Text 17"/>
          <p:cNvSpPr/>
          <p:nvPr/>
        </p:nvSpPr>
        <p:spPr>
          <a:xfrm>
            <a:off x="768096" y="264261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9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490" dirty="0"/>
          </a:p>
        </p:txBody>
      </p:sp>
      <p:sp>
        <p:nvSpPr>
          <p:cNvPr id="20" name="Text 18"/>
          <p:cNvSpPr/>
          <p:nvPr/>
        </p:nvSpPr>
        <p:spPr>
          <a:xfrm>
            <a:off x="950976" y="2624328"/>
            <a:ext cx="471830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9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TSS = ESS + SSE と R² が定義できる。</a:t>
            </a:r>
            <a:endParaRPr lang="en-US" sz="1290" dirty="0"/>
          </a:p>
        </p:txBody>
      </p:sp>
      <p:sp>
        <p:nvSpPr>
          <p:cNvPr id="21" name="Text 19"/>
          <p:cNvSpPr/>
          <p:nvPr/>
        </p:nvSpPr>
        <p:spPr>
          <a:xfrm>
            <a:off x="768096" y="298094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9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490" dirty="0"/>
          </a:p>
        </p:txBody>
      </p:sp>
      <p:sp>
        <p:nvSpPr>
          <p:cNvPr id="22" name="Text 20"/>
          <p:cNvSpPr/>
          <p:nvPr/>
        </p:nvSpPr>
        <p:spPr>
          <a:xfrm>
            <a:off x="950976" y="2962656"/>
            <a:ext cx="471830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9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変数の尺度変更や中心化で係数がどう動くかも機械的に決まる。</a:t>
            </a:r>
            <a:endParaRPr lang="en-US" sz="1290" dirty="0"/>
          </a:p>
        </p:txBody>
      </p:sp>
      <p:sp>
        <p:nvSpPr>
          <p:cNvPr id="23" name="Shape 21"/>
          <p:cNvSpPr/>
          <p:nvPr/>
        </p:nvSpPr>
        <p:spPr>
          <a:xfrm>
            <a:off x="6016752" y="1243584"/>
            <a:ext cx="5157216" cy="1097280"/>
          </a:xfrm>
          <a:prstGeom prst="roundRect">
            <a:avLst>
              <a:gd name="adj" fmla="val 6667"/>
            </a:avLst>
          </a:prstGeom>
          <a:solidFill>
            <a:srgbClr val="FFFFFF"/>
          </a:solidFill>
          <a:ln w="12700">
            <a:solidFill>
              <a:srgbClr val="4F79A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24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7353" y="1554480"/>
            <a:ext cx="3254301" cy="384048"/>
          </a:xfrm>
          <a:prstGeom prst="rect">
            <a:avLst/>
          </a:prstGeom>
        </p:spPr>
      </p:pic>
      <p:sp>
        <p:nvSpPr>
          <p:cNvPr id="25" name="Shape 22"/>
          <p:cNvSpPr/>
          <p:nvPr/>
        </p:nvSpPr>
        <p:spPr>
          <a:xfrm>
            <a:off x="6016752" y="2578608"/>
            <a:ext cx="5157216" cy="3090672"/>
          </a:xfrm>
          <a:prstGeom prst="roundRect">
            <a:avLst>
              <a:gd name="adj" fmla="val 2367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6" name="Text 23"/>
          <p:cNvSpPr/>
          <p:nvPr/>
        </p:nvSpPr>
        <p:spPr>
          <a:xfrm>
            <a:off x="6144768" y="2670048"/>
            <a:ext cx="490118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4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この仮定があると欲しくなる性質</a:t>
            </a:r>
            <a:endParaRPr lang="en-US" sz="1340" dirty="0"/>
          </a:p>
        </p:txBody>
      </p:sp>
      <p:sp>
        <p:nvSpPr>
          <p:cNvPr id="27" name="Text 24"/>
          <p:cNvSpPr/>
          <p:nvPr/>
        </p:nvSpPr>
        <p:spPr>
          <a:xfrm>
            <a:off x="6126480" y="296265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00" dirty="0"/>
          </a:p>
        </p:txBody>
      </p:sp>
      <p:sp>
        <p:nvSpPr>
          <p:cNvPr id="28" name="Text 25"/>
          <p:cNvSpPr/>
          <p:nvPr/>
        </p:nvSpPr>
        <p:spPr>
          <a:xfrm>
            <a:off x="6309360" y="2944368"/>
            <a:ext cx="47548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不偏性：平均的に真の係数を狙う。</a:t>
            </a:r>
            <a:endParaRPr lang="en-US" sz="1300" dirty="0"/>
          </a:p>
        </p:txBody>
      </p:sp>
      <p:sp>
        <p:nvSpPr>
          <p:cNvPr id="29" name="Text 26"/>
          <p:cNvSpPr/>
          <p:nvPr/>
        </p:nvSpPr>
        <p:spPr>
          <a:xfrm>
            <a:off x="6126480" y="330098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00" dirty="0"/>
          </a:p>
        </p:txBody>
      </p:sp>
      <p:sp>
        <p:nvSpPr>
          <p:cNvPr id="30" name="Text 27"/>
          <p:cNvSpPr/>
          <p:nvPr/>
        </p:nvSpPr>
        <p:spPr>
          <a:xfrm>
            <a:off x="6309360" y="3282696"/>
            <a:ext cx="47548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一致性：データが増えると真の値へ近づく。</a:t>
            </a:r>
            <a:endParaRPr lang="en-US" sz="1300" dirty="0"/>
          </a:p>
        </p:txBody>
      </p:sp>
      <p:sp>
        <p:nvSpPr>
          <p:cNvPr id="31" name="Text 28"/>
          <p:cNvSpPr/>
          <p:nvPr/>
        </p:nvSpPr>
        <p:spPr>
          <a:xfrm>
            <a:off x="6126480" y="363931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00" dirty="0"/>
          </a:p>
        </p:txBody>
      </p:sp>
      <p:sp>
        <p:nvSpPr>
          <p:cNvPr id="32" name="Text 29"/>
          <p:cNvSpPr/>
          <p:nvPr/>
        </p:nvSpPr>
        <p:spPr>
          <a:xfrm>
            <a:off x="6309360" y="3621024"/>
            <a:ext cx="47548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漸近正規性：大標本で信頼区間や t 検定が使える。</a:t>
            </a:r>
            <a:endParaRPr lang="en-US" sz="1300" dirty="0"/>
          </a:p>
        </p:txBody>
      </p:sp>
      <p:sp>
        <p:nvSpPr>
          <p:cNvPr id="33" name="Shape 30"/>
          <p:cNvSpPr/>
          <p:nvPr/>
        </p:nvSpPr>
        <p:spPr>
          <a:xfrm>
            <a:off x="6272784" y="4187952"/>
            <a:ext cx="1426464" cy="1097280"/>
          </a:xfrm>
          <a:prstGeom prst="roundRect">
            <a:avLst>
              <a:gd name="adj" fmla="val 6667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34" name="Shape 31"/>
          <p:cNvSpPr/>
          <p:nvPr/>
        </p:nvSpPr>
        <p:spPr>
          <a:xfrm>
            <a:off x="6364224" y="4279392"/>
            <a:ext cx="1133856" cy="210312"/>
          </a:xfrm>
          <a:prstGeom prst="roundRect">
            <a:avLst/>
          </a:prstGeom>
          <a:solidFill>
            <a:srgbClr val="2AA7A1">
              <a:alpha val="16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5" name="Text 32"/>
          <p:cNvSpPr/>
          <p:nvPr/>
        </p:nvSpPr>
        <p:spPr>
          <a:xfrm>
            <a:off x="6400800" y="4306824"/>
            <a:ext cx="106070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unbiased</a:t>
            </a:r>
            <a:endParaRPr lang="en-US" sz="900" dirty="0"/>
          </a:p>
        </p:txBody>
      </p:sp>
      <p:sp>
        <p:nvSpPr>
          <p:cNvPr id="36" name="Text 33"/>
          <p:cNvSpPr/>
          <p:nvPr/>
        </p:nvSpPr>
        <p:spPr>
          <a:xfrm>
            <a:off x="6382512" y="4599432"/>
            <a:ext cx="120700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✓</a:t>
            </a:r>
            <a:endParaRPr lang="en-US" sz="2200" dirty="0"/>
          </a:p>
        </p:txBody>
      </p:sp>
      <p:sp>
        <p:nvSpPr>
          <p:cNvPr id="37" name="Text 34"/>
          <p:cNvSpPr/>
          <p:nvPr/>
        </p:nvSpPr>
        <p:spPr>
          <a:xfrm>
            <a:off x="6382512" y="4901184"/>
            <a:ext cx="120700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3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mean right</a:t>
            </a:r>
            <a:endParaRPr lang="en-US" sz="1030" dirty="0"/>
          </a:p>
        </p:txBody>
      </p:sp>
      <p:sp>
        <p:nvSpPr>
          <p:cNvPr id="38" name="Shape 35"/>
          <p:cNvSpPr/>
          <p:nvPr/>
        </p:nvSpPr>
        <p:spPr>
          <a:xfrm>
            <a:off x="7863840" y="4187952"/>
            <a:ext cx="1426464" cy="1097280"/>
          </a:xfrm>
          <a:prstGeom prst="roundRect">
            <a:avLst>
              <a:gd name="adj" fmla="val 6667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39" name="Shape 36"/>
          <p:cNvSpPr/>
          <p:nvPr/>
        </p:nvSpPr>
        <p:spPr>
          <a:xfrm>
            <a:off x="7955280" y="4279392"/>
            <a:ext cx="1133856" cy="210312"/>
          </a:xfrm>
          <a:prstGeom prst="roundRect">
            <a:avLst/>
          </a:prstGeom>
          <a:solidFill>
            <a:srgbClr val="4F79A7">
              <a:alpha val="16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" name="Text 37"/>
          <p:cNvSpPr/>
          <p:nvPr/>
        </p:nvSpPr>
        <p:spPr>
          <a:xfrm>
            <a:off x="7991856" y="4306824"/>
            <a:ext cx="106070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consistent</a:t>
            </a:r>
            <a:endParaRPr lang="en-US" sz="900" dirty="0"/>
          </a:p>
        </p:txBody>
      </p:sp>
      <p:sp>
        <p:nvSpPr>
          <p:cNvPr id="41" name="Text 38"/>
          <p:cNvSpPr/>
          <p:nvPr/>
        </p:nvSpPr>
        <p:spPr>
          <a:xfrm>
            <a:off x="7973568" y="4599432"/>
            <a:ext cx="120700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✓</a:t>
            </a:r>
            <a:endParaRPr lang="en-US" sz="2200" dirty="0"/>
          </a:p>
        </p:txBody>
      </p:sp>
      <p:sp>
        <p:nvSpPr>
          <p:cNvPr id="42" name="Text 39"/>
          <p:cNvSpPr/>
          <p:nvPr/>
        </p:nvSpPr>
        <p:spPr>
          <a:xfrm>
            <a:off x="7973568" y="4901184"/>
            <a:ext cx="120700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3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large n</a:t>
            </a:r>
            <a:endParaRPr lang="en-US" sz="1030" dirty="0"/>
          </a:p>
        </p:txBody>
      </p:sp>
      <p:sp>
        <p:nvSpPr>
          <p:cNvPr id="43" name="Shape 40"/>
          <p:cNvSpPr/>
          <p:nvPr/>
        </p:nvSpPr>
        <p:spPr>
          <a:xfrm>
            <a:off x="9454896" y="4187952"/>
            <a:ext cx="1426464" cy="1097280"/>
          </a:xfrm>
          <a:prstGeom prst="roundRect">
            <a:avLst>
              <a:gd name="adj" fmla="val 6667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44" name="Shape 41"/>
          <p:cNvSpPr/>
          <p:nvPr/>
        </p:nvSpPr>
        <p:spPr>
          <a:xfrm>
            <a:off x="9546336" y="4279392"/>
            <a:ext cx="1133856" cy="210312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5" name="Text 42"/>
          <p:cNvSpPr/>
          <p:nvPr/>
        </p:nvSpPr>
        <p:spPr>
          <a:xfrm>
            <a:off x="9582912" y="4306824"/>
            <a:ext cx="106070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asymptotic</a:t>
            </a:r>
            <a:endParaRPr lang="en-US" sz="900" dirty="0"/>
          </a:p>
        </p:txBody>
      </p:sp>
      <p:sp>
        <p:nvSpPr>
          <p:cNvPr id="46" name="Text 43"/>
          <p:cNvSpPr/>
          <p:nvPr/>
        </p:nvSpPr>
        <p:spPr>
          <a:xfrm>
            <a:off x="9564624" y="4599432"/>
            <a:ext cx="120700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✓</a:t>
            </a:r>
            <a:endParaRPr lang="en-US" sz="2200" dirty="0"/>
          </a:p>
        </p:txBody>
      </p:sp>
      <p:sp>
        <p:nvSpPr>
          <p:cNvPr id="47" name="Text 44"/>
          <p:cNvSpPr/>
          <p:nvPr/>
        </p:nvSpPr>
        <p:spPr>
          <a:xfrm>
            <a:off x="9564624" y="4901184"/>
            <a:ext cx="120700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3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inference</a:t>
            </a:r>
            <a:endParaRPr lang="en-US" sz="103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9BC53D"/>
          </a:solidFill>
          <a:ln w="12700">
            <a:solidFill>
              <a:srgbClr val="9BC53D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Shape 1"/>
          <p:cNvSpPr/>
          <p:nvPr/>
        </p:nvSpPr>
        <p:spPr>
          <a:xfrm>
            <a:off x="0" y="6263640"/>
            <a:ext cx="12191695" cy="59436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" name="Text 2"/>
          <p:cNvSpPr/>
          <p:nvPr/>
        </p:nvSpPr>
        <p:spPr>
          <a:xfrm>
            <a:off x="640080" y="786384"/>
            <a:ext cx="1828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9BC53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5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40080" y="1188720"/>
            <a:ext cx="5669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シミュレーション</a:t>
            </a:r>
            <a:endParaRPr lang="en-US" sz="2700" dirty="0"/>
          </a:p>
        </p:txBody>
      </p:sp>
      <p:sp>
        <p:nvSpPr>
          <p:cNvPr id="6" name="Text 4"/>
          <p:cNvSpPr/>
          <p:nvPr/>
        </p:nvSpPr>
        <p:spPr>
          <a:xfrm>
            <a:off x="658368" y="1783080"/>
            <a:ext cx="51206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人工データを作ってから回帰表を読み、さらに 1 変数を落としたときに何が起こるかを確認する。</a:t>
            </a:r>
            <a:endParaRPr lang="en-US" sz="1330" dirty="0"/>
          </a:p>
        </p:txBody>
      </p:sp>
      <p:sp>
        <p:nvSpPr>
          <p:cNvPr id="7" name="Text 5"/>
          <p:cNvSpPr/>
          <p:nvPr/>
        </p:nvSpPr>
        <p:spPr>
          <a:xfrm>
            <a:off x="768096" y="254203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950976" y="2523744"/>
            <a:ext cx="5029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真の DGP を自分で決めれば、係数がどこへ向かうべきかが見える。</a:t>
            </a:r>
            <a:endParaRPr lang="en-US" sz="1550" dirty="0"/>
          </a:p>
        </p:txBody>
      </p:sp>
      <p:sp>
        <p:nvSpPr>
          <p:cNvPr id="9" name="Text 7"/>
          <p:cNvSpPr/>
          <p:nvPr/>
        </p:nvSpPr>
        <p:spPr>
          <a:xfrm>
            <a:off x="768096" y="298094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950976" y="2962656"/>
            <a:ext cx="5029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回帰表の estimate, SE, t, R² の役割に慣れる。</a:t>
            </a:r>
            <a:endParaRPr lang="en-US" sz="1550" dirty="0"/>
          </a:p>
        </p:txBody>
      </p:sp>
      <p:sp>
        <p:nvSpPr>
          <p:cNvPr id="11" name="Text 9"/>
          <p:cNvSpPr/>
          <p:nvPr/>
        </p:nvSpPr>
        <p:spPr>
          <a:xfrm>
            <a:off x="768096" y="341985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950976" y="3401568"/>
            <a:ext cx="5029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必要な変数を落とすと、係数は簡単にずれる。</a:t>
            </a:r>
            <a:endParaRPr lang="en-US" sz="1550" dirty="0"/>
          </a:p>
        </p:txBody>
      </p:sp>
      <p:sp>
        <p:nvSpPr>
          <p:cNvPr id="13" name="Shape 11"/>
          <p:cNvSpPr/>
          <p:nvPr/>
        </p:nvSpPr>
        <p:spPr>
          <a:xfrm>
            <a:off x="6400800" y="786384"/>
            <a:ext cx="5166360" cy="4709160"/>
          </a:xfrm>
          <a:prstGeom prst="roundRect">
            <a:avLst>
              <a:gd name="adj" fmla="val 1553"/>
            </a:avLst>
          </a:prstGeom>
          <a:solidFill>
            <a:srgbClr val="FFFFFF"/>
          </a:solidFill>
          <a:ln w="12700">
            <a:solidFill>
              <a:srgbClr val="9BC53D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4" name="Image 0" descr="/mnt/data/lecture5_rebuilt_work/assets/sim_yfi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960" y="1389478"/>
            <a:ext cx="4892040" cy="3512116"/>
          </a:xfrm>
          <a:prstGeom prst="rect">
            <a:avLst/>
          </a:prstGeom>
        </p:spPr>
      </p:pic>
      <p:sp>
        <p:nvSpPr>
          <p:cNvPr id="15" name="Shape 12"/>
          <p:cNvSpPr/>
          <p:nvPr/>
        </p:nvSpPr>
        <p:spPr>
          <a:xfrm>
            <a:off x="658368" y="5230368"/>
            <a:ext cx="1325880" cy="310896"/>
          </a:xfrm>
          <a:prstGeom prst="roundRect">
            <a:avLst/>
          </a:prstGeom>
          <a:solidFill>
            <a:srgbClr val="9BC53D">
              <a:alpha val="16000"/>
            </a:srgbClr>
          </a:solidFill>
          <a:ln w="12700">
            <a:solidFill>
              <a:srgbClr val="9BC53D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" name="Text 13"/>
          <p:cNvSpPr/>
          <p:nvPr/>
        </p:nvSpPr>
        <p:spPr>
          <a:xfrm>
            <a:off x="685800" y="5285232"/>
            <a:ext cx="127101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9BC53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シミュレーション</a:t>
            </a:r>
            <a:endParaRPr lang="en-US" sz="1000" dirty="0"/>
          </a:p>
        </p:txBody>
      </p:sp>
      <p:sp>
        <p:nvSpPr>
          <p:cNvPr id="17" name="Shape 14"/>
          <p:cNvSpPr/>
          <p:nvPr/>
        </p:nvSpPr>
        <p:spPr>
          <a:xfrm>
            <a:off x="2148840" y="5230368"/>
            <a:ext cx="1600200" cy="310896"/>
          </a:xfrm>
          <a:prstGeom prst="roundRect">
            <a:avLst/>
          </a:prstGeom>
          <a:solidFill>
            <a:srgbClr val="4F79A7">
              <a:alpha val="16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" name="Text 15"/>
          <p:cNvSpPr/>
          <p:nvPr/>
        </p:nvSpPr>
        <p:spPr>
          <a:xfrm>
            <a:off x="2176272" y="5285232"/>
            <a:ext cx="154533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partial effect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04488" y="5230368"/>
            <a:ext cx="1627632" cy="310896"/>
          </a:xfrm>
          <a:prstGeom prst="roundRect">
            <a:avLst/>
          </a:prstGeom>
          <a:solidFill>
            <a:srgbClr val="E2B935">
              <a:alpha val="16000"/>
            </a:srgbClr>
          </a:solidFill>
          <a:ln w="12700">
            <a:solidFill>
              <a:srgbClr val="E2B935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" name="Text 17"/>
          <p:cNvSpPr/>
          <p:nvPr/>
        </p:nvSpPr>
        <p:spPr>
          <a:xfrm>
            <a:off x="3931920" y="5285232"/>
            <a:ext cx="157276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E2B935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OLS</a:t>
            </a:r>
            <a:endParaRPr lang="en-US" sz="1000" dirty="0"/>
          </a:p>
        </p:txBody>
      </p:sp>
      <p:sp>
        <p:nvSpPr>
          <p:cNvPr id="21" name="Text 1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9BC53D"/>
          </a:solidFill>
          <a:ln w="12700">
            <a:solidFill>
              <a:srgbClr val="9BC53D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525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人工データを作って重回帰を実行する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235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ノートのコードと同じ設計：β₀=1, β₁=2, β₂=-1, そして x₁ と x₂ は少し相関する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24160" y="256032"/>
            <a:ext cx="1243584" cy="256032"/>
          </a:xfrm>
          <a:prstGeom prst="roundRect">
            <a:avLst>
              <a:gd name="adj" fmla="val 17857"/>
            </a:avLst>
          </a:prstGeom>
          <a:solidFill>
            <a:srgbClr val="9BC53D">
              <a:alpha val="15000"/>
            </a:srgbClr>
          </a:solidFill>
          <a:ln w="12700">
            <a:solidFill>
              <a:srgbClr val="9BC53D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60736" y="283464"/>
            <a:ext cx="117043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9BC53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Simulation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560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5 ｜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58368" y="1243584"/>
            <a:ext cx="4370832" cy="1883664"/>
          </a:xfrm>
          <a:prstGeom prst="roundRect">
            <a:avLst>
              <a:gd name="adj" fmla="val 3883"/>
            </a:avLst>
          </a:prstGeom>
          <a:solidFill>
            <a:srgbClr val="FFFFFF"/>
          </a:solidFill>
          <a:ln w="12700">
            <a:solidFill>
              <a:srgbClr val="9BC53D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2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6112" y="1858342"/>
            <a:ext cx="3749040" cy="288388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658368" y="3401568"/>
            <a:ext cx="4370832" cy="2267712"/>
          </a:xfrm>
          <a:prstGeom prst="roundRect">
            <a:avLst>
              <a:gd name="adj" fmla="val 3226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4" name="Text 11"/>
          <p:cNvSpPr/>
          <p:nvPr/>
        </p:nvSpPr>
        <p:spPr>
          <a:xfrm>
            <a:off x="786384" y="3493008"/>
            <a:ext cx="41148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40" b="1" dirty="0">
                <a:solidFill>
                  <a:srgbClr val="9BC53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設計の意図</a:t>
            </a:r>
            <a:endParaRPr lang="en-US" sz="1340" dirty="0"/>
          </a:p>
        </p:txBody>
      </p:sp>
      <p:sp>
        <p:nvSpPr>
          <p:cNvPr id="15" name="Text 12"/>
          <p:cNvSpPr/>
          <p:nvPr/>
        </p:nvSpPr>
        <p:spPr>
          <a:xfrm>
            <a:off x="768096" y="378561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6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460" dirty="0"/>
          </a:p>
        </p:txBody>
      </p:sp>
      <p:sp>
        <p:nvSpPr>
          <p:cNvPr id="16" name="Text 13"/>
          <p:cNvSpPr/>
          <p:nvPr/>
        </p:nvSpPr>
        <p:spPr>
          <a:xfrm>
            <a:off x="950976" y="3767328"/>
            <a:ext cx="396849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6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x₁ と x₂ を少し相関させて、現実の説明変数どうしの重なりを入れる。</a:t>
            </a:r>
            <a:endParaRPr lang="en-US" sz="1260" dirty="0"/>
          </a:p>
        </p:txBody>
      </p:sp>
      <p:sp>
        <p:nvSpPr>
          <p:cNvPr id="17" name="Text 14"/>
          <p:cNvSpPr/>
          <p:nvPr/>
        </p:nvSpPr>
        <p:spPr>
          <a:xfrm>
            <a:off x="768096" y="412394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6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460" dirty="0"/>
          </a:p>
        </p:txBody>
      </p:sp>
      <p:sp>
        <p:nvSpPr>
          <p:cNvPr id="18" name="Text 15"/>
          <p:cNvSpPr/>
          <p:nvPr/>
        </p:nvSpPr>
        <p:spPr>
          <a:xfrm>
            <a:off x="950976" y="4105656"/>
            <a:ext cx="396849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6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その上で正しいモデルを推定すると、推定値は真の係数に近いはず。</a:t>
            </a:r>
            <a:endParaRPr lang="en-US" sz="1260" dirty="0"/>
          </a:p>
        </p:txBody>
      </p:sp>
      <p:sp>
        <p:nvSpPr>
          <p:cNvPr id="19" name="Shape 16"/>
          <p:cNvSpPr/>
          <p:nvPr/>
        </p:nvSpPr>
        <p:spPr>
          <a:xfrm>
            <a:off x="5248656" y="1243584"/>
            <a:ext cx="2834640" cy="4425696"/>
          </a:xfrm>
          <a:prstGeom prst="roundRect">
            <a:avLst>
              <a:gd name="adj" fmla="val 2581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20" name="Image 1" descr="/mnt/data/lecture5_rebuilt_work/assets/sim_x1x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0096" y="2646712"/>
            <a:ext cx="2651760" cy="1893759"/>
          </a:xfrm>
          <a:prstGeom prst="rect">
            <a:avLst/>
          </a:prstGeom>
        </p:spPr>
      </p:pic>
      <p:sp>
        <p:nvSpPr>
          <p:cNvPr id="21" name="Shape 17"/>
          <p:cNvSpPr/>
          <p:nvPr/>
        </p:nvSpPr>
        <p:spPr>
          <a:xfrm>
            <a:off x="5358384" y="1335024"/>
            <a:ext cx="132588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" name="Text 18"/>
          <p:cNvSpPr/>
          <p:nvPr/>
        </p:nvSpPr>
        <p:spPr>
          <a:xfrm>
            <a:off x="5394960" y="1362456"/>
            <a:ext cx="125272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generated X</a:t>
            </a:r>
            <a:endParaRPr lang="en-US" sz="900" dirty="0"/>
          </a:p>
        </p:txBody>
      </p:sp>
      <p:sp>
        <p:nvSpPr>
          <p:cNvPr id="23" name="Shape 19"/>
          <p:cNvSpPr/>
          <p:nvPr/>
        </p:nvSpPr>
        <p:spPr>
          <a:xfrm>
            <a:off x="8229600" y="1243584"/>
            <a:ext cx="2944368" cy="4425696"/>
          </a:xfrm>
          <a:prstGeom prst="roundRect">
            <a:avLst>
              <a:gd name="adj" fmla="val 2484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24" name="Image 2" descr="/mnt/data/lecture5_rebuilt_work/assets/sim_yfi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1040" y="2602322"/>
            <a:ext cx="2761488" cy="1982540"/>
          </a:xfrm>
          <a:prstGeom prst="rect">
            <a:avLst/>
          </a:prstGeom>
        </p:spPr>
      </p:pic>
      <p:sp>
        <p:nvSpPr>
          <p:cNvPr id="25" name="Shape 20"/>
          <p:cNvSpPr/>
          <p:nvPr/>
        </p:nvSpPr>
        <p:spPr>
          <a:xfrm>
            <a:off x="8339328" y="1335024"/>
            <a:ext cx="132588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" name="Text 21"/>
          <p:cNvSpPr/>
          <p:nvPr/>
        </p:nvSpPr>
        <p:spPr>
          <a:xfrm>
            <a:off x="8375904" y="1362456"/>
            <a:ext cx="125272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fit check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9BC53D"/>
          </a:solidFill>
          <a:ln w="12700">
            <a:solidFill>
              <a:srgbClr val="9BC53D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525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正しい specification なら、係数は真の値に近い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235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HTML に出力されていた回帰表の数値をそのまま使って、読むべき列だけを残している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24160" y="256032"/>
            <a:ext cx="1243584" cy="256032"/>
          </a:xfrm>
          <a:prstGeom prst="roundRect">
            <a:avLst>
              <a:gd name="adj" fmla="val 17857"/>
            </a:avLst>
          </a:prstGeom>
          <a:solidFill>
            <a:srgbClr val="9BC53D">
              <a:alpha val="15000"/>
            </a:srgbClr>
          </a:solidFill>
          <a:ln w="12700">
            <a:solidFill>
              <a:srgbClr val="9BC53D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60736" y="283464"/>
            <a:ext cx="117043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9BC53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Simulation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560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5 ｜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58368" y="1243584"/>
            <a:ext cx="3822192" cy="4425696"/>
          </a:xfrm>
          <a:prstGeom prst="roundRect">
            <a:avLst>
              <a:gd name="adj" fmla="val 1914"/>
            </a:avLst>
          </a:prstGeom>
          <a:solidFill>
            <a:srgbClr val="FFFFFF"/>
          </a:solidFill>
          <a:ln w="12700">
            <a:solidFill>
              <a:srgbClr val="9BC53D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2" name="Shape 10"/>
          <p:cNvSpPr/>
          <p:nvPr/>
        </p:nvSpPr>
        <p:spPr>
          <a:xfrm>
            <a:off x="768096" y="1335024"/>
            <a:ext cx="1600200" cy="210312"/>
          </a:xfrm>
          <a:prstGeom prst="roundRect">
            <a:avLst/>
          </a:prstGeom>
          <a:solidFill>
            <a:srgbClr val="9BC53D">
              <a:alpha val="16000"/>
            </a:srgbClr>
          </a:solidFill>
          <a:ln w="12700">
            <a:solidFill>
              <a:srgbClr val="9BC53D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" name="Text 11"/>
          <p:cNvSpPr/>
          <p:nvPr/>
        </p:nvSpPr>
        <p:spPr>
          <a:xfrm>
            <a:off x="804672" y="1362456"/>
            <a:ext cx="152704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9BC53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full model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804672" y="1645920"/>
            <a:ext cx="352958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20" b="1" dirty="0">
                <a:solidFill>
                  <a:srgbClr val="9BC53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term   Estimate   SE   t</a:t>
            </a:r>
            <a:endParaRPr lang="en-US" sz="1020" dirty="0"/>
          </a:p>
        </p:txBody>
      </p:sp>
      <p:sp>
        <p:nvSpPr>
          <p:cNvPr id="15" name="Shape 13"/>
          <p:cNvSpPr/>
          <p:nvPr/>
        </p:nvSpPr>
        <p:spPr>
          <a:xfrm>
            <a:off x="786384" y="1847088"/>
            <a:ext cx="356616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" name="Text 14"/>
          <p:cNvSpPr/>
          <p:nvPr/>
        </p:nvSpPr>
        <p:spPr>
          <a:xfrm>
            <a:off x="804672" y="1956816"/>
            <a:ext cx="107899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20" dirty="0">
                <a:solidFill>
                  <a:srgbClr val="23364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Intercept</a:t>
            </a:r>
            <a:endParaRPr lang="en-US" sz="1020" dirty="0"/>
          </a:p>
        </p:txBody>
      </p:sp>
      <p:sp>
        <p:nvSpPr>
          <p:cNvPr id="17" name="Text 15"/>
          <p:cNvSpPr/>
          <p:nvPr/>
        </p:nvSpPr>
        <p:spPr>
          <a:xfrm>
            <a:off x="1993392" y="1956816"/>
            <a:ext cx="685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20" dirty="0">
                <a:solidFill>
                  <a:srgbClr val="23364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1.024</a:t>
            </a:r>
            <a:endParaRPr lang="en-US" sz="1020" dirty="0"/>
          </a:p>
        </p:txBody>
      </p:sp>
      <p:sp>
        <p:nvSpPr>
          <p:cNvPr id="18" name="Text 16"/>
          <p:cNvSpPr/>
          <p:nvPr/>
        </p:nvSpPr>
        <p:spPr>
          <a:xfrm>
            <a:off x="2770632" y="1956816"/>
            <a:ext cx="5943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20" dirty="0">
                <a:solidFill>
                  <a:srgbClr val="23364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0.044</a:t>
            </a:r>
            <a:endParaRPr lang="en-US" sz="1020" dirty="0"/>
          </a:p>
        </p:txBody>
      </p:sp>
      <p:sp>
        <p:nvSpPr>
          <p:cNvPr id="19" name="Text 17"/>
          <p:cNvSpPr/>
          <p:nvPr/>
        </p:nvSpPr>
        <p:spPr>
          <a:xfrm>
            <a:off x="3429000" y="1956816"/>
            <a:ext cx="53035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20" dirty="0">
                <a:solidFill>
                  <a:srgbClr val="23364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23.08</a:t>
            </a:r>
            <a:endParaRPr lang="en-US" sz="1020" dirty="0"/>
          </a:p>
        </p:txBody>
      </p:sp>
      <p:sp>
        <p:nvSpPr>
          <p:cNvPr id="20" name="Text 18"/>
          <p:cNvSpPr/>
          <p:nvPr/>
        </p:nvSpPr>
        <p:spPr>
          <a:xfrm>
            <a:off x="804672" y="2286000"/>
            <a:ext cx="107899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20" dirty="0">
                <a:solidFill>
                  <a:srgbClr val="23364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x1</a:t>
            </a:r>
            <a:endParaRPr lang="en-US" sz="1020" dirty="0"/>
          </a:p>
        </p:txBody>
      </p:sp>
      <p:sp>
        <p:nvSpPr>
          <p:cNvPr id="21" name="Text 19"/>
          <p:cNvSpPr/>
          <p:nvPr/>
        </p:nvSpPr>
        <p:spPr>
          <a:xfrm>
            <a:off x="1993392" y="2286000"/>
            <a:ext cx="685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20" dirty="0">
                <a:solidFill>
                  <a:srgbClr val="23364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2.036</a:t>
            </a:r>
            <a:endParaRPr lang="en-US" sz="1020" dirty="0"/>
          </a:p>
        </p:txBody>
      </p:sp>
      <p:sp>
        <p:nvSpPr>
          <p:cNvPr id="22" name="Text 20"/>
          <p:cNvSpPr/>
          <p:nvPr/>
        </p:nvSpPr>
        <p:spPr>
          <a:xfrm>
            <a:off x="2770632" y="2286000"/>
            <a:ext cx="5943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20" dirty="0">
                <a:solidFill>
                  <a:srgbClr val="23364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0.050</a:t>
            </a:r>
            <a:endParaRPr lang="en-US" sz="1020" dirty="0"/>
          </a:p>
        </p:txBody>
      </p:sp>
      <p:sp>
        <p:nvSpPr>
          <p:cNvPr id="23" name="Text 21"/>
          <p:cNvSpPr/>
          <p:nvPr/>
        </p:nvSpPr>
        <p:spPr>
          <a:xfrm>
            <a:off x="3429000" y="2286000"/>
            <a:ext cx="53035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20" dirty="0">
                <a:solidFill>
                  <a:srgbClr val="23364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40.99</a:t>
            </a:r>
            <a:endParaRPr lang="en-US" sz="1020" dirty="0"/>
          </a:p>
        </p:txBody>
      </p:sp>
      <p:sp>
        <p:nvSpPr>
          <p:cNvPr id="24" name="Text 22"/>
          <p:cNvSpPr/>
          <p:nvPr/>
        </p:nvSpPr>
        <p:spPr>
          <a:xfrm>
            <a:off x="804672" y="2615184"/>
            <a:ext cx="107899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20" dirty="0">
                <a:solidFill>
                  <a:srgbClr val="23364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x2</a:t>
            </a:r>
            <a:endParaRPr lang="en-US" sz="1020" dirty="0"/>
          </a:p>
        </p:txBody>
      </p:sp>
      <p:sp>
        <p:nvSpPr>
          <p:cNvPr id="25" name="Text 23"/>
          <p:cNvSpPr/>
          <p:nvPr/>
        </p:nvSpPr>
        <p:spPr>
          <a:xfrm>
            <a:off x="1993392" y="2615184"/>
            <a:ext cx="685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20" dirty="0">
                <a:solidFill>
                  <a:srgbClr val="23364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-0.947</a:t>
            </a:r>
            <a:endParaRPr lang="en-US" sz="1020" dirty="0"/>
          </a:p>
        </p:txBody>
      </p:sp>
      <p:sp>
        <p:nvSpPr>
          <p:cNvPr id="26" name="Text 24"/>
          <p:cNvSpPr/>
          <p:nvPr/>
        </p:nvSpPr>
        <p:spPr>
          <a:xfrm>
            <a:off x="2770632" y="2615184"/>
            <a:ext cx="5943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20" dirty="0">
                <a:solidFill>
                  <a:srgbClr val="23364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0.044</a:t>
            </a:r>
            <a:endParaRPr lang="en-US" sz="1020" dirty="0"/>
          </a:p>
        </p:txBody>
      </p:sp>
      <p:sp>
        <p:nvSpPr>
          <p:cNvPr id="27" name="Text 25"/>
          <p:cNvSpPr/>
          <p:nvPr/>
        </p:nvSpPr>
        <p:spPr>
          <a:xfrm>
            <a:off x="3429000" y="2615184"/>
            <a:ext cx="53035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20" dirty="0">
                <a:solidFill>
                  <a:srgbClr val="23364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-21.53</a:t>
            </a:r>
            <a:endParaRPr lang="en-US" sz="1020" dirty="0"/>
          </a:p>
        </p:txBody>
      </p:sp>
      <p:sp>
        <p:nvSpPr>
          <p:cNvPr id="28" name="Shape 26"/>
          <p:cNvSpPr/>
          <p:nvPr/>
        </p:nvSpPr>
        <p:spPr>
          <a:xfrm>
            <a:off x="786384" y="5138928"/>
            <a:ext cx="356616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" name="Text 27"/>
          <p:cNvSpPr/>
          <p:nvPr/>
        </p:nvSpPr>
        <p:spPr>
          <a:xfrm>
            <a:off x="804672" y="5266944"/>
            <a:ext cx="352958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2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R² = 0.775   •   n = 500</a:t>
            </a:r>
            <a:endParaRPr lang="en-US" sz="1020" dirty="0"/>
          </a:p>
        </p:txBody>
      </p:sp>
      <p:sp>
        <p:nvSpPr>
          <p:cNvPr id="30" name="Shape 28"/>
          <p:cNvSpPr/>
          <p:nvPr/>
        </p:nvSpPr>
        <p:spPr>
          <a:xfrm>
            <a:off x="4754880" y="1353312"/>
            <a:ext cx="1591056" cy="1188720"/>
          </a:xfrm>
          <a:prstGeom prst="roundRect">
            <a:avLst>
              <a:gd name="adj" fmla="val 6154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31" name="Shape 29"/>
          <p:cNvSpPr/>
          <p:nvPr/>
        </p:nvSpPr>
        <p:spPr>
          <a:xfrm>
            <a:off x="4846320" y="1444752"/>
            <a:ext cx="1133856" cy="210312"/>
          </a:xfrm>
          <a:prstGeom prst="roundRect">
            <a:avLst/>
          </a:prstGeom>
          <a:solidFill>
            <a:srgbClr val="9BC53D">
              <a:alpha val="16000"/>
            </a:srgbClr>
          </a:solidFill>
          <a:ln w="12700">
            <a:solidFill>
              <a:srgbClr val="9BC53D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" name="Text 30"/>
          <p:cNvSpPr/>
          <p:nvPr/>
        </p:nvSpPr>
        <p:spPr>
          <a:xfrm>
            <a:off x="4882896" y="1472184"/>
            <a:ext cx="106070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9BC53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true β₀</a:t>
            </a:r>
            <a:endParaRPr lang="en-US" sz="900" dirty="0"/>
          </a:p>
        </p:txBody>
      </p:sp>
      <p:sp>
        <p:nvSpPr>
          <p:cNvPr id="33" name="Text 31"/>
          <p:cNvSpPr/>
          <p:nvPr/>
        </p:nvSpPr>
        <p:spPr>
          <a:xfrm>
            <a:off x="4864608" y="1764792"/>
            <a:ext cx="1371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</a:t>
            </a:r>
            <a:endParaRPr lang="en-US" sz="2200" dirty="0"/>
          </a:p>
        </p:txBody>
      </p:sp>
      <p:sp>
        <p:nvSpPr>
          <p:cNvPr id="34" name="Text 32"/>
          <p:cNvSpPr/>
          <p:nvPr/>
        </p:nvSpPr>
        <p:spPr>
          <a:xfrm>
            <a:off x="4864608" y="2157984"/>
            <a:ext cx="1371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3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estimate 1.024</a:t>
            </a:r>
            <a:endParaRPr lang="en-US" sz="1030" dirty="0"/>
          </a:p>
        </p:txBody>
      </p:sp>
      <p:sp>
        <p:nvSpPr>
          <p:cNvPr id="35" name="Shape 33"/>
          <p:cNvSpPr/>
          <p:nvPr/>
        </p:nvSpPr>
        <p:spPr>
          <a:xfrm>
            <a:off x="6492240" y="1353312"/>
            <a:ext cx="1591056" cy="1188720"/>
          </a:xfrm>
          <a:prstGeom prst="roundRect">
            <a:avLst>
              <a:gd name="adj" fmla="val 6154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36" name="Shape 34"/>
          <p:cNvSpPr/>
          <p:nvPr/>
        </p:nvSpPr>
        <p:spPr>
          <a:xfrm>
            <a:off x="6583680" y="1444752"/>
            <a:ext cx="1133856" cy="210312"/>
          </a:xfrm>
          <a:prstGeom prst="roundRect">
            <a:avLst/>
          </a:prstGeom>
          <a:solidFill>
            <a:srgbClr val="4F79A7">
              <a:alpha val="16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7" name="Text 35"/>
          <p:cNvSpPr/>
          <p:nvPr/>
        </p:nvSpPr>
        <p:spPr>
          <a:xfrm>
            <a:off x="6620256" y="1472184"/>
            <a:ext cx="106070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true β₁</a:t>
            </a:r>
            <a:endParaRPr lang="en-US" sz="900" dirty="0"/>
          </a:p>
        </p:txBody>
      </p:sp>
      <p:sp>
        <p:nvSpPr>
          <p:cNvPr id="38" name="Text 36"/>
          <p:cNvSpPr/>
          <p:nvPr/>
        </p:nvSpPr>
        <p:spPr>
          <a:xfrm>
            <a:off x="6601968" y="1764792"/>
            <a:ext cx="1371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</a:t>
            </a:r>
            <a:endParaRPr lang="en-US" sz="2200" dirty="0"/>
          </a:p>
        </p:txBody>
      </p:sp>
      <p:sp>
        <p:nvSpPr>
          <p:cNvPr id="39" name="Text 37"/>
          <p:cNvSpPr/>
          <p:nvPr/>
        </p:nvSpPr>
        <p:spPr>
          <a:xfrm>
            <a:off x="6601968" y="2157984"/>
            <a:ext cx="1371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3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estimate 2.036</a:t>
            </a:r>
            <a:endParaRPr lang="en-US" sz="1030" dirty="0"/>
          </a:p>
        </p:txBody>
      </p:sp>
      <p:sp>
        <p:nvSpPr>
          <p:cNvPr id="40" name="Shape 38"/>
          <p:cNvSpPr/>
          <p:nvPr/>
        </p:nvSpPr>
        <p:spPr>
          <a:xfrm>
            <a:off x="8229600" y="1353312"/>
            <a:ext cx="1591056" cy="1188720"/>
          </a:xfrm>
          <a:prstGeom prst="roundRect">
            <a:avLst>
              <a:gd name="adj" fmla="val 6154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41" name="Shape 39"/>
          <p:cNvSpPr/>
          <p:nvPr/>
        </p:nvSpPr>
        <p:spPr>
          <a:xfrm>
            <a:off x="8321040" y="1444752"/>
            <a:ext cx="1133856" cy="210312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2" name="Text 40"/>
          <p:cNvSpPr/>
          <p:nvPr/>
        </p:nvSpPr>
        <p:spPr>
          <a:xfrm>
            <a:off x="8357616" y="1472184"/>
            <a:ext cx="106070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true β₂</a:t>
            </a:r>
            <a:endParaRPr lang="en-US" sz="900" dirty="0"/>
          </a:p>
        </p:txBody>
      </p:sp>
      <p:sp>
        <p:nvSpPr>
          <p:cNvPr id="43" name="Text 41"/>
          <p:cNvSpPr/>
          <p:nvPr/>
        </p:nvSpPr>
        <p:spPr>
          <a:xfrm>
            <a:off x="8339328" y="1764792"/>
            <a:ext cx="137160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-1</a:t>
            </a:r>
            <a:endParaRPr lang="en-US" sz="2200" dirty="0"/>
          </a:p>
        </p:txBody>
      </p:sp>
      <p:sp>
        <p:nvSpPr>
          <p:cNvPr id="44" name="Text 42"/>
          <p:cNvSpPr/>
          <p:nvPr/>
        </p:nvSpPr>
        <p:spPr>
          <a:xfrm>
            <a:off x="8339328" y="2157984"/>
            <a:ext cx="13716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3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estimate -0.947</a:t>
            </a:r>
            <a:endParaRPr lang="en-US" sz="1030" dirty="0"/>
          </a:p>
        </p:txBody>
      </p:sp>
      <p:sp>
        <p:nvSpPr>
          <p:cNvPr id="45" name="Shape 43"/>
          <p:cNvSpPr/>
          <p:nvPr/>
        </p:nvSpPr>
        <p:spPr>
          <a:xfrm>
            <a:off x="9966960" y="1353312"/>
            <a:ext cx="1152144" cy="1188720"/>
          </a:xfrm>
          <a:prstGeom prst="roundRect">
            <a:avLst>
              <a:gd name="adj" fmla="val 6349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46" name="Shape 44"/>
          <p:cNvSpPr/>
          <p:nvPr/>
        </p:nvSpPr>
        <p:spPr>
          <a:xfrm>
            <a:off x="10058400" y="1444752"/>
            <a:ext cx="969264" cy="210312"/>
          </a:xfrm>
          <a:prstGeom prst="roundRect">
            <a:avLst/>
          </a:prstGeom>
          <a:solidFill>
            <a:srgbClr val="2AA7A1">
              <a:alpha val="16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7" name="Text 45"/>
          <p:cNvSpPr/>
          <p:nvPr/>
        </p:nvSpPr>
        <p:spPr>
          <a:xfrm>
            <a:off x="10094976" y="1472184"/>
            <a:ext cx="89611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R²</a:t>
            </a:r>
            <a:endParaRPr lang="en-US" sz="900" dirty="0"/>
          </a:p>
        </p:txBody>
      </p:sp>
      <p:sp>
        <p:nvSpPr>
          <p:cNvPr id="48" name="Text 46"/>
          <p:cNvSpPr/>
          <p:nvPr/>
        </p:nvSpPr>
        <p:spPr>
          <a:xfrm>
            <a:off x="10076688" y="1764792"/>
            <a:ext cx="93268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0.775</a:t>
            </a:r>
            <a:endParaRPr lang="en-US" sz="2200" dirty="0"/>
          </a:p>
        </p:txBody>
      </p:sp>
      <p:sp>
        <p:nvSpPr>
          <p:cNvPr id="49" name="Text 47"/>
          <p:cNvSpPr/>
          <p:nvPr/>
        </p:nvSpPr>
        <p:spPr>
          <a:xfrm>
            <a:off x="10076688" y="2157984"/>
            <a:ext cx="93268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3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fit</a:t>
            </a:r>
            <a:endParaRPr lang="en-US" sz="1030" dirty="0"/>
          </a:p>
        </p:txBody>
      </p:sp>
      <p:sp>
        <p:nvSpPr>
          <p:cNvPr id="50" name="Shape 48"/>
          <p:cNvSpPr/>
          <p:nvPr/>
        </p:nvSpPr>
        <p:spPr>
          <a:xfrm>
            <a:off x="4754880" y="2834640"/>
            <a:ext cx="6364224" cy="1316736"/>
          </a:xfrm>
          <a:prstGeom prst="roundRect">
            <a:avLst>
              <a:gd name="adj" fmla="val 5556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51" name="Text 49"/>
          <p:cNvSpPr/>
          <p:nvPr/>
        </p:nvSpPr>
        <p:spPr>
          <a:xfrm>
            <a:off x="4882896" y="2926080"/>
            <a:ext cx="61081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40" b="1" dirty="0">
                <a:solidFill>
                  <a:srgbClr val="9BC53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どう読むか</a:t>
            </a:r>
            <a:endParaRPr lang="en-US" sz="1340" dirty="0"/>
          </a:p>
        </p:txBody>
      </p:sp>
      <p:sp>
        <p:nvSpPr>
          <p:cNvPr id="52" name="Text 50"/>
          <p:cNvSpPr/>
          <p:nvPr/>
        </p:nvSpPr>
        <p:spPr>
          <a:xfrm>
            <a:off x="4864608" y="321868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6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460" dirty="0"/>
          </a:p>
        </p:txBody>
      </p:sp>
      <p:sp>
        <p:nvSpPr>
          <p:cNvPr id="53" name="Text 51"/>
          <p:cNvSpPr/>
          <p:nvPr/>
        </p:nvSpPr>
        <p:spPr>
          <a:xfrm>
            <a:off x="5047488" y="3200400"/>
            <a:ext cx="596188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6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estimate は真の値の近くにあり、SE はその不確実性の大きさを表す。</a:t>
            </a:r>
            <a:endParaRPr lang="en-US" sz="1260" dirty="0"/>
          </a:p>
        </p:txBody>
      </p:sp>
      <p:sp>
        <p:nvSpPr>
          <p:cNvPr id="54" name="Text 52"/>
          <p:cNvSpPr/>
          <p:nvPr/>
        </p:nvSpPr>
        <p:spPr>
          <a:xfrm>
            <a:off x="4864608" y="355701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6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460" dirty="0"/>
          </a:p>
        </p:txBody>
      </p:sp>
      <p:sp>
        <p:nvSpPr>
          <p:cNvPr id="55" name="Text 53"/>
          <p:cNvSpPr/>
          <p:nvPr/>
        </p:nvSpPr>
        <p:spPr>
          <a:xfrm>
            <a:off x="5047488" y="3538728"/>
            <a:ext cx="596188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6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 値が十分大きいので、この例ではどの係数も明確に検出できている。</a:t>
            </a:r>
            <a:endParaRPr lang="en-US" sz="1260" dirty="0"/>
          </a:p>
        </p:txBody>
      </p:sp>
      <p:sp>
        <p:nvSpPr>
          <p:cNvPr id="56" name="Shape 54"/>
          <p:cNvSpPr/>
          <p:nvPr/>
        </p:nvSpPr>
        <p:spPr>
          <a:xfrm>
            <a:off x="4754880" y="4443984"/>
            <a:ext cx="6364224" cy="1225296"/>
          </a:xfrm>
          <a:prstGeom prst="roundRect">
            <a:avLst>
              <a:gd name="adj" fmla="val 5970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57" name="Text 55"/>
          <p:cNvSpPr/>
          <p:nvPr/>
        </p:nvSpPr>
        <p:spPr>
          <a:xfrm>
            <a:off x="4882896" y="4535424"/>
            <a:ext cx="61081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4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の核心</a:t>
            </a:r>
            <a:endParaRPr lang="en-US" sz="1340" dirty="0"/>
          </a:p>
        </p:txBody>
      </p:sp>
      <p:sp>
        <p:nvSpPr>
          <p:cNvPr id="58" name="Text 56"/>
          <p:cNvSpPr/>
          <p:nvPr/>
        </p:nvSpPr>
        <p:spPr>
          <a:xfrm>
            <a:off x="4864608" y="482803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400" dirty="0"/>
          </a:p>
        </p:txBody>
      </p:sp>
      <p:sp>
        <p:nvSpPr>
          <p:cNvPr id="59" name="Text 57"/>
          <p:cNvSpPr/>
          <p:nvPr/>
        </p:nvSpPr>
        <p:spPr>
          <a:xfrm>
            <a:off x="5047488" y="4809744"/>
            <a:ext cx="596188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重回帰は「他の条件を揃えた上での関係」を取り出すための道具であり、表にはその精度まで載っている。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9BC53D"/>
          </a:solidFill>
          <a:ln w="12700">
            <a:solidFill>
              <a:srgbClr val="9BC53D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525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x₂ を落とすと何が起こるか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235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同じ人工データでも specification を間違えると、x₁ の係数は真の β₁ からずれる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24160" y="256032"/>
            <a:ext cx="1243584" cy="256032"/>
          </a:xfrm>
          <a:prstGeom prst="roundRect">
            <a:avLst>
              <a:gd name="adj" fmla="val 17857"/>
            </a:avLst>
          </a:prstGeom>
          <a:solidFill>
            <a:srgbClr val="9BC53D">
              <a:alpha val="15000"/>
            </a:srgbClr>
          </a:solidFill>
          <a:ln w="12700">
            <a:solidFill>
              <a:srgbClr val="9BC53D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60736" y="283464"/>
            <a:ext cx="117043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9BC53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Simulation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560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5 ｜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58368" y="1243584"/>
            <a:ext cx="3703320" cy="4425696"/>
          </a:xfrm>
          <a:prstGeom prst="roundRect">
            <a:avLst>
              <a:gd name="adj" fmla="val 1975"/>
            </a:avLst>
          </a:prstGeom>
          <a:solidFill>
            <a:srgbClr val="FFFFFF"/>
          </a:solidFill>
          <a:ln w="12700">
            <a:solidFill>
              <a:srgbClr val="9BC53D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2" name="Shape 10"/>
          <p:cNvSpPr/>
          <p:nvPr/>
        </p:nvSpPr>
        <p:spPr>
          <a:xfrm>
            <a:off x="768096" y="1335024"/>
            <a:ext cx="1600200" cy="210312"/>
          </a:xfrm>
          <a:prstGeom prst="roundRect">
            <a:avLst/>
          </a:prstGeom>
          <a:solidFill>
            <a:srgbClr val="9BC53D">
              <a:alpha val="16000"/>
            </a:srgbClr>
          </a:solidFill>
          <a:ln w="12700">
            <a:solidFill>
              <a:srgbClr val="9BC53D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" name="Text 11"/>
          <p:cNvSpPr/>
          <p:nvPr/>
        </p:nvSpPr>
        <p:spPr>
          <a:xfrm>
            <a:off x="804672" y="1362456"/>
            <a:ext cx="152704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9BC53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correct model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804672" y="1645920"/>
            <a:ext cx="341071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20" b="1" dirty="0">
                <a:solidFill>
                  <a:srgbClr val="9BC53D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term   Estimate   SE   t</a:t>
            </a:r>
            <a:endParaRPr lang="en-US" sz="1020" dirty="0"/>
          </a:p>
        </p:txBody>
      </p:sp>
      <p:sp>
        <p:nvSpPr>
          <p:cNvPr id="15" name="Shape 13"/>
          <p:cNvSpPr/>
          <p:nvPr/>
        </p:nvSpPr>
        <p:spPr>
          <a:xfrm>
            <a:off x="786384" y="1847088"/>
            <a:ext cx="3447288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" name="Text 14"/>
          <p:cNvSpPr/>
          <p:nvPr/>
        </p:nvSpPr>
        <p:spPr>
          <a:xfrm>
            <a:off x="804672" y="1956816"/>
            <a:ext cx="107899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20" dirty="0">
                <a:solidFill>
                  <a:srgbClr val="23364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Intercept</a:t>
            </a:r>
            <a:endParaRPr lang="en-US" sz="1020" dirty="0"/>
          </a:p>
        </p:txBody>
      </p:sp>
      <p:sp>
        <p:nvSpPr>
          <p:cNvPr id="17" name="Text 15"/>
          <p:cNvSpPr/>
          <p:nvPr/>
        </p:nvSpPr>
        <p:spPr>
          <a:xfrm>
            <a:off x="1993392" y="1956816"/>
            <a:ext cx="685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20" dirty="0">
                <a:solidFill>
                  <a:srgbClr val="23364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1.024</a:t>
            </a:r>
            <a:endParaRPr lang="en-US" sz="1020" dirty="0"/>
          </a:p>
        </p:txBody>
      </p:sp>
      <p:sp>
        <p:nvSpPr>
          <p:cNvPr id="18" name="Text 16"/>
          <p:cNvSpPr/>
          <p:nvPr/>
        </p:nvSpPr>
        <p:spPr>
          <a:xfrm>
            <a:off x="2770632" y="1956816"/>
            <a:ext cx="5943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20" dirty="0">
                <a:solidFill>
                  <a:srgbClr val="23364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0.044</a:t>
            </a:r>
            <a:endParaRPr lang="en-US" sz="1020" dirty="0"/>
          </a:p>
        </p:txBody>
      </p:sp>
      <p:sp>
        <p:nvSpPr>
          <p:cNvPr id="19" name="Text 17"/>
          <p:cNvSpPr/>
          <p:nvPr/>
        </p:nvSpPr>
        <p:spPr>
          <a:xfrm>
            <a:off x="3429000" y="1956816"/>
            <a:ext cx="53035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20" dirty="0">
                <a:solidFill>
                  <a:srgbClr val="23364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23.08</a:t>
            </a:r>
            <a:endParaRPr lang="en-US" sz="1020" dirty="0"/>
          </a:p>
        </p:txBody>
      </p:sp>
      <p:sp>
        <p:nvSpPr>
          <p:cNvPr id="20" name="Text 18"/>
          <p:cNvSpPr/>
          <p:nvPr/>
        </p:nvSpPr>
        <p:spPr>
          <a:xfrm>
            <a:off x="804672" y="2286000"/>
            <a:ext cx="107899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20" dirty="0">
                <a:solidFill>
                  <a:srgbClr val="23364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x1</a:t>
            </a:r>
            <a:endParaRPr lang="en-US" sz="1020" dirty="0"/>
          </a:p>
        </p:txBody>
      </p:sp>
      <p:sp>
        <p:nvSpPr>
          <p:cNvPr id="21" name="Text 19"/>
          <p:cNvSpPr/>
          <p:nvPr/>
        </p:nvSpPr>
        <p:spPr>
          <a:xfrm>
            <a:off x="1993392" y="2286000"/>
            <a:ext cx="685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20" dirty="0">
                <a:solidFill>
                  <a:srgbClr val="23364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2.036</a:t>
            </a:r>
            <a:endParaRPr lang="en-US" sz="1020" dirty="0"/>
          </a:p>
        </p:txBody>
      </p:sp>
      <p:sp>
        <p:nvSpPr>
          <p:cNvPr id="22" name="Text 20"/>
          <p:cNvSpPr/>
          <p:nvPr/>
        </p:nvSpPr>
        <p:spPr>
          <a:xfrm>
            <a:off x="2770632" y="2286000"/>
            <a:ext cx="5943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20" dirty="0">
                <a:solidFill>
                  <a:srgbClr val="23364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0.050</a:t>
            </a:r>
            <a:endParaRPr lang="en-US" sz="1020" dirty="0"/>
          </a:p>
        </p:txBody>
      </p:sp>
      <p:sp>
        <p:nvSpPr>
          <p:cNvPr id="23" name="Text 21"/>
          <p:cNvSpPr/>
          <p:nvPr/>
        </p:nvSpPr>
        <p:spPr>
          <a:xfrm>
            <a:off x="3429000" y="2286000"/>
            <a:ext cx="53035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20" dirty="0">
                <a:solidFill>
                  <a:srgbClr val="23364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40.99</a:t>
            </a:r>
            <a:endParaRPr lang="en-US" sz="1020" dirty="0"/>
          </a:p>
        </p:txBody>
      </p:sp>
      <p:sp>
        <p:nvSpPr>
          <p:cNvPr id="24" name="Text 22"/>
          <p:cNvSpPr/>
          <p:nvPr/>
        </p:nvSpPr>
        <p:spPr>
          <a:xfrm>
            <a:off x="804672" y="2615184"/>
            <a:ext cx="107899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20" dirty="0">
                <a:solidFill>
                  <a:srgbClr val="23364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x2</a:t>
            </a:r>
            <a:endParaRPr lang="en-US" sz="1020" dirty="0"/>
          </a:p>
        </p:txBody>
      </p:sp>
      <p:sp>
        <p:nvSpPr>
          <p:cNvPr id="25" name="Text 23"/>
          <p:cNvSpPr/>
          <p:nvPr/>
        </p:nvSpPr>
        <p:spPr>
          <a:xfrm>
            <a:off x="1993392" y="2615184"/>
            <a:ext cx="685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20" dirty="0">
                <a:solidFill>
                  <a:srgbClr val="23364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-0.947</a:t>
            </a:r>
            <a:endParaRPr lang="en-US" sz="1020" dirty="0"/>
          </a:p>
        </p:txBody>
      </p:sp>
      <p:sp>
        <p:nvSpPr>
          <p:cNvPr id="26" name="Text 24"/>
          <p:cNvSpPr/>
          <p:nvPr/>
        </p:nvSpPr>
        <p:spPr>
          <a:xfrm>
            <a:off x="2770632" y="2615184"/>
            <a:ext cx="5943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20" dirty="0">
                <a:solidFill>
                  <a:srgbClr val="23364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0.044</a:t>
            </a:r>
            <a:endParaRPr lang="en-US" sz="1020" dirty="0"/>
          </a:p>
        </p:txBody>
      </p:sp>
      <p:sp>
        <p:nvSpPr>
          <p:cNvPr id="27" name="Text 25"/>
          <p:cNvSpPr/>
          <p:nvPr/>
        </p:nvSpPr>
        <p:spPr>
          <a:xfrm>
            <a:off x="3429000" y="2615184"/>
            <a:ext cx="53035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20" dirty="0">
                <a:solidFill>
                  <a:srgbClr val="23364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-21.53</a:t>
            </a:r>
            <a:endParaRPr lang="en-US" sz="1020" dirty="0"/>
          </a:p>
        </p:txBody>
      </p:sp>
      <p:sp>
        <p:nvSpPr>
          <p:cNvPr id="28" name="Shape 26"/>
          <p:cNvSpPr/>
          <p:nvPr/>
        </p:nvSpPr>
        <p:spPr>
          <a:xfrm>
            <a:off x="786384" y="5138928"/>
            <a:ext cx="3447288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" name="Text 27"/>
          <p:cNvSpPr/>
          <p:nvPr/>
        </p:nvSpPr>
        <p:spPr>
          <a:xfrm>
            <a:off x="804672" y="5266944"/>
            <a:ext cx="341071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2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R² = 0.775   •   n = 500</a:t>
            </a:r>
            <a:endParaRPr lang="en-US" sz="1020" dirty="0"/>
          </a:p>
        </p:txBody>
      </p:sp>
      <p:sp>
        <p:nvSpPr>
          <p:cNvPr id="30" name="Shape 28"/>
          <p:cNvSpPr/>
          <p:nvPr/>
        </p:nvSpPr>
        <p:spPr>
          <a:xfrm>
            <a:off x="7818120" y="1243584"/>
            <a:ext cx="3429000" cy="4425696"/>
          </a:xfrm>
          <a:prstGeom prst="roundRect">
            <a:avLst>
              <a:gd name="adj" fmla="val 2133"/>
            </a:avLst>
          </a:prstGeom>
          <a:solidFill>
            <a:srgbClr val="FFFFFF"/>
          </a:solidFill>
          <a:ln w="12700">
            <a:solidFill>
              <a:srgbClr val="E97A5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31" name="Shape 29"/>
          <p:cNvSpPr/>
          <p:nvPr/>
        </p:nvSpPr>
        <p:spPr>
          <a:xfrm>
            <a:off x="7927848" y="1335024"/>
            <a:ext cx="1600200" cy="210312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" name="Text 30"/>
          <p:cNvSpPr/>
          <p:nvPr/>
        </p:nvSpPr>
        <p:spPr>
          <a:xfrm>
            <a:off x="7964424" y="1362456"/>
            <a:ext cx="152704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omit x2</a:t>
            </a:r>
            <a:endParaRPr lang="en-US" sz="900" dirty="0"/>
          </a:p>
        </p:txBody>
      </p:sp>
      <p:sp>
        <p:nvSpPr>
          <p:cNvPr id="33" name="Text 31"/>
          <p:cNvSpPr/>
          <p:nvPr/>
        </p:nvSpPr>
        <p:spPr>
          <a:xfrm>
            <a:off x="7964424" y="1645920"/>
            <a:ext cx="313639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20" b="1" dirty="0">
                <a:solidFill>
                  <a:srgbClr val="E97A5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term   Estimate   SE   t</a:t>
            </a:r>
            <a:endParaRPr lang="en-US" sz="1020" dirty="0"/>
          </a:p>
        </p:txBody>
      </p:sp>
      <p:sp>
        <p:nvSpPr>
          <p:cNvPr id="34" name="Shape 32"/>
          <p:cNvSpPr/>
          <p:nvPr/>
        </p:nvSpPr>
        <p:spPr>
          <a:xfrm>
            <a:off x="7946136" y="1847088"/>
            <a:ext cx="3172968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5" name="Text 33"/>
          <p:cNvSpPr/>
          <p:nvPr/>
        </p:nvSpPr>
        <p:spPr>
          <a:xfrm>
            <a:off x="7964424" y="1956816"/>
            <a:ext cx="107899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20" dirty="0">
                <a:solidFill>
                  <a:srgbClr val="23364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Intercept</a:t>
            </a:r>
            <a:endParaRPr lang="en-US" sz="1020" dirty="0"/>
          </a:p>
        </p:txBody>
      </p:sp>
      <p:sp>
        <p:nvSpPr>
          <p:cNvPr id="36" name="Text 34"/>
          <p:cNvSpPr/>
          <p:nvPr/>
        </p:nvSpPr>
        <p:spPr>
          <a:xfrm>
            <a:off x="9153144" y="1956816"/>
            <a:ext cx="685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20" dirty="0">
                <a:solidFill>
                  <a:srgbClr val="23364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1.025</a:t>
            </a:r>
            <a:endParaRPr lang="en-US" sz="1020" dirty="0"/>
          </a:p>
        </p:txBody>
      </p:sp>
      <p:sp>
        <p:nvSpPr>
          <p:cNvPr id="37" name="Text 35"/>
          <p:cNvSpPr/>
          <p:nvPr/>
        </p:nvSpPr>
        <p:spPr>
          <a:xfrm>
            <a:off x="9930384" y="1956816"/>
            <a:ext cx="5943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20" dirty="0">
                <a:solidFill>
                  <a:srgbClr val="23364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0.062</a:t>
            </a:r>
            <a:endParaRPr lang="en-US" sz="1020" dirty="0"/>
          </a:p>
        </p:txBody>
      </p:sp>
      <p:sp>
        <p:nvSpPr>
          <p:cNvPr id="38" name="Text 36"/>
          <p:cNvSpPr/>
          <p:nvPr/>
        </p:nvSpPr>
        <p:spPr>
          <a:xfrm>
            <a:off x="10588752" y="1956816"/>
            <a:ext cx="53035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20" dirty="0">
                <a:solidFill>
                  <a:srgbClr val="23364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16.62</a:t>
            </a:r>
            <a:endParaRPr lang="en-US" sz="1020" dirty="0"/>
          </a:p>
        </p:txBody>
      </p:sp>
      <p:sp>
        <p:nvSpPr>
          <p:cNvPr id="39" name="Text 37"/>
          <p:cNvSpPr/>
          <p:nvPr/>
        </p:nvSpPr>
        <p:spPr>
          <a:xfrm>
            <a:off x="7964424" y="2286000"/>
            <a:ext cx="107899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20" dirty="0">
                <a:solidFill>
                  <a:srgbClr val="23364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x1</a:t>
            </a:r>
            <a:endParaRPr lang="en-US" sz="1020" dirty="0"/>
          </a:p>
        </p:txBody>
      </p:sp>
      <p:sp>
        <p:nvSpPr>
          <p:cNvPr id="40" name="Text 38"/>
          <p:cNvSpPr/>
          <p:nvPr/>
        </p:nvSpPr>
        <p:spPr>
          <a:xfrm>
            <a:off x="9153144" y="2286000"/>
            <a:ext cx="685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20" dirty="0">
                <a:solidFill>
                  <a:srgbClr val="23364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1.614</a:t>
            </a:r>
            <a:endParaRPr lang="en-US" sz="1020" dirty="0"/>
          </a:p>
        </p:txBody>
      </p:sp>
      <p:sp>
        <p:nvSpPr>
          <p:cNvPr id="41" name="Text 39"/>
          <p:cNvSpPr/>
          <p:nvPr/>
        </p:nvSpPr>
        <p:spPr>
          <a:xfrm>
            <a:off x="9930384" y="2286000"/>
            <a:ext cx="5943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20" dirty="0">
                <a:solidFill>
                  <a:srgbClr val="23364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0.063</a:t>
            </a:r>
            <a:endParaRPr lang="en-US" sz="1020" dirty="0"/>
          </a:p>
        </p:txBody>
      </p:sp>
      <p:sp>
        <p:nvSpPr>
          <p:cNvPr id="42" name="Text 40"/>
          <p:cNvSpPr/>
          <p:nvPr/>
        </p:nvSpPr>
        <p:spPr>
          <a:xfrm>
            <a:off x="10588752" y="2286000"/>
            <a:ext cx="53035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20" dirty="0">
                <a:solidFill>
                  <a:srgbClr val="23364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25.46</a:t>
            </a:r>
            <a:endParaRPr lang="en-US" sz="1020" dirty="0"/>
          </a:p>
        </p:txBody>
      </p:sp>
      <p:sp>
        <p:nvSpPr>
          <p:cNvPr id="43" name="Shape 41"/>
          <p:cNvSpPr/>
          <p:nvPr/>
        </p:nvSpPr>
        <p:spPr>
          <a:xfrm>
            <a:off x="7946136" y="5138928"/>
            <a:ext cx="3172968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4" name="Text 42"/>
          <p:cNvSpPr/>
          <p:nvPr/>
        </p:nvSpPr>
        <p:spPr>
          <a:xfrm>
            <a:off x="7964424" y="5266944"/>
            <a:ext cx="313639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2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R² = 0.566   •   n = 500</a:t>
            </a:r>
            <a:endParaRPr lang="en-US" sz="1020" dirty="0"/>
          </a:p>
        </p:txBody>
      </p:sp>
      <p:sp>
        <p:nvSpPr>
          <p:cNvPr id="45" name="Shape 43"/>
          <p:cNvSpPr/>
          <p:nvPr/>
        </p:nvSpPr>
        <p:spPr>
          <a:xfrm>
            <a:off x="4846320" y="2304288"/>
            <a:ext cx="2240280" cy="960120"/>
          </a:xfrm>
          <a:prstGeom prst="chevron">
            <a:avLst/>
          </a:prstGeom>
          <a:solidFill>
            <a:srgbClr val="FDF1EC"/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6" name="Text 44"/>
          <p:cNvSpPr/>
          <p:nvPr/>
        </p:nvSpPr>
        <p:spPr>
          <a:xfrm>
            <a:off x="5175504" y="2633472"/>
            <a:ext cx="148132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drop x₂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4974336" y="3968496"/>
            <a:ext cx="1938528" cy="310896"/>
          </a:xfrm>
          <a:prstGeom prst="roundRect">
            <a:avLst/>
          </a:prstGeom>
          <a:solidFill>
            <a:srgbClr val="D35C5C">
              <a:alpha val="16000"/>
            </a:srgbClr>
          </a:solidFill>
          <a:ln w="12700">
            <a:solidFill>
              <a:srgbClr val="D35C5C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8" name="Text 46"/>
          <p:cNvSpPr/>
          <p:nvPr/>
        </p:nvSpPr>
        <p:spPr>
          <a:xfrm>
            <a:off x="5001768" y="4023360"/>
            <a:ext cx="188366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D35C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β̂₁ : 2.036 → 1.614</a:t>
            </a:r>
            <a:endParaRPr lang="en-US" sz="1000" dirty="0"/>
          </a:p>
        </p:txBody>
      </p:sp>
      <p:sp>
        <p:nvSpPr>
          <p:cNvPr id="49" name="Shape 47"/>
          <p:cNvSpPr/>
          <p:nvPr/>
        </p:nvSpPr>
        <p:spPr>
          <a:xfrm>
            <a:off x="4645152" y="4462272"/>
            <a:ext cx="2487168" cy="1170432"/>
          </a:xfrm>
          <a:prstGeom prst="roundRect">
            <a:avLst>
              <a:gd name="adj" fmla="val 6250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50" name="Text 48"/>
          <p:cNvSpPr/>
          <p:nvPr/>
        </p:nvSpPr>
        <p:spPr>
          <a:xfrm>
            <a:off x="4773168" y="4553712"/>
            <a:ext cx="2231136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4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メッセージ</a:t>
            </a:r>
            <a:endParaRPr lang="en-US" sz="1340" dirty="0"/>
          </a:p>
        </p:txBody>
      </p:sp>
      <p:sp>
        <p:nvSpPr>
          <p:cNvPr id="51" name="Text 49"/>
          <p:cNvSpPr/>
          <p:nvPr/>
        </p:nvSpPr>
        <p:spPr>
          <a:xfrm>
            <a:off x="4754880" y="484632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320" dirty="0"/>
          </a:p>
        </p:txBody>
      </p:sp>
      <p:sp>
        <p:nvSpPr>
          <p:cNvPr id="52" name="Text 50"/>
          <p:cNvSpPr/>
          <p:nvPr/>
        </p:nvSpPr>
        <p:spPr>
          <a:xfrm>
            <a:off x="4937760" y="4828032"/>
            <a:ext cx="2084832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x₂ が y に効き、しかも x₁ と相関しているなら、x₂ の効果の一部が x₁ に押しつけられる。</a:t>
            </a:r>
            <a:endParaRPr lang="en-US" sz="112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9BC53D"/>
          </a:solidFill>
          <a:ln w="12700">
            <a:solidFill>
              <a:srgbClr val="9BC53D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525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ここまでのシミュレーションのまとめ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235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「正しい specification で当てる」「必要な変数を落とすとずれる」を一度ここで固定する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24160" y="256032"/>
            <a:ext cx="1243584" cy="256032"/>
          </a:xfrm>
          <a:prstGeom prst="roundRect">
            <a:avLst>
              <a:gd name="adj" fmla="val 17857"/>
            </a:avLst>
          </a:prstGeom>
          <a:solidFill>
            <a:srgbClr val="9BC53D">
              <a:alpha val="15000"/>
            </a:srgbClr>
          </a:solidFill>
          <a:ln w="12700">
            <a:solidFill>
              <a:srgbClr val="9BC53D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60736" y="283464"/>
            <a:ext cx="117043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9BC53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Simulation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560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5 ｜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804672" y="1572768"/>
            <a:ext cx="3163824" cy="3401568"/>
          </a:xfrm>
          <a:prstGeom prst="roundRect">
            <a:avLst>
              <a:gd name="adj" fmla="val 2312"/>
            </a:avLst>
          </a:prstGeom>
          <a:solidFill>
            <a:srgbClr val="F2F8E7"/>
          </a:solidFill>
          <a:ln w="12700">
            <a:solidFill>
              <a:srgbClr val="9BC53D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2" name="Shape 10"/>
          <p:cNvSpPr/>
          <p:nvPr/>
        </p:nvSpPr>
        <p:spPr>
          <a:xfrm>
            <a:off x="914400" y="1719072"/>
            <a:ext cx="1042416" cy="210312"/>
          </a:xfrm>
          <a:prstGeom prst="roundRect">
            <a:avLst/>
          </a:prstGeom>
          <a:solidFill>
            <a:srgbClr val="9BC53D">
              <a:alpha val="16000"/>
            </a:srgbClr>
          </a:solidFill>
          <a:ln w="12700">
            <a:solidFill>
              <a:srgbClr val="9BC53D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" name="Text 11"/>
          <p:cNvSpPr/>
          <p:nvPr/>
        </p:nvSpPr>
        <p:spPr>
          <a:xfrm>
            <a:off x="950976" y="1746504"/>
            <a:ext cx="96926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9BC53D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Takeaway 1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950976" y="2231136"/>
            <a:ext cx="277977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正しい model なら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969264" y="2926080"/>
            <a:ext cx="2743200" cy="9692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重回帰 OLS は真の係数に近い値を返す。</a:t>
            </a:r>
            <a:endParaRPr lang="en-US" sz="1320" dirty="0"/>
          </a:p>
        </p:txBody>
      </p:sp>
      <p:sp>
        <p:nvSpPr>
          <p:cNvPr id="16" name="Shape 14"/>
          <p:cNvSpPr/>
          <p:nvPr/>
        </p:nvSpPr>
        <p:spPr>
          <a:xfrm>
            <a:off x="4480560" y="1572768"/>
            <a:ext cx="3163824" cy="3401568"/>
          </a:xfrm>
          <a:prstGeom prst="roundRect">
            <a:avLst>
              <a:gd name="adj" fmla="val 2312"/>
            </a:avLst>
          </a:prstGeom>
          <a:solidFill>
            <a:srgbClr val="EEF3FA"/>
          </a:solidFill>
          <a:ln w="12700">
            <a:solidFill>
              <a:srgbClr val="4F79A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7" name="Shape 15"/>
          <p:cNvSpPr/>
          <p:nvPr/>
        </p:nvSpPr>
        <p:spPr>
          <a:xfrm>
            <a:off x="4590288" y="1719072"/>
            <a:ext cx="1042416" cy="210312"/>
          </a:xfrm>
          <a:prstGeom prst="roundRect">
            <a:avLst/>
          </a:prstGeom>
          <a:solidFill>
            <a:srgbClr val="4F79A7">
              <a:alpha val="16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" name="Text 16"/>
          <p:cNvSpPr/>
          <p:nvPr/>
        </p:nvSpPr>
        <p:spPr>
          <a:xfrm>
            <a:off x="4626864" y="1746504"/>
            <a:ext cx="96926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Takeaway 2</a:t>
            </a:r>
            <a:endParaRPr lang="en-US" sz="900" dirty="0"/>
          </a:p>
        </p:txBody>
      </p:sp>
      <p:sp>
        <p:nvSpPr>
          <p:cNvPr id="19" name="Text 17"/>
          <p:cNvSpPr/>
          <p:nvPr/>
        </p:nvSpPr>
        <p:spPr>
          <a:xfrm>
            <a:off x="4626864" y="2231136"/>
            <a:ext cx="277977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回帰表を読むときは</a:t>
            </a:r>
            <a:endParaRPr lang="en-US" sz="1700" dirty="0"/>
          </a:p>
        </p:txBody>
      </p:sp>
      <p:sp>
        <p:nvSpPr>
          <p:cNvPr id="20" name="Text 18"/>
          <p:cNvSpPr/>
          <p:nvPr/>
        </p:nvSpPr>
        <p:spPr>
          <a:xfrm>
            <a:off x="4645152" y="2926080"/>
            <a:ext cx="2743200" cy="9692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estimate だけでなく SE・t・R² まで読む。</a:t>
            </a:r>
            <a:endParaRPr lang="en-US" sz="1320" dirty="0"/>
          </a:p>
        </p:txBody>
      </p:sp>
      <p:sp>
        <p:nvSpPr>
          <p:cNvPr id="21" name="Shape 19"/>
          <p:cNvSpPr/>
          <p:nvPr/>
        </p:nvSpPr>
        <p:spPr>
          <a:xfrm>
            <a:off x="8156448" y="1572768"/>
            <a:ext cx="3163824" cy="3401568"/>
          </a:xfrm>
          <a:prstGeom prst="roundRect">
            <a:avLst>
              <a:gd name="adj" fmla="val 2312"/>
            </a:avLst>
          </a:prstGeom>
          <a:solidFill>
            <a:srgbClr val="FDF1EC"/>
          </a:solidFill>
          <a:ln w="12700">
            <a:solidFill>
              <a:srgbClr val="E97A5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2" name="Shape 20"/>
          <p:cNvSpPr/>
          <p:nvPr/>
        </p:nvSpPr>
        <p:spPr>
          <a:xfrm>
            <a:off x="8266176" y="1719072"/>
            <a:ext cx="1042416" cy="210312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" name="Text 21"/>
          <p:cNvSpPr/>
          <p:nvPr/>
        </p:nvSpPr>
        <p:spPr>
          <a:xfrm>
            <a:off x="8302752" y="1746504"/>
            <a:ext cx="96926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Takeaway 3</a:t>
            </a:r>
            <a:endParaRPr lang="en-US" sz="900" dirty="0"/>
          </a:p>
        </p:txBody>
      </p:sp>
      <p:sp>
        <p:nvSpPr>
          <p:cNvPr id="24" name="Text 22"/>
          <p:cNvSpPr/>
          <p:nvPr/>
        </p:nvSpPr>
        <p:spPr>
          <a:xfrm>
            <a:off x="8302752" y="2231136"/>
            <a:ext cx="2779776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x₂ を落とした瞬間に</a:t>
            </a:r>
            <a:endParaRPr lang="en-US" sz="1700" dirty="0"/>
          </a:p>
        </p:txBody>
      </p:sp>
      <p:sp>
        <p:nvSpPr>
          <p:cNvPr id="25" name="Text 23"/>
          <p:cNvSpPr/>
          <p:nvPr/>
        </p:nvSpPr>
        <p:spPr>
          <a:xfrm>
            <a:off x="8321040" y="2926080"/>
            <a:ext cx="2743200" cy="9692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x₁ の係数は他の要因を拾ってずれる。</a:t>
            </a:r>
            <a:endParaRPr lang="en-US" sz="1320" dirty="0"/>
          </a:p>
        </p:txBody>
      </p:sp>
      <p:sp>
        <p:nvSpPr>
          <p:cNvPr id="26" name="Shape 24"/>
          <p:cNvSpPr/>
          <p:nvPr/>
        </p:nvSpPr>
        <p:spPr>
          <a:xfrm>
            <a:off x="1060704" y="5285232"/>
            <a:ext cx="10094976" cy="548640"/>
          </a:xfrm>
          <a:prstGeom prst="roundRect">
            <a:avLst>
              <a:gd name="adj" fmla="val 13333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7" name="Text 25"/>
          <p:cNvSpPr/>
          <p:nvPr/>
        </p:nvSpPr>
        <p:spPr>
          <a:xfrm>
            <a:off x="1170432" y="566928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400" dirty="0"/>
          </a:p>
        </p:txBody>
      </p:sp>
      <p:sp>
        <p:nvSpPr>
          <p:cNvPr id="28" name="Text 26"/>
          <p:cNvSpPr/>
          <p:nvPr/>
        </p:nvSpPr>
        <p:spPr>
          <a:xfrm>
            <a:off x="1353312" y="5650992"/>
            <a:ext cx="969264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次のバイアスの節では、この「係数が平均的にどちらへずれるか」を数式で読めるようにする。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E97A52"/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Shape 1"/>
          <p:cNvSpPr/>
          <p:nvPr/>
        </p:nvSpPr>
        <p:spPr>
          <a:xfrm>
            <a:off x="0" y="6263640"/>
            <a:ext cx="12191695" cy="59436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" name="Text 2"/>
          <p:cNvSpPr/>
          <p:nvPr/>
        </p:nvSpPr>
        <p:spPr>
          <a:xfrm>
            <a:off x="640080" y="786384"/>
            <a:ext cx="1828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5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40080" y="1188720"/>
            <a:ext cx="5669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バイアス</a:t>
            </a:r>
            <a:endParaRPr lang="en-US" sz="2700" dirty="0"/>
          </a:p>
        </p:txBody>
      </p:sp>
      <p:sp>
        <p:nvSpPr>
          <p:cNvPr id="6" name="Text 4"/>
          <p:cNvSpPr/>
          <p:nvPr/>
        </p:nvSpPr>
        <p:spPr>
          <a:xfrm>
            <a:off x="658368" y="1783080"/>
            <a:ext cx="51206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重要なのは、説明変数 X が誤差項 u と相関してしまうと OLS が平均的にずれること。</a:t>
            </a:r>
            <a:endParaRPr lang="en-US" sz="1330" dirty="0"/>
          </a:p>
        </p:txBody>
      </p:sp>
      <p:sp>
        <p:nvSpPr>
          <p:cNvPr id="7" name="Text 5"/>
          <p:cNvSpPr/>
          <p:nvPr/>
        </p:nvSpPr>
        <p:spPr>
          <a:xfrm>
            <a:off x="768096" y="254203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950976" y="2523744"/>
            <a:ext cx="5029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bias は「一回たまたま外れた」ではなく、平均的に系統的にずれていること。</a:t>
            </a:r>
            <a:endParaRPr lang="en-US" sz="1550" dirty="0"/>
          </a:p>
        </p:txBody>
      </p:sp>
      <p:sp>
        <p:nvSpPr>
          <p:cNvPr id="9" name="Text 7"/>
          <p:cNvSpPr/>
          <p:nvPr/>
        </p:nvSpPr>
        <p:spPr>
          <a:xfrm>
            <a:off x="768096" y="298094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950976" y="2962656"/>
            <a:ext cx="5029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向きは、X と u の共変動の符号で決まる。</a:t>
            </a:r>
            <a:endParaRPr lang="en-US" sz="1550" dirty="0"/>
          </a:p>
        </p:txBody>
      </p:sp>
      <p:sp>
        <p:nvSpPr>
          <p:cNvPr id="11" name="Text 9"/>
          <p:cNvSpPr/>
          <p:nvPr/>
        </p:nvSpPr>
        <p:spPr>
          <a:xfrm>
            <a:off x="768096" y="341985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950976" y="3401568"/>
            <a:ext cx="5029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欠落変数バイアスはその最も分かりやすい例。</a:t>
            </a:r>
            <a:endParaRPr lang="en-US" sz="1550" dirty="0"/>
          </a:p>
        </p:txBody>
      </p:sp>
      <p:sp>
        <p:nvSpPr>
          <p:cNvPr id="13" name="Shape 11"/>
          <p:cNvSpPr/>
          <p:nvPr/>
        </p:nvSpPr>
        <p:spPr>
          <a:xfrm>
            <a:off x="6400800" y="786384"/>
            <a:ext cx="5166360" cy="4709160"/>
          </a:xfrm>
          <a:prstGeom prst="roundRect">
            <a:avLst>
              <a:gd name="adj" fmla="val 1553"/>
            </a:avLst>
          </a:prstGeom>
          <a:solidFill>
            <a:srgbClr val="FFFFFF"/>
          </a:solidFill>
          <a:ln w="12700">
            <a:solidFill>
              <a:srgbClr val="E97A5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4" name="Image 0" descr="/mnt/data/lecture5_rebuilt_work/assets/exog_endo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960" y="2127277"/>
            <a:ext cx="4892040" cy="2036518"/>
          </a:xfrm>
          <a:prstGeom prst="rect">
            <a:avLst/>
          </a:prstGeom>
        </p:spPr>
      </p:pic>
      <p:sp>
        <p:nvSpPr>
          <p:cNvPr id="15" name="Shape 12"/>
          <p:cNvSpPr/>
          <p:nvPr/>
        </p:nvSpPr>
        <p:spPr>
          <a:xfrm>
            <a:off x="658368" y="5230368"/>
            <a:ext cx="1325880" cy="310896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" name="Text 13"/>
          <p:cNvSpPr/>
          <p:nvPr/>
        </p:nvSpPr>
        <p:spPr>
          <a:xfrm>
            <a:off x="685800" y="5285232"/>
            <a:ext cx="127101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バイアス</a:t>
            </a:r>
            <a:endParaRPr lang="en-US" sz="1000" dirty="0"/>
          </a:p>
        </p:txBody>
      </p:sp>
      <p:sp>
        <p:nvSpPr>
          <p:cNvPr id="17" name="Shape 14"/>
          <p:cNvSpPr/>
          <p:nvPr/>
        </p:nvSpPr>
        <p:spPr>
          <a:xfrm>
            <a:off x="2148840" y="5230368"/>
            <a:ext cx="1600200" cy="310896"/>
          </a:xfrm>
          <a:prstGeom prst="roundRect">
            <a:avLst/>
          </a:prstGeom>
          <a:solidFill>
            <a:srgbClr val="4F79A7">
              <a:alpha val="16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" name="Text 15"/>
          <p:cNvSpPr/>
          <p:nvPr/>
        </p:nvSpPr>
        <p:spPr>
          <a:xfrm>
            <a:off x="2176272" y="5285232"/>
            <a:ext cx="154533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partial effect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04488" y="5230368"/>
            <a:ext cx="1627632" cy="310896"/>
          </a:xfrm>
          <a:prstGeom prst="roundRect">
            <a:avLst/>
          </a:prstGeom>
          <a:solidFill>
            <a:srgbClr val="E2B935">
              <a:alpha val="16000"/>
            </a:srgbClr>
          </a:solidFill>
          <a:ln w="12700">
            <a:solidFill>
              <a:srgbClr val="E2B935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" name="Text 17"/>
          <p:cNvSpPr/>
          <p:nvPr/>
        </p:nvSpPr>
        <p:spPr>
          <a:xfrm>
            <a:off x="3931920" y="5285232"/>
            <a:ext cx="157276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E2B935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OLS</a:t>
            </a:r>
            <a:endParaRPr lang="en-US" sz="1000" dirty="0"/>
          </a:p>
        </p:txBody>
      </p:sp>
      <p:sp>
        <p:nvSpPr>
          <p:cNvPr id="21" name="Text 1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20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2AA7A1"/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525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の流れ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235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モデル → 推定 → バイアス → 多重共線性、の順で「何が崩れるか」を見分ける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24160" y="256032"/>
            <a:ext cx="1243584" cy="256032"/>
          </a:xfrm>
          <a:prstGeom prst="roundRect">
            <a:avLst>
              <a:gd name="adj" fmla="val 17857"/>
            </a:avLst>
          </a:prstGeom>
          <a:solidFill>
            <a:srgbClr val="2AA7A1">
              <a:alpha val="15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60736" y="283464"/>
            <a:ext cx="117043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Overview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560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5 ｜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768096" y="1508760"/>
            <a:ext cx="2423160" cy="3246120"/>
          </a:xfrm>
          <a:prstGeom prst="roundRect">
            <a:avLst>
              <a:gd name="adj" fmla="val 3019"/>
            </a:avLst>
          </a:prstGeom>
          <a:solidFill>
            <a:srgbClr val="FFFFFF"/>
          </a:solidFill>
          <a:ln w="12700">
            <a:solidFill>
              <a:srgbClr val="2AA7A1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2" name="Shape 10"/>
          <p:cNvSpPr/>
          <p:nvPr/>
        </p:nvSpPr>
        <p:spPr>
          <a:xfrm>
            <a:off x="1709928" y="1719072"/>
            <a:ext cx="530352" cy="530352"/>
          </a:xfrm>
          <a:prstGeom prst="ellipse">
            <a:avLst/>
          </a:prstGeom>
          <a:solidFill>
            <a:srgbClr val="2AA7A1"/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" name="Text 11"/>
          <p:cNvSpPr/>
          <p:nvPr/>
        </p:nvSpPr>
        <p:spPr>
          <a:xfrm>
            <a:off x="1709928" y="1847088"/>
            <a:ext cx="53035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950976" y="2505456"/>
            <a:ext cx="205740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2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重回帰のモデル</a:t>
            </a:r>
            <a:endParaRPr lang="en-US" sz="1520" dirty="0"/>
          </a:p>
        </p:txBody>
      </p:sp>
      <p:sp>
        <p:nvSpPr>
          <p:cNvPr id="15" name="Text 13"/>
          <p:cNvSpPr/>
          <p:nvPr/>
        </p:nvSpPr>
        <p:spPr>
          <a:xfrm>
            <a:off x="932688" y="3145536"/>
            <a:ext cx="2084832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interest と control を分けて考える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3584448" y="1508760"/>
            <a:ext cx="2423160" cy="3246120"/>
          </a:xfrm>
          <a:prstGeom prst="roundRect">
            <a:avLst>
              <a:gd name="adj" fmla="val 3019"/>
            </a:avLst>
          </a:prstGeom>
          <a:solidFill>
            <a:srgbClr val="FFFFFF"/>
          </a:solidFill>
          <a:ln w="12700">
            <a:solidFill>
              <a:srgbClr val="4F79A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7" name="Shape 15"/>
          <p:cNvSpPr/>
          <p:nvPr/>
        </p:nvSpPr>
        <p:spPr>
          <a:xfrm>
            <a:off x="4526280" y="1719072"/>
            <a:ext cx="530352" cy="530352"/>
          </a:xfrm>
          <a:prstGeom prst="ellipse">
            <a:avLst/>
          </a:prstGeom>
          <a:solidFill>
            <a:srgbClr val="4F79A7"/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" name="Text 16"/>
          <p:cNvSpPr/>
          <p:nvPr/>
        </p:nvSpPr>
        <p:spPr>
          <a:xfrm>
            <a:off x="4526280" y="1847088"/>
            <a:ext cx="53035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3767328" y="2505456"/>
            <a:ext cx="205740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2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OLS とその性質</a:t>
            </a:r>
            <a:endParaRPr lang="en-US" sz="1520" dirty="0"/>
          </a:p>
        </p:txBody>
      </p:sp>
      <p:sp>
        <p:nvSpPr>
          <p:cNvPr id="20" name="Text 18"/>
          <p:cNvSpPr/>
          <p:nvPr/>
        </p:nvSpPr>
        <p:spPr>
          <a:xfrm>
            <a:off x="3749040" y="3145536"/>
            <a:ext cx="2084832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SSE 最小化と機械的に成り立つ性質</a:t>
            </a:r>
            <a:endParaRPr lang="en-US" sz="1200" dirty="0"/>
          </a:p>
        </p:txBody>
      </p:sp>
      <p:sp>
        <p:nvSpPr>
          <p:cNvPr id="21" name="Shape 19"/>
          <p:cNvSpPr/>
          <p:nvPr/>
        </p:nvSpPr>
        <p:spPr>
          <a:xfrm>
            <a:off x="6400800" y="1508760"/>
            <a:ext cx="2423160" cy="3246120"/>
          </a:xfrm>
          <a:prstGeom prst="roundRect">
            <a:avLst>
              <a:gd name="adj" fmla="val 3019"/>
            </a:avLst>
          </a:prstGeom>
          <a:solidFill>
            <a:srgbClr val="FFFFFF"/>
          </a:solidFill>
          <a:ln w="12700">
            <a:solidFill>
              <a:srgbClr val="E97A5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2" name="Shape 20"/>
          <p:cNvSpPr/>
          <p:nvPr/>
        </p:nvSpPr>
        <p:spPr>
          <a:xfrm>
            <a:off x="7342632" y="1719072"/>
            <a:ext cx="530352" cy="530352"/>
          </a:xfrm>
          <a:prstGeom prst="ellipse">
            <a:avLst/>
          </a:prstGeom>
          <a:solidFill>
            <a:srgbClr val="E97A52"/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" name="Text 21"/>
          <p:cNvSpPr/>
          <p:nvPr/>
        </p:nvSpPr>
        <p:spPr>
          <a:xfrm>
            <a:off x="7342632" y="1847088"/>
            <a:ext cx="53035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6583680" y="2505456"/>
            <a:ext cx="205740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2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バイアス</a:t>
            </a:r>
            <a:endParaRPr lang="en-US" sz="1520" dirty="0"/>
          </a:p>
        </p:txBody>
      </p:sp>
      <p:sp>
        <p:nvSpPr>
          <p:cNvPr id="25" name="Text 23"/>
          <p:cNvSpPr/>
          <p:nvPr/>
        </p:nvSpPr>
        <p:spPr>
          <a:xfrm>
            <a:off x="6565392" y="3145536"/>
            <a:ext cx="2084832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E[u|X] = 0 が壊れると平均がずれる</a:t>
            </a:r>
            <a:endParaRPr lang="en-US" sz="1200" dirty="0"/>
          </a:p>
        </p:txBody>
      </p:sp>
      <p:sp>
        <p:nvSpPr>
          <p:cNvPr id="26" name="Shape 24"/>
          <p:cNvSpPr/>
          <p:nvPr/>
        </p:nvSpPr>
        <p:spPr>
          <a:xfrm>
            <a:off x="9217152" y="1508760"/>
            <a:ext cx="2423160" cy="3246120"/>
          </a:xfrm>
          <a:prstGeom prst="roundRect">
            <a:avLst>
              <a:gd name="adj" fmla="val 3019"/>
            </a:avLst>
          </a:prstGeom>
          <a:solidFill>
            <a:srgbClr val="FFFFFF"/>
          </a:solidFill>
          <a:ln w="12700">
            <a:solidFill>
              <a:srgbClr val="7E63D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7" name="Shape 25"/>
          <p:cNvSpPr/>
          <p:nvPr/>
        </p:nvSpPr>
        <p:spPr>
          <a:xfrm>
            <a:off x="10158984" y="1719072"/>
            <a:ext cx="530352" cy="530352"/>
          </a:xfrm>
          <a:prstGeom prst="ellipse">
            <a:avLst/>
          </a:prstGeom>
          <a:solidFill>
            <a:srgbClr val="7E63D2"/>
          </a:solidFill>
          <a:ln w="12700">
            <a:solidFill>
              <a:srgbClr val="7E63D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" name="Text 26"/>
          <p:cNvSpPr/>
          <p:nvPr/>
        </p:nvSpPr>
        <p:spPr>
          <a:xfrm>
            <a:off x="10158984" y="1847088"/>
            <a:ext cx="53035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4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9400032" y="2505456"/>
            <a:ext cx="205740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2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多重共線性</a:t>
            </a:r>
            <a:endParaRPr lang="en-US" sz="1520" dirty="0"/>
          </a:p>
        </p:txBody>
      </p:sp>
      <p:sp>
        <p:nvSpPr>
          <p:cNvPr id="30" name="Text 28"/>
          <p:cNvSpPr/>
          <p:nvPr/>
        </p:nvSpPr>
        <p:spPr>
          <a:xfrm>
            <a:off x="9381744" y="3145536"/>
            <a:ext cx="2084832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平均は保たれても精度が落ちる</a:t>
            </a:r>
            <a:endParaRPr lang="en-US" sz="1200" dirty="0"/>
          </a:p>
        </p:txBody>
      </p:sp>
      <p:pic>
        <p:nvPicPr>
          <p:cNvPr id="31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4296" y="5230368"/>
            <a:ext cx="2852928" cy="347472"/>
          </a:xfrm>
          <a:prstGeom prst="rect">
            <a:avLst/>
          </a:prstGeom>
        </p:spPr>
      </p:pic>
      <p:sp>
        <p:nvSpPr>
          <p:cNvPr id="32" name="Text 29"/>
          <p:cNvSpPr/>
          <p:nvPr/>
        </p:nvSpPr>
        <p:spPr>
          <a:xfrm>
            <a:off x="1865376" y="5596128"/>
            <a:ext cx="84582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8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この条件が壊れると bias。壊れなくても X 同士が似すぎると precision が落ちる。</a:t>
            </a:r>
            <a:endParaRPr lang="en-US" sz="118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E97A52"/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525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バイアスとは何か、単回帰でメカニズムを見る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235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まずは一番短い式で、どこから bias が生まれるのかを固定する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24160" y="256032"/>
            <a:ext cx="1243584" cy="256032"/>
          </a:xfrm>
          <a:prstGeom prst="roundRect">
            <a:avLst>
              <a:gd name="adj" fmla="val 17857"/>
            </a:avLst>
          </a:prstGeom>
          <a:solidFill>
            <a:srgbClr val="E97A52">
              <a:alpha val="15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60736" y="283464"/>
            <a:ext cx="117043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Bias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560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5 ｜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21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58368" y="1243584"/>
            <a:ext cx="4754880" cy="1225296"/>
          </a:xfrm>
          <a:prstGeom prst="roundRect">
            <a:avLst>
              <a:gd name="adj" fmla="val 5970"/>
            </a:avLst>
          </a:prstGeom>
          <a:solidFill>
            <a:srgbClr val="FFFFFF"/>
          </a:solidFill>
          <a:ln w="12700">
            <a:solidFill>
              <a:srgbClr val="E97A5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2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6324" y="1664208"/>
            <a:ext cx="3078968" cy="420624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658368" y="2761488"/>
            <a:ext cx="4754880" cy="1645920"/>
          </a:xfrm>
          <a:prstGeom prst="roundRect">
            <a:avLst>
              <a:gd name="adj" fmla="val 4444"/>
            </a:avLst>
          </a:prstGeom>
          <a:solidFill>
            <a:srgbClr val="FFFFFF"/>
          </a:solidFill>
          <a:ln w="12700">
            <a:solidFill>
              <a:srgbClr val="D35C5C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33877" y="3236976"/>
            <a:ext cx="1803862" cy="457200"/>
          </a:xfrm>
          <a:prstGeom prst="rect">
            <a:avLst/>
          </a:prstGeom>
        </p:spPr>
      </p:pic>
      <p:sp>
        <p:nvSpPr>
          <p:cNvPr id="15" name="Shape 11"/>
          <p:cNvSpPr/>
          <p:nvPr/>
        </p:nvSpPr>
        <p:spPr>
          <a:xfrm>
            <a:off x="658368" y="4608576"/>
            <a:ext cx="4754880" cy="1060704"/>
          </a:xfrm>
          <a:prstGeom prst="roundRect">
            <a:avLst>
              <a:gd name="adj" fmla="val 6897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6" name="Text 12"/>
          <p:cNvSpPr/>
          <p:nvPr/>
        </p:nvSpPr>
        <p:spPr>
          <a:xfrm>
            <a:off x="786384" y="4700016"/>
            <a:ext cx="449884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4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ここから分かること</a:t>
            </a:r>
            <a:endParaRPr lang="en-US" sz="1340" dirty="0"/>
          </a:p>
        </p:txBody>
      </p:sp>
      <p:sp>
        <p:nvSpPr>
          <p:cNvPr id="17" name="Text 13"/>
          <p:cNvSpPr/>
          <p:nvPr/>
        </p:nvSpPr>
        <p:spPr>
          <a:xfrm>
            <a:off x="768096" y="499262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420" dirty="0"/>
          </a:p>
        </p:txBody>
      </p:sp>
      <p:sp>
        <p:nvSpPr>
          <p:cNvPr id="18" name="Text 14"/>
          <p:cNvSpPr/>
          <p:nvPr/>
        </p:nvSpPr>
        <p:spPr>
          <a:xfrm>
            <a:off x="950976" y="4974336"/>
            <a:ext cx="435254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分母は正なので、bias の向きは X と u の共変動の符号で決まる。</a:t>
            </a:r>
            <a:endParaRPr lang="en-US" sz="1220" dirty="0"/>
          </a:p>
        </p:txBody>
      </p:sp>
      <p:sp>
        <p:nvSpPr>
          <p:cNvPr id="19" name="Shape 15"/>
          <p:cNvSpPr/>
          <p:nvPr/>
        </p:nvSpPr>
        <p:spPr>
          <a:xfrm>
            <a:off x="5614416" y="1243584"/>
            <a:ext cx="5559552" cy="4425696"/>
          </a:xfrm>
          <a:prstGeom prst="roundRect">
            <a:avLst>
              <a:gd name="adj" fmla="val 1653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20" name="Image 2" descr="/mnt/data/lecture5_rebuilt_work/assets/exog_endo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5856" y="2474459"/>
            <a:ext cx="5376672" cy="2238266"/>
          </a:xfrm>
          <a:prstGeom prst="rect">
            <a:avLst/>
          </a:prstGeom>
        </p:spPr>
      </p:pic>
      <p:sp>
        <p:nvSpPr>
          <p:cNvPr id="21" name="Shape 16"/>
          <p:cNvSpPr/>
          <p:nvPr/>
        </p:nvSpPr>
        <p:spPr>
          <a:xfrm>
            <a:off x="5724144" y="1335024"/>
            <a:ext cx="132588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" name="Text 17"/>
          <p:cNvSpPr/>
          <p:nvPr/>
        </p:nvSpPr>
        <p:spPr>
          <a:xfrm>
            <a:off x="5760720" y="1362456"/>
            <a:ext cx="125272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exogeneity vs endogeneity</a:t>
            </a:r>
            <a:endParaRPr lang="en-US" sz="9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E97A52"/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525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欠落変数バイアスの向きをどう読むか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235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「 omitted variable が y にどう効くか 」と「その omitted variable が X とどう相関するか」の 2 つを見る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24160" y="256032"/>
            <a:ext cx="1243584" cy="256032"/>
          </a:xfrm>
          <a:prstGeom prst="roundRect">
            <a:avLst>
              <a:gd name="adj" fmla="val 17857"/>
            </a:avLst>
          </a:prstGeom>
          <a:solidFill>
            <a:srgbClr val="E97A52">
              <a:alpha val="15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60736" y="283464"/>
            <a:ext cx="117043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Bias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560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5 ｜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22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58368" y="1243584"/>
            <a:ext cx="4370832" cy="1883664"/>
          </a:xfrm>
          <a:prstGeom prst="roundRect">
            <a:avLst>
              <a:gd name="adj" fmla="val 3883"/>
            </a:avLst>
          </a:prstGeom>
          <a:solidFill>
            <a:srgbClr val="FFFFFF"/>
          </a:solidFill>
          <a:ln w="12700">
            <a:solidFill>
              <a:srgbClr val="E97A5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2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7824" y="1726825"/>
            <a:ext cx="3749040" cy="277103"/>
          </a:xfrm>
          <a:prstGeom prst="rect">
            <a:avLst/>
          </a:prstGeom>
        </p:spPr>
      </p:pic>
      <p:pic>
        <p:nvPicPr>
          <p:cNvPr id="13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3312" y="2289132"/>
            <a:ext cx="2779776" cy="304633"/>
          </a:xfrm>
          <a:prstGeom prst="rect">
            <a:avLst/>
          </a:prstGeom>
        </p:spPr>
      </p:pic>
      <p:sp>
        <p:nvSpPr>
          <p:cNvPr id="14" name="Shape 10"/>
          <p:cNvSpPr/>
          <p:nvPr/>
        </p:nvSpPr>
        <p:spPr>
          <a:xfrm>
            <a:off x="658368" y="3401568"/>
            <a:ext cx="4370832" cy="2267712"/>
          </a:xfrm>
          <a:prstGeom prst="roundRect">
            <a:avLst>
              <a:gd name="adj" fmla="val 3226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5" name="Text 11"/>
          <p:cNvSpPr/>
          <p:nvPr/>
        </p:nvSpPr>
        <p:spPr>
          <a:xfrm>
            <a:off x="786384" y="3493008"/>
            <a:ext cx="41148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4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ルール</a:t>
            </a:r>
            <a:endParaRPr lang="en-US" sz="1340" dirty="0"/>
          </a:p>
        </p:txBody>
      </p:sp>
      <p:sp>
        <p:nvSpPr>
          <p:cNvPr id="16" name="Text 12"/>
          <p:cNvSpPr/>
          <p:nvPr/>
        </p:nvSpPr>
        <p:spPr>
          <a:xfrm>
            <a:off x="768096" y="378561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6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460" dirty="0"/>
          </a:p>
        </p:txBody>
      </p:sp>
      <p:sp>
        <p:nvSpPr>
          <p:cNvPr id="17" name="Text 13"/>
          <p:cNvSpPr/>
          <p:nvPr/>
        </p:nvSpPr>
        <p:spPr>
          <a:xfrm>
            <a:off x="950976" y="3767328"/>
            <a:ext cx="396849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6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Z が y を押し上げる（β₂&gt;0）うえに X と正相関なら、X の係数は上方バイアス。</a:t>
            </a:r>
            <a:endParaRPr lang="en-US" sz="1260" dirty="0"/>
          </a:p>
        </p:txBody>
      </p:sp>
      <p:sp>
        <p:nvSpPr>
          <p:cNvPr id="18" name="Text 14"/>
          <p:cNvSpPr/>
          <p:nvPr/>
        </p:nvSpPr>
        <p:spPr>
          <a:xfrm>
            <a:off x="768096" y="412394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6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460" dirty="0"/>
          </a:p>
        </p:txBody>
      </p:sp>
      <p:sp>
        <p:nvSpPr>
          <p:cNvPr id="19" name="Text 15"/>
          <p:cNvSpPr/>
          <p:nvPr/>
        </p:nvSpPr>
        <p:spPr>
          <a:xfrm>
            <a:off x="950976" y="4105656"/>
            <a:ext cx="396849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6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どちらかの符号が逆なら、bias の向きも逆転する。</a:t>
            </a:r>
            <a:endParaRPr lang="en-US" sz="1260" dirty="0"/>
          </a:p>
        </p:txBody>
      </p:sp>
      <p:sp>
        <p:nvSpPr>
          <p:cNvPr id="20" name="Shape 16"/>
          <p:cNvSpPr/>
          <p:nvPr/>
        </p:nvSpPr>
        <p:spPr>
          <a:xfrm>
            <a:off x="5266944" y="1243584"/>
            <a:ext cx="5907024" cy="4425696"/>
          </a:xfrm>
          <a:prstGeom prst="roundRect">
            <a:avLst>
              <a:gd name="adj" fmla="val 1653"/>
            </a:avLst>
          </a:prstGeom>
          <a:solidFill>
            <a:srgbClr val="FFFFFF"/>
          </a:solidFill>
          <a:ln w="12700">
            <a:solidFill>
              <a:srgbClr val="4F79A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1" name="Shape 17"/>
          <p:cNvSpPr/>
          <p:nvPr/>
        </p:nvSpPr>
        <p:spPr>
          <a:xfrm>
            <a:off x="5486400" y="1371600"/>
            <a:ext cx="2048256" cy="210312"/>
          </a:xfrm>
          <a:prstGeom prst="roundRect">
            <a:avLst/>
          </a:prstGeom>
          <a:solidFill>
            <a:srgbClr val="4F79A7">
              <a:alpha val="16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" name="Text 18"/>
          <p:cNvSpPr/>
          <p:nvPr/>
        </p:nvSpPr>
        <p:spPr>
          <a:xfrm>
            <a:off x="5522976" y="1399032"/>
            <a:ext cx="197510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bias direction ∝ β₂ × Cov(X,Z)</a:t>
            </a:r>
            <a:endParaRPr lang="en-US" sz="900" dirty="0"/>
          </a:p>
        </p:txBody>
      </p:sp>
      <p:sp>
        <p:nvSpPr>
          <p:cNvPr id="23" name="Text 19"/>
          <p:cNvSpPr/>
          <p:nvPr/>
        </p:nvSpPr>
        <p:spPr>
          <a:xfrm>
            <a:off x="7516368" y="1554480"/>
            <a:ext cx="2103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Cov(X, Z) &gt; 0</a:t>
            </a:r>
            <a:endParaRPr lang="en-US" sz="1150" dirty="0"/>
          </a:p>
        </p:txBody>
      </p:sp>
      <p:sp>
        <p:nvSpPr>
          <p:cNvPr id="24" name="Text 20"/>
          <p:cNvSpPr/>
          <p:nvPr/>
        </p:nvSpPr>
        <p:spPr>
          <a:xfrm>
            <a:off x="9619488" y="1554480"/>
            <a:ext cx="2103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Cov(X, Z) &lt; 0</a:t>
            </a:r>
            <a:endParaRPr lang="en-US" sz="1150" dirty="0"/>
          </a:p>
        </p:txBody>
      </p:sp>
      <p:sp>
        <p:nvSpPr>
          <p:cNvPr id="25" name="Text 21"/>
          <p:cNvSpPr/>
          <p:nvPr/>
        </p:nvSpPr>
        <p:spPr>
          <a:xfrm>
            <a:off x="5413248" y="2286000"/>
            <a:ext cx="2103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β₂ &gt; 0</a:t>
            </a:r>
            <a:endParaRPr lang="en-US" sz="1150" dirty="0"/>
          </a:p>
        </p:txBody>
      </p:sp>
      <p:sp>
        <p:nvSpPr>
          <p:cNvPr id="26" name="Text 22"/>
          <p:cNvSpPr/>
          <p:nvPr/>
        </p:nvSpPr>
        <p:spPr>
          <a:xfrm>
            <a:off x="5413248" y="3401568"/>
            <a:ext cx="2103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β₂ &lt; 0</a:t>
            </a:r>
            <a:endParaRPr lang="en-US" sz="1150" dirty="0"/>
          </a:p>
        </p:txBody>
      </p:sp>
      <p:sp>
        <p:nvSpPr>
          <p:cNvPr id="27" name="Shape 23"/>
          <p:cNvSpPr/>
          <p:nvPr/>
        </p:nvSpPr>
        <p:spPr>
          <a:xfrm>
            <a:off x="7571232" y="1938528"/>
            <a:ext cx="1993392" cy="1005840"/>
          </a:xfrm>
          <a:prstGeom prst="roundRect">
            <a:avLst>
              <a:gd name="adj" fmla="val 7273"/>
            </a:avLst>
          </a:prstGeom>
          <a:solidFill>
            <a:srgbClr val="FDF1EC"/>
          </a:solidFill>
          <a:ln w="12700">
            <a:solidFill>
              <a:srgbClr val="D35C5C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" name="Text 24"/>
          <p:cNvSpPr/>
          <p:nvPr/>
        </p:nvSpPr>
        <p:spPr>
          <a:xfrm>
            <a:off x="7571232" y="2304288"/>
            <a:ext cx="199339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D35C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upward</a:t>
            </a:r>
            <a:endParaRPr lang="en-US" sz="1500" dirty="0"/>
          </a:p>
        </p:txBody>
      </p:sp>
      <p:sp>
        <p:nvSpPr>
          <p:cNvPr id="29" name="Shape 25"/>
          <p:cNvSpPr/>
          <p:nvPr/>
        </p:nvSpPr>
        <p:spPr>
          <a:xfrm>
            <a:off x="9674352" y="1938528"/>
            <a:ext cx="1993392" cy="1005840"/>
          </a:xfrm>
          <a:prstGeom prst="roundRect">
            <a:avLst>
              <a:gd name="adj" fmla="val 7273"/>
            </a:avLst>
          </a:prstGeom>
          <a:solidFill>
            <a:srgbClr val="EEF3FA"/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0" name="Text 26"/>
          <p:cNvSpPr/>
          <p:nvPr/>
        </p:nvSpPr>
        <p:spPr>
          <a:xfrm>
            <a:off x="9674352" y="2304288"/>
            <a:ext cx="199339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downward</a:t>
            </a:r>
            <a:endParaRPr lang="en-US" sz="1500" dirty="0"/>
          </a:p>
        </p:txBody>
      </p:sp>
      <p:sp>
        <p:nvSpPr>
          <p:cNvPr id="31" name="Shape 27"/>
          <p:cNvSpPr/>
          <p:nvPr/>
        </p:nvSpPr>
        <p:spPr>
          <a:xfrm>
            <a:off x="7571232" y="3054096"/>
            <a:ext cx="1993392" cy="1005840"/>
          </a:xfrm>
          <a:prstGeom prst="roundRect">
            <a:avLst>
              <a:gd name="adj" fmla="val 7273"/>
            </a:avLst>
          </a:prstGeom>
          <a:solidFill>
            <a:srgbClr val="EEF3FA"/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" name="Text 28"/>
          <p:cNvSpPr/>
          <p:nvPr/>
        </p:nvSpPr>
        <p:spPr>
          <a:xfrm>
            <a:off x="7571232" y="3419856"/>
            <a:ext cx="199339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downward</a:t>
            </a:r>
            <a:endParaRPr lang="en-US" sz="1500" dirty="0"/>
          </a:p>
        </p:txBody>
      </p:sp>
      <p:sp>
        <p:nvSpPr>
          <p:cNvPr id="33" name="Shape 29"/>
          <p:cNvSpPr/>
          <p:nvPr/>
        </p:nvSpPr>
        <p:spPr>
          <a:xfrm>
            <a:off x="9674352" y="3054096"/>
            <a:ext cx="1993392" cy="1005840"/>
          </a:xfrm>
          <a:prstGeom prst="roundRect">
            <a:avLst>
              <a:gd name="adj" fmla="val 7273"/>
            </a:avLst>
          </a:prstGeom>
          <a:solidFill>
            <a:srgbClr val="FDF1EC"/>
          </a:solidFill>
          <a:ln w="12700">
            <a:solidFill>
              <a:srgbClr val="D35C5C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" name="Text 30"/>
          <p:cNvSpPr/>
          <p:nvPr/>
        </p:nvSpPr>
        <p:spPr>
          <a:xfrm>
            <a:off x="9674352" y="3419856"/>
            <a:ext cx="199339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D35C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upward</a:t>
            </a:r>
            <a:endParaRPr lang="en-US" sz="15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E97A52"/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525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教育と賃金の例に戻る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235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ability を観測できないと、education の係数は education そのものの効果だけを表さない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24160" y="256032"/>
            <a:ext cx="1243584" cy="256032"/>
          </a:xfrm>
          <a:prstGeom prst="roundRect">
            <a:avLst>
              <a:gd name="adj" fmla="val 17857"/>
            </a:avLst>
          </a:prstGeom>
          <a:solidFill>
            <a:srgbClr val="E97A52">
              <a:alpha val="15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60736" y="283464"/>
            <a:ext cx="117043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Bias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560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5 ｜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23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58368" y="1243584"/>
            <a:ext cx="4736592" cy="4425696"/>
          </a:xfrm>
          <a:prstGeom prst="roundRect">
            <a:avLst>
              <a:gd name="adj" fmla="val 1653"/>
            </a:avLst>
          </a:prstGeom>
          <a:solidFill>
            <a:srgbClr val="FFFFFF"/>
          </a:solidFill>
          <a:ln w="12700">
            <a:solidFill>
              <a:srgbClr val="E97A5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2" name="Shape 10"/>
          <p:cNvSpPr/>
          <p:nvPr/>
        </p:nvSpPr>
        <p:spPr>
          <a:xfrm>
            <a:off x="1243584" y="2304288"/>
            <a:ext cx="1097280" cy="1097280"/>
          </a:xfrm>
          <a:prstGeom prst="ellipse">
            <a:avLst/>
          </a:prstGeom>
          <a:solidFill>
            <a:srgbClr val="EEF3FA">
              <a:alpha val="92000"/>
            </a:srgbClr>
          </a:solidFill>
          <a:ln w="12700">
            <a:solidFill>
              <a:srgbClr val="EEF3FA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" name="Text 11"/>
          <p:cNvSpPr/>
          <p:nvPr/>
        </p:nvSpPr>
        <p:spPr>
          <a:xfrm>
            <a:off x="1316736" y="2432304"/>
            <a:ext cx="950976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8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Education</a:t>
            </a:r>
            <a:endParaRPr lang="en-US" sz="1280" dirty="0"/>
          </a:p>
        </p:txBody>
      </p:sp>
      <p:sp>
        <p:nvSpPr>
          <p:cNvPr id="14" name="Shape 12"/>
          <p:cNvSpPr/>
          <p:nvPr/>
        </p:nvSpPr>
        <p:spPr>
          <a:xfrm>
            <a:off x="1243584" y="3767328"/>
            <a:ext cx="1097280" cy="1097280"/>
          </a:xfrm>
          <a:prstGeom prst="ellipse">
            <a:avLst/>
          </a:prstGeom>
          <a:solidFill>
            <a:srgbClr val="FDF1EC">
              <a:alpha val="92000"/>
            </a:srgbClr>
          </a:solidFill>
          <a:ln w="12700">
            <a:solidFill>
              <a:srgbClr val="FDF1EC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" name="Text 13"/>
          <p:cNvSpPr/>
          <p:nvPr/>
        </p:nvSpPr>
        <p:spPr>
          <a:xfrm>
            <a:off x="1316736" y="3895344"/>
            <a:ext cx="950976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8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Ability</a:t>
            </a:r>
            <a:endParaRPr lang="en-US" sz="1280" dirty="0"/>
          </a:p>
        </p:txBody>
      </p:sp>
      <p:sp>
        <p:nvSpPr>
          <p:cNvPr id="16" name="Shape 14"/>
          <p:cNvSpPr/>
          <p:nvPr/>
        </p:nvSpPr>
        <p:spPr>
          <a:xfrm>
            <a:off x="3438144" y="3054096"/>
            <a:ext cx="1133856" cy="1133856"/>
          </a:xfrm>
          <a:prstGeom prst="ellipse">
            <a:avLst/>
          </a:prstGeom>
          <a:solidFill>
            <a:srgbClr val="ECF7F6">
              <a:alpha val="92000"/>
            </a:srgbClr>
          </a:solidFill>
          <a:ln w="12700">
            <a:solidFill>
              <a:srgbClr val="ECF7F6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Text 15"/>
          <p:cNvSpPr/>
          <p:nvPr/>
        </p:nvSpPr>
        <p:spPr>
          <a:xfrm>
            <a:off x="3511296" y="3182112"/>
            <a:ext cx="987552" cy="8778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8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Wage</a:t>
            </a:r>
            <a:endParaRPr lang="en-US" sz="1280" dirty="0"/>
          </a:p>
        </p:txBody>
      </p:sp>
      <p:sp>
        <p:nvSpPr>
          <p:cNvPr id="18" name="Shape 16"/>
          <p:cNvSpPr/>
          <p:nvPr/>
        </p:nvSpPr>
        <p:spPr>
          <a:xfrm>
            <a:off x="2340864" y="2852928"/>
            <a:ext cx="1115568" cy="640080"/>
          </a:xfrm>
          <a:prstGeom prst="line">
            <a:avLst/>
          </a:prstGeom>
          <a:noFill/>
          <a:ln w="12700">
            <a:solidFill>
              <a:srgbClr val="4F79A7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" name="Shape 17"/>
          <p:cNvSpPr/>
          <p:nvPr/>
        </p:nvSpPr>
        <p:spPr>
          <a:xfrm>
            <a:off x="2340864" y="4315968"/>
            <a:ext cx="1115568" cy="0"/>
          </a:xfrm>
          <a:prstGeom prst="line">
            <a:avLst/>
          </a:prstGeom>
          <a:noFill/>
          <a:ln w="12700">
            <a:solidFill>
              <a:srgbClr val="E97A52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" name="Shape 18"/>
          <p:cNvSpPr/>
          <p:nvPr/>
        </p:nvSpPr>
        <p:spPr>
          <a:xfrm>
            <a:off x="1792224" y="3767328"/>
            <a:ext cx="0" cy="0"/>
          </a:xfrm>
          <a:prstGeom prst="line">
            <a:avLst/>
          </a:prstGeom>
          <a:noFill/>
          <a:ln w="12700">
            <a:solidFill>
              <a:srgbClr val="D35C5C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" name="Text 19"/>
          <p:cNvSpPr/>
          <p:nvPr/>
        </p:nvSpPr>
        <p:spPr>
          <a:xfrm>
            <a:off x="1078992" y="5084064"/>
            <a:ext cx="142646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ability omitted</a:t>
            </a:r>
            <a:endParaRPr lang="en-US" sz="1050" dirty="0"/>
          </a:p>
        </p:txBody>
      </p:sp>
      <p:sp>
        <p:nvSpPr>
          <p:cNvPr id="22" name="Shape 20"/>
          <p:cNvSpPr/>
          <p:nvPr/>
        </p:nvSpPr>
        <p:spPr>
          <a:xfrm>
            <a:off x="5614416" y="1243584"/>
            <a:ext cx="5559552" cy="2103120"/>
          </a:xfrm>
          <a:prstGeom prst="roundRect">
            <a:avLst>
              <a:gd name="adj" fmla="val 3478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3" name="Text 21"/>
          <p:cNvSpPr/>
          <p:nvPr/>
        </p:nvSpPr>
        <p:spPr>
          <a:xfrm>
            <a:off x="5742432" y="1335024"/>
            <a:ext cx="53035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4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向きの読み方</a:t>
            </a:r>
            <a:endParaRPr lang="en-US" sz="1340" dirty="0"/>
          </a:p>
        </p:txBody>
      </p:sp>
      <p:sp>
        <p:nvSpPr>
          <p:cNvPr id="24" name="Text 22"/>
          <p:cNvSpPr/>
          <p:nvPr/>
        </p:nvSpPr>
        <p:spPr>
          <a:xfrm>
            <a:off x="5724144" y="162763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00" dirty="0"/>
          </a:p>
        </p:txBody>
      </p:sp>
      <p:sp>
        <p:nvSpPr>
          <p:cNvPr id="25" name="Text 23"/>
          <p:cNvSpPr/>
          <p:nvPr/>
        </p:nvSpPr>
        <p:spPr>
          <a:xfrm>
            <a:off x="5907024" y="1609344"/>
            <a:ext cx="515721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能力が高いほど賃金は高い（β₂ &gt; 0）。</a:t>
            </a:r>
            <a:endParaRPr lang="en-US" sz="1300" dirty="0"/>
          </a:p>
        </p:txBody>
      </p:sp>
      <p:sp>
        <p:nvSpPr>
          <p:cNvPr id="26" name="Text 24"/>
          <p:cNvSpPr/>
          <p:nvPr/>
        </p:nvSpPr>
        <p:spPr>
          <a:xfrm>
            <a:off x="5724144" y="196596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00" dirty="0"/>
          </a:p>
        </p:txBody>
      </p:sp>
      <p:sp>
        <p:nvSpPr>
          <p:cNvPr id="27" name="Text 25"/>
          <p:cNvSpPr/>
          <p:nvPr/>
        </p:nvSpPr>
        <p:spPr>
          <a:xfrm>
            <a:off x="5907024" y="1947672"/>
            <a:ext cx="515721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能力が高い人ほど教育年数も長い。</a:t>
            </a:r>
            <a:endParaRPr lang="en-US" sz="1300" dirty="0"/>
          </a:p>
        </p:txBody>
      </p:sp>
      <p:sp>
        <p:nvSpPr>
          <p:cNvPr id="28" name="Text 26"/>
          <p:cNvSpPr/>
          <p:nvPr/>
        </p:nvSpPr>
        <p:spPr>
          <a:xfrm>
            <a:off x="5724144" y="230428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00" dirty="0"/>
          </a:p>
        </p:txBody>
      </p:sp>
      <p:sp>
        <p:nvSpPr>
          <p:cNvPr id="29" name="Text 27"/>
          <p:cNvSpPr/>
          <p:nvPr/>
        </p:nvSpPr>
        <p:spPr>
          <a:xfrm>
            <a:off x="5907024" y="2286000"/>
            <a:ext cx="515721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だから ability を落とすと、education の係数は上方バイアスになりやすい。</a:t>
            </a:r>
            <a:endParaRPr lang="en-US" sz="1300" dirty="0"/>
          </a:p>
        </p:txBody>
      </p:sp>
      <p:pic>
        <p:nvPicPr>
          <p:cNvPr id="30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0720" y="3842102"/>
            <a:ext cx="5175504" cy="252788"/>
          </a:xfrm>
          <a:prstGeom prst="rect">
            <a:avLst/>
          </a:prstGeom>
        </p:spPr>
      </p:pic>
      <p:sp>
        <p:nvSpPr>
          <p:cNvPr id="31" name="Shape 28"/>
          <p:cNvSpPr/>
          <p:nvPr/>
        </p:nvSpPr>
        <p:spPr>
          <a:xfrm>
            <a:off x="7370064" y="4864608"/>
            <a:ext cx="1975104" cy="310896"/>
          </a:xfrm>
          <a:prstGeom prst="roundRect">
            <a:avLst/>
          </a:prstGeom>
          <a:solidFill>
            <a:srgbClr val="D35C5C">
              <a:alpha val="16000"/>
            </a:srgbClr>
          </a:solidFill>
          <a:ln w="12700">
            <a:solidFill>
              <a:srgbClr val="D35C5C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" name="Text 29"/>
          <p:cNvSpPr/>
          <p:nvPr/>
        </p:nvSpPr>
        <p:spPr>
          <a:xfrm>
            <a:off x="7397496" y="4919472"/>
            <a:ext cx="19202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D35C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upward bias on β̂₁</a:t>
            </a:r>
            <a:endParaRPr lang="en-US" sz="1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E97A52"/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525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少し意地悪な例：誤差項が X に依存しても、傾き bias が出ないことがある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235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misspecified ではあるが、線形の傾きだけを見ると平均的にはずれない例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24160" y="256032"/>
            <a:ext cx="1243584" cy="256032"/>
          </a:xfrm>
          <a:prstGeom prst="roundRect">
            <a:avLst>
              <a:gd name="adj" fmla="val 17857"/>
            </a:avLst>
          </a:prstGeom>
          <a:solidFill>
            <a:srgbClr val="E97A52">
              <a:alpha val="15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60736" y="283464"/>
            <a:ext cx="117043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Bias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560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5 ｜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24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58368" y="1243584"/>
            <a:ext cx="5852160" cy="4425696"/>
          </a:xfrm>
          <a:prstGeom prst="roundRect">
            <a:avLst>
              <a:gd name="adj" fmla="val 1653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2" name="Image 0" descr="/mnt/data/lecture5_rebuilt_work/assets/evil_curv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8" y="2476868"/>
            <a:ext cx="5669280" cy="2233447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768096" y="1335024"/>
            <a:ext cx="132588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Text 11"/>
          <p:cNvSpPr/>
          <p:nvPr/>
        </p:nvSpPr>
        <p:spPr>
          <a:xfrm>
            <a:off x="804672" y="1362456"/>
            <a:ext cx="125272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nonlinear omitted term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6729984" y="1243584"/>
            <a:ext cx="4443984" cy="1408176"/>
          </a:xfrm>
          <a:prstGeom prst="roundRect">
            <a:avLst>
              <a:gd name="adj" fmla="val 5195"/>
            </a:avLst>
          </a:prstGeom>
          <a:solidFill>
            <a:srgbClr val="FFFFFF"/>
          </a:solidFill>
          <a:ln w="12700">
            <a:solidFill>
              <a:srgbClr val="E97A5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6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7150" y="1645920"/>
            <a:ext cx="2793076" cy="365760"/>
          </a:xfrm>
          <a:prstGeom prst="rect">
            <a:avLst/>
          </a:prstGeom>
        </p:spPr>
      </p:pic>
      <p:sp>
        <p:nvSpPr>
          <p:cNvPr id="17" name="Shape 13"/>
          <p:cNvSpPr/>
          <p:nvPr/>
        </p:nvSpPr>
        <p:spPr>
          <a:xfrm>
            <a:off x="6729984" y="2852928"/>
            <a:ext cx="4443984" cy="1408176"/>
          </a:xfrm>
          <a:prstGeom prst="roundRect">
            <a:avLst>
              <a:gd name="adj" fmla="val 5195"/>
            </a:avLst>
          </a:prstGeom>
          <a:solidFill>
            <a:srgbClr val="FFFFFF"/>
          </a:solidFill>
          <a:ln w="12700">
            <a:solidFill>
              <a:srgbClr val="4F79A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68985" y="3255264"/>
            <a:ext cx="2892829" cy="365760"/>
          </a:xfrm>
          <a:prstGeom prst="rect">
            <a:avLst/>
          </a:prstGeom>
        </p:spPr>
      </p:pic>
      <p:sp>
        <p:nvSpPr>
          <p:cNvPr id="19" name="Shape 14"/>
          <p:cNvSpPr/>
          <p:nvPr/>
        </p:nvSpPr>
        <p:spPr>
          <a:xfrm>
            <a:off x="6729984" y="4462272"/>
            <a:ext cx="4443984" cy="1207008"/>
          </a:xfrm>
          <a:prstGeom prst="roundRect">
            <a:avLst>
              <a:gd name="adj" fmla="val 6061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0" name="Text 15"/>
          <p:cNvSpPr/>
          <p:nvPr/>
        </p:nvSpPr>
        <p:spPr>
          <a:xfrm>
            <a:off x="6858000" y="4553712"/>
            <a:ext cx="418795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4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解釈</a:t>
            </a:r>
            <a:endParaRPr lang="en-US" sz="1340" dirty="0"/>
          </a:p>
        </p:txBody>
      </p:sp>
      <p:sp>
        <p:nvSpPr>
          <p:cNvPr id="21" name="Text 16"/>
          <p:cNvSpPr/>
          <p:nvPr/>
        </p:nvSpPr>
        <p:spPr>
          <a:xfrm>
            <a:off x="6839712" y="484632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6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360" dirty="0"/>
          </a:p>
        </p:txBody>
      </p:sp>
      <p:sp>
        <p:nvSpPr>
          <p:cNvPr id="22" name="Text 17"/>
          <p:cNvSpPr/>
          <p:nvPr/>
        </p:nvSpPr>
        <p:spPr>
          <a:xfrm>
            <a:off x="7022592" y="4828032"/>
            <a:ext cx="404164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6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model は正しくないが、X の一次の傾きだけ見れば平均的な bias は出ない。</a:t>
            </a:r>
            <a:endParaRPr lang="en-US" sz="116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E97A52"/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525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そのシミュレーションを分布で見る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235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simple model でも中心は 2 付近だが、正しい specification を入れた方がはるかに精密になる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24160" y="256032"/>
            <a:ext cx="1243584" cy="256032"/>
          </a:xfrm>
          <a:prstGeom prst="roundRect">
            <a:avLst>
              <a:gd name="adj" fmla="val 17857"/>
            </a:avLst>
          </a:prstGeom>
          <a:solidFill>
            <a:srgbClr val="E97A52">
              <a:alpha val="15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60736" y="283464"/>
            <a:ext cx="117043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Bias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560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5 ｜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25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58368" y="1243584"/>
            <a:ext cx="3566160" cy="4425696"/>
          </a:xfrm>
          <a:prstGeom prst="roundRect">
            <a:avLst>
              <a:gd name="adj" fmla="val 2051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2" name="Image 0" descr="/mnt/data/lecture5_rebuilt_work/assets/evil_hist_sim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8" y="2364242"/>
            <a:ext cx="3383280" cy="2458699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768096" y="1335024"/>
            <a:ext cx="132588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Text 11"/>
          <p:cNvSpPr/>
          <p:nvPr/>
        </p:nvSpPr>
        <p:spPr>
          <a:xfrm>
            <a:off x="804672" y="1362456"/>
            <a:ext cx="125272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lm(y ~ x)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4443984" y="1243584"/>
            <a:ext cx="3566160" cy="4425696"/>
          </a:xfrm>
          <a:prstGeom prst="roundRect">
            <a:avLst>
              <a:gd name="adj" fmla="val 2051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6" name="Image 1" descr="/mnt/data/lecture5_rebuilt_work/assets/evil_hist_qua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5424" y="2327067"/>
            <a:ext cx="3383280" cy="2533050"/>
          </a:xfrm>
          <a:prstGeom prst="rect">
            <a:avLst/>
          </a:prstGeom>
        </p:spPr>
      </p:pic>
      <p:sp>
        <p:nvSpPr>
          <p:cNvPr id="17" name="Shape 13"/>
          <p:cNvSpPr/>
          <p:nvPr/>
        </p:nvSpPr>
        <p:spPr>
          <a:xfrm>
            <a:off x="4553712" y="1335024"/>
            <a:ext cx="132588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" name="Text 14"/>
          <p:cNvSpPr/>
          <p:nvPr/>
        </p:nvSpPr>
        <p:spPr>
          <a:xfrm>
            <a:off x="4590288" y="1362456"/>
            <a:ext cx="125272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lm(y ~ x + x²−1)</a:t>
            </a:r>
            <a:endParaRPr lang="en-US" sz="900" dirty="0"/>
          </a:p>
        </p:txBody>
      </p:sp>
      <p:sp>
        <p:nvSpPr>
          <p:cNvPr id="19" name="Shape 15"/>
          <p:cNvSpPr/>
          <p:nvPr/>
        </p:nvSpPr>
        <p:spPr>
          <a:xfrm>
            <a:off x="8229600" y="1389888"/>
            <a:ext cx="1408176" cy="1152144"/>
          </a:xfrm>
          <a:prstGeom prst="roundRect">
            <a:avLst>
              <a:gd name="adj" fmla="val 6349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0" name="Shape 16"/>
          <p:cNvSpPr/>
          <p:nvPr/>
        </p:nvSpPr>
        <p:spPr>
          <a:xfrm>
            <a:off x="8321040" y="1481328"/>
            <a:ext cx="1133856" cy="210312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" name="Text 17"/>
          <p:cNvSpPr/>
          <p:nvPr/>
        </p:nvSpPr>
        <p:spPr>
          <a:xfrm>
            <a:off x="8357616" y="1508760"/>
            <a:ext cx="106070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mean</a:t>
            </a:r>
            <a:endParaRPr lang="en-US" sz="900" dirty="0"/>
          </a:p>
        </p:txBody>
      </p:sp>
      <p:sp>
        <p:nvSpPr>
          <p:cNvPr id="22" name="Text 18"/>
          <p:cNvSpPr/>
          <p:nvPr/>
        </p:nvSpPr>
        <p:spPr>
          <a:xfrm>
            <a:off x="8339328" y="1801368"/>
            <a:ext cx="11887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2.000</a:t>
            </a:r>
            <a:endParaRPr lang="en-US" sz="2200" dirty="0"/>
          </a:p>
        </p:txBody>
      </p:sp>
      <p:sp>
        <p:nvSpPr>
          <p:cNvPr id="23" name="Text 19"/>
          <p:cNvSpPr/>
          <p:nvPr/>
        </p:nvSpPr>
        <p:spPr>
          <a:xfrm>
            <a:off x="8339328" y="2157984"/>
            <a:ext cx="1188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3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simple</a:t>
            </a:r>
            <a:endParaRPr lang="en-US" sz="1030" dirty="0"/>
          </a:p>
        </p:txBody>
      </p:sp>
      <p:sp>
        <p:nvSpPr>
          <p:cNvPr id="24" name="Shape 20"/>
          <p:cNvSpPr/>
          <p:nvPr/>
        </p:nvSpPr>
        <p:spPr>
          <a:xfrm>
            <a:off x="9784080" y="1389888"/>
            <a:ext cx="1408176" cy="1152144"/>
          </a:xfrm>
          <a:prstGeom prst="roundRect">
            <a:avLst>
              <a:gd name="adj" fmla="val 6349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5" name="Shape 21"/>
          <p:cNvSpPr/>
          <p:nvPr/>
        </p:nvSpPr>
        <p:spPr>
          <a:xfrm>
            <a:off x="9875520" y="1481328"/>
            <a:ext cx="1133856" cy="210312"/>
          </a:xfrm>
          <a:prstGeom prst="roundRect">
            <a:avLst/>
          </a:prstGeom>
          <a:solidFill>
            <a:srgbClr val="4F79A7">
              <a:alpha val="16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" name="Text 22"/>
          <p:cNvSpPr/>
          <p:nvPr/>
        </p:nvSpPr>
        <p:spPr>
          <a:xfrm>
            <a:off x="9912096" y="1508760"/>
            <a:ext cx="106070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mean</a:t>
            </a:r>
            <a:endParaRPr lang="en-US" sz="900" dirty="0"/>
          </a:p>
        </p:txBody>
      </p:sp>
      <p:sp>
        <p:nvSpPr>
          <p:cNvPr id="27" name="Text 23"/>
          <p:cNvSpPr/>
          <p:nvPr/>
        </p:nvSpPr>
        <p:spPr>
          <a:xfrm>
            <a:off x="9893808" y="1801368"/>
            <a:ext cx="11887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1.998</a:t>
            </a:r>
            <a:endParaRPr lang="en-US" sz="2200" dirty="0"/>
          </a:p>
        </p:txBody>
      </p:sp>
      <p:sp>
        <p:nvSpPr>
          <p:cNvPr id="28" name="Text 24"/>
          <p:cNvSpPr/>
          <p:nvPr/>
        </p:nvSpPr>
        <p:spPr>
          <a:xfrm>
            <a:off x="9893808" y="2157984"/>
            <a:ext cx="1188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3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quadratic</a:t>
            </a:r>
            <a:endParaRPr lang="en-US" sz="1030" dirty="0"/>
          </a:p>
        </p:txBody>
      </p:sp>
      <p:sp>
        <p:nvSpPr>
          <p:cNvPr id="29" name="Shape 25"/>
          <p:cNvSpPr/>
          <p:nvPr/>
        </p:nvSpPr>
        <p:spPr>
          <a:xfrm>
            <a:off x="8229600" y="2798064"/>
            <a:ext cx="1408176" cy="1152144"/>
          </a:xfrm>
          <a:prstGeom prst="roundRect">
            <a:avLst>
              <a:gd name="adj" fmla="val 6349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30" name="Shape 26"/>
          <p:cNvSpPr/>
          <p:nvPr/>
        </p:nvSpPr>
        <p:spPr>
          <a:xfrm>
            <a:off x="8321040" y="2889504"/>
            <a:ext cx="1133856" cy="210312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" name="Text 27"/>
          <p:cNvSpPr/>
          <p:nvPr/>
        </p:nvSpPr>
        <p:spPr>
          <a:xfrm>
            <a:off x="8357616" y="2916936"/>
            <a:ext cx="106070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sd</a:t>
            </a:r>
            <a:endParaRPr lang="en-US" sz="900" dirty="0"/>
          </a:p>
        </p:txBody>
      </p:sp>
      <p:sp>
        <p:nvSpPr>
          <p:cNvPr id="32" name="Text 28"/>
          <p:cNvSpPr/>
          <p:nvPr/>
        </p:nvSpPr>
        <p:spPr>
          <a:xfrm>
            <a:off x="8339328" y="3209544"/>
            <a:ext cx="11887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0.320</a:t>
            </a:r>
            <a:endParaRPr lang="en-US" sz="2200" dirty="0"/>
          </a:p>
        </p:txBody>
      </p:sp>
      <p:sp>
        <p:nvSpPr>
          <p:cNvPr id="33" name="Text 29"/>
          <p:cNvSpPr/>
          <p:nvPr/>
        </p:nvSpPr>
        <p:spPr>
          <a:xfrm>
            <a:off x="8339328" y="3566160"/>
            <a:ext cx="1188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3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simple</a:t>
            </a:r>
            <a:endParaRPr lang="en-US" sz="1030" dirty="0"/>
          </a:p>
        </p:txBody>
      </p:sp>
      <p:sp>
        <p:nvSpPr>
          <p:cNvPr id="34" name="Shape 30"/>
          <p:cNvSpPr/>
          <p:nvPr/>
        </p:nvSpPr>
        <p:spPr>
          <a:xfrm>
            <a:off x="9784080" y="2798064"/>
            <a:ext cx="1408176" cy="1152144"/>
          </a:xfrm>
          <a:prstGeom prst="roundRect">
            <a:avLst>
              <a:gd name="adj" fmla="val 6349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35" name="Shape 31"/>
          <p:cNvSpPr/>
          <p:nvPr/>
        </p:nvSpPr>
        <p:spPr>
          <a:xfrm>
            <a:off x="9875520" y="2889504"/>
            <a:ext cx="1133856" cy="210312"/>
          </a:xfrm>
          <a:prstGeom prst="roundRect">
            <a:avLst/>
          </a:prstGeom>
          <a:solidFill>
            <a:srgbClr val="4F79A7">
              <a:alpha val="16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6" name="Text 32"/>
          <p:cNvSpPr/>
          <p:nvPr/>
        </p:nvSpPr>
        <p:spPr>
          <a:xfrm>
            <a:off x="9912096" y="2916936"/>
            <a:ext cx="106070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sd</a:t>
            </a:r>
            <a:endParaRPr lang="en-US" sz="900" dirty="0"/>
          </a:p>
        </p:txBody>
      </p:sp>
      <p:sp>
        <p:nvSpPr>
          <p:cNvPr id="37" name="Text 33"/>
          <p:cNvSpPr/>
          <p:nvPr/>
        </p:nvSpPr>
        <p:spPr>
          <a:xfrm>
            <a:off x="9893808" y="3209544"/>
            <a:ext cx="11887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0.104</a:t>
            </a:r>
            <a:endParaRPr lang="en-US" sz="2200" dirty="0"/>
          </a:p>
        </p:txBody>
      </p:sp>
      <p:sp>
        <p:nvSpPr>
          <p:cNvPr id="38" name="Text 34"/>
          <p:cNvSpPr/>
          <p:nvPr/>
        </p:nvSpPr>
        <p:spPr>
          <a:xfrm>
            <a:off x="9893808" y="3566160"/>
            <a:ext cx="11887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3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quadratic</a:t>
            </a:r>
            <a:endParaRPr lang="en-US" sz="1030" dirty="0"/>
          </a:p>
        </p:txBody>
      </p:sp>
      <p:sp>
        <p:nvSpPr>
          <p:cNvPr id="39" name="Shape 35"/>
          <p:cNvSpPr/>
          <p:nvPr/>
        </p:nvSpPr>
        <p:spPr>
          <a:xfrm>
            <a:off x="8174736" y="4352544"/>
            <a:ext cx="3017520" cy="1316736"/>
          </a:xfrm>
          <a:prstGeom prst="roundRect">
            <a:avLst>
              <a:gd name="adj" fmla="val 5556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40" name="Text 36"/>
          <p:cNvSpPr/>
          <p:nvPr/>
        </p:nvSpPr>
        <p:spPr>
          <a:xfrm>
            <a:off x="8302752" y="4443984"/>
            <a:ext cx="276148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4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ポイント</a:t>
            </a:r>
            <a:endParaRPr lang="en-US" sz="1340" dirty="0"/>
          </a:p>
        </p:txBody>
      </p:sp>
      <p:sp>
        <p:nvSpPr>
          <p:cNvPr id="41" name="Text 37"/>
          <p:cNvSpPr/>
          <p:nvPr/>
        </p:nvSpPr>
        <p:spPr>
          <a:xfrm>
            <a:off x="8284464" y="473659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6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360" dirty="0"/>
          </a:p>
        </p:txBody>
      </p:sp>
      <p:sp>
        <p:nvSpPr>
          <p:cNvPr id="42" name="Text 38"/>
          <p:cNvSpPr/>
          <p:nvPr/>
        </p:nvSpPr>
        <p:spPr>
          <a:xfrm>
            <a:off x="8467344" y="4718304"/>
            <a:ext cx="261518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6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平均的な bias が小さくても、misspecification は precision を大きく損なう。</a:t>
            </a:r>
            <a:endParaRPr lang="en-US" sz="116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E97A52"/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525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バイアスの節のまとめ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235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何が平均をずらすのか、そしてどちら向きにずれそうかを言えるようにする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24160" y="256032"/>
            <a:ext cx="1243584" cy="256032"/>
          </a:xfrm>
          <a:prstGeom prst="roundRect">
            <a:avLst>
              <a:gd name="adj" fmla="val 17857"/>
            </a:avLst>
          </a:prstGeom>
          <a:solidFill>
            <a:srgbClr val="E97A52">
              <a:alpha val="15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60736" y="283464"/>
            <a:ext cx="117043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Bias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560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5 ｜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26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822960" y="1700784"/>
            <a:ext cx="3163824" cy="3456432"/>
          </a:xfrm>
          <a:prstGeom prst="roundRect">
            <a:avLst>
              <a:gd name="adj" fmla="val 2312"/>
            </a:avLst>
          </a:prstGeom>
          <a:solidFill>
            <a:srgbClr val="FDF1EC"/>
          </a:solidFill>
          <a:ln w="12700">
            <a:solidFill>
              <a:srgbClr val="E97A5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2" name="Shape 10"/>
          <p:cNvSpPr/>
          <p:nvPr/>
        </p:nvSpPr>
        <p:spPr>
          <a:xfrm>
            <a:off x="950976" y="1847088"/>
            <a:ext cx="859536" cy="210312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" name="Text 11"/>
          <p:cNvSpPr/>
          <p:nvPr/>
        </p:nvSpPr>
        <p:spPr>
          <a:xfrm>
            <a:off x="987552" y="1874520"/>
            <a:ext cx="78638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Point A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969264" y="2359152"/>
            <a:ext cx="2779776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5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bias を作るもの</a:t>
            </a:r>
            <a:endParaRPr lang="en-US" sz="1650" dirty="0"/>
          </a:p>
        </p:txBody>
      </p:sp>
      <p:sp>
        <p:nvSpPr>
          <p:cNvPr id="15" name="Text 13"/>
          <p:cNvSpPr/>
          <p:nvPr/>
        </p:nvSpPr>
        <p:spPr>
          <a:xfrm>
            <a:off x="987552" y="3072384"/>
            <a:ext cx="2743200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説明変数 X と誤差項 u の相関。</a:t>
            </a:r>
            <a:endParaRPr lang="en-US" sz="1300" dirty="0"/>
          </a:p>
        </p:txBody>
      </p:sp>
      <p:sp>
        <p:nvSpPr>
          <p:cNvPr id="16" name="Shape 14"/>
          <p:cNvSpPr/>
          <p:nvPr/>
        </p:nvSpPr>
        <p:spPr>
          <a:xfrm>
            <a:off x="4526280" y="1700784"/>
            <a:ext cx="3163824" cy="3456432"/>
          </a:xfrm>
          <a:prstGeom prst="roundRect">
            <a:avLst>
              <a:gd name="adj" fmla="val 2312"/>
            </a:avLst>
          </a:prstGeom>
          <a:solidFill>
            <a:srgbClr val="EEF3FA"/>
          </a:solidFill>
          <a:ln w="12700">
            <a:solidFill>
              <a:srgbClr val="4F79A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7" name="Shape 15"/>
          <p:cNvSpPr/>
          <p:nvPr/>
        </p:nvSpPr>
        <p:spPr>
          <a:xfrm>
            <a:off x="4654296" y="1847088"/>
            <a:ext cx="859536" cy="210312"/>
          </a:xfrm>
          <a:prstGeom prst="roundRect">
            <a:avLst/>
          </a:prstGeom>
          <a:solidFill>
            <a:srgbClr val="4F79A7">
              <a:alpha val="16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" name="Text 16"/>
          <p:cNvSpPr/>
          <p:nvPr/>
        </p:nvSpPr>
        <p:spPr>
          <a:xfrm>
            <a:off x="4690872" y="1874520"/>
            <a:ext cx="78638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Point B</a:t>
            </a:r>
            <a:endParaRPr lang="en-US" sz="900" dirty="0"/>
          </a:p>
        </p:txBody>
      </p:sp>
      <p:sp>
        <p:nvSpPr>
          <p:cNvPr id="19" name="Text 17"/>
          <p:cNvSpPr/>
          <p:nvPr/>
        </p:nvSpPr>
        <p:spPr>
          <a:xfrm>
            <a:off x="4672584" y="2359152"/>
            <a:ext cx="2779776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5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向きを読む鍵</a:t>
            </a:r>
            <a:endParaRPr lang="en-US" sz="1650" dirty="0"/>
          </a:p>
        </p:txBody>
      </p:sp>
      <p:sp>
        <p:nvSpPr>
          <p:cNvPr id="20" name="Text 18"/>
          <p:cNvSpPr/>
          <p:nvPr/>
        </p:nvSpPr>
        <p:spPr>
          <a:xfrm>
            <a:off x="4690872" y="3072384"/>
            <a:ext cx="2743200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β₂ の符号 × Cov(X,Z) の符号。</a:t>
            </a:r>
            <a:endParaRPr lang="en-US" sz="1300" dirty="0"/>
          </a:p>
        </p:txBody>
      </p:sp>
      <p:sp>
        <p:nvSpPr>
          <p:cNvPr id="21" name="Shape 19"/>
          <p:cNvSpPr/>
          <p:nvPr/>
        </p:nvSpPr>
        <p:spPr>
          <a:xfrm>
            <a:off x="8229600" y="1700784"/>
            <a:ext cx="3163824" cy="3456432"/>
          </a:xfrm>
          <a:prstGeom prst="roundRect">
            <a:avLst>
              <a:gd name="adj" fmla="val 2312"/>
            </a:avLst>
          </a:prstGeom>
          <a:solidFill>
            <a:srgbClr val="F2EEFC"/>
          </a:solidFill>
          <a:ln w="12700">
            <a:solidFill>
              <a:srgbClr val="7E63D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2" name="Shape 20"/>
          <p:cNvSpPr/>
          <p:nvPr/>
        </p:nvSpPr>
        <p:spPr>
          <a:xfrm>
            <a:off x="8357616" y="1847088"/>
            <a:ext cx="859536" cy="210312"/>
          </a:xfrm>
          <a:prstGeom prst="roundRect">
            <a:avLst/>
          </a:prstGeom>
          <a:solidFill>
            <a:srgbClr val="7E63D2">
              <a:alpha val="16000"/>
            </a:srgbClr>
          </a:solidFill>
          <a:ln w="12700">
            <a:solidFill>
              <a:srgbClr val="7E63D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" name="Text 21"/>
          <p:cNvSpPr/>
          <p:nvPr/>
        </p:nvSpPr>
        <p:spPr>
          <a:xfrm>
            <a:off x="8394192" y="1874520"/>
            <a:ext cx="78638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7E63D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Point C</a:t>
            </a:r>
            <a:endParaRPr lang="en-US" sz="900" dirty="0"/>
          </a:p>
        </p:txBody>
      </p:sp>
      <p:sp>
        <p:nvSpPr>
          <p:cNvPr id="24" name="Text 22"/>
          <p:cNvSpPr/>
          <p:nvPr/>
        </p:nvSpPr>
        <p:spPr>
          <a:xfrm>
            <a:off x="8375904" y="2359152"/>
            <a:ext cx="2779776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5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次の節との違い</a:t>
            </a:r>
            <a:endParaRPr lang="en-US" sz="1650" dirty="0"/>
          </a:p>
        </p:txBody>
      </p:sp>
      <p:sp>
        <p:nvSpPr>
          <p:cNvPr id="25" name="Text 23"/>
          <p:cNvSpPr/>
          <p:nvPr/>
        </p:nvSpPr>
        <p:spPr>
          <a:xfrm>
            <a:off x="8394192" y="3072384"/>
            <a:ext cx="2743200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多重共線性は平均をずらす問題ではなく、精度の問題。</a:t>
            </a:r>
            <a:endParaRPr lang="en-US" sz="1300" dirty="0"/>
          </a:p>
        </p:txBody>
      </p:sp>
      <p:pic>
        <p:nvPicPr>
          <p:cNvPr id="26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30079" y="5431536"/>
            <a:ext cx="2264786" cy="32918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7E63D2"/>
          </a:solidFill>
          <a:ln w="12700">
            <a:solidFill>
              <a:srgbClr val="7E63D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Shape 1"/>
          <p:cNvSpPr/>
          <p:nvPr/>
        </p:nvSpPr>
        <p:spPr>
          <a:xfrm>
            <a:off x="0" y="6263640"/>
            <a:ext cx="12191695" cy="59436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" name="Text 2"/>
          <p:cNvSpPr/>
          <p:nvPr/>
        </p:nvSpPr>
        <p:spPr>
          <a:xfrm>
            <a:off x="640080" y="786384"/>
            <a:ext cx="1828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7E63D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5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40080" y="1188720"/>
            <a:ext cx="5669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多重共線性</a:t>
            </a:r>
            <a:endParaRPr lang="en-US" sz="2700" dirty="0"/>
          </a:p>
        </p:txBody>
      </p:sp>
      <p:sp>
        <p:nvSpPr>
          <p:cNvPr id="6" name="Text 4"/>
          <p:cNvSpPr/>
          <p:nvPr/>
        </p:nvSpPr>
        <p:spPr>
          <a:xfrm>
            <a:off x="658368" y="1783080"/>
            <a:ext cx="51206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ここからは別の問題：平均は合っていても、説明変数どうしが似すぎると係数が不安定になる。</a:t>
            </a:r>
            <a:endParaRPr lang="en-US" sz="1330" dirty="0"/>
          </a:p>
        </p:txBody>
      </p:sp>
      <p:sp>
        <p:nvSpPr>
          <p:cNvPr id="7" name="Text 5"/>
          <p:cNvSpPr/>
          <p:nvPr/>
        </p:nvSpPr>
        <p:spPr>
          <a:xfrm>
            <a:off x="768096" y="254203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950976" y="2523744"/>
            <a:ext cx="5029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外生性が成り立っていれば平均的には正しい。</a:t>
            </a:r>
            <a:endParaRPr lang="en-US" sz="1550" dirty="0"/>
          </a:p>
        </p:txBody>
      </p:sp>
      <p:sp>
        <p:nvSpPr>
          <p:cNvPr id="9" name="Text 7"/>
          <p:cNvSpPr/>
          <p:nvPr/>
        </p:nvSpPr>
        <p:spPr>
          <a:xfrm>
            <a:off x="768096" y="298094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950976" y="2962656"/>
            <a:ext cx="5029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しかし X 同士が強く相関すると、それぞれの独立した variation が乏しくなる。</a:t>
            </a:r>
            <a:endParaRPr lang="en-US" sz="1550" dirty="0"/>
          </a:p>
        </p:txBody>
      </p:sp>
      <p:sp>
        <p:nvSpPr>
          <p:cNvPr id="11" name="Text 9"/>
          <p:cNvSpPr/>
          <p:nvPr/>
        </p:nvSpPr>
        <p:spPr>
          <a:xfrm>
            <a:off x="768096" y="341985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950976" y="3401568"/>
            <a:ext cx="5029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その結果、標準誤差が膨らみ、個別係数の解釈が不安定になる。</a:t>
            </a:r>
            <a:endParaRPr lang="en-US" sz="1550" dirty="0"/>
          </a:p>
        </p:txBody>
      </p:sp>
      <p:sp>
        <p:nvSpPr>
          <p:cNvPr id="13" name="Shape 11"/>
          <p:cNvSpPr/>
          <p:nvPr/>
        </p:nvSpPr>
        <p:spPr>
          <a:xfrm>
            <a:off x="6400800" y="786384"/>
            <a:ext cx="5166360" cy="4709160"/>
          </a:xfrm>
          <a:prstGeom prst="roundRect">
            <a:avLst>
              <a:gd name="adj" fmla="val 1553"/>
            </a:avLst>
          </a:prstGeom>
          <a:solidFill>
            <a:srgbClr val="FFFFFF"/>
          </a:solidFill>
          <a:ln w="12700">
            <a:solidFill>
              <a:srgbClr val="7E63D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4" name="Image 0" descr="/mnt/data/lecture5_rebuilt_work/assets/low_high_corr_scat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960" y="2134309"/>
            <a:ext cx="4892040" cy="2022455"/>
          </a:xfrm>
          <a:prstGeom prst="rect">
            <a:avLst/>
          </a:prstGeom>
        </p:spPr>
      </p:pic>
      <p:sp>
        <p:nvSpPr>
          <p:cNvPr id="15" name="Shape 12"/>
          <p:cNvSpPr/>
          <p:nvPr/>
        </p:nvSpPr>
        <p:spPr>
          <a:xfrm>
            <a:off x="658368" y="5230368"/>
            <a:ext cx="1325880" cy="310896"/>
          </a:xfrm>
          <a:prstGeom prst="roundRect">
            <a:avLst/>
          </a:prstGeom>
          <a:solidFill>
            <a:srgbClr val="7E63D2">
              <a:alpha val="16000"/>
            </a:srgbClr>
          </a:solidFill>
          <a:ln w="12700">
            <a:solidFill>
              <a:srgbClr val="7E63D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" name="Text 13"/>
          <p:cNvSpPr/>
          <p:nvPr/>
        </p:nvSpPr>
        <p:spPr>
          <a:xfrm>
            <a:off x="685800" y="5285232"/>
            <a:ext cx="127101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7E63D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多重共線性</a:t>
            </a:r>
            <a:endParaRPr lang="en-US" sz="1000" dirty="0"/>
          </a:p>
        </p:txBody>
      </p:sp>
      <p:sp>
        <p:nvSpPr>
          <p:cNvPr id="17" name="Shape 14"/>
          <p:cNvSpPr/>
          <p:nvPr/>
        </p:nvSpPr>
        <p:spPr>
          <a:xfrm>
            <a:off x="2148840" y="5230368"/>
            <a:ext cx="1600200" cy="310896"/>
          </a:xfrm>
          <a:prstGeom prst="roundRect">
            <a:avLst/>
          </a:prstGeom>
          <a:solidFill>
            <a:srgbClr val="4F79A7">
              <a:alpha val="16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" name="Text 15"/>
          <p:cNvSpPr/>
          <p:nvPr/>
        </p:nvSpPr>
        <p:spPr>
          <a:xfrm>
            <a:off x="2176272" y="5285232"/>
            <a:ext cx="154533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partial effect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04488" y="5230368"/>
            <a:ext cx="1627632" cy="310896"/>
          </a:xfrm>
          <a:prstGeom prst="roundRect">
            <a:avLst/>
          </a:prstGeom>
          <a:solidFill>
            <a:srgbClr val="E2B935">
              <a:alpha val="16000"/>
            </a:srgbClr>
          </a:solidFill>
          <a:ln w="12700">
            <a:solidFill>
              <a:srgbClr val="E2B935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" name="Text 17"/>
          <p:cNvSpPr/>
          <p:nvPr/>
        </p:nvSpPr>
        <p:spPr>
          <a:xfrm>
            <a:off x="3931920" y="5285232"/>
            <a:ext cx="157276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E2B935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OLS</a:t>
            </a:r>
            <a:endParaRPr lang="en-US" sz="1000" dirty="0"/>
          </a:p>
        </p:txBody>
      </p:sp>
      <p:sp>
        <p:nvSpPr>
          <p:cNvPr id="21" name="Text 1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27</a:t>
            </a:r>
            <a:endParaRPr lang="en-US" sz="9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7E63D2"/>
          </a:solidFill>
          <a:ln w="12700">
            <a:solidFill>
              <a:srgbClr val="7E63D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525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多重共線性とは何か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235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バイアスの問題ではなく、「片方だけを動かす variation が少ない」ことによる precision の問題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24160" y="256032"/>
            <a:ext cx="1243584" cy="256032"/>
          </a:xfrm>
          <a:prstGeom prst="roundRect">
            <a:avLst>
              <a:gd name="adj" fmla="val 17857"/>
            </a:avLst>
          </a:prstGeom>
          <a:solidFill>
            <a:srgbClr val="7E63D2">
              <a:alpha val="15000"/>
            </a:srgbClr>
          </a:solidFill>
          <a:ln w="12700">
            <a:solidFill>
              <a:srgbClr val="7E63D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60736" y="283464"/>
            <a:ext cx="117043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7E63D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Collinearity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560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5 ｜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28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58368" y="1243584"/>
            <a:ext cx="4828032" cy="4425696"/>
          </a:xfrm>
          <a:prstGeom prst="roundRect">
            <a:avLst>
              <a:gd name="adj" fmla="val 1653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2" name="Text 10"/>
          <p:cNvSpPr/>
          <p:nvPr/>
        </p:nvSpPr>
        <p:spPr>
          <a:xfrm>
            <a:off x="786384" y="1335024"/>
            <a:ext cx="45720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40" b="1" dirty="0">
                <a:solidFill>
                  <a:srgbClr val="7E63D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典型的に起きること</a:t>
            </a:r>
            <a:endParaRPr lang="en-US" sz="1340" dirty="0"/>
          </a:p>
        </p:txBody>
      </p:sp>
      <p:sp>
        <p:nvSpPr>
          <p:cNvPr id="13" name="Text 11"/>
          <p:cNvSpPr/>
          <p:nvPr/>
        </p:nvSpPr>
        <p:spPr>
          <a:xfrm>
            <a:off x="768096" y="162763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14" name="Text 12"/>
          <p:cNvSpPr/>
          <p:nvPr/>
        </p:nvSpPr>
        <p:spPr>
          <a:xfrm>
            <a:off x="950976" y="1609344"/>
            <a:ext cx="442569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係数推定値が不安定になる。</a:t>
            </a:r>
            <a:endParaRPr lang="en-US" sz="1320" dirty="0"/>
          </a:p>
        </p:txBody>
      </p:sp>
      <p:sp>
        <p:nvSpPr>
          <p:cNvPr id="15" name="Text 13"/>
          <p:cNvSpPr/>
          <p:nvPr/>
        </p:nvSpPr>
        <p:spPr>
          <a:xfrm>
            <a:off x="768096" y="196596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16" name="Text 14"/>
          <p:cNvSpPr/>
          <p:nvPr/>
        </p:nvSpPr>
        <p:spPr>
          <a:xfrm>
            <a:off x="950976" y="1947672"/>
            <a:ext cx="442569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標準誤差が大きくなる。</a:t>
            </a:r>
            <a:endParaRPr lang="en-US" sz="1320" dirty="0"/>
          </a:p>
        </p:txBody>
      </p:sp>
      <p:sp>
        <p:nvSpPr>
          <p:cNvPr id="17" name="Text 15"/>
          <p:cNvSpPr/>
          <p:nvPr/>
        </p:nvSpPr>
        <p:spPr>
          <a:xfrm>
            <a:off x="768096" y="230428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18" name="Text 16"/>
          <p:cNvSpPr/>
          <p:nvPr/>
        </p:nvSpPr>
        <p:spPr>
          <a:xfrm>
            <a:off x="950976" y="2286000"/>
            <a:ext cx="442569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 値が小さくなり、有意でなくなりやすい。</a:t>
            </a:r>
            <a:endParaRPr lang="en-US" sz="1320" dirty="0"/>
          </a:p>
        </p:txBody>
      </p:sp>
      <p:sp>
        <p:nvSpPr>
          <p:cNvPr id="19" name="Text 17"/>
          <p:cNvSpPr/>
          <p:nvPr/>
        </p:nvSpPr>
        <p:spPr>
          <a:xfrm>
            <a:off x="768096" y="264261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0" name="Text 18"/>
          <p:cNvSpPr/>
          <p:nvPr/>
        </p:nvSpPr>
        <p:spPr>
          <a:xfrm>
            <a:off x="950976" y="2624328"/>
            <a:ext cx="442569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少しサンプルが変わるだけで係数が大きく動く。</a:t>
            </a:r>
            <a:endParaRPr lang="en-US" sz="1320" dirty="0"/>
          </a:p>
        </p:txBody>
      </p:sp>
      <p:sp>
        <p:nvSpPr>
          <p:cNvPr id="21" name="Shape 19"/>
          <p:cNvSpPr/>
          <p:nvPr/>
        </p:nvSpPr>
        <p:spPr>
          <a:xfrm>
            <a:off x="5705856" y="1243584"/>
            <a:ext cx="5486400" cy="4425696"/>
          </a:xfrm>
          <a:prstGeom prst="roundRect">
            <a:avLst>
              <a:gd name="adj" fmla="val 1653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22" name="Image 0" descr="/mnt/data/lecture5_rebuilt_work/assets/low_high_corr_scat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296" y="2497308"/>
            <a:ext cx="5303520" cy="2192568"/>
          </a:xfrm>
          <a:prstGeom prst="rect">
            <a:avLst/>
          </a:prstGeom>
        </p:spPr>
      </p:pic>
      <p:sp>
        <p:nvSpPr>
          <p:cNvPr id="23" name="Shape 20"/>
          <p:cNvSpPr/>
          <p:nvPr/>
        </p:nvSpPr>
        <p:spPr>
          <a:xfrm>
            <a:off x="5815584" y="1335024"/>
            <a:ext cx="132588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4" name="Text 21"/>
          <p:cNvSpPr/>
          <p:nvPr/>
        </p:nvSpPr>
        <p:spPr>
          <a:xfrm>
            <a:off x="5852160" y="1362456"/>
            <a:ext cx="125272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X₁–X₂ scatter</a:t>
            </a:r>
            <a:endParaRPr lang="en-US" sz="900" dirty="0"/>
          </a:p>
        </p:txBody>
      </p:sp>
      <p:sp>
        <p:nvSpPr>
          <p:cNvPr id="25" name="Shape 22"/>
          <p:cNvSpPr/>
          <p:nvPr/>
        </p:nvSpPr>
        <p:spPr>
          <a:xfrm>
            <a:off x="896112" y="4956048"/>
            <a:ext cx="10058400" cy="530352"/>
          </a:xfrm>
          <a:prstGeom prst="roundRect">
            <a:avLst>
              <a:gd name="adj" fmla="val 13793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26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52209" y="5084064"/>
            <a:ext cx="2169534" cy="256032"/>
          </a:xfrm>
          <a:prstGeom prst="rect">
            <a:avLst/>
          </a:prstGeom>
        </p:spPr>
      </p:pic>
      <p:sp>
        <p:nvSpPr>
          <p:cNvPr id="27" name="Text 23"/>
          <p:cNvSpPr/>
          <p:nvPr/>
        </p:nvSpPr>
        <p:spPr>
          <a:xfrm>
            <a:off x="4352544" y="5120640"/>
            <a:ext cx="5394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8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が成り立っていても起きる。だから bias の話とは分けて考える。</a:t>
            </a:r>
            <a:endParaRPr lang="en-US" sz="118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7E63D2"/>
          </a:solidFill>
          <a:ln w="12700">
            <a:solidFill>
              <a:srgbClr val="7E63D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525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なぜ標準誤差が膨らむのか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235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X₁ の中に「X₂ では説明できない独自部分」がどれだけ残っているかが効いている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24160" y="256032"/>
            <a:ext cx="1243584" cy="256032"/>
          </a:xfrm>
          <a:prstGeom prst="roundRect">
            <a:avLst>
              <a:gd name="adj" fmla="val 17857"/>
            </a:avLst>
          </a:prstGeom>
          <a:solidFill>
            <a:srgbClr val="7E63D2">
              <a:alpha val="15000"/>
            </a:srgbClr>
          </a:solidFill>
          <a:ln w="12700">
            <a:solidFill>
              <a:srgbClr val="7E63D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60736" y="283464"/>
            <a:ext cx="117043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7E63D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Collinearity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560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5 ｜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29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58368" y="1243584"/>
            <a:ext cx="4736592" cy="1353312"/>
          </a:xfrm>
          <a:prstGeom prst="roundRect">
            <a:avLst>
              <a:gd name="adj" fmla="val 5405"/>
            </a:avLst>
          </a:prstGeom>
          <a:solidFill>
            <a:srgbClr val="FFFFFF"/>
          </a:solidFill>
          <a:ln w="12700">
            <a:solidFill>
              <a:srgbClr val="7E63D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2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38674" y="1664208"/>
            <a:ext cx="2757692" cy="438912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658368" y="2852928"/>
            <a:ext cx="4736592" cy="2816352"/>
          </a:xfrm>
          <a:prstGeom prst="roundRect">
            <a:avLst>
              <a:gd name="adj" fmla="val 2597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4" name="Text 11"/>
          <p:cNvSpPr/>
          <p:nvPr/>
        </p:nvSpPr>
        <p:spPr>
          <a:xfrm>
            <a:off x="786384" y="2944368"/>
            <a:ext cx="44805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40" b="1" dirty="0">
                <a:solidFill>
                  <a:srgbClr val="7E63D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式の読み方</a:t>
            </a:r>
            <a:endParaRPr lang="en-US" sz="1340" dirty="0"/>
          </a:p>
        </p:txBody>
      </p:sp>
      <p:sp>
        <p:nvSpPr>
          <p:cNvPr id="15" name="Text 12"/>
          <p:cNvSpPr/>
          <p:nvPr/>
        </p:nvSpPr>
        <p:spPr>
          <a:xfrm>
            <a:off x="768096" y="323697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480" dirty="0"/>
          </a:p>
        </p:txBody>
      </p:sp>
      <p:sp>
        <p:nvSpPr>
          <p:cNvPr id="16" name="Text 13"/>
          <p:cNvSpPr/>
          <p:nvPr/>
        </p:nvSpPr>
        <p:spPr>
          <a:xfrm>
            <a:off x="950976" y="3218688"/>
            <a:ext cx="433425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R₁² は X₁ を他の説明変数に回帰したときの決定係数。</a:t>
            </a:r>
            <a:endParaRPr lang="en-US" sz="1280" dirty="0"/>
          </a:p>
        </p:txBody>
      </p:sp>
      <p:sp>
        <p:nvSpPr>
          <p:cNvPr id="17" name="Text 14"/>
          <p:cNvSpPr/>
          <p:nvPr/>
        </p:nvSpPr>
        <p:spPr>
          <a:xfrm>
            <a:off x="768096" y="357530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480" dirty="0"/>
          </a:p>
        </p:txBody>
      </p:sp>
      <p:sp>
        <p:nvSpPr>
          <p:cNvPr id="18" name="Text 15"/>
          <p:cNvSpPr/>
          <p:nvPr/>
        </p:nvSpPr>
        <p:spPr>
          <a:xfrm>
            <a:off x="950976" y="3557016"/>
            <a:ext cx="433425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X₁ が X₂ でほとんど説明できてしまうと、1−R₁² が小さくなる。</a:t>
            </a:r>
            <a:endParaRPr lang="en-US" sz="1280" dirty="0"/>
          </a:p>
        </p:txBody>
      </p:sp>
      <p:sp>
        <p:nvSpPr>
          <p:cNvPr id="19" name="Text 16"/>
          <p:cNvSpPr/>
          <p:nvPr/>
        </p:nvSpPr>
        <p:spPr>
          <a:xfrm>
            <a:off x="768096" y="391363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480" dirty="0"/>
          </a:p>
        </p:txBody>
      </p:sp>
      <p:sp>
        <p:nvSpPr>
          <p:cNvPr id="20" name="Text 17"/>
          <p:cNvSpPr/>
          <p:nvPr/>
        </p:nvSpPr>
        <p:spPr>
          <a:xfrm>
            <a:off x="950976" y="3895344"/>
            <a:ext cx="4334256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すると分母が縮み、Var(β̂₁) は大きくなる。</a:t>
            </a:r>
            <a:endParaRPr lang="en-US" sz="1280" dirty="0"/>
          </a:p>
        </p:txBody>
      </p:sp>
      <p:sp>
        <p:nvSpPr>
          <p:cNvPr id="21" name="Shape 18"/>
          <p:cNvSpPr/>
          <p:nvPr/>
        </p:nvSpPr>
        <p:spPr>
          <a:xfrm>
            <a:off x="5650992" y="1243584"/>
            <a:ext cx="5522976" cy="4425696"/>
          </a:xfrm>
          <a:prstGeom prst="roundRect">
            <a:avLst>
              <a:gd name="adj" fmla="val 1653"/>
            </a:avLst>
          </a:prstGeom>
          <a:solidFill>
            <a:srgbClr val="FFFFFF"/>
          </a:solidFill>
          <a:ln w="12700">
            <a:solidFill>
              <a:srgbClr val="4F79A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2" name="Shape 19"/>
          <p:cNvSpPr/>
          <p:nvPr/>
        </p:nvSpPr>
        <p:spPr>
          <a:xfrm>
            <a:off x="5815584" y="1371600"/>
            <a:ext cx="1133856" cy="210312"/>
          </a:xfrm>
          <a:prstGeom prst="roundRect">
            <a:avLst/>
          </a:prstGeom>
          <a:solidFill>
            <a:srgbClr val="4F79A7">
              <a:alpha val="16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3" name="Text 20"/>
          <p:cNvSpPr/>
          <p:nvPr/>
        </p:nvSpPr>
        <p:spPr>
          <a:xfrm>
            <a:off x="5852160" y="1399032"/>
            <a:ext cx="106070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variation in X₁</a:t>
            </a:r>
            <a:endParaRPr lang="en-US" sz="900" dirty="0"/>
          </a:p>
        </p:txBody>
      </p:sp>
      <p:sp>
        <p:nvSpPr>
          <p:cNvPr id="24" name="Text 21"/>
          <p:cNvSpPr/>
          <p:nvPr/>
        </p:nvSpPr>
        <p:spPr>
          <a:xfrm>
            <a:off x="5980176" y="1865376"/>
            <a:ext cx="14630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low collinearity</a:t>
            </a:r>
            <a:endParaRPr lang="en-US" sz="1100" dirty="0"/>
          </a:p>
        </p:txBody>
      </p:sp>
      <p:sp>
        <p:nvSpPr>
          <p:cNvPr id="25" name="Shape 22"/>
          <p:cNvSpPr/>
          <p:nvPr/>
        </p:nvSpPr>
        <p:spPr>
          <a:xfrm>
            <a:off x="6089904" y="2212848"/>
            <a:ext cx="4389120" cy="365760"/>
          </a:xfrm>
          <a:prstGeom prst="rect">
            <a:avLst/>
          </a:prstGeom>
          <a:solidFill>
            <a:srgbClr val="EEF3FA"/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6" name="Shape 23"/>
          <p:cNvSpPr/>
          <p:nvPr/>
        </p:nvSpPr>
        <p:spPr>
          <a:xfrm>
            <a:off x="6089904" y="2212848"/>
            <a:ext cx="1225296" cy="365760"/>
          </a:xfrm>
          <a:prstGeom prst="rect">
            <a:avLst/>
          </a:prstGeom>
          <a:solidFill>
            <a:srgbClr val="E97A52"/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" name="Text 24"/>
          <p:cNvSpPr/>
          <p:nvPr/>
        </p:nvSpPr>
        <p:spPr>
          <a:xfrm>
            <a:off x="6163056" y="2322576"/>
            <a:ext cx="107899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shared with X₂</a:t>
            </a:r>
            <a:endParaRPr lang="en-US" sz="950" dirty="0"/>
          </a:p>
        </p:txBody>
      </p:sp>
      <p:sp>
        <p:nvSpPr>
          <p:cNvPr id="28" name="Text 25"/>
          <p:cNvSpPr/>
          <p:nvPr/>
        </p:nvSpPr>
        <p:spPr>
          <a:xfrm>
            <a:off x="7479792" y="2322576"/>
            <a:ext cx="272491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unique to X₁</a:t>
            </a:r>
            <a:endParaRPr lang="en-US" sz="1000" dirty="0"/>
          </a:p>
        </p:txBody>
      </p:sp>
      <p:sp>
        <p:nvSpPr>
          <p:cNvPr id="29" name="Text 26"/>
          <p:cNvSpPr/>
          <p:nvPr/>
        </p:nvSpPr>
        <p:spPr>
          <a:xfrm>
            <a:off x="5980176" y="3182112"/>
            <a:ext cx="146304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high collinearity</a:t>
            </a:r>
            <a:endParaRPr lang="en-US" sz="1100" dirty="0"/>
          </a:p>
        </p:txBody>
      </p:sp>
      <p:sp>
        <p:nvSpPr>
          <p:cNvPr id="30" name="Shape 27"/>
          <p:cNvSpPr/>
          <p:nvPr/>
        </p:nvSpPr>
        <p:spPr>
          <a:xfrm>
            <a:off x="6089904" y="3529584"/>
            <a:ext cx="4389120" cy="365760"/>
          </a:xfrm>
          <a:prstGeom prst="rect">
            <a:avLst/>
          </a:prstGeom>
          <a:solidFill>
            <a:srgbClr val="FDF1EC"/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1" name="Shape 28"/>
          <p:cNvSpPr/>
          <p:nvPr/>
        </p:nvSpPr>
        <p:spPr>
          <a:xfrm>
            <a:off x="6089904" y="3529584"/>
            <a:ext cx="3749040" cy="365760"/>
          </a:xfrm>
          <a:prstGeom prst="rect">
            <a:avLst/>
          </a:prstGeom>
          <a:solidFill>
            <a:srgbClr val="E97A52"/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" name="Text 29"/>
          <p:cNvSpPr/>
          <p:nvPr/>
        </p:nvSpPr>
        <p:spPr>
          <a:xfrm>
            <a:off x="7095744" y="3639312"/>
            <a:ext cx="175564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FFFFFF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shared with X₂</a:t>
            </a:r>
            <a:endParaRPr lang="en-US" sz="950" dirty="0"/>
          </a:p>
        </p:txBody>
      </p:sp>
      <p:sp>
        <p:nvSpPr>
          <p:cNvPr id="33" name="Text 30"/>
          <p:cNvSpPr/>
          <p:nvPr/>
        </p:nvSpPr>
        <p:spPr>
          <a:xfrm>
            <a:off x="9893808" y="3639312"/>
            <a:ext cx="493776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tiny unique part</a:t>
            </a:r>
            <a:endParaRPr lang="en-US" sz="850" dirty="0"/>
          </a:p>
        </p:txBody>
      </p:sp>
      <p:sp>
        <p:nvSpPr>
          <p:cNvPr id="34" name="Shape 31"/>
          <p:cNvSpPr/>
          <p:nvPr/>
        </p:nvSpPr>
        <p:spPr>
          <a:xfrm>
            <a:off x="5907024" y="4407408"/>
            <a:ext cx="5029200" cy="1005840"/>
          </a:xfrm>
          <a:prstGeom prst="roundRect">
            <a:avLst>
              <a:gd name="adj" fmla="val 7273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35" name="Text 32"/>
          <p:cNvSpPr/>
          <p:nvPr/>
        </p:nvSpPr>
        <p:spPr>
          <a:xfrm>
            <a:off x="6035040" y="4498848"/>
            <a:ext cx="47731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4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直感</a:t>
            </a:r>
            <a:endParaRPr lang="en-US" sz="1340" dirty="0"/>
          </a:p>
        </p:txBody>
      </p:sp>
      <p:sp>
        <p:nvSpPr>
          <p:cNvPr id="36" name="Text 33"/>
          <p:cNvSpPr/>
          <p:nvPr/>
        </p:nvSpPr>
        <p:spPr>
          <a:xfrm>
            <a:off x="6016752" y="479145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380" dirty="0"/>
          </a:p>
        </p:txBody>
      </p:sp>
      <p:sp>
        <p:nvSpPr>
          <p:cNvPr id="37" name="Text 34"/>
          <p:cNvSpPr/>
          <p:nvPr/>
        </p:nvSpPr>
        <p:spPr>
          <a:xfrm>
            <a:off x="6199632" y="4773168"/>
            <a:ext cx="462686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「X₂ を固定したまま X₁ を動かす」 variation が細るほど、β̂₁ はぶれやすい。</a:t>
            </a:r>
            <a:endParaRPr lang="en-US" sz="118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7E63D2"/>
          </a:solidFill>
          <a:ln w="12700">
            <a:solidFill>
              <a:srgbClr val="7E63D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525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まずは 1 回だけ回帰してみる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235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low corr と high corr では、平均の target は同じでも SE の大きさが全く違って見える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24160" y="256032"/>
            <a:ext cx="1243584" cy="256032"/>
          </a:xfrm>
          <a:prstGeom prst="roundRect">
            <a:avLst>
              <a:gd name="adj" fmla="val 17857"/>
            </a:avLst>
          </a:prstGeom>
          <a:solidFill>
            <a:srgbClr val="7E63D2">
              <a:alpha val="15000"/>
            </a:srgbClr>
          </a:solidFill>
          <a:ln w="12700">
            <a:solidFill>
              <a:srgbClr val="7E63D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60736" y="283464"/>
            <a:ext cx="117043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7E63D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Collinearity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560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5 ｜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30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58368" y="1243584"/>
            <a:ext cx="3822192" cy="4425696"/>
          </a:xfrm>
          <a:prstGeom prst="roundRect">
            <a:avLst>
              <a:gd name="adj" fmla="val 1914"/>
            </a:avLst>
          </a:prstGeom>
          <a:solidFill>
            <a:srgbClr val="FFFFFF"/>
          </a:solidFill>
          <a:ln w="12700">
            <a:solidFill>
              <a:srgbClr val="4F79A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2" name="Shape 10"/>
          <p:cNvSpPr/>
          <p:nvPr/>
        </p:nvSpPr>
        <p:spPr>
          <a:xfrm>
            <a:off x="768096" y="1335024"/>
            <a:ext cx="1600200" cy="210312"/>
          </a:xfrm>
          <a:prstGeom prst="roundRect">
            <a:avLst/>
          </a:prstGeom>
          <a:solidFill>
            <a:srgbClr val="4F79A7">
              <a:alpha val="16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" name="Text 11"/>
          <p:cNvSpPr/>
          <p:nvPr/>
        </p:nvSpPr>
        <p:spPr>
          <a:xfrm>
            <a:off x="804672" y="1362456"/>
            <a:ext cx="152704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low corr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804672" y="1645920"/>
            <a:ext cx="352958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20" b="1" dirty="0">
                <a:solidFill>
                  <a:srgbClr val="4F79A7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term   Estimate   SE   t</a:t>
            </a:r>
            <a:endParaRPr lang="en-US" sz="1020" dirty="0"/>
          </a:p>
        </p:txBody>
      </p:sp>
      <p:sp>
        <p:nvSpPr>
          <p:cNvPr id="15" name="Shape 13"/>
          <p:cNvSpPr/>
          <p:nvPr/>
        </p:nvSpPr>
        <p:spPr>
          <a:xfrm>
            <a:off x="786384" y="1847088"/>
            <a:ext cx="356616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" name="Text 14"/>
          <p:cNvSpPr/>
          <p:nvPr/>
        </p:nvSpPr>
        <p:spPr>
          <a:xfrm>
            <a:off x="804672" y="1956816"/>
            <a:ext cx="107899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20" dirty="0">
                <a:solidFill>
                  <a:srgbClr val="23364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Intercept</a:t>
            </a:r>
            <a:endParaRPr lang="en-US" sz="1020" dirty="0"/>
          </a:p>
        </p:txBody>
      </p:sp>
      <p:sp>
        <p:nvSpPr>
          <p:cNvPr id="17" name="Text 15"/>
          <p:cNvSpPr/>
          <p:nvPr/>
        </p:nvSpPr>
        <p:spPr>
          <a:xfrm>
            <a:off x="1993392" y="1956816"/>
            <a:ext cx="685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20" dirty="0">
                <a:solidFill>
                  <a:srgbClr val="23364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1.024</a:t>
            </a:r>
            <a:endParaRPr lang="en-US" sz="1020" dirty="0"/>
          </a:p>
        </p:txBody>
      </p:sp>
      <p:sp>
        <p:nvSpPr>
          <p:cNvPr id="18" name="Text 16"/>
          <p:cNvSpPr/>
          <p:nvPr/>
        </p:nvSpPr>
        <p:spPr>
          <a:xfrm>
            <a:off x="2770632" y="1956816"/>
            <a:ext cx="5943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20" dirty="0">
                <a:solidFill>
                  <a:srgbClr val="23364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0.044</a:t>
            </a:r>
            <a:endParaRPr lang="en-US" sz="1020" dirty="0"/>
          </a:p>
        </p:txBody>
      </p:sp>
      <p:sp>
        <p:nvSpPr>
          <p:cNvPr id="19" name="Text 17"/>
          <p:cNvSpPr/>
          <p:nvPr/>
        </p:nvSpPr>
        <p:spPr>
          <a:xfrm>
            <a:off x="3429000" y="1956816"/>
            <a:ext cx="53035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20" dirty="0">
                <a:solidFill>
                  <a:srgbClr val="23364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23.08</a:t>
            </a:r>
            <a:endParaRPr lang="en-US" sz="1020" dirty="0"/>
          </a:p>
        </p:txBody>
      </p:sp>
      <p:sp>
        <p:nvSpPr>
          <p:cNvPr id="20" name="Text 18"/>
          <p:cNvSpPr/>
          <p:nvPr/>
        </p:nvSpPr>
        <p:spPr>
          <a:xfrm>
            <a:off x="804672" y="2286000"/>
            <a:ext cx="107899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20" dirty="0">
                <a:solidFill>
                  <a:srgbClr val="23364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x1</a:t>
            </a:r>
            <a:endParaRPr lang="en-US" sz="1020" dirty="0"/>
          </a:p>
        </p:txBody>
      </p:sp>
      <p:sp>
        <p:nvSpPr>
          <p:cNvPr id="21" name="Text 19"/>
          <p:cNvSpPr/>
          <p:nvPr/>
        </p:nvSpPr>
        <p:spPr>
          <a:xfrm>
            <a:off x="1993392" y="2286000"/>
            <a:ext cx="685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20" dirty="0">
                <a:solidFill>
                  <a:srgbClr val="23364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2.052</a:t>
            </a:r>
            <a:endParaRPr lang="en-US" sz="1020" dirty="0"/>
          </a:p>
        </p:txBody>
      </p:sp>
      <p:sp>
        <p:nvSpPr>
          <p:cNvPr id="22" name="Text 20"/>
          <p:cNvSpPr/>
          <p:nvPr/>
        </p:nvSpPr>
        <p:spPr>
          <a:xfrm>
            <a:off x="2770632" y="2286000"/>
            <a:ext cx="5943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20" dirty="0">
                <a:solidFill>
                  <a:srgbClr val="23364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0.046</a:t>
            </a:r>
            <a:endParaRPr lang="en-US" sz="1020" dirty="0"/>
          </a:p>
        </p:txBody>
      </p:sp>
      <p:sp>
        <p:nvSpPr>
          <p:cNvPr id="23" name="Text 21"/>
          <p:cNvSpPr/>
          <p:nvPr/>
        </p:nvSpPr>
        <p:spPr>
          <a:xfrm>
            <a:off x="3429000" y="2286000"/>
            <a:ext cx="53035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20" dirty="0">
                <a:solidFill>
                  <a:srgbClr val="23364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44.50</a:t>
            </a:r>
            <a:endParaRPr lang="en-US" sz="1020" dirty="0"/>
          </a:p>
        </p:txBody>
      </p:sp>
      <p:sp>
        <p:nvSpPr>
          <p:cNvPr id="24" name="Text 22"/>
          <p:cNvSpPr/>
          <p:nvPr/>
        </p:nvSpPr>
        <p:spPr>
          <a:xfrm>
            <a:off x="804672" y="2615184"/>
            <a:ext cx="107899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20" dirty="0">
                <a:solidFill>
                  <a:srgbClr val="23364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x2</a:t>
            </a:r>
            <a:endParaRPr lang="en-US" sz="1020" dirty="0"/>
          </a:p>
        </p:txBody>
      </p:sp>
      <p:sp>
        <p:nvSpPr>
          <p:cNvPr id="25" name="Text 23"/>
          <p:cNvSpPr/>
          <p:nvPr/>
        </p:nvSpPr>
        <p:spPr>
          <a:xfrm>
            <a:off x="1993392" y="2615184"/>
            <a:ext cx="685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20" dirty="0">
                <a:solidFill>
                  <a:srgbClr val="23364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2.054</a:t>
            </a:r>
            <a:endParaRPr lang="en-US" sz="1020" dirty="0"/>
          </a:p>
        </p:txBody>
      </p:sp>
      <p:sp>
        <p:nvSpPr>
          <p:cNvPr id="26" name="Text 24"/>
          <p:cNvSpPr/>
          <p:nvPr/>
        </p:nvSpPr>
        <p:spPr>
          <a:xfrm>
            <a:off x="2770632" y="2615184"/>
            <a:ext cx="5943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20" dirty="0">
                <a:solidFill>
                  <a:srgbClr val="23364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0.045</a:t>
            </a:r>
            <a:endParaRPr lang="en-US" sz="1020" dirty="0"/>
          </a:p>
        </p:txBody>
      </p:sp>
      <p:sp>
        <p:nvSpPr>
          <p:cNvPr id="27" name="Text 25"/>
          <p:cNvSpPr/>
          <p:nvPr/>
        </p:nvSpPr>
        <p:spPr>
          <a:xfrm>
            <a:off x="3429000" y="2615184"/>
            <a:ext cx="53035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20" dirty="0">
                <a:solidFill>
                  <a:srgbClr val="23364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45.77</a:t>
            </a:r>
            <a:endParaRPr lang="en-US" sz="1020" dirty="0"/>
          </a:p>
        </p:txBody>
      </p:sp>
      <p:sp>
        <p:nvSpPr>
          <p:cNvPr id="28" name="Shape 26"/>
          <p:cNvSpPr/>
          <p:nvPr/>
        </p:nvSpPr>
        <p:spPr>
          <a:xfrm>
            <a:off x="786384" y="5138928"/>
            <a:ext cx="356616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" name="Text 27"/>
          <p:cNvSpPr/>
          <p:nvPr/>
        </p:nvSpPr>
        <p:spPr>
          <a:xfrm>
            <a:off x="804672" y="5266944"/>
            <a:ext cx="352958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2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corr(x1,x2) = 0.143   •   R² = 0.905</a:t>
            </a:r>
            <a:endParaRPr lang="en-US" sz="1020" dirty="0"/>
          </a:p>
        </p:txBody>
      </p:sp>
      <p:sp>
        <p:nvSpPr>
          <p:cNvPr id="30" name="Shape 28"/>
          <p:cNvSpPr/>
          <p:nvPr/>
        </p:nvSpPr>
        <p:spPr>
          <a:xfrm>
            <a:off x="7388352" y="1243584"/>
            <a:ext cx="3822192" cy="4425696"/>
          </a:xfrm>
          <a:prstGeom prst="roundRect">
            <a:avLst>
              <a:gd name="adj" fmla="val 1914"/>
            </a:avLst>
          </a:prstGeom>
          <a:solidFill>
            <a:srgbClr val="FFFFFF"/>
          </a:solidFill>
          <a:ln w="12700">
            <a:solidFill>
              <a:srgbClr val="E97A5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31" name="Shape 29"/>
          <p:cNvSpPr/>
          <p:nvPr/>
        </p:nvSpPr>
        <p:spPr>
          <a:xfrm>
            <a:off x="7498080" y="1335024"/>
            <a:ext cx="1600200" cy="210312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" name="Text 30"/>
          <p:cNvSpPr/>
          <p:nvPr/>
        </p:nvSpPr>
        <p:spPr>
          <a:xfrm>
            <a:off x="7534656" y="1362456"/>
            <a:ext cx="152704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high corr</a:t>
            </a:r>
            <a:endParaRPr lang="en-US" sz="900" dirty="0"/>
          </a:p>
        </p:txBody>
      </p:sp>
      <p:sp>
        <p:nvSpPr>
          <p:cNvPr id="33" name="Text 31"/>
          <p:cNvSpPr/>
          <p:nvPr/>
        </p:nvSpPr>
        <p:spPr>
          <a:xfrm>
            <a:off x="7534656" y="1645920"/>
            <a:ext cx="352958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20" b="1" dirty="0">
                <a:solidFill>
                  <a:srgbClr val="E97A52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term   Estimate   SE   t</a:t>
            </a:r>
            <a:endParaRPr lang="en-US" sz="1020" dirty="0"/>
          </a:p>
        </p:txBody>
      </p:sp>
      <p:sp>
        <p:nvSpPr>
          <p:cNvPr id="34" name="Shape 32"/>
          <p:cNvSpPr/>
          <p:nvPr/>
        </p:nvSpPr>
        <p:spPr>
          <a:xfrm>
            <a:off x="7516368" y="1847088"/>
            <a:ext cx="356616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5" name="Text 33"/>
          <p:cNvSpPr/>
          <p:nvPr/>
        </p:nvSpPr>
        <p:spPr>
          <a:xfrm>
            <a:off x="7534656" y="1956816"/>
            <a:ext cx="107899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20" dirty="0">
                <a:solidFill>
                  <a:srgbClr val="23364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Intercept</a:t>
            </a:r>
            <a:endParaRPr lang="en-US" sz="1020" dirty="0"/>
          </a:p>
        </p:txBody>
      </p:sp>
      <p:sp>
        <p:nvSpPr>
          <p:cNvPr id="36" name="Text 34"/>
          <p:cNvSpPr/>
          <p:nvPr/>
        </p:nvSpPr>
        <p:spPr>
          <a:xfrm>
            <a:off x="8723376" y="1956816"/>
            <a:ext cx="685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20" dirty="0">
                <a:solidFill>
                  <a:srgbClr val="23364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1.024</a:t>
            </a:r>
            <a:endParaRPr lang="en-US" sz="1020" dirty="0"/>
          </a:p>
        </p:txBody>
      </p:sp>
      <p:sp>
        <p:nvSpPr>
          <p:cNvPr id="37" name="Text 35"/>
          <p:cNvSpPr/>
          <p:nvPr/>
        </p:nvSpPr>
        <p:spPr>
          <a:xfrm>
            <a:off x="9500616" y="1956816"/>
            <a:ext cx="5943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20" dirty="0">
                <a:solidFill>
                  <a:srgbClr val="23364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0.044</a:t>
            </a:r>
            <a:endParaRPr lang="en-US" sz="1020" dirty="0"/>
          </a:p>
        </p:txBody>
      </p:sp>
      <p:sp>
        <p:nvSpPr>
          <p:cNvPr id="38" name="Text 36"/>
          <p:cNvSpPr/>
          <p:nvPr/>
        </p:nvSpPr>
        <p:spPr>
          <a:xfrm>
            <a:off x="10158984" y="1956816"/>
            <a:ext cx="53035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20" dirty="0">
                <a:solidFill>
                  <a:srgbClr val="23364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23.08</a:t>
            </a:r>
            <a:endParaRPr lang="en-US" sz="1020" dirty="0"/>
          </a:p>
        </p:txBody>
      </p:sp>
      <p:sp>
        <p:nvSpPr>
          <p:cNvPr id="39" name="Text 37"/>
          <p:cNvSpPr/>
          <p:nvPr/>
        </p:nvSpPr>
        <p:spPr>
          <a:xfrm>
            <a:off x="7534656" y="2286000"/>
            <a:ext cx="107899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20" dirty="0">
                <a:solidFill>
                  <a:srgbClr val="23364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x1</a:t>
            </a:r>
            <a:endParaRPr lang="en-US" sz="1020" dirty="0"/>
          </a:p>
        </p:txBody>
      </p:sp>
      <p:sp>
        <p:nvSpPr>
          <p:cNvPr id="40" name="Text 38"/>
          <p:cNvSpPr/>
          <p:nvPr/>
        </p:nvSpPr>
        <p:spPr>
          <a:xfrm>
            <a:off x="8723376" y="2286000"/>
            <a:ext cx="685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20" dirty="0">
                <a:solidFill>
                  <a:srgbClr val="23364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1.801</a:t>
            </a:r>
            <a:endParaRPr lang="en-US" sz="1020" dirty="0"/>
          </a:p>
        </p:txBody>
      </p:sp>
      <p:sp>
        <p:nvSpPr>
          <p:cNvPr id="41" name="Text 39"/>
          <p:cNvSpPr/>
          <p:nvPr/>
        </p:nvSpPr>
        <p:spPr>
          <a:xfrm>
            <a:off x="9500616" y="2286000"/>
            <a:ext cx="5943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20" dirty="0">
                <a:solidFill>
                  <a:srgbClr val="23364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0.219</a:t>
            </a:r>
            <a:endParaRPr lang="en-US" sz="1020" dirty="0"/>
          </a:p>
        </p:txBody>
      </p:sp>
      <p:sp>
        <p:nvSpPr>
          <p:cNvPr id="42" name="Text 40"/>
          <p:cNvSpPr/>
          <p:nvPr/>
        </p:nvSpPr>
        <p:spPr>
          <a:xfrm>
            <a:off x="10158984" y="2286000"/>
            <a:ext cx="53035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20" dirty="0">
                <a:solidFill>
                  <a:srgbClr val="23364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8.224</a:t>
            </a:r>
            <a:endParaRPr lang="en-US" sz="1020" dirty="0"/>
          </a:p>
        </p:txBody>
      </p:sp>
      <p:sp>
        <p:nvSpPr>
          <p:cNvPr id="43" name="Text 41"/>
          <p:cNvSpPr/>
          <p:nvPr/>
        </p:nvSpPr>
        <p:spPr>
          <a:xfrm>
            <a:off x="7534656" y="2615184"/>
            <a:ext cx="107899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20" dirty="0">
                <a:solidFill>
                  <a:srgbClr val="23364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x2</a:t>
            </a:r>
            <a:endParaRPr lang="en-US" sz="1020" dirty="0"/>
          </a:p>
        </p:txBody>
      </p:sp>
      <p:sp>
        <p:nvSpPr>
          <p:cNvPr id="44" name="Text 42"/>
          <p:cNvSpPr/>
          <p:nvPr/>
        </p:nvSpPr>
        <p:spPr>
          <a:xfrm>
            <a:off x="8723376" y="2615184"/>
            <a:ext cx="685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20" dirty="0">
                <a:solidFill>
                  <a:srgbClr val="23364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2.267</a:t>
            </a:r>
            <a:endParaRPr lang="en-US" sz="1020" dirty="0"/>
          </a:p>
        </p:txBody>
      </p:sp>
      <p:sp>
        <p:nvSpPr>
          <p:cNvPr id="45" name="Text 43"/>
          <p:cNvSpPr/>
          <p:nvPr/>
        </p:nvSpPr>
        <p:spPr>
          <a:xfrm>
            <a:off x="9500616" y="2615184"/>
            <a:ext cx="5943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20" dirty="0">
                <a:solidFill>
                  <a:srgbClr val="23364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0.221</a:t>
            </a:r>
            <a:endParaRPr lang="en-US" sz="1020" dirty="0"/>
          </a:p>
        </p:txBody>
      </p:sp>
      <p:sp>
        <p:nvSpPr>
          <p:cNvPr id="46" name="Text 44"/>
          <p:cNvSpPr/>
          <p:nvPr/>
        </p:nvSpPr>
        <p:spPr>
          <a:xfrm>
            <a:off x="10158984" y="2615184"/>
            <a:ext cx="530352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020" dirty="0">
                <a:solidFill>
                  <a:srgbClr val="23364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10.259</a:t>
            </a:r>
            <a:endParaRPr lang="en-US" sz="1020" dirty="0"/>
          </a:p>
        </p:txBody>
      </p:sp>
      <p:sp>
        <p:nvSpPr>
          <p:cNvPr id="47" name="Shape 45"/>
          <p:cNvSpPr/>
          <p:nvPr/>
        </p:nvSpPr>
        <p:spPr>
          <a:xfrm>
            <a:off x="7516368" y="5138928"/>
            <a:ext cx="356616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8" name="Text 46"/>
          <p:cNvSpPr/>
          <p:nvPr/>
        </p:nvSpPr>
        <p:spPr>
          <a:xfrm>
            <a:off x="7534656" y="5266944"/>
            <a:ext cx="352958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2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corr(x1,x2) = 0.978   •   R² = 0.940</a:t>
            </a:r>
            <a:endParaRPr lang="en-US" sz="1020" dirty="0"/>
          </a:p>
        </p:txBody>
      </p:sp>
      <p:sp>
        <p:nvSpPr>
          <p:cNvPr id="49" name="Shape 47"/>
          <p:cNvSpPr/>
          <p:nvPr/>
        </p:nvSpPr>
        <p:spPr>
          <a:xfrm>
            <a:off x="4956048" y="2304288"/>
            <a:ext cx="1920240" cy="960120"/>
          </a:xfrm>
          <a:prstGeom prst="chevron">
            <a:avLst/>
          </a:prstGeom>
          <a:solidFill>
            <a:srgbClr val="FDF1EC"/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" name="Text 48"/>
          <p:cNvSpPr/>
          <p:nvPr/>
        </p:nvSpPr>
        <p:spPr>
          <a:xfrm>
            <a:off x="5230368" y="2633472"/>
            <a:ext cx="135331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5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same DGP</a:t>
            </a:r>
            <a:endParaRPr lang="en-US" sz="1550" dirty="0"/>
          </a:p>
        </p:txBody>
      </p:sp>
      <p:sp>
        <p:nvSpPr>
          <p:cNvPr id="51" name="Shape 49"/>
          <p:cNvSpPr/>
          <p:nvPr/>
        </p:nvSpPr>
        <p:spPr>
          <a:xfrm>
            <a:off x="5047488" y="3877056"/>
            <a:ext cx="1700784" cy="310896"/>
          </a:xfrm>
          <a:prstGeom prst="roundRect">
            <a:avLst/>
          </a:prstGeom>
          <a:solidFill>
            <a:srgbClr val="4F79A7">
              <a:alpha val="16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2" name="Text 50"/>
          <p:cNvSpPr/>
          <p:nvPr/>
        </p:nvSpPr>
        <p:spPr>
          <a:xfrm>
            <a:off x="5074920" y="3931920"/>
            <a:ext cx="1645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corr 0.14</a:t>
            </a:r>
            <a:endParaRPr lang="en-US" sz="1000" dirty="0"/>
          </a:p>
        </p:txBody>
      </p:sp>
      <p:sp>
        <p:nvSpPr>
          <p:cNvPr id="53" name="Shape 51"/>
          <p:cNvSpPr/>
          <p:nvPr/>
        </p:nvSpPr>
        <p:spPr>
          <a:xfrm>
            <a:off x="5047488" y="4334256"/>
            <a:ext cx="1700784" cy="310896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4" name="Text 52"/>
          <p:cNvSpPr/>
          <p:nvPr/>
        </p:nvSpPr>
        <p:spPr>
          <a:xfrm>
            <a:off x="5074920" y="4389120"/>
            <a:ext cx="1645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corr 0.98</a:t>
            </a:r>
            <a:endParaRPr lang="en-US" sz="1000" dirty="0"/>
          </a:p>
        </p:txBody>
      </p:sp>
      <p:sp>
        <p:nvSpPr>
          <p:cNvPr id="55" name="Shape 53"/>
          <p:cNvSpPr/>
          <p:nvPr/>
        </p:nvSpPr>
        <p:spPr>
          <a:xfrm>
            <a:off x="4645152" y="4882896"/>
            <a:ext cx="2505456" cy="786384"/>
          </a:xfrm>
          <a:prstGeom prst="roundRect">
            <a:avLst>
              <a:gd name="adj" fmla="val 9302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56" name="Text 54"/>
          <p:cNvSpPr/>
          <p:nvPr/>
        </p:nvSpPr>
        <p:spPr>
          <a:xfrm>
            <a:off x="4754880" y="526694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300" dirty="0"/>
          </a:p>
        </p:txBody>
      </p:sp>
      <p:sp>
        <p:nvSpPr>
          <p:cNvPr id="57" name="Text 55"/>
          <p:cNvSpPr/>
          <p:nvPr/>
        </p:nvSpPr>
        <p:spPr>
          <a:xfrm>
            <a:off x="4937760" y="5248656"/>
            <a:ext cx="21031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係数の平均がずれるというより、SE と t 値の読みが不安定になる。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2AA7A1"/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Shape 1"/>
          <p:cNvSpPr/>
          <p:nvPr/>
        </p:nvSpPr>
        <p:spPr>
          <a:xfrm>
            <a:off x="0" y="6263640"/>
            <a:ext cx="12191695" cy="59436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" name="Text 2"/>
          <p:cNvSpPr/>
          <p:nvPr/>
        </p:nvSpPr>
        <p:spPr>
          <a:xfrm>
            <a:off x="640080" y="786384"/>
            <a:ext cx="1828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5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40080" y="1188720"/>
            <a:ext cx="5669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重回帰のモデル</a:t>
            </a:r>
            <a:endParaRPr lang="en-US" sz="2700" dirty="0"/>
          </a:p>
        </p:txBody>
      </p:sp>
      <p:sp>
        <p:nvSpPr>
          <p:cNvPr id="6" name="Text 4"/>
          <p:cNvSpPr/>
          <p:nvPr/>
        </p:nvSpPr>
        <p:spPr>
          <a:xfrm>
            <a:off x="658368" y="1783080"/>
            <a:ext cx="51206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「他の条件を揃えた上で」の関係を、まずは回帰平面のイメージで掴む。</a:t>
            </a:r>
            <a:endParaRPr lang="en-US" sz="1330" dirty="0"/>
          </a:p>
        </p:txBody>
      </p:sp>
      <p:sp>
        <p:nvSpPr>
          <p:cNvPr id="7" name="Text 5"/>
          <p:cNvSpPr/>
          <p:nvPr/>
        </p:nvSpPr>
        <p:spPr>
          <a:xfrm>
            <a:off x="768096" y="254203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950976" y="2523744"/>
            <a:ext cx="5029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教育年数の係数だけを見たいなら、能力のような別要因を横に置く必要がある。</a:t>
            </a:r>
            <a:endParaRPr lang="en-US" sz="1550" dirty="0"/>
          </a:p>
        </p:txBody>
      </p:sp>
      <p:sp>
        <p:nvSpPr>
          <p:cNvPr id="9" name="Text 7"/>
          <p:cNvSpPr/>
          <p:nvPr/>
        </p:nvSpPr>
        <p:spPr>
          <a:xfrm>
            <a:off x="768096" y="298094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950976" y="2962656"/>
            <a:ext cx="5029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右辺の変数が増えても、OLS の本体は「二乗誤差和を最小にする」こと。</a:t>
            </a:r>
            <a:endParaRPr lang="en-US" sz="1550" dirty="0"/>
          </a:p>
        </p:txBody>
      </p:sp>
      <p:sp>
        <p:nvSpPr>
          <p:cNvPr id="11" name="Text 9"/>
          <p:cNvSpPr/>
          <p:nvPr/>
        </p:nvSpPr>
        <p:spPr>
          <a:xfrm>
            <a:off x="768096" y="341985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950976" y="3401568"/>
            <a:ext cx="5029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単回帰の直線が、重回帰では平面になるだけである。</a:t>
            </a:r>
            <a:endParaRPr lang="en-US" sz="1550" dirty="0"/>
          </a:p>
        </p:txBody>
      </p:sp>
      <p:sp>
        <p:nvSpPr>
          <p:cNvPr id="13" name="Shape 11"/>
          <p:cNvSpPr/>
          <p:nvPr/>
        </p:nvSpPr>
        <p:spPr>
          <a:xfrm>
            <a:off x="6400800" y="786384"/>
            <a:ext cx="5166360" cy="4709160"/>
          </a:xfrm>
          <a:prstGeom prst="roundRect">
            <a:avLst>
              <a:gd name="adj" fmla="val 1553"/>
            </a:avLst>
          </a:prstGeom>
          <a:solidFill>
            <a:srgbClr val="FFFFFF"/>
          </a:solidFill>
          <a:ln w="12700">
            <a:solidFill>
              <a:srgbClr val="2AA7A1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4" name="Image 0" descr="/mnt/data/lecture5_rebuilt_work/assets/plane_residual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960" y="1172866"/>
            <a:ext cx="4892040" cy="3945340"/>
          </a:xfrm>
          <a:prstGeom prst="rect">
            <a:avLst/>
          </a:prstGeom>
        </p:spPr>
      </p:pic>
      <p:sp>
        <p:nvSpPr>
          <p:cNvPr id="15" name="Shape 12"/>
          <p:cNvSpPr/>
          <p:nvPr/>
        </p:nvSpPr>
        <p:spPr>
          <a:xfrm>
            <a:off x="658368" y="5230368"/>
            <a:ext cx="1325880" cy="310896"/>
          </a:xfrm>
          <a:prstGeom prst="roundRect">
            <a:avLst/>
          </a:prstGeom>
          <a:solidFill>
            <a:srgbClr val="2AA7A1">
              <a:alpha val="16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" name="Text 13"/>
          <p:cNvSpPr/>
          <p:nvPr/>
        </p:nvSpPr>
        <p:spPr>
          <a:xfrm>
            <a:off x="685800" y="5285232"/>
            <a:ext cx="127101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重回帰のモデル</a:t>
            </a:r>
            <a:endParaRPr lang="en-US" sz="1000" dirty="0"/>
          </a:p>
        </p:txBody>
      </p:sp>
      <p:sp>
        <p:nvSpPr>
          <p:cNvPr id="17" name="Shape 14"/>
          <p:cNvSpPr/>
          <p:nvPr/>
        </p:nvSpPr>
        <p:spPr>
          <a:xfrm>
            <a:off x="2148840" y="5230368"/>
            <a:ext cx="1600200" cy="310896"/>
          </a:xfrm>
          <a:prstGeom prst="roundRect">
            <a:avLst/>
          </a:prstGeom>
          <a:solidFill>
            <a:srgbClr val="4F79A7">
              <a:alpha val="16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" name="Text 15"/>
          <p:cNvSpPr/>
          <p:nvPr/>
        </p:nvSpPr>
        <p:spPr>
          <a:xfrm>
            <a:off x="2176272" y="5285232"/>
            <a:ext cx="154533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partial effect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04488" y="5230368"/>
            <a:ext cx="1627632" cy="310896"/>
          </a:xfrm>
          <a:prstGeom prst="roundRect">
            <a:avLst/>
          </a:prstGeom>
          <a:solidFill>
            <a:srgbClr val="E2B935">
              <a:alpha val="16000"/>
            </a:srgbClr>
          </a:solidFill>
          <a:ln w="12700">
            <a:solidFill>
              <a:srgbClr val="E2B935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" name="Text 17"/>
          <p:cNvSpPr/>
          <p:nvPr/>
        </p:nvSpPr>
        <p:spPr>
          <a:xfrm>
            <a:off x="3931920" y="5285232"/>
            <a:ext cx="157276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E2B935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OLS</a:t>
            </a:r>
            <a:endParaRPr lang="en-US" sz="1000" dirty="0"/>
          </a:p>
        </p:txBody>
      </p:sp>
      <p:sp>
        <p:nvSpPr>
          <p:cNvPr id="21" name="Text 1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7E63D2"/>
          </a:solidFill>
          <a:ln w="12700">
            <a:solidFill>
              <a:srgbClr val="7E63D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525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繰り返しシミュレーションで確認すると、平均はだいたい正しい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235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しかし標準誤差の平均は高相関ケースで大きく膨らむ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24160" y="256032"/>
            <a:ext cx="1243584" cy="256032"/>
          </a:xfrm>
          <a:prstGeom prst="roundRect">
            <a:avLst>
              <a:gd name="adj" fmla="val 17857"/>
            </a:avLst>
          </a:prstGeom>
          <a:solidFill>
            <a:srgbClr val="7E63D2">
              <a:alpha val="15000"/>
            </a:srgbClr>
          </a:solidFill>
          <a:ln w="12700">
            <a:solidFill>
              <a:srgbClr val="7E63D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60736" y="283464"/>
            <a:ext cx="117043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7E63D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Collinearity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560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5 ｜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31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58368" y="1280160"/>
            <a:ext cx="5138928" cy="4334256"/>
          </a:xfrm>
          <a:prstGeom prst="roundRect">
            <a:avLst>
              <a:gd name="adj" fmla="val 1688"/>
            </a:avLst>
          </a:prstGeom>
          <a:solidFill>
            <a:srgbClr val="FFFFFF"/>
          </a:solidFill>
          <a:ln w="12700">
            <a:solidFill>
              <a:srgbClr val="4F79A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2" name="Shape 10"/>
          <p:cNvSpPr/>
          <p:nvPr/>
        </p:nvSpPr>
        <p:spPr>
          <a:xfrm>
            <a:off x="804672" y="1408176"/>
            <a:ext cx="1060704" cy="210312"/>
          </a:xfrm>
          <a:prstGeom prst="roundRect">
            <a:avLst/>
          </a:prstGeom>
          <a:solidFill>
            <a:srgbClr val="4F79A7">
              <a:alpha val="16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" name="Text 11"/>
          <p:cNvSpPr/>
          <p:nvPr/>
        </p:nvSpPr>
        <p:spPr>
          <a:xfrm>
            <a:off x="841248" y="1435608"/>
            <a:ext cx="987552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mean of β̂₁</a:t>
            </a:r>
            <a:endParaRPr lang="en-US" sz="900" dirty="0"/>
          </a:p>
        </p:txBody>
      </p:sp>
      <p:sp>
        <p:nvSpPr>
          <p:cNvPr id="14" name="Shape 12"/>
          <p:cNvSpPr/>
          <p:nvPr/>
        </p:nvSpPr>
        <p:spPr>
          <a:xfrm>
            <a:off x="1005840" y="1901952"/>
            <a:ext cx="1975104" cy="1280160"/>
          </a:xfrm>
          <a:prstGeom prst="roundRect">
            <a:avLst>
              <a:gd name="adj" fmla="val 5714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5" name="Shape 13"/>
          <p:cNvSpPr/>
          <p:nvPr/>
        </p:nvSpPr>
        <p:spPr>
          <a:xfrm>
            <a:off x="1097280" y="1993392"/>
            <a:ext cx="1133856" cy="210312"/>
          </a:xfrm>
          <a:prstGeom prst="roundRect">
            <a:avLst/>
          </a:prstGeom>
          <a:solidFill>
            <a:srgbClr val="4F79A7">
              <a:alpha val="16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" name="Text 14"/>
          <p:cNvSpPr/>
          <p:nvPr/>
        </p:nvSpPr>
        <p:spPr>
          <a:xfrm>
            <a:off x="1133856" y="2020824"/>
            <a:ext cx="106070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low corr</a:t>
            </a:r>
            <a:endParaRPr lang="en-US" sz="900" dirty="0"/>
          </a:p>
        </p:txBody>
      </p:sp>
      <p:sp>
        <p:nvSpPr>
          <p:cNvPr id="17" name="Text 15"/>
          <p:cNvSpPr/>
          <p:nvPr/>
        </p:nvSpPr>
        <p:spPr>
          <a:xfrm>
            <a:off x="1115568" y="2313432"/>
            <a:ext cx="175564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1.999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1115568" y="2798064"/>
            <a:ext cx="175564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3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target = 2</a:t>
            </a:r>
            <a:endParaRPr lang="en-US" sz="1030" dirty="0"/>
          </a:p>
        </p:txBody>
      </p:sp>
      <p:sp>
        <p:nvSpPr>
          <p:cNvPr id="19" name="Shape 17"/>
          <p:cNvSpPr/>
          <p:nvPr/>
        </p:nvSpPr>
        <p:spPr>
          <a:xfrm>
            <a:off x="3474720" y="1901952"/>
            <a:ext cx="1975104" cy="1280160"/>
          </a:xfrm>
          <a:prstGeom prst="roundRect">
            <a:avLst>
              <a:gd name="adj" fmla="val 5714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0" name="Shape 18"/>
          <p:cNvSpPr/>
          <p:nvPr/>
        </p:nvSpPr>
        <p:spPr>
          <a:xfrm>
            <a:off x="3566160" y="1993392"/>
            <a:ext cx="1133856" cy="210312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" name="Text 19"/>
          <p:cNvSpPr/>
          <p:nvPr/>
        </p:nvSpPr>
        <p:spPr>
          <a:xfrm>
            <a:off x="3602736" y="2020824"/>
            <a:ext cx="106070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high corr</a:t>
            </a:r>
            <a:endParaRPr lang="en-US" sz="900" dirty="0"/>
          </a:p>
        </p:txBody>
      </p:sp>
      <p:sp>
        <p:nvSpPr>
          <p:cNvPr id="22" name="Text 20"/>
          <p:cNvSpPr/>
          <p:nvPr/>
        </p:nvSpPr>
        <p:spPr>
          <a:xfrm>
            <a:off x="3584448" y="2313432"/>
            <a:ext cx="175564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2.015</a:t>
            </a:r>
            <a:endParaRPr lang="en-US" sz="2200" dirty="0"/>
          </a:p>
        </p:txBody>
      </p:sp>
      <p:sp>
        <p:nvSpPr>
          <p:cNvPr id="23" name="Text 21"/>
          <p:cNvSpPr/>
          <p:nvPr/>
        </p:nvSpPr>
        <p:spPr>
          <a:xfrm>
            <a:off x="3584448" y="2798064"/>
            <a:ext cx="175564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3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target = 2</a:t>
            </a:r>
            <a:endParaRPr lang="en-US" sz="1030" dirty="0"/>
          </a:p>
        </p:txBody>
      </p:sp>
      <p:sp>
        <p:nvSpPr>
          <p:cNvPr id="24" name="Shape 22"/>
          <p:cNvSpPr/>
          <p:nvPr/>
        </p:nvSpPr>
        <p:spPr>
          <a:xfrm>
            <a:off x="1005840" y="3584448"/>
            <a:ext cx="4443984" cy="1536192"/>
          </a:xfrm>
          <a:prstGeom prst="roundRect">
            <a:avLst>
              <a:gd name="adj" fmla="val 4762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5" name="Text 23"/>
          <p:cNvSpPr/>
          <p:nvPr/>
        </p:nvSpPr>
        <p:spPr>
          <a:xfrm>
            <a:off x="1133856" y="3675888"/>
            <a:ext cx="418795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4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読み方</a:t>
            </a:r>
            <a:endParaRPr lang="en-US" sz="1340" dirty="0"/>
          </a:p>
        </p:txBody>
      </p:sp>
      <p:sp>
        <p:nvSpPr>
          <p:cNvPr id="26" name="Text 24"/>
          <p:cNvSpPr/>
          <p:nvPr/>
        </p:nvSpPr>
        <p:spPr>
          <a:xfrm>
            <a:off x="1115568" y="396849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420" dirty="0"/>
          </a:p>
        </p:txBody>
      </p:sp>
      <p:sp>
        <p:nvSpPr>
          <p:cNvPr id="27" name="Text 25"/>
          <p:cNvSpPr/>
          <p:nvPr/>
        </p:nvSpPr>
        <p:spPr>
          <a:xfrm>
            <a:off x="1298448" y="3950208"/>
            <a:ext cx="404164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どちらのケースでも平均は真の 2 にかなり近い。</a:t>
            </a:r>
            <a:endParaRPr lang="en-US" sz="1220" dirty="0"/>
          </a:p>
        </p:txBody>
      </p:sp>
      <p:sp>
        <p:nvSpPr>
          <p:cNvPr id="28" name="Text 26"/>
          <p:cNvSpPr/>
          <p:nvPr/>
        </p:nvSpPr>
        <p:spPr>
          <a:xfrm>
            <a:off x="1115568" y="430682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420" dirty="0"/>
          </a:p>
        </p:txBody>
      </p:sp>
      <p:sp>
        <p:nvSpPr>
          <p:cNvPr id="29" name="Text 27"/>
          <p:cNvSpPr/>
          <p:nvPr/>
        </p:nvSpPr>
        <p:spPr>
          <a:xfrm>
            <a:off x="1298448" y="4288536"/>
            <a:ext cx="404164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だから多重共線性それ自体は bias を生まない。</a:t>
            </a:r>
            <a:endParaRPr lang="en-US" sz="1220" dirty="0"/>
          </a:p>
        </p:txBody>
      </p:sp>
      <p:sp>
        <p:nvSpPr>
          <p:cNvPr id="30" name="Shape 28"/>
          <p:cNvSpPr/>
          <p:nvPr/>
        </p:nvSpPr>
        <p:spPr>
          <a:xfrm>
            <a:off x="6126480" y="1280160"/>
            <a:ext cx="5138928" cy="4334256"/>
          </a:xfrm>
          <a:prstGeom prst="roundRect">
            <a:avLst>
              <a:gd name="adj" fmla="val 1688"/>
            </a:avLst>
          </a:prstGeom>
          <a:solidFill>
            <a:srgbClr val="FFFFFF"/>
          </a:solidFill>
          <a:ln w="12700">
            <a:solidFill>
              <a:srgbClr val="E97A5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31" name="Shape 29"/>
          <p:cNvSpPr/>
          <p:nvPr/>
        </p:nvSpPr>
        <p:spPr>
          <a:xfrm>
            <a:off x="6272784" y="1408176"/>
            <a:ext cx="1408176" cy="210312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" name="Text 30"/>
          <p:cNvSpPr/>
          <p:nvPr/>
        </p:nvSpPr>
        <p:spPr>
          <a:xfrm>
            <a:off x="6309360" y="1435608"/>
            <a:ext cx="133502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mean of SE(β̂₁)</a:t>
            </a:r>
            <a:endParaRPr lang="en-US" sz="900" dirty="0"/>
          </a:p>
        </p:txBody>
      </p:sp>
      <p:sp>
        <p:nvSpPr>
          <p:cNvPr id="33" name="Shape 31"/>
          <p:cNvSpPr/>
          <p:nvPr/>
        </p:nvSpPr>
        <p:spPr>
          <a:xfrm>
            <a:off x="6473952" y="1901952"/>
            <a:ext cx="1975104" cy="1280160"/>
          </a:xfrm>
          <a:prstGeom prst="roundRect">
            <a:avLst>
              <a:gd name="adj" fmla="val 5714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34" name="Shape 32"/>
          <p:cNvSpPr/>
          <p:nvPr/>
        </p:nvSpPr>
        <p:spPr>
          <a:xfrm>
            <a:off x="6565392" y="1993392"/>
            <a:ext cx="1133856" cy="210312"/>
          </a:xfrm>
          <a:prstGeom prst="roundRect">
            <a:avLst/>
          </a:prstGeom>
          <a:solidFill>
            <a:srgbClr val="4F79A7">
              <a:alpha val="16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5" name="Text 33"/>
          <p:cNvSpPr/>
          <p:nvPr/>
        </p:nvSpPr>
        <p:spPr>
          <a:xfrm>
            <a:off x="6601968" y="2020824"/>
            <a:ext cx="106070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low corr</a:t>
            </a:r>
            <a:endParaRPr lang="en-US" sz="900" dirty="0"/>
          </a:p>
        </p:txBody>
      </p:sp>
      <p:sp>
        <p:nvSpPr>
          <p:cNvPr id="36" name="Text 34"/>
          <p:cNvSpPr/>
          <p:nvPr/>
        </p:nvSpPr>
        <p:spPr>
          <a:xfrm>
            <a:off x="6583680" y="2313432"/>
            <a:ext cx="175564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0.073</a:t>
            </a:r>
            <a:endParaRPr lang="en-US" sz="2200" dirty="0"/>
          </a:p>
        </p:txBody>
      </p:sp>
      <p:sp>
        <p:nvSpPr>
          <p:cNvPr id="37" name="Text 35"/>
          <p:cNvSpPr/>
          <p:nvPr/>
        </p:nvSpPr>
        <p:spPr>
          <a:xfrm>
            <a:off x="6583680" y="2798064"/>
            <a:ext cx="175564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3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SE</a:t>
            </a:r>
            <a:endParaRPr lang="en-US" sz="1030" dirty="0"/>
          </a:p>
        </p:txBody>
      </p:sp>
      <p:sp>
        <p:nvSpPr>
          <p:cNvPr id="38" name="Shape 36"/>
          <p:cNvSpPr/>
          <p:nvPr/>
        </p:nvSpPr>
        <p:spPr>
          <a:xfrm>
            <a:off x="8942832" y="1901952"/>
            <a:ext cx="1975104" cy="1280160"/>
          </a:xfrm>
          <a:prstGeom prst="roundRect">
            <a:avLst>
              <a:gd name="adj" fmla="val 5714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39" name="Shape 37"/>
          <p:cNvSpPr/>
          <p:nvPr/>
        </p:nvSpPr>
        <p:spPr>
          <a:xfrm>
            <a:off x="9034272" y="1993392"/>
            <a:ext cx="1133856" cy="210312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0" name="Text 38"/>
          <p:cNvSpPr/>
          <p:nvPr/>
        </p:nvSpPr>
        <p:spPr>
          <a:xfrm>
            <a:off x="9070848" y="2020824"/>
            <a:ext cx="106070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high corr</a:t>
            </a:r>
            <a:endParaRPr lang="en-US" sz="900" dirty="0"/>
          </a:p>
        </p:txBody>
      </p:sp>
      <p:sp>
        <p:nvSpPr>
          <p:cNvPr id="41" name="Text 39"/>
          <p:cNvSpPr/>
          <p:nvPr/>
        </p:nvSpPr>
        <p:spPr>
          <a:xfrm>
            <a:off x="9052560" y="2313432"/>
            <a:ext cx="1755648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0.358</a:t>
            </a:r>
            <a:endParaRPr lang="en-US" sz="2200" dirty="0"/>
          </a:p>
        </p:txBody>
      </p:sp>
      <p:sp>
        <p:nvSpPr>
          <p:cNvPr id="42" name="Text 40"/>
          <p:cNvSpPr/>
          <p:nvPr/>
        </p:nvSpPr>
        <p:spPr>
          <a:xfrm>
            <a:off x="9052560" y="2798064"/>
            <a:ext cx="175564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3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SE</a:t>
            </a:r>
            <a:endParaRPr lang="en-US" sz="1030" dirty="0"/>
          </a:p>
        </p:txBody>
      </p:sp>
      <p:sp>
        <p:nvSpPr>
          <p:cNvPr id="43" name="Shape 41"/>
          <p:cNvSpPr/>
          <p:nvPr/>
        </p:nvSpPr>
        <p:spPr>
          <a:xfrm>
            <a:off x="6473952" y="3584448"/>
            <a:ext cx="4443984" cy="1536192"/>
          </a:xfrm>
          <a:prstGeom prst="roundRect">
            <a:avLst>
              <a:gd name="adj" fmla="val 4762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44" name="Text 42"/>
          <p:cNvSpPr/>
          <p:nvPr/>
        </p:nvSpPr>
        <p:spPr>
          <a:xfrm>
            <a:off x="6601968" y="3675888"/>
            <a:ext cx="418795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4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読み方</a:t>
            </a:r>
            <a:endParaRPr lang="en-US" sz="1340" dirty="0"/>
          </a:p>
        </p:txBody>
      </p:sp>
      <p:sp>
        <p:nvSpPr>
          <p:cNvPr id="45" name="Text 43"/>
          <p:cNvSpPr/>
          <p:nvPr/>
        </p:nvSpPr>
        <p:spPr>
          <a:xfrm>
            <a:off x="6583680" y="396849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420" dirty="0"/>
          </a:p>
        </p:txBody>
      </p:sp>
      <p:sp>
        <p:nvSpPr>
          <p:cNvPr id="46" name="Text 44"/>
          <p:cNvSpPr/>
          <p:nvPr/>
        </p:nvSpPr>
        <p:spPr>
          <a:xfrm>
            <a:off x="6766560" y="3950208"/>
            <a:ext cx="404164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高相関ケースでは standard error が約 5 倍に膨らむ。</a:t>
            </a:r>
            <a:endParaRPr lang="en-US" sz="1220" dirty="0"/>
          </a:p>
        </p:txBody>
      </p:sp>
      <p:sp>
        <p:nvSpPr>
          <p:cNvPr id="47" name="Text 45"/>
          <p:cNvSpPr/>
          <p:nvPr/>
        </p:nvSpPr>
        <p:spPr>
          <a:xfrm>
            <a:off x="6583680" y="430682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420" dirty="0"/>
          </a:p>
        </p:txBody>
      </p:sp>
      <p:sp>
        <p:nvSpPr>
          <p:cNvPr id="48" name="Text 46"/>
          <p:cNvSpPr/>
          <p:nvPr/>
        </p:nvSpPr>
        <p:spPr>
          <a:xfrm>
            <a:off x="6766560" y="4288536"/>
            <a:ext cx="404164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precision を壊しているのは shared variation の大きさである。</a:t>
            </a:r>
            <a:endParaRPr lang="en-US" sz="122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7E63D2"/>
          </a:solidFill>
          <a:ln w="12700">
            <a:solidFill>
              <a:srgbClr val="7E63D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525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推定値の分布を比べる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235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中心はほぼ同じでも、高相関ケースでは β̂₁ の分布がかなり広がる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24160" y="256032"/>
            <a:ext cx="1243584" cy="256032"/>
          </a:xfrm>
          <a:prstGeom prst="roundRect">
            <a:avLst>
              <a:gd name="adj" fmla="val 17857"/>
            </a:avLst>
          </a:prstGeom>
          <a:solidFill>
            <a:srgbClr val="7E63D2">
              <a:alpha val="15000"/>
            </a:srgbClr>
          </a:solidFill>
          <a:ln w="12700">
            <a:solidFill>
              <a:srgbClr val="7E63D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60736" y="283464"/>
            <a:ext cx="117043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7E63D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Collinearity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560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5 ｜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32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58368" y="1243584"/>
            <a:ext cx="6565392" cy="4425696"/>
          </a:xfrm>
          <a:prstGeom prst="roundRect">
            <a:avLst>
              <a:gd name="adj" fmla="val 1653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2" name="Image 0" descr="/mnt/data/lecture5_rebuilt_work/assets/beta1_dist_low_hig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585" y="1609344"/>
            <a:ext cx="5548958" cy="3968496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768096" y="1335024"/>
            <a:ext cx="132588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Text 11"/>
          <p:cNvSpPr/>
          <p:nvPr/>
        </p:nvSpPr>
        <p:spPr>
          <a:xfrm>
            <a:off x="804672" y="1362456"/>
            <a:ext cx="125272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distribution of β̂₁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7461504" y="1243584"/>
            <a:ext cx="3712464" cy="1920240"/>
          </a:xfrm>
          <a:prstGeom prst="roundRect">
            <a:avLst>
              <a:gd name="adj" fmla="val 3810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6" name="Text 13"/>
          <p:cNvSpPr/>
          <p:nvPr/>
        </p:nvSpPr>
        <p:spPr>
          <a:xfrm>
            <a:off x="7589520" y="1335024"/>
            <a:ext cx="34564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40" b="1" dirty="0">
                <a:solidFill>
                  <a:srgbClr val="7E63D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図の読み方</a:t>
            </a:r>
            <a:endParaRPr lang="en-US" sz="1340" dirty="0"/>
          </a:p>
        </p:txBody>
      </p:sp>
      <p:sp>
        <p:nvSpPr>
          <p:cNvPr id="17" name="Text 14"/>
          <p:cNvSpPr/>
          <p:nvPr/>
        </p:nvSpPr>
        <p:spPr>
          <a:xfrm>
            <a:off x="7571232" y="162763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480" dirty="0"/>
          </a:p>
        </p:txBody>
      </p:sp>
      <p:sp>
        <p:nvSpPr>
          <p:cNvPr id="18" name="Text 15"/>
          <p:cNvSpPr/>
          <p:nvPr/>
        </p:nvSpPr>
        <p:spPr>
          <a:xfrm>
            <a:off x="7754112" y="1609344"/>
            <a:ext cx="331012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blue：low correlation。</a:t>
            </a:r>
            <a:endParaRPr lang="en-US" sz="1280" dirty="0"/>
          </a:p>
        </p:txBody>
      </p:sp>
      <p:sp>
        <p:nvSpPr>
          <p:cNvPr id="19" name="Text 16"/>
          <p:cNvSpPr/>
          <p:nvPr/>
        </p:nvSpPr>
        <p:spPr>
          <a:xfrm>
            <a:off x="7571232" y="196596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480" dirty="0"/>
          </a:p>
        </p:txBody>
      </p:sp>
      <p:sp>
        <p:nvSpPr>
          <p:cNvPr id="20" name="Text 17"/>
          <p:cNvSpPr/>
          <p:nvPr/>
        </p:nvSpPr>
        <p:spPr>
          <a:xfrm>
            <a:off x="7754112" y="1947672"/>
            <a:ext cx="331012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orange：high correlation。</a:t>
            </a:r>
            <a:endParaRPr lang="en-US" sz="1280" dirty="0"/>
          </a:p>
        </p:txBody>
      </p:sp>
      <p:sp>
        <p:nvSpPr>
          <p:cNvPr id="21" name="Text 18"/>
          <p:cNvSpPr/>
          <p:nvPr/>
        </p:nvSpPr>
        <p:spPr>
          <a:xfrm>
            <a:off x="7571232" y="230428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480" dirty="0"/>
          </a:p>
        </p:txBody>
      </p:sp>
      <p:sp>
        <p:nvSpPr>
          <p:cNvPr id="22" name="Text 19"/>
          <p:cNvSpPr/>
          <p:nvPr/>
        </p:nvSpPr>
        <p:spPr>
          <a:xfrm>
            <a:off x="7754112" y="2286000"/>
            <a:ext cx="331012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赤の破線：真の値 β₁ = 2。</a:t>
            </a:r>
            <a:endParaRPr lang="en-US" sz="1280" dirty="0"/>
          </a:p>
        </p:txBody>
      </p:sp>
      <p:sp>
        <p:nvSpPr>
          <p:cNvPr id="23" name="Shape 20"/>
          <p:cNvSpPr/>
          <p:nvPr/>
        </p:nvSpPr>
        <p:spPr>
          <a:xfrm>
            <a:off x="7461504" y="3456432"/>
            <a:ext cx="3712464" cy="2212848"/>
          </a:xfrm>
          <a:prstGeom prst="roundRect">
            <a:avLst>
              <a:gd name="adj" fmla="val 3306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4" name="Text 21"/>
          <p:cNvSpPr/>
          <p:nvPr/>
        </p:nvSpPr>
        <p:spPr>
          <a:xfrm>
            <a:off x="7589520" y="3547872"/>
            <a:ext cx="34564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4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メッセージ</a:t>
            </a:r>
            <a:endParaRPr lang="en-US" sz="1340" dirty="0"/>
          </a:p>
        </p:txBody>
      </p:sp>
      <p:sp>
        <p:nvSpPr>
          <p:cNvPr id="25" name="Text 22"/>
          <p:cNvSpPr/>
          <p:nvPr/>
        </p:nvSpPr>
        <p:spPr>
          <a:xfrm>
            <a:off x="7571232" y="384048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4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440" dirty="0"/>
          </a:p>
        </p:txBody>
      </p:sp>
      <p:sp>
        <p:nvSpPr>
          <p:cNvPr id="26" name="Text 23"/>
          <p:cNvSpPr/>
          <p:nvPr/>
        </p:nvSpPr>
        <p:spPr>
          <a:xfrm>
            <a:off x="7754112" y="3822192"/>
            <a:ext cx="331012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4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平均の位置は大きく動かない。</a:t>
            </a:r>
            <a:endParaRPr lang="en-US" sz="1240" dirty="0"/>
          </a:p>
        </p:txBody>
      </p:sp>
      <p:sp>
        <p:nvSpPr>
          <p:cNvPr id="27" name="Text 24"/>
          <p:cNvSpPr/>
          <p:nvPr/>
        </p:nvSpPr>
        <p:spPr>
          <a:xfrm>
            <a:off x="7571232" y="417880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4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440" dirty="0"/>
          </a:p>
        </p:txBody>
      </p:sp>
      <p:sp>
        <p:nvSpPr>
          <p:cNvPr id="28" name="Text 25"/>
          <p:cNvSpPr/>
          <p:nvPr/>
        </p:nvSpPr>
        <p:spPr>
          <a:xfrm>
            <a:off x="7754112" y="4160520"/>
            <a:ext cx="331012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4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しかし、標本ごとのバラつきは high corr で一気に広がる。</a:t>
            </a:r>
            <a:endParaRPr lang="en-US" sz="1240" dirty="0"/>
          </a:p>
        </p:txBody>
      </p:sp>
      <p:sp>
        <p:nvSpPr>
          <p:cNvPr id="29" name="Text 26"/>
          <p:cNvSpPr/>
          <p:nvPr/>
        </p:nvSpPr>
        <p:spPr>
          <a:xfrm>
            <a:off x="7571232" y="451713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4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440" dirty="0"/>
          </a:p>
        </p:txBody>
      </p:sp>
      <p:sp>
        <p:nvSpPr>
          <p:cNvPr id="30" name="Text 27"/>
          <p:cNvSpPr/>
          <p:nvPr/>
        </p:nvSpPr>
        <p:spPr>
          <a:xfrm>
            <a:off x="7754112" y="4498848"/>
            <a:ext cx="331012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4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係数が不安定になる感覚はこの幅の違いで捉えられる。</a:t>
            </a:r>
            <a:endParaRPr lang="en-US" sz="124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7E63D2"/>
          </a:solidFill>
          <a:ln w="12700">
            <a:solidFill>
              <a:srgbClr val="7E63D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525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標準誤差の分布も比べる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235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precision の悪化は推定値そのものよりも、SE の分布を見るとさらに分かりやすい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24160" y="256032"/>
            <a:ext cx="1243584" cy="256032"/>
          </a:xfrm>
          <a:prstGeom prst="roundRect">
            <a:avLst>
              <a:gd name="adj" fmla="val 17857"/>
            </a:avLst>
          </a:prstGeom>
          <a:solidFill>
            <a:srgbClr val="7E63D2">
              <a:alpha val="15000"/>
            </a:srgbClr>
          </a:solidFill>
          <a:ln w="12700">
            <a:solidFill>
              <a:srgbClr val="7E63D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60736" y="283464"/>
            <a:ext cx="117043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7E63D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Collinearity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560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5 ｜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33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58368" y="1243584"/>
            <a:ext cx="6565392" cy="4425696"/>
          </a:xfrm>
          <a:prstGeom prst="roundRect">
            <a:avLst>
              <a:gd name="adj" fmla="val 1653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2" name="Image 0" descr="/mnt/data/lecture5_rebuilt_work/assets/se_dist_low_hig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937" y="1609344"/>
            <a:ext cx="5528253" cy="3968496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768096" y="1335024"/>
            <a:ext cx="132588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Text 11"/>
          <p:cNvSpPr/>
          <p:nvPr/>
        </p:nvSpPr>
        <p:spPr>
          <a:xfrm>
            <a:off x="804672" y="1362456"/>
            <a:ext cx="125272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distribution of SE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7498080" y="1426464"/>
            <a:ext cx="1554480" cy="1225296"/>
          </a:xfrm>
          <a:prstGeom prst="roundRect">
            <a:avLst>
              <a:gd name="adj" fmla="val 5970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6" name="Shape 13"/>
          <p:cNvSpPr/>
          <p:nvPr/>
        </p:nvSpPr>
        <p:spPr>
          <a:xfrm>
            <a:off x="7589520" y="1517904"/>
            <a:ext cx="1133856" cy="210312"/>
          </a:xfrm>
          <a:prstGeom prst="roundRect">
            <a:avLst/>
          </a:prstGeom>
          <a:solidFill>
            <a:srgbClr val="4F79A7">
              <a:alpha val="16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Text 14"/>
          <p:cNvSpPr/>
          <p:nvPr/>
        </p:nvSpPr>
        <p:spPr>
          <a:xfrm>
            <a:off x="7626096" y="1545336"/>
            <a:ext cx="106070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mean SE</a:t>
            </a:r>
            <a:endParaRPr lang="en-US" sz="900" dirty="0"/>
          </a:p>
        </p:txBody>
      </p:sp>
      <p:sp>
        <p:nvSpPr>
          <p:cNvPr id="18" name="Text 15"/>
          <p:cNvSpPr/>
          <p:nvPr/>
        </p:nvSpPr>
        <p:spPr>
          <a:xfrm>
            <a:off x="7607808" y="1837944"/>
            <a:ext cx="133502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0.073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7607808" y="2267712"/>
            <a:ext cx="133502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3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low corr</a:t>
            </a:r>
            <a:endParaRPr lang="en-US" sz="1030" dirty="0"/>
          </a:p>
        </p:txBody>
      </p:sp>
      <p:sp>
        <p:nvSpPr>
          <p:cNvPr id="20" name="Shape 17"/>
          <p:cNvSpPr/>
          <p:nvPr/>
        </p:nvSpPr>
        <p:spPr>
          <a:xfrm>
            <a:off x="9253728" y="1426464"/>
            <a:ext cx="1554480" cy="1225296"/>
          </a:xfrm>
          <a:prstGeom prst="roundRect">
            <a:avLst>
              <a:gd name="adj" fmla="val 5970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1" name="Shape 18"/>
          <p:cNvSpPr/>
          <p:nvPr/>
        </p:nvSpPr>
        <p:spPr>
          <a:xfrm>
            <a:off x="9345168" y="1517904"/>
            <a:ext cx="1133856" cy="210312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" name="Text 19"/>
          <p:cNvSpPr/>
          <p:nvPr/>
        </p:nvSpPr>
        <p:spPr>
          <a:xfrm>
            <a:off x="9381744" y="1545336"/>
            <a:ext cx="106070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mean SE</a:t>
            </a:r>
            <a:endParaRPr lang="en-US" sz="900" dirty="0"/>
          </a:p>
        </p:txBody>
      </p:sp>
      <p:sp>
        <p:nvSpPr>
          <p:cNvPr id="23" name="Text 20"/>
          <p:cNvSpPr/>
          <p:nvPr/>
        </p:nvSpPr>
        <p:spPr>
          <a:xfrm>
            <a:off x="9363456" y="1837944"/>
            <a:ext cx="1335024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0.358</a:t>
            </a:r>
            <a:endParaRPr lang="en-US" sz="2200" dirty="0"/>
          </a:p>
        </p:txBody>
      </p:sp>
      <p:sp>
        <p:nvSpPr>
          <p:cNvPr id="24" name="Text 21"/>
          <p:cNvSpPr/>
          <p:nvPr/>
        </p:nvSpPr>
        <p:spPr>
          <a:xfrm>
            <a:off x="9363456" y="2267712"/>
            <a:ext cx="133502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3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high corr</a:t>
            </a:r>
            <a:endParaRPr lang="en-US" sz="1030" dirty="0"/>
          </a:p>
        </p:txBody>
      </p:sp>
      <p:sp>
        <p:nvSpPr>
          <p:cNvPr id="25" name="Shape 22"/>
          <p:cNvSpPr/>
          <p:nvPr/>
        </p:nvSpPr>
        <p:spPr>
          <a:xfrm>
            <a:off x="7461504" y="2962656"/>
            <a:ext cx="3712464" cy="2706624"/>
          </a:xfrm>
          <a:prstGeom prst="roundRect">
            <a:avLst>
              <a:gd name="adj" fmla="val 2703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6" name="Text 23"/>
          <p:cNvSpPr/>
          <p:nvPr/>
        </p:nvSpPr>
        <p:spPr>
          <a:xfrm>
            <a:off x="7589520" y="3054096"/>
            <a:ext cx="34564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4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ここから言えること</a:t>
            </a:r>
            <a:endParaRPr lang="en-US" sz="1340" dirty="0"/>
          </a:p>
        </p:txBody>
      </p:sp>
      <p:sp>
        <p:nvSpPr>
          <p:cNvPr id="27" name="Text 24"/>
          <p:cNvSpPr/>
          <p:nvPr/>
        </p:nvSpPr>
        <p:spPr>
          <a:xfrm>
            <a:off x="7571232" y="334670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4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440" dirty="0"/>
          </a:p>
        </p:txBody>
      </p:sp>
      <p:sp>
        <p:nvSpPr>
          <p:cNvPr id="28" name="Text 25"/>
          <p:cNvSpPr/>
          <p:nvPr/>
        </p:nvSpPr>
        <p:spPr>
          <a:xfrm>
            <a:off x="7754112" y="3328416"/>
            <a:ext cx="331012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4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high corr の分布は全体が右へずれている。</a:t>
            </a:r>
            <a:endParaRPr lang="en-US" sz="1240" dirty="0"/>
          </a:p>
        </p:txBody>
      </p:sp>
      <p:sp>
        <p:nvSpPr>
          <p:cNvPr id="29" name="Text 26"/>
          <p:cNvSpPr/>
          <p:nvPr/>
        </p:nvSpPr>
        <p:spPr>
          <a:xfrm>
            <a:off x="7571232" y="368503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4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440" dirty="0"/>
          </a:p>
        </p:txBody>
      </p:sp>
      <p:sp>
        <p:nvSpPr>
          <p:cNvPr id="30" name="Text 27"/>
          <p:cNvSpPr/>
          <p:nvPr/>
        </p:nvSpPr>
        <p:spPr>
          <a:xfrm>
            <a:off x="7754112" y="3666744"/>
            <a:ext cx="331012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4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したがって t 値は小さくなりやすく、真の効果があっても有意に出にくい。</a:t>
            </a:r>
            <a:endParaRPr lang="en-US" sz="1240" dirty="0"/>
          </a:p>
        </p:txBody>
      </p:sp>
      <p:sp>
        <p:nvSpPr>
          <p:cNvPr id="31" name="Text 28"/>
          <p:cNvSpPr/>
          <p:nvPr/>
        </p:nvSpPr>
        <p:spPr>
          <a:xfrm>
            <a:off x="7571232" y="402336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4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440" dirty="0"/>
          </a:p>
        </p:txBody>
      </p:sp>
      <p:sp>
        <p:nvSpPr>
          <p:cNvPr id="32" name="Text 29"/>
          <p:cNvSpPr/>
          <p:nvPr/>
        </p:nvSpPr>
        <p:spPr>
          <a:xfrm>
            <a:off x="7754112" y="4005072"/>
            <a:ext cx="331012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4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「有意でない = 効果がない」とは言えない。</a:t>
            </a:r>
            <a:endParaRPr lang="en-US" sz="124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7E63D2"/>
          </a:solidFill>
          <a:ln w="12700">
            <a:solidFill>
              <a:srgbClr val="7E63D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525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係数どうしが押し合って不安定になる様子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235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high correlation では、β̂₁ と β̂₂ が互いに逆向きへ動きやすい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24160" y="256032"/>
            <a:ext cx="1243584" cy="256032"/>
          </a:xfrm>
          <a:prstGeom prst="roundRect">
            <a:avLst>
              <a:gd name="adj" fmla="val 17857"/>
            </a:avLst>
          </a:prstGeom>
          <a:solidFill>
            <a:srgbClr val="7E63D2">
              <a:alpha val="15000"/>
            </a:srgbClr>
          </a:solidFill>
          <a:ln w="12700">
            <a:solidFill>
              <a:srgbClr val="7E63D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60736" y="283464"/>
            <a:ext cx="117043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7E63D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Collinearity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560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5 ｜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34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58368" y="1243584"/>
            <a:ext cx="5998464" cy="4425696"/>
          </a:xfrm>
          <a:prstGeom prst="roundRect">
            <a:avLst>
              <a:gd name="adj" fmla="val 1653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2" name="Image 0" descr="/mnt/data/lecture5_rebuilt_work/assets/joint_b1_b2_hig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779" y="1609344"/>
            <a:ext cx="4799642" cy="3968496"/>
          </a:xfrm>
          <a:prstGeom prst="rect">
            <a:avLst/>
          </a:prstGeom>
        </p:spPr>
      </p:pic>
      <p:sp>
        <p:nvSpPr>
          <p:cNvPr id="13" name="Shape 10"/>
          <p:cNvSpPr/>
          <p:nvPr/>
        </p:nvSpPr>
        <p:spPr>
          <a:xfrm>
            <a:off x="768096" y="1335024"/>
            <a:ext cx="132588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4" name="Text 11"/>
          <p:cNvSpPr/>
          <p:nvPr/>
        </p:nvSpPr>
        <p:spPr>
          <a:xfrm>
            <a:off x="804672" y="1362456"/>
            <a:ext cx="125272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joint distribution</a:t>
            </a:r>
            <a:endParaRPr lang="en-US" sz="900" dirty="0"/>
          </a:p>
        </p:txBody>
      </p:sp>
      <p:sp>
        <p:nvSpPr>
          <p:cNvPr id="15" name="Shape 12"/>
          <p:cNvSpPr/>
          <p:nvPr/>
        </p:nvSpPr>
        <p:spPr>
          <a:xfrm>
            <a:off x="6912864" y="1243584"/>
            <a:ext cx="4261104" cy="1920240"/>
          </a:xfrm>
          <a:prstGeom prst="roundRect">
            <a:avLst>
              <a:gd name="adj" fmla="val 3810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6" name="Text 13"/>
          <p:cNvSpPr/>
          <p:nvPr/>
        </p:nvSpPr>
        <p:spPr>
          <a:xfrm>
            <a:off x="7040880" y="1335024"/>
            <a:ext cx="400507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40" b="1" dirty="0">
                <a:solidFill>
                  <a:srgbClr val="7E63D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どう読むか</a:t>
            </a:r>
            <a:endParaRPr lang="en-US" sz="1340" dirty="0"/>
          </a:p>
        </p:txBody>
      </p:sp>
      <p:sp>
        <p:nvSpPr>
          <p:cNvPr id="17" name="Text 14"/>
          <p:cNvSpPr/>
          <p:nvPr/>
        </p:nvSpPr>
        <p:spPr>
          <a:xfrm>
            <a:off x="7022592" y="162763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480" dirty="0"/>
          </a:p>
        </p:txBody>
      </p:sp>
      <p:sp>
        <p:nvSpPr>
          <p:cNvPr id="18" name="Text 15"/>
          <p:cNvSpPr/>
          <p:nvPr/>
        </p:nvSpPr>
        <p:spPr>
          <a:xfrm>
            <a:off x="7205472" y="1609344"/>
            <a:ext cx="385876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片方の係数が少し大きく出ると、もう片方が小さく出る。</a:t>
            </a:r>
            <a:endParaRPr lang="en-US" sz="1280" dirty="0"/>
          </a:p>
        </p:txBody>
      </p:sp>
      <p:sp>
        <p:nvSpPr>
          <p:cNvPr id="19" name="Text 16"/>
          <p:cNvSpPr/>
          <p:nvPr/>
        </p:nvSpPr>
        <p:spPr>
          <a:xfrm>
            <a:off x="7022592" y="196596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480" dirty="0"/>
          </a:p>
        </p:txBody>
      </p:sp>
      <p:sp>
        <p:nvSpPr>
          <p:cNvPr id="20" name="Text 17"/>
          <p:cNvSpPr/>
          <p:nvPr/>
        </p:nvSpPr>
        <p:spPr>
          <a:xfrm>
            <a:off x="7205472" y="1947672"/>
            <a:ext cx="385876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どちらへ効果を割り振るかが sample ごとにぶれやすい。</a:t>
            </a:r>
            <a:endParaRPr lang="en-US" sz="1280" dirty="0"/>
          </a:p>
        </p:txBody>
      </p:sp>
      <p:pic>
        <p:nvPicPr>
          <p:cNvPr id="21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19872" y="3584448"/>
            <a:ext cx="1828800" cy="365760"/>
          </a:xfrm>
          <a:prstGeom prst="rect">
            <a:avLst/>
          </a:prstGeom>
        </p:spPr>
      </p:pic>
      <p:sp>
        <p:nvSpPr>
          <p:cNvPr id="22" name="Shape 18"/>
          <p:cNvSpPr/>
          <p:nvPr/>
        </p:nvSpPr>
        <p:spPr>
          <a:xfrm>
            <a:off x="6912864" y="4078224"/>
            <a:ext cx="4261104" cy="1591056"/>
          </a:xfrm>
          <a:prstGeom prst="roundRect">
            <a:avLst>
              <a:gd name="adj" fmla="val 4598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3" name="Text 19"/>
          <p:cNvSpPr/>
          <p:nvPr/>
        </p:nvSpPr>
        <p:spPr>
          <a:xfrm>
            <a:off x="7040880" y="4169664"/>
            <a:ext cx="400507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4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実務上の含意</a:t>
            </a:r>
            <a:endParaRPr lang="en-US" sz="1340" dirty="0"/>
          </a:p>
        </p:txBody>
      </p:sp>
      <p:sp>
        <p:nvSpPr>
          <p:cNvPr id="24" name="Text 20"/>
          <p:cNvSpPr/>
          <p:nvPr/>
        </p:nvSpPr>
        <p:spPr>
          <a:xfrm>
            <a:off x="7022592" y="446227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380" dirty="0"/>
          </a:p>
        </p:txBody>
      </p:sp>
      <p:sp>
        <p:nvSpPr>
          <p:cNvPr id="25" name="Text 21"/>
          <p:cNvSpPr/>
          <p:nvPr/>
        </p:nvSpPr>
        <p:spPr>
          <a:xfrm>
            <a:off x="7205472" y="4443984"/>
            <a:ext cx="385876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個別係数の解釈は不安定でも、予測や係数の線形結合が安定な場合はある。</a:t>
            </a:r>
            <a:endParaRPr lang="en-US" sz="118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2AA7A1"/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525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今日の講義のまとめと宿題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235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重回帰・バイアス・多重共線性を、何が壊れる問題なのかで区別して覚える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24160" y="256032"/>
            <a:ext cx="1243584" cy="256032"/>
          </a:xfrm>
          <a:prstGeom prst="roundRect">
            <a:avLst>
              <a:gd name="adj" fmla="val 17857"/>
            </a:avLst>
          </a:prstGeom>
          <a:solidFill>
            <a:srgbClr val="2AA7A1">
              <a:alpha val="15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60736" y="283464"/>
            <a:ext cx="117043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Wrap-up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560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5 ｜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35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768096" y="1408176"/>
            <a:ext cx="3163824" cy="1956816"/>
          </a:xfrm>
          <a:prstGeom prst="roundRect">
            <a:avLst>
              <a:gd name="adj" fmla="val 3738"/>
            </a:avLst>
          </a:prstGeom>
          <a:solidFill>
            <a:srgbClr val="ECF7F6"/>
          </a:solidFill>
          <a:ln w="12700">
            <a:solidFill>
              <a:srgbClr val="2AA7A1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2" name="Shape 10"/>
          <p:cNvSpPr/>
          <p:nvPr/>
        </p:nvSpPr>
        <p:spPr>
          <a:xfrm>
            <a:off x="896112" y="1536192"/>
            <a:ext cx="1078992" cy="210312"/>
          </a:xfrm>
          <a:prstGeom prst="roundRect">
            <a:avLst/>
          </a:prstGeom>
          <a:solidFill>
            <a:srgbClr val="2AA7A1">
              <a:alpha val="16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" name="Text 11"/>
          <p:cNvSpPr/>
          <p:nvPr/>
        </p:nvSpPr>
        <p:spPr>
          <a:xfrm>
            <a:off x="932688" y="1563624"/>
            <a:ext cx="100584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重回帰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914400" y="2139696"/>
            <a:ext cx="2852928" cy="7863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他の条件を揃えた上での部分効果を読む道具。</a:t>
            </a:r>
            <a:endParaRPr lang="en-US" sz="1280" dirty="0"/>
          </a:p>
        </p:txBody>
      </p:sp>
      <p:sp>
        <p:nvSpPr>
          <p:cNvPr id="15" name="Shape 13"/>
          <p:cNvSpPr/>
          <p:nvPr/>
        </p:nvSpPr>
        <p:spPr>
          <a:xfrm>
            <a:off x="4498848" y="1408176"/>
            <a:ext cx="3163824" cy="1956816"/>
          </a:xfrm>
          <a:prstGeom prst="roundRect">
            <a:avLst>
              <a:gd name="adj" fmla="val 3738"/>
            </a:avLst>
          </a:prstGeom>
          <a:solidFill>
            <a:srgbClr val="FDF1EC"/>
          </a:solidFill>
          <a:ln w="12700">
            <a:solidFill>
              <a:srgbClr val="E97A5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6" name="Shape 14"/>
          <p:cNvSpPr/>
          <p:nvPr/>
        </p:nvSpPr>
        <p:spPr>
          <a:xfrm>
            <a:off x="4626864" y="1536192"/>
            <a:ext cx="1078992" cy="210312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Text 15"/>
          <p:cNvSpPr/>
          <p:nvPr/>
        </p:nvSpPr>
        <p:spPr>
          <a:xfrm>
            <a:off x="4663440" y="1563624"/>
            <a:ext cx="100584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bias</a:t>
            </a:r>
            <a:endParaRPr lang="en-US" sz="900" dirty="0"/>
          </a:p>
        </p:txBody>
      </p:sp>
      <p:sp>
        <p:nvSpPr>
          <p:cNvPr id="18" name="Text 16"/>
          <p:cNvSpPr/>
          <p:nvPr/>
        </p:nvSpPr>
        <p:spPr>
          <a:xfrm>
            <a:off x="4645152" y="2139696"/>
            <a:ext cx="2852928" cy="7863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X と u の相関があると、係数の平均そのものがずれる。</a:t>
            </a:r>
            <a:endParaRPr lang="en-US" sz="1280" dirty="0"/>
          </a:p>
        </p:txBody>
      </p:sp>
      <p:sp>
        <p:nvSpPr>
          <p:cNvPr id="19" name="Shape 17"/>
          <p:cNvSpPr/>
          <p:nvPr/>
        </p:nvSpPr>
        <p:spPr>
          <a:xfrm>
            <a:off x="8229600" y="1408176"/>
            <a:ext cx="3163824" cy="1956816"/>
          </a:xfrm>
          <a:prstGeom prst="roundRect">
            <a:avLst>
              <a:gd name="adj" fmla="val 3738"/>
            </a:avLst>
          </a:prstGeom>
          <a:solidFill>
            <a:srgbClr val="F2EEFC"/>
          </a:solidFill>
          <a:ln w="12700">
            <a:solidFill>
              <a:srgbClr val="7E63D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0" name="Shape 18"/>
          <p:cNvSpPr/>
          <p:nvPr/>
        </p:nvSpPr>
        <p:spPr>
          <a:xfrm>
            <a:off x="8357616" y="1536192"/>
            <a:ext cx="1078992" cy="210312"/>
          </a:xfrm>
          <a:prstGeom prst="roundRect">
            <a:avLst/>
          </a:prstGeom>
          <a:solidFill>
            <a:srgbClr val="7E63D2">
              <a:alpha val="16000"/>
            </a:srgbClr>
          </a:solidFill>
          <a:ln w="12700">
            <a:solidFill>
              <a:srgbClr val="7E63D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" name="Text 19"/>
          <p:cNvSpPr/>
          <p:nvPr/>
        </p:nvSpPr>
        <p:spPr>
          <a:xfrm>
            <a:off x="8394192" y="1563624"/>
            <a:ext cx="100584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7E63D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multicollinearity</a:t>
            </a:r>
            <a:endParaRPr lang="en-US" sz="900" dirty="0"/>
          </a:p>
        </p:txBody>
      </p:sp>
      <p:sp>
        <p:nvSpPr>
          <p:cNvPr id="22" name="Text 20"/>
          <p:cNvSpPr/>
          <p:nvPr/>
        </p:nvSpPr>
        <p:spPr>
          <a:xfrm>
            <a:off x="8375904" y="2139696"/>
            <a:ext cx="2852928" cy="7863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平均は保たれても、標準誤差が膨らんで不安定になる。</a:t>
            </a:r>
            <a:endParaRPr lang="en-US" sz="1280" dirty="0"/>
          </a:p>
        </p:txBody>
      </p:sp>
      <p:sp>
        <p:nvSpPr>
          <p:cNvPr id="23" name="Shape 21"/>
          <p:cNvSpPr/>
          <p:nvPr/>
        </p:nvSpPr>
        <p:spPr>
          <a:xfrm>
            <a:off x="768096" y="3767328"/>
            <a:ext cx="5303520" cy="1901952"/>
          </a:xfrm>
          <a:prstGeom prst="roundRect">
            <a:avLst>
              <a:gd name="adj" fmla="val 3846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4" name="Text 22"/>
          <p:cNvSpPr/>
          <p:nvPr/>
        </p:nvSpPr>
        <p:spPr>
          <a:xfrm>
            <a:off x="896112" y="3858768"/>
            <a:ext cx="504748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40" b="1" dirty="0">
                <a:solidFill>
                  <a:srgbClr val="E2B935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宿題 / 次回までにやると良いこと</a:t>
            </a:r>
            <a:endParaRPr lang="en-US" sz="1340" dirty="0"/>
          </a:p>
        </p:txBody>
      </p:sp>
      <p:sp>
        <p:nvSpPr>
          <p:cNvPr id="25" name="Text 23"/>
          <p:cNvSpPr/>
          <p:nvPr/>
        </p:nvSpPr>
        <p:spPr>
          <a:xfrm>
            <a:off x="877824" y="415137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00" dirty="0"/>
          </a:p>
        </p:txBody>
      </p:sp>
      <p:sp>
        <p:nvSpPr>
          <p:cNvPr id="26" name="Text 24"/>
          <p:cNvSpPr/>
          <p:nvPr/>
        </p:nvSpPr>
        <p:spPr>
          <a:xfrm>
            <a:off x="1060704" y="4133088"/>
            <a:ext cx="490118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省略した式展開を自分で追ってみる。</a:t>
            </a:r>
            <a:endParaRPr lang="en-US" sz="1300" dirty="0"/>
          </a:p>
        </p:txBody>
      </p:sp>
      <p:sp>
        <p:nvSpPr>
          <p:cNvPr id="27" name="Text 25"/>
          <p:cNvSpPr/>
          <p:nvPr/>
        </p:nvSpPr>
        <p:spPr>
          <a:xfrm>
            <a:off x="877824" y="448970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00" dirty="0"/>
          </a:p>
        </p:txBody>
      </p:sp>
      <p:sp>
        <p:nvSpPr>
          <p:cNvPr id="28" name="Text 26"/>
          <p:cNvSpPr/>
          <p:nvPr/>
        </p:nvSpPr>
        <p:spPr>
          <a:xfrm>
            <a:off x="1060704" y="4471416"/>
            <a:ext cx="490118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二階条件や連立方程式の解き方も復習する。</a:t>
            </a:r>
            <a:endParaRPr lang="en-US" sz="1300" dirty="0"/>
          </a:p>
        </p:txBody>
      </p:sp>
      <p:sp>
        <p:nvSpPr>
          <p:cNvPr id="29" name="Text 27"/>
          <p:cNvSpPr/>
          <p:nvPr/>
        </p:nvSpPr>
        <p:spPr>
          <a:xfrm>
            <a:off x="877824" y="482803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00" dirty="0"/>
          </a:p>
        </p:txBody>
      </p:sp>
      <p:sp>
        <p:nvSpPr>
          <p:cNvPr id="30" name="Text 28"/>
          <p:cNvSpPr/>
          <p:nvPr/>
        </p:nvSpPr>
        <p:spPr>
          <a:xfrm>
            <a:off x="1060704" y="4809744"/>
            <a:ext cx="490118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わからない点は質問としてまとめておく。</a:t>
            </a:r>
            <a:endParaRPr lang="en-US" sz="1300" dirty="0"/>
          </a:p>
        </p:txBody>
      </p:sp>
      <p:sp>
        <p:nvSpPr>
          <p:cNvPr id="31" name="Shape 29"/>
          <p:cNvSpPr/>
          <p:nvPr/>
        </p:nvSpPr>
        <p:spPr>
          <a:xfrm>
            <a:off x="6327648" y="3767328"/>
            <a:ext cx="4846320" cy="1901952"/>
          </a:xfrm>
          <a:prstGeom prst="roundRect">
            <a:avLst>
              <a:gd name="adj" fmla="val 3846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32" name="Image 0" descr="/mnt/data/lecture5_rebuilt_work/assets/title_coll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407" y="4133088"/>
            <a:ext cx="1900802" cy="1444752"/>
          </a:xfrm>
          <a:prstGeom prst="rect">
            <a:avLst/>
          </a:prstGeom>
        </p:spPr>
      </p:pic>
      <p:sp>
        <p:nvSpPr>
          <p:cNvPr id="33" name="Shape 30"/>
          <p:cNvSpPr/>
          <p:nvPr/>
        </p:nvSpPr>
        <p:spPr>
          <a:xfrm>
            <a:off x="6437376" y="3858768"/>
            <a:ext cx="132588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" name="Text 31"/>
          <p:cNvSpPr/>
          <p:nvPr/>
        </p:nvSpPr>
        <p:spPr>
          <a:xfrm>
            <a:off x="6473952" y="3886200"/>
            <a:ext cx="125272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recap collage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2AA7A1"/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525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なぜ重回帰が欲しいのか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235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教育年数と賃金の関係を知りたいが、能力のような別要因が両方に効いていそうなとき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24160" y="256032"/>
            <a:ext cx="1243584" cy="256032"/>
          </a:xfrm>
          <a:prstGeom prst="roundRect">
            <a:avLst>
              <a:gd name="adj" fmla="val 17857"/>
            </a:avLst>
          </a:prstGeom>
          <a:solidFill>
            <a:srgbClr val="2AA7A1">
              <a:alpha val="15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60736" y="283464"/>
            <a:ext cx="117043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Model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560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5 ｜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40080" y="1243584"/>
            <a:ext cx="4919472" cy="4443984"/>
          </a:xfrm>
          <a:prstGeom prst="roundRect">
            <a:avLst>
              <a:gd name="adj" fmla="val 1646"/>
            </a:avLst>
          </a:prstGeom>
          <a:solidFill>
            <a:srgbClr val="FFFFFF"/>
          </a:solidFill>
          <a:ln w="12700">
            <a:solidFill>
              <a:srgbClr val="2AA7A1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2" name="Shape 10"/>
          <p:cNvSpPr/>
          <p:nvPr/>
        </p:nvSpPr>
        <p:spPr>
          <a:xfrm>
            <a:off x="1298448" y="2286000"/>
            <a:ext cx="1060704" cy="1060704"/>
          </a:xfrm>
          <a:prstGeom prst="ellipse">
            <a:avLst/>
          </a:prstGeom>
          <a:solidFill>
            <a:srgbClr val="EEF3FA">
              <a:alpha val="92000"/>
            </a:srgbClr>
          </a:solidFill>
          <a:ln w="12700">
            <a:solidFill>
              <a:srgbClr val="EEF3FA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" name="Text 11"/>
          <p:cNvSpPr/>
          <p:nvPr/>
        </p:nvSpPr>
        <p:spPr>
          <a:xfrm>
            <a:off x="1371600" y="2414016"/>
            <a:ext cx="91440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8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Education</a:t>
            </a:r>
            <a:endParaRPr lang="en-US" sz="1280" dirty="0"/>
          </a:p>
        </p:txBody>
      </p:sp>
      <p:sp>
        <p:nvSpPr>
          <p:cNvPr id="14" name="Shape 12"/>
          <p:cNvSpPr/>
          <p:nvPr/>
        </p:nvSpPr>
        <p:spPr>
          <a:xfrm>
            <a:off x="1298448" y="3712464"/>
            <a:ext cx="1060704" cy="1060704"/>
          </a:xfrm>
          <a:prstGeom prst="ellipse">
            <a:avLst/>
          </a:prstGeom>
          <a:solidFill>
            <a:srgbClr val="FDF1EC">
              <a:alpha val="92000"/>
            </a:srgbClr>
          </a:solidFill>
          <a:ln w="12700">
            <a:solidFill>
              <a:srgbClr val="FDF1EC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" name="Text 13"/>
          <p:cNvSpPr/>
          <p:nvPr/>
        </p:nvSpPr>
        <p:spPr>
          <a:xfrm>
            <a:off x="1371600" y="3840480"/>
            <a:ext cx="914400" cy="8046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8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Ability</a:t>
            </a:r>
            <a:endParaRPr lang="en-US" sz="1280" dirty="0"/>
          </a:p>
        </p:txBody>
      </p:sp>
      <p:sp>
        <p:nvSpPr>
          <p:cNvPr id="16" name="Shape 14"/>
          <p:cNvSpPr/>
          <p:nvPr/>
        </p:nvSpPr>
        <p:spPr>
          <a:xfrm>
            <a:off x="3511296" y="2926080"/>
            <a:ext cx="1170432" cy="1170432"/>
          </a:xfrm>
          <a:prstGeom prst="ellipse">
            <a:avLst/>
          </a:prstGeom>
          <a:solidFill>
            <a:srgbClr val="ECF7F6">
              <a:alpha val="92000"/>
            </a:srgbClr>
          </a:solidFill>
          <a:ln w="12700">
            <a:solidFill>
              <a:srgbClr val="ECF7F6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Text 15"/>
          <p:cNvSpPr/>
          <p:nvPr/>
        </p:nvSpPr>
        <p:spPr>
          <a:xfrm>
            <a:off x="3584448" y="3054096"/>
            <a:ext cx="1024128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8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Wage</a:t>
            </a:r>
            <a:endParaRPr lang="en-US" sz="1280" dirty="0"/>
          </a:p>
        </p:txBody>
      </p:sp>
      <p:sp>
        <p:nvSpPr>
          <p:cNvPr id="18" name="Shape 16"/>
          <p:cNvSpPr/>
          <p:nvPr/>
        </p:nvSpPr>
        <p:spPr>
          <a:xfrm>
            <a:off x="2359152" y="2816352"/>
            <a:ext cx="1152144" cy="566928"/>
          </a:xfrm>
          <a:prstGeom prst="line">
            <a:avLst/>
          </a:prstGeom>
          <a:noFill/>
          <a:ln w="12700">
            <a:solidFill>
              <a:srgbClr val="4F79A7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" name="Shape 17"/>
          <p:cNvSpPr/>
          <p:nvPr/>
        </p:nvSpPr>
        <p:spPr>
          <a:xfrm>
            <a:off x="2359152" y="4242816"/>
            <a:ext cx="1152144" cy="0"/>
          </a:xfrm>
          <a:prstGeom prst="line">
            <a:avLst/>
          </a:prstGeom>
          <a:noFill/>
          <a:ln w="12700">
            <a:solidFill>
              <a:srgbClr val="E97A52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" name="Shape 18"/>
          <p:cNvSpPr/>
          <p:nvPr/>
        </p:nvSpPr>
        <p:spPr>
          <a:xfrm>
            <a:off x="1920240" y="3712464"/>
            <a:ext cx="0" cy="0"/>
          </a:xfrm>
          <a:prstGeom prst="line">
            <a:avLst/>
          </a:prstGeom>
          <a:noFill/>
          <a:ln w="12700">
            <a:solidFill>
              <a:srgbClr val="D35C5C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" name="Text 19"/>
          <p:cNvSpPr/>
          <p:nvPr/>
        </p:nvSpPr>
        <p:spPr>
          <a:xfrm>
            <a:off x="1426464" y="2011680"/>
            <a:ext cx="804672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interest</a:t>
            </a:r>
            <a:endParaRPr lang="en-US" sz="1000" dirty="0"/>
          </a:p>
        </p:txBody>
      </p:sp>
      <p:sp>
        <p:nvSpPr>
          <p:cNvPr id="22" name="Text 20"/>
          <p:cNvSpPr/>
          <p:nvPr/>
        </p:nvSpPr>
        <p:spPr>
          <a:xfrm>
            <a:off x="1170432" y="4882896"/>
            <a:ext cx="131673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control / omitted?</a:t>
            </a:r>
            <a:endParaRPr lang="en-US" sz="950" dirty="0"/>
          </a:p>
        </p:txBody>
      </p:sp>
      <p:sp>
        <p:nvSpPr>
          <p:cNvPr id="23" name="Shape 21"/>
          <p:cNvSpPr/>
          <p:nvPr/>
        </p:nvSpPr>
        <p:spPr>
          <a:xfrm>
            <a:off x="5742432" y="1243584"/>
            <a:ext cx="5806440" cy="1901952"/>
          </a:xfrm>
          <a:prstGeom prst="roundRect">
            <a:avLst>
              <a:gd name="adj" fmla="val 3846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4" name="Text 22"/>
          <p:cNvSpPr/>
          <p:nvPr/>
        </p:nvSpPr>
        <p:spPr>
          <a:xfrm>
            <a:off x="5870448" y="1335024"/>
            <a:ext cx="555040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4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モデル</a:t>
            </a:r>
            <a:endParaRPr lang="en-US" sz="1340" dirty="0"/>
          </a:p>
        </p:txBody>
      </p:sp>
      <p:sp>
        <p:nvSpPr>
          <p:cNvPr id="25" name="Text 23"/>
          <p:cNvSpPr/>
          <p:nvPr/>
        </p:nvSpPr>
        <p:spPr>
          <a:xfrm>
            <a:off x="5852160" y="162763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6" name="Text 24"/>
          <p:cNvSpPr/>
          <p:nvPr/>
        </p:nvSpPr>
        <p:spPr>
          <a:xfrm>
            <a:off x="6035040" y="1609344"/>
            <a:ext cx="540410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能力が観測できるなら、教育年数と能力を同時に右辺へ入れる。</a:t>
            </a:r>
            <a:endParaRPr lang="en-US" sz="1320" dirty="0"/>
          </a:p>
        </p:txBody>
      </p:sp>
      <p:sp>
        <p:nvSpPr>
          <p:cNvPr id="27" name="Text 25"/>
          <p:cNvSpPr/>
          <p:nvPr/>
        </p:nvSpPr>
        <p:spPr>
          <a:xfrm>
            <a:off x="5852160" y="196596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20" dirty="0"/>
          </a:p>
        </p:txBody>
      </p:sp>
      <p:sp>
        <p:nvSpPr>
          <p:cNvPr id="28" name="Text 26"/>
          <p:cNvSpPr/>
          <p:nvPr/>
        </p:nvSpPr>
        <p:spPr>
          <a:xfrm>
            <a:off x="6035040" y="1947672"/>
            <a:ext cx="540410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そうすると、教育年数の係数 β₁ は「能力を同じにしたまま」の部分効果になる。</a:t>
            </a:r>
            <a:endParaRPr lang="en-US" sz="1320" dirty="0"/>
          </a:p>
        </p:txBody>
      </p:sp>
      <p:pic>
        <p:nvPicPr>
          <p:cNvPr id="29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61888" y="2849190"/>
            <a:ext cx="5394960" cy="263507"/>
          </a:xfrm>
          <a:prstGeom prst="rect">
            <a:avLst/>
          </a:prstGeom>
        </p:spPr>
      </p:pic>
      <p:pic>
        <p:nvPicPr>
          <p:cNvPr id="30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46520" y="3433220"/>
            <a:ext cx="4389120" cy="320743"/>
          </a:xfrm>
          <a:prstGeom prst="rect">
            <a:avLst/>
          </a:prstGeom>
        </p:spPr>
      </p:pic>
      <p:sp>
        <p:nvSpPr>
          <p:cNvPr id="31" name="Shape 27"/>
          <p:cNvSpPr/>
          <p:nvPr/>
        </p:nvSpPr>
        <p:spPr>
          <a:xfrm>
            <a:off x="5742432" y="4023360"/>
            <a:ext cx="5806440" cy="1664208"/>
          </a:xfrm>
          <a:prstGeom prst="roundRect">
            <a:avLst>
              <a:gd name="adj" fmla="val 4396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32" name="Text 28"/>
          <p:cNvSpPr/>
          <p:nvPr/>
        </p:nvSpPr>
        <p:spPr>
          <a:xfrm>
            <a:off x="5870448" y="4114800"/>
            <a:ext cx="555040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4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ここで区別したい 2 種類の変数</a:t>
            </a:r>
            <a:endParaRPr lang="en-US" sz="1340" dirty="0"/>
          </a:p>
        </p:txBody>
      </p:sp>
      <p:sp>
        <p:nvSpPr>
          <p:cNvPr id="33" name="Text 29"/>
          <p:cNvSpPr/>
          <p:nvPr/>
        </p:nvSpPr>
        <p:spPr>
          <a:xfrm>
            <a:off x="5852160" y="440740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00" dirty="0"/>
          </a:p>
        </p:txBody>
      </p:sp>
      <p:sp>
        <p:nvSpPr>
          <p:cNvPr id="34" name="Text 30"/>
          <p:cNvSpPr/>
          <p:nvPr/>
        </p:nvSpPr>
        <p:spPr>
          <a:xfrm>
            <a:off x="6035040" y="4389120"/>
            <a:ext cx="540410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関心のある変数：係数そのものを知りたい変数。</a:t>
            </a:r>
            <a:endParaRPr lang="en-US" sz="1300" dirty="0"/>
          </a:p>
        </p:txBody>
      </p:sp>
      <p:sp>
        <p:nvSpPr>
          <p:cNvPr id="35" name="Text 31"/>
          <p:cNvSpPr/>
          <p:nvPr/>
        </p:nvSpPr>
        <p:spPr>
          <a:xfrm>
            <a:off x="5852160" y="474573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00" dirty="0"/>
          </a:p>
        </p:txBody>
      </p:sp>
      <p:sp>
        <p:nvSpPr>
          <p:cNvPr id="36" name="Text 32"/>
          <p:cNvSpPr/>
          <p:nvPr/>
        </p:nvSpPr>
        <p:spPr>
          <a:xfrm>
            <a:off x="6035040" y="4727448"/>
            <a:ext cx="540410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コントロール変数：関心のある係数を識別するために揃えたい変数。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2AA7A1"/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525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重回帰のモデルと OLS の見方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235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直線が平面に変わるだけで、OLS は引き続き予測誤差の二乗和を最小化している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24160" y="256032"/>
            <a:ext cx="1243584" cy="256032"/>
          </a:xfrm>
          <a:prstGeom prst="roundRect">
            <a:avLst>
              <a:gd name="adj" fmla="val 17857"/>
            </a:avLst>
          </a:prstGeom>
          <a:solidFill>
            <a:srgbClr val="2AA7A1">
              <a:alpha val="15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60736" y="283464"/>
            <a:ext cx="117043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Model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560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5 ｜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58368" y="1243584"/>
            <a:ext cx="4434840" cy="2468880"/>
          </a:xfrm>
          <a:prstGeom prst="roundRect">
            <a:avLst>
              <a:gd name="adj" fmla="val 2963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2" name="Text 10"/>
          <p:cNvSpPr/>
          <p:nvPr/>
        </p:nvSpPr>
        <p:spPr>
          <a:xfrm>
            <a:off x="786384" y="1335024"/>
            <a:ext cx="417880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4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まずモデルを読む</a:t>
            </a:r>
            <a:endParaRPr lang="en-US" sz="1340" dirty="0"/>
          </a:p>
        </p:txBody>
      </p:sp>
      <p:sp>
        <p:nvSpPr>
          <p:cNvPr id="13" name="Text 11"/>
          <p:cNvSpPr/>
          <p:nvPr/>
        </p:nvSpPr>
        <p:spPr>
          <a:xfrm>
            <a:off x="768096" y="162763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950976" y="1609344"/>
            <a:ext cx="403250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Y：結果として観測したい変数。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768096" y="196596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950976" y="1947672"/>
            <a:ext cx="403250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X₁：主に注目している説明変数。</a:t>
            </a: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768096" y="230428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00" dirty="0"/>
          </a:p>
        </p:txBody>
      </p:sp>
      <p:sp>
        <p:nvSpPr>
          <p:cNvPr id="18" name="Text 16"/>
          <p:cNvSpPr/>
          <p:nvPr/>
        </p:nvSpPr>
        <p:spPr>
          <a:xfrm>
            <a:off x="950976" y="2286000"/>
            <a:ext cx="403250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X₂：揃えておきたいコントロール変数。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768096" y="264261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500" dirty="0"/>
          </a:p>
        </p:txBody>
      </p:sp>
      <p:sp>
        <p:nvSpPr>
          <p:cNvPr id="20" name="Text 18"/>
          <p:cNvSpPr/>
          <p:nvPr/>
        </p:nvSpPr>
        <p:spPr>
          <a:xfrm>
            <a:off x="950976" y="2624328"/>
            <a:ext cx="403250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u：モデルで説明しきれない部分。</a:t>
            </a:r>
            <a:endParaRPr lang="en-US" sz="1300" dirty="0"/>
          </a:p>
        </p:txBody>
      </p:sp>
      <p:pic>
        <p:nvPicPr>
          <p:cNvPr id="21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1248" y="4067784"/>
            <a:ext cx="4023360" cy="276911"/>
          </a:xfrm>
          <a:prstGeom prst="rect">
            <a:avLst/>
          </a:prstGeom>
        </p:spPr>
      </p:pic>
      <p:sp>
        <p:nvSpPr>
          <p:cNvPr id="22" name="Shape 19"/>
          <p:cNvSpPr/>
          <p:nvPr/>
        </p:nvSpPr>
        <p:spPr>
          <a:xfrm>
            <a:off x="658368" y="4590288"/>
            <a:ext cx="4434840" cy="1078992"/>
          </a:xfrm>
          <a:prstGeom prst="roundRect">
            <a:avLst>
              <a:gd name="adj" fmla="val 6780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3" name="Text 20"/>
          <p:cNvSpPr/>
          <p:nvPr/>
        </p:nvSpPr>
        <p:spPr>
          <a:xfrm>
            <a:off x="786384" y="4681728"/>
            <a:ext cx="417880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4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係数の読み方</a:t>
            </a:r>
            <a:endParaRPr lang="en-US" sz="1340" dirty="0"/>
          </a:p>
        </p:txBody>
      </p:sp>
      <p:sp>
        <p:nvSpPr>
          <p:cNvPr id="24" name="Text 21"/>
          <p:cNvSpPr/>
          <p:nvPr/>
        </p:nvSpPr>
        <p:spPr>
          <a:xfrm>
            <a:off x="768096" y="497433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450" dirty="0"/>
          </a:p>
        </p:txBody>
      </p:sp>
      <p:sp>
        <p:nvSpPr>
          <p:cNvPr id="25" name="Text 22"/>
          <p:cNvSpPr/>
          <p:nvPr/>
        </p:nvSpPr>
        <p:spPr>
          <a:xfrm>
            <a:off x="950976" y="4956048"/>
            <a:ext cx="403250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β₁ は X₂ を一定にしたまま X₁ を 1 単位変えたときの平均的な変化。</a:t>
            </a:r>
            <a:endParaRPr lang="en-US" sz="1250" dirty="0"/>
          </a:p>
        </p:txBody>
      </p:sp>
      <p:sp>
        <p:nvSpPr>
          <p:cNvPr id="26" name="Shape 23"/>
          <p:cNvSpPr/>
          <p:nvPr/>
        </p:nvSpPr>
        <p:spPr>
          <a:xfrm>
            <a:off x="5321808" y="1243584"/>
            <a:ext cx="5989320" cy="4425696"/>
          </a:xfrm>
          <a:prstGeom prst="roundRect">
            <a:avLst>
              <a:gd name="adj" fmla="val 1653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27" name="Image 1" descr="/mnt/data/lecture5_rebuilt_work/assets/plane_residual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6092" y="1609344"/>
            <a:ext cx="4920753" cy="3968496"/>
          </a:xfrm>
          <a:prstGeom prst="rect">
            <a:avLst/>
          </a:prstGeom>
        </p:spPr>
      </p:pic>
      <p:sp>
        <p:nvSpPr>
          <p:cNvPr id="28" name="Shape 24"/>
          <p:cNvSpPr/>
          <p:nvPr/>
        </p:nvSpPr>
        <p:spPr>
          <a:xfrm>
            <a:off x="5431536" y="1335024"/>
            <a:ext cx="132588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9" name="Text 25"/>
          <p:cNvSpPr/>
          <p:nvPr/>
        </p:nvSpPr>
        <p:spPr>
          <a:xfrm>
            <a:off x="5468112" y="1362456"/>
            <a:ext cx="125272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regression plane</a:t>
            </a:r>
            <a:endParaRPr lang="en-US" sz="900" dirty="0"/>
          </a:p>
        </p:txBody>
      </p:sp>
      <p:pic>
        <p:nvPicPr>
          <p:cNvPr id="30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47560" y="5102352"/>
            <a:ext cx="2346960" cy="4023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2AA7A1"/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525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4 点の小さな例で見てみる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235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係数の意味が最も見えやすいのは、ぴったり一枚の平面に乗る例である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24160" y="256032"/>
            <a:ext cx="1243584" cy="256032"/>
          </a:xfrm>
          <a:prstGeom prst="roundRect">
            <a:avLst>
              <a:gd name="adj" fmla="val 17857"/>
            </a:avLst>
          </a:prstGeom>
          <a:solidFill>
            <a:srgbClr val="2AA7A1">
              <a:alpha val="15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60736" y="283464"/>
            <a:ext cx="117043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Model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560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5 ｜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76656" y="1298448"/>
            <a:ext cx="3794760" cy="1975104"/>
          </a:xfrm>
          <a:prstGeom prst="roundRect">
            <a:avLst>
              <a:gd name="adj" fmla="val 3704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2" name="Text 10"/>
          <p:cNvSpPr/>
          <p:nvPr/>
        </p:nvSpPr>
        <p:spPr>
          <a:xfrm>
            <a:off x="786384" y="1408176"/>
            <a:ext cx="6583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i</a:t>
            </a:r>
            <a:endParaRPr lang="en-US" sz="1150" dirty="0"/>
          </a:p>
        </p:txBody>
      </p:sp>
      <p:sp>
        <p:nvSpPr>
          <p:cNvPr id="13" name="Text 11"/>
          <p:cNvSpPr/>
          <p:nvPr/>
        </p:nvSpPr>
        <p:spPr>
          <a:xfrm>
            <a:off x="1444752" y="1408176"/>
            <a:ext cx="6583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X₁</a:t>
            </a:r>
            <a:endParaRPr lang="en-US" sz="1150" dirty="0"/>
          </a:p>
        </p:txBody>
      </p:sp>
      <p:sp>
        <p:nvSpPr>
          <p:cNvPr id="14" name="Text 12"/>
          <p:cNvSpPr/>
          <p:nvPr/>
        </p:nvSpPr>
        <p:spPr>
          <a:xfrm>
            <a:off x="2103120" y="1408176"/>
            <a:ext cx="6583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X₂</a:t>
            </a:r>
            <a:endParaRPr lang="en-US" sz="1150" dirty="0"/>
          </a:p>
        </p:txBody>
      </p:sp>
      <p:sp>
        <p:nvSpPr>
          <p:cNvPr id="15" name="Text 13"/>
          <p:cNvSpPr/>
          <p:nvPr/>
        </p:nvSpPr>
        <p:spPr>
          <a:xfrm>
            <a:off x="2761488" y="1408176"/>
            <a:ext cx="822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Y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786384" y="1645920"/>
            <a:ext cx="3575304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Text 15"/>
          <p:cNvSpPr/>
          <p:nvPr/>
        </p:nvSpPr>
        <p:spPr>
          <a:xfrm>
            <a:off x="786384" y="1737360"/>
            <a:ext cx="6583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</a:t>
            </a:r>
            <a:endParaRPr lang="en-US" sz="1120" dirty="0"/>
          </a:p>
        </p:txBody>
      </p:sp>
      <p:sp>
        <p:nvSpPr>
          <p:cNvPr id="18" name="Text 16"/>
          <p:cNvSpPr/>
          <p:nvPr/>
        </p:nvSpPr>
        <p:spPr>
          <a:xfrm>
            <a:off x="1444752" y="1737360"/>
            <a:ext cx="6583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0</a:t>
            </a:r>
            <a:endParaRPr lang="en-US" sz="1120" dirty="0"/>
          </a:p>
        </p:txBody>
      </p:sp>
      <p:sp>
        <p:nvSpPr>
          <p:cNvPr id="19" name="Text 17"/>
          <p:cNvSpPr/>
          <p:nvPr/>
        </p:nvSpPr>
        <p:spPr>
          <a:xfrm>
            <a:off x="2103120" y="1737360"/>
            <a:ext cx="6583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0</a:t>
            </a:r>
            <a:endParaRPr lang="en-US" sz="1120" dirty="0"/>
          </a:p>
        </p:txBody>
      </p:sp>
      <p:sp>
        <p:nvSpPr>
          <p:cNvPr id="20" name="Text 18"/>
          <p:cNvSpPr/>
          <p:nvPr/>
        </p:nvSpPr>
        <p:spPr>
          <a:xfrm>
            <a:off x="2761488" y="1737360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10</a:t>
            </a:r>
            <a:endParaRPr lang="en-US" sz="1120" dirty="0"/>
          </a:p>
        </p:txBody>
      </p:sp>
      <p:sp>
        <p:nvSpPr>
          <p:cNvPr id="21" name="Shape 19"/>
          <p:cNvSpPr/>
          <p:nvPr/>
        </p:nvSpPr>
        <p:spPr>
          <a:xfrm>
            <a:off x="786384" y="1975104"/>
            <a:ext cx="3575304" cy="0"/>
          </a:xfrm>
          <a:prstGeom prst="line">
            <a:avLst/>
          </a:prstGeom>
          <a:noFill/>
          <a:ln w="12700">
            <a:solidFill>
              <a:srgbClr val="EDF1F3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" name="Text 20"/>
          <p:cNvSpPr/>
          <p:nvPr/>
        </p:nvSpPr>
        <p:spPr>
          <a:xfrm>
            <a:off x="786384" y="2113570"/>
            <a:ext cx="6583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</a:t>
            </a:r>
            <a:endParaRPr lang="en-US" sz="1120" dirty="0"/>
          </a:p>
        </p:txBody>
      </p:sp>
      <p:sp>
        <p:nvSpPr>
          <p:cNvPr id="23" name="Text 21"/>
          <p:cNvSpPr/>
          <p:nvPr/>
        </p:nvSpPr>
        <p:spPr>
          <a:xfrm>
            <a:off x="1444752" y="2113570"/>
            <a:ext cx="6583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</a:t>
            </a:r>
            <a:endParaRPr lang="en-US" sz="1120" dirty="0"/>
          </a:p>
        </p:txBody>
      </p:sp>
      <p:sp>
        <p:nvSpPr>
          <p:cNvPr id="24" name="Text 22"/>
          <p:cNvSpPr/>
          <p:nvPr/>
        </p:nvSpPr>
        <p:spPr>
          <a:xfrm>
            <a:off x="2103120" y="2113570"/>
            <a:ext cx="6583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0</a:t>
            </a:r>
            <a:endParaRPr lang="en-US" sz="1120" dirty="0"/>
          </a:p>
        </p:txBody>
      </p:sp>
      <p:sp>
        <p:nvSpPr>
          <p:cNvPr id="25" name="Text 23"/>
          <p:cNvSpPr/>
          <p:nvPr/>
        </p:nvSpPr>
        <p:spPr>
          <a:xfrm>
            <a:off x="2761488" y="2113570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12</a:t>
            </a:r>
            <a:endParaRPr lang="en-US" sz="1120" dirty="0"/>
          </a:p>
        </p:txBody>
      </p:sp>
      <p:sp>
        <p:nvSpPr>
          <p:cNvPr id="26" name="Shape 24"/>
          <p:cNvSpPr/>
          <p:nvPr/>
        </p:nvSpPr>
        <p:spPr>
          <a:xfrm>
            <a:off x="786384" y="2351314"/>
            <a:ext cx="3575304" cy="0"/>
          </a:xfrm>
          <a:prstGeom prst="line">
            <a:avLst/>
          </a:prstGeom>
          <a:noFill/>
          <a:ln w="12700">
            <a:solidFill>
              <a:srgbClr val="EDF1F3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" name="Text 25"/>
          <p:cNvSpPr/>
          <p:nvPr/>
        </p:nvSpPr>
        <p:spPr>
          <a:xfrm>
            <a:off x="786384" y="2489781"/>
            <a:ext cx="6583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</a:t>
            </a:r>
            <a:endParaRPr lang="en-US" sz="1120" dirty="0"/>
          </a:p>
        </p:txBody>
      </p:sp>
      <p:sp>
        <p:nvSpPr>
          <p:cNvPr id="28" name="Text 26"/>
          <p:cNvSpPr/>
          <p:nvPr/>
        </p:nvSpPr>
        <p:spPr>
          <a:xfrm>
            <a:off x="1444752" y="2489781"/>
            <a:ext cx="6583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0</a:t>
            </a:r>
            <a:endParaRPr lang="en-US" sz="1120" dirty="0"/>
          </a:p>
        </p:txBody>
      </p:sp>
      <p:sp>
        <p:nvSpPr>
          <p:cNvPr id="29" name="Text 27"/>
          <p:cNvSpPr/>
          <p:nvPr/>
        </p:nvSpPr>
        <p:spPr>
          <a:xfrm>
            <a:off x="2103120" y="2489781"/>
            <a:ext cx="6583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</a:t>
            </a:r>
            <a:endParaRPr lang="en-US" sz="1120" dirty="0"/>
          </a:p>
        </p:txBody>
      </p:sp>
      <p:sp>
        <p:nvSpPr>
          <p:cNvPr id="30" name="Text 28"/>
          <p:cNvSpPr/>
          <p:nvPr/>
        </p:nvSpPr>
        <p:spPr>
          <a:xfrm>
            <a:off x="2761488" y="2489781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13</a:t>
            </a:r>
            <a:endParaRPr lang="en-US" sz="1120" dirty="0"/>
          </a:p>
        </p:txBody>
      </p:sp>
      <p:sp>
        <p:nvSpPr>
          <p:cNvPr id="31" name="Shape 29"/>
          <p:cNvSpPr/>
          <p:nvPr/>
        </p:nvSpPr>
        <p:spPr>
          <a:xfrm>
            <a:off x="786384" y="2727525"/>
            <a:ext cx="3575304" cy="0"/>
          </a:xfrm>
          <a:prstGeom prst="line">
            <a:avLst/>
          </a:prstGeom>
          <a:noFill/>
          <a:ln w="12700">
            <a:solidFill>
              <a:srgbClr val="EDF1F3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" name="Text 30"/>
          <p:cNvSpPr/>
          <p:nvPr/>
        </p:nvSpPr>
        <p:spPr>
          <a:xfrm>
            <a:off x="786384" y="2865991"/>
            <a:ext cx="6583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4</a:t>
            </a:r>
            <a:endParaRPr lang="en-US" sz="1120" dirty="0"/>
          </a:p>
        </p:txBody>
      </p:sp>
      <p:sp>
        <p:nvSpPr>
          <p:cNvPr id="33" name="Text 31"/>
          <p:cNvSpPr/>
          <p:nvPr/>
        </p:nvSpPr>
        <p:spPr>
          <a:xfrm>
            <a:off x="1444752" y="2865991"/>
            <a:ext cx="6583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</a:t>
            </a:r>
            <a:endParaRPr lang="en-US" sz="1120" dirty="0"/>
          </a:p>
        </p:txBody>
      </p:sp>
      <p:sp>
        <p:nvSpPr>
          <p:cNvPr id="34" name="Text 32"/>
          <p:cNvSpPr/>
          <p:nvPr/>
        </p:nvSpPr>
        <p:spPr>
          <a:xfrm>
            <a:off x="2103120" y="2865991"/>
            <a:ext cx="6583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</a:t>
            </a:r>
            <a:endParaRPr lang="en-US" sz="1120" dirty="0"/>
          </a:p>
        </p:txBody>
      </p:sp>
      <p:sp>
        <p:nvSpPr>
          <p:cNvPr id="35" name="Text 33"/>
          <p:cNvSpPr/>
          <p:nvPr/>
        </p:nvSpPr>
        <p:spPr>
          <a:xfrm>
            <a:off x="2761488" y="2865991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15</a:t>
            </a:r>
            <a:endParaRPr lang="en-US" sz="1120" dirty="0"/>
          </a:p>
        </p:txBody>
      </p:sp>
      <p:pic>
        <p:nvPicPr>
          <p:cNvPr id="36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440" y="3602736"/>
            <a:ext cx="3043759" cy="402336"/>
          </a:xfrm>
          <a:prstGeom prst="rect">
            <a:avLst/>
          </a:prstGeom>
        </p:spPr>
      </p:pic>
      <p:sp>
        <p:nvSpPr>
          <p:cNvPr id="37" name="Shape 34"/>
          <p:cNvSpPr/>
          <p:nvPr/>
        </p:nvSpPr>
        <p:spPr>
          <a:xfrm>
            <a:off x="676656" y="4224528"/>
            <a:ext cx="3794760" cy="1444752"/>
          </a:xfrm>
          <a:prstGeom prst="roundRect">
            <a:avLst>
              <a:gd name="adj" fmla="val 5063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38" name="Text 35"/>
          <p:cNvSpPr/>
          <p:nvPr/>
        </p:nvSpPr>
        <p:spPr>
          <a:xfrm>
            <a:off x="804672" y="4315968"/>
            <a:ext cx="35387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4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この式が意味すること</a:t>
            </a:r>
            <a:endParaRPr lang="en-US" sz="1340" dirty="0"/>
          </a:p>
        </p:txBody>
      </p:sp>
      <p:sp>
        <p:nvSpPr>
          <p:cNvPr id="39" name="Text 36"/>
          <p:cNvSpPr/>
          <p:nvPr/>
        </p:nvSpPr>
        <p:spPr>
          <a:xfrm>
            <a:off x="786384" y="460857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4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440" dirty="0"/>
          </a:p>
        </p:txBody>
      </p:sp>
      <p:sp>
        <p:nvSpPr>
          <p:cNvPr id="40" name="Text 37"/>
          <p:cNvSpPr/>
          <p:nvPr/>
        </p:nvSpPr>
        <p:spPr>
          <a:xfrm>
            <a:off x="969264" y="4590288"/>
            <a:ext cx="339242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4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X₂ を固定したまま X₁ を 1 増やすと、予測値は 2 上がる。</a:t>
            </a:r>
            <a:endParaRPr lang="en-US" sz="1240" dirty="0"/>
          </a:p>
        </p:txBody>
      </p:sp>
      <p:sp>
        <p:nvSpPr>
          <p:cNvPr id="41" name="Text 38"/>
          <p:cNvSpPr/>
          <p:nvPr/>
        </p:nvSpPr>
        <p:spPr>
          <a:xfrm>
            <a:off x="786384" y="494690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4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440" dirty="0"/>
          </a:p>
        </p:txBody>
      </p:sp>
      <p:sp>
        <p:nvSpPr>
          <p:cNvPr id="42" name="Text 39"/>
          <p:cNvSpPr/>
          <p:nvPr/>
        </p:nvSpPr>
        <p:spPr>
          <a:xfrm>
            <a:off x="969264" y="4928616"/>
            <a:ext cx="339242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4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X₁ を固定したまま X₂ を 1 増やすと、予測値は 3 上がる。</a:t>
            </a:r>
            <a:endParaRPr lang="en-US" sz="1240" dirty="0"/>
          </a:p>
        </p:txBody>
      </p:sp>
      <p:sp>
        <p:nvSpPr>
          <p:cNvPr id="43" name="Shape 40"/>
          <p:cNvSpPr/>
          <p:nvPr/>
        </p:nvSpPr>
        <p:spPr>
          <a:xfrm>
            <a:off x="4754880" y="1243584"/>
            <a:ext cx="6492240" cy="4425696"/>
          </a:xfrm>
          <a:prstGeom prst="roundRect">
            <a:avLst>
              <a:gd name="adj" fmla="val 1653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44" name="Image 1" descr="/mnt/data/lecture5_rebuilt_work/assets/plane_exact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884" y="1609344"/>
            <a:ext cx="4386232" cy="3968496"/>
          </a:xfrm>
          <a:prstGeom prst="rect">
            <a:avLst/>
          </a:prstGeom>
        </p:spPr>
      </p:pic>
      <p:sp>
        <p:nvSpPr>
          <p:cNvPr id="45" name="Shape 41"/>
          <p:cNvSpPr/>
          <p:nvPr/>
        </p:nvSpPr>
        <p:spPr>
          <a:xfrm>
            <a:off x="4864608" y="1335024"/>
            <a:ext cx="132588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6" name="Text 42"/>
          <p:cNvSpPr/>
          <p:nvPr/>
        </p:nvSpPr>
        <p:spPr>
          <a:xfrm>
            <a:off x="4901184" y="1362456"/>
            <a:ext cx="125272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exact fit</a:t>
            </a:r>
            <a:endParaRPr lang="en-US" sz="900" dirty="0"/>
          </a:p>
        </p:txBody>
      </p:sp>
      <p:sp>
        <p:nvSpPr>
          <p:cNvPr id="47" name="Shape 43"/>
          <p:cNvSpPr/>
          <p:nvPr/>
        </p:nvSpPr>
        <p:spPr>
          <a:xfrm>
            <a:off x="5029200" y="5266944"/>
            <a:ext cx="1828800" cy="310896"/>
          </a:xfrm>
          <a:prstGeom prst="roundRect">
            <a:avLst/>
          </a:prstGeom>
          <a:solidFill>
            <a:srgbClr val="2AA7A1">
              <a:alpha val="16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8" name="Text 44"/>
          <p:cNvSpPr/>
          <p:nvPr/>
        </p:nvSpPr>
        <p:spPr>
          <a:xfrm>
            <a:off x="5056632" y="5321808"/>
            <a:ext cx="177393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β̂₀ = 10</a:t>
            </a:r>
            <a:endParaRPr lang="en-US" sz="1000" dirty="0"/>
          </a:p>
        </p:txBody>
      </p:sp>
      <p:sp>
        <p:nvSpPr>
          <p:cNvPr id="49" name="Shape 45"/>
          <p:cNvSpPr/>
          <p:nvPr/>
        </p:nvSpPr>
        <p:spPr>
          <a:xfrm>
            <a:off x="7095744" y="5266944"/>
            <a:ext cx="1828800" cy="310896"/>
          </a:xfrm>
          <a:prstGeom prst="roundRect">
            <a:avLst/>
          </a:prstGeom>
          <a:solidFill>
            <a:srgbClr val="4F79A7">
              <a:alpha val="16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0" name="Text 46"/>
          <p:cNvSpPr/>
          <p:nvPr/>
        </p:nvSpPr>
        <p:spPr>
          <a:xfrm>
            <a:off x="7123176" y="5321808"/>
            <a:ext cx="177393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β̂₁ = 2</a:t>
            </a:r>
            <a:endParaRPr lang="en-US" sz="1000" dirty="0"/>
          </a:p>
        </p:txBody>
      </p:sp>
      <p:sp>
        <p:nvSpPr>
          <p:cNvPr id="51" name="Shape 47"/>
          <p:cNvSpPr/>
          <p:nvPr/>
        </p:nvSpPr>
        <p:spPr>
          <a:xfrm>
            <a:off x="9162288" y="5266944"/>
            <a:ext cx="1828800" cy="310896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2" name="Text 48"/>
          <p:cNvSpPr/>
          <p:nvPr/>
        </p:nvSpPr>
        <p:spPr>
          <a:xfrm>
            <a:off x="9189720" y="5321808"/>
            <a:ext cx="177393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β̂₂ = 3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2AA7A1"/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525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ただし、現実のデータはぴったり乗らない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235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一点が少しずれるだけで「全部通す」ことはできなくなる。OLS は一番近い平面を探す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24160" y="256032"/>
            <a:ext cx="1243584" cy="256032"/>
          </a:xfrm>
          <a:prstGeom prst="roundRect">
            <a:avLst>
              <a:gd name="adj" fmla="val 17857"/>
            </a:avLst>
          </a:prstGeom>
          <a:solidFill>
            <a:srgbClr val="2AA7A1">
              <a:alpha val="15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60736" y="283464"/>
            <a:ext cx="117043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Model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560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5 ｜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76656" y="1298448"/>
            <a:ext cx="3794760" cy="1975104"/>
          </a:xfrm>
          <a:prstGeom prst="roundRect">
            <a:avLst>
              <a:gd name="adj" fmla="val 3704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2" name="Text 10"/>
          <p:cNvSpPr/>
          <p:nvPr/>
        </p:nvSpPr>
        <p:spPr>
          <a:xfrm>
            <a:off x="786384" y="1408176"/>
            <a:ext cx="6583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i</a:t>
            </a:r>
            <a:endParaRPr lang="en-US" sz="1150" dirty="0"/>
          </a:p>
        </p:txBody>
      </p:sp>
      <p:sp>
        <p:nvSpPr>
          <p:cNvPr id="13" name="Text 11"/>
          <p:cNvSpPr/>
          <p:nvPr/>
        </p:nvSpPr>
        <p:spPr>
          <a:xfrm>
            <a:off x="1444752" y="1408176"/>
            <a:ext cx="6583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X₁</a:t>
            </a:r>
            <a:endParaRPr lang="en-US" sz="1150" dirty="0"/>
          </a:p>
        </p:txBody>
      </p:sp>
      <p:sp>
        <p:nvSpPr>
          <p:cNvPr id="14" name="Text 12"/>
          <p:cNvSpPr/>
          <p:nvPr/>
        </p:nvSpPr>
        <p:spPr>
          <a:xfrm>
            <a:off x="2103120" y="1408176"/>
            <a:ext cx="65836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X₂</a:t>
            </a:r>
            <a:endParaRPr lang="en-US" sz="1150" dirty="0"/>
          </a:p>
        </p:txBody>
      </p:sp>
      <p:sp>
        <p:nvSpPr>
          <p:cNvPr id="15" name="Text 13"/>
          <p:cNvSpPr/>
          <p:nvPr/>
        </p:nvSpPr>
        <p:spPr>
          <a:xfrm>
            <a:off x="2761488" y="1408176"/>
            <a:ext cx="822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5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Y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786384" y="1645920"/>
            <a:ext cx="3575304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Text 15"/>
          <p:cNvSpPr/>
          <p:nvPr/>
        </p:nvSpPr>
        <p:spPr>
          <a:xfrm>
            <a:off x="786384" y="1737360"/>
            <a:ext cx="6583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</a:t>
            </a:r>
            <a:endParaRPr lang="en-US" sz="1120" dirty="0"/>
          </a:p>
        </p:txBody>
      </p:sp>
      <p:sp>
        <p:nvSpPr>
          <p:cNvPr id="18" name="Text 16"/>
          <p:cNvSpPr/>
          <p:nvPr/>
        </p:nvSpPr>
        <p:spPr>
          <a:xfrm>
            <a:off x="1444752" y="1737360"/>
            <a:ext cx="6583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0</a:t>
            </a:r>
            <a:endParaRPr lang="en-US" sz="1120" dirty="0"/>
          </a:p>
        </p:txBody>
      </p:sp>
      <p:sp>
        <p:nvSpPr>
          <p:cNvPr id="19" name="Text 17"/>
          <p:cNvSpPr/>
          <p:nvPr/>
        </p:nvSpPr>
        <p:spPr>
          <a:xfrm>
            <a:off x="2103120" y="1737360"/>
            <a:ext cx="6583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0</a:t>
            </a:r>
            <a:endParaRPr lang="en-US" sz="1120" dirty="0"/>
          </a:p>
        </p:txBody>
      </p:sp>
      <p:sp>
        <p:nvSpPr>
          <p:cNvPr id="20" name="Text 18"/>
          <p:cNvSpPr/>
          <p:nvPr/>
        </p:nvSpPr>
        <p:spPr>
          <a:xfrm>
            <a:off x="2761488" y="1737360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10</a:t>
            </a:r>
            <a:endParaRPr lang="en-US" sz="1120" dirty="0"/>
          </a:p>
        </p:txBody>
      </p:sp>
      <p:sp>
        <p:nvSpPr>
          <p:cNvPr id="21" name="Shape 19"/>
          <p:cNvSpPr/>
          <p:nvPr/>
        </p:nvSpPr>
        <p:spPr>
          <a:xfrm>
            <a:off x="786384" y="1975104"/>
            <a:ext cx="3575304" cy="0"/>
          </a:xfrm>
          <a:prstGeom prst="line">
            <a:avLst/>
          </a:prstGeom>
          <a:noFill/>
          <a:ln w="12700">
            <a:solidFill>
              <a:srgbClr val="EDF1F3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2" name="Text 20"/>
          <p:cNvSpPr/>
          <p:nvPr/>
        </p:nvSpPr>
        <p:spPr>
          <a:xfrm>
            <a:off x="786384" y="2113570"/>
            <a:ext cx="6583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2</a:t>
            </a:r>
            <a:endParaRPr lang="en-US" sz="1120" dirty="0"/>
          </a:p>
        </p:txBody>
      </p:sp>
      <p:sp>
        <p:nvSpPr>
          <p:cNvPr id="23" name="Text 21"/>
          <p:cNvSpPr/>
          <p:nvPr/>
        </p:nvSpPr>
        <p:spPr>
          <a:xfrm>
            <a:off x="1444752" y="2113570"/>
            <a:ext cx="6583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</a:t>
            </a:r>
            <a:endParaRPr lang="en-US" sz="1120" dirty="0"/>
          </a:p>
        </p:txBody>
      </p:sp>
      <p:sp>
        <p:nvSpPr>
          <p:cNvPr id="24" name="Text 22"/>
          <p:cNvSpPr/>
          <p:nvPr/>
        </p:nvSpPr>
        <p:spPr>
          <a:xfrm>
            <a:off x="2103120" y="2113570"/>
            <a:ext cx="6583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0</a:t>
            </a:r>
            <a:endParaRPr lang="en-US" sz="1120" dirty="0"/>
          </a:p>
        </p:txBody>
      </p:sp>
      <p:sp>
        <p:nvSpPr>
          <p:cNvPr id="25" name="Text 23"/>
          <p:cNvSpPr/>
          <p:nvPr/>
        </p:nvSpPr>
        <p:spPr>
          <a:xfrm>
            <a:off x="2761488" y="2113570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12</a:t>
            </a:r>
            <a:endParaRPr lang="en-US" sz="1120" dirty="0"/>
          </a:p>
        </p:txBody>
      </p:sp>
      <p:sp>
        <p:nvSpPr>
          <p:cNvPr id="26" name="Shape 24"/>
          <p:cNvSpPr/>
          <p:nvPr/>
        </p:nvSpPr>
        <p:spPr>
          <a:xfrm>
            <a:off x="786384" y="2351314"/>
            <a:ext cx="3575304" cy="0"/>
          </a:xfrm>
          <a:prstGeom prst="line">
            <a:avLst/>
          </a:prstGeom>
          <a:noFill/>
          <a:ln w="12700">
            <a:solidFill>
              <a:srgbClr val="EDF1F3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7" name="Text 25"/>
          <p:cNvSpPr/>
          <p:nvPr/>
        </p:nvSpPr>
        <p:spPr>
          <a:xfrm>
            <a:off x="786384" y="2489781"/>
            <a:ext cx="6583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3</a:t>
            </a:r>
            <a:endParaRPr lang="en-US" sz="1120" dirty="0"/>
          </a:p>
        </p:txBody>
      </p:sp>
      <p:sp>
        <p:nvSpPr>
          <p:cNvPr id="28" name="Text 26"/>
          <p:cNvSpPr/>
          <p:nvPr/>
        </p:nvSpPr>
        <p:spPr>
          <a:xfrm>
            <a:off x="1444752" y="2489781"/>
            <a:ext cx="6583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0</a:t>
            </a:r>
            <a:endParaRPr lang="en-US" sz="1120" dirty="0"/>
          </a:p>
        </p:txBody>
      </p:sp>
      <p:sp>
        <p:nvSpPr>
          <p:cNvPr id="29" name="Text 27"/>
          <p:cNvSpPr/>
          <p:nvPr/>
        </p:nvSpPr>
        <p:spPr>
          <a:xfrm>
            <a:off x="2103120" y="2489781"/>
            <a:ext cx="6583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</a:t>
            </a:r>
            <a:endParaRPr lang="en-US" sz="1120" dirty="0"/>
          </a:p>
        </p:txBody>
      </p:sp>
      <p:sp>
        <p:nvSpPr>
          <p:cNvPr id="30" name="Text 28"/>
          <p:cNvSpPr/>
          <p:nvPr/>
        </p:nvSpPr>
        <p:spPr>
          <a:xfrm>
            <a:off x="2761488" y="2489781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13</a:t>
            </a:r>
            <a:endParaRPr lang="en-US" sz="1120" dirty="0"/>
          </a:p>
        </p:txBody>
      </p:sp>
      <p:sp>
        <p:nvSpPr>
          <p:cNvPr id="31" name="Shape 29"/>
          <p:cNvSpPr/>
          <p:nvPr/>
        </p:nvSpPr>
        <p:spPr>
          <a:xfrm>
            <a:off x="786384" y="2727525"/>
            <a:ext cx="3575304" cy="0"/>
          </a:xfrm>
          <a:prstGeom prst="line">
            <a:avLst/>
          </a:prstGeom>
          <a:noFill/>
          <a:ln w="12700">
            <a:solidFill>
              <a:srgbClr val="EDF1F3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2" name="Text 30"/>
          <p:cNvSpPr/>
          <p:nvPr/>
        </p:nvSpPr>
        <p:spPr>
          <a:xfrm>
            <a:off x="786384" y="2865991"/>
            <a:ext cx="6583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4</a:t>
            </a:r>
            <a:endParaRPr lang="en-US" sz="1120" dirty="0"/>
          </a:p>
        </p:txBody>
      </p:sp>
      <p:sp>
        <p:nvSpPr>
          <p:cNvPr id="33" name="Text 31"/>
          <p:cNvSpPr/>
          <p:nvPr/>
        </p:nvSpPr>
        <p:spPr>
          <a:xfrm>
            <a:off x="1444752" y="2865991"/>
            <a:ext cx="6583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</a:t>
            </a:r>
            <a:endParaRPr lang="en-US" sz="1120" dirty="0"/>
          </a:p>
        </p:txBody>
      </p:sp>
      <p:sp>
        <p:nvSpPr>
          <p:cNvPr id="34" name="Text 32"/>
          <p:cNvSpPr/>
          <p:nvPr/>
        </p:nvSpPr>
        <p:spPr>
          <a:xfrm>
            <a:off x="2103120" y="2865991"/>
            <a:ext cx="6583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</a:t>
            </a:r>
            <a:endParaRPr lang="en-US" sz="1120" dirty="0"/>
          </a:p>
        </p:txBody>
      </p:sp>
      <p:sp>
        <p:nvSpPr>
          <p:cNvPr id="35" name="Text 33"/>
          <p:cNvSpPr/>
          <p:nvPr/>
        </p:nvSpPr>
        <p:spPr>
          <a:xfrm>
            <a:off x="2761488" y="2865991"/>
            <a:ext cx="8229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2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14</a:t>
            </a:r>
            <a:endParaRPr lang="en-US" sz="1120" dirty="0"/>
          </a:p>
        </p:txBody>
      </p:sp>
      <p:sp>
        <p:nvSpPr>
          <p:cNvPr id="36" name="Shape 34"/>
          <p:cNvSpPr/>
          <p:nvPr/>
        </p:nvSpPr>
        <p:spPr>
          <a:xfrm>
            <a:off x="676656" y="3547872"/>
            <a:ext cx="3794760" cy="2121408"/>
          </a:xfrm>
          <a:prstGeom prst="roundRect">
            <a:avLst>
              <a:gd name="adj" fmla="val 3448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37" name="Text 35"/>
          <p:cNvSpPr/>
          <p:nvPr/>
        </p:nvSpPr>
        <p:spPr>
          <a:xfrm>
            <a:off x="804672" y="3639312"/>
            <a:ext cx="353872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4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OLS の考え方は変わらない</a:t>
            </a:r>
            <a:endParaRPr lang="en-US" sz="1340" dirty="0"/>
          </a:p>
        </p:txBody>
      </p:sp>
      <p:sp>
        <p:nvSpPr>
          <p:cNvPr id="38" name="Text 36"/>
          <p:cNvSpPr/>
          <p:nvPr/>
        </p:nvSpPr>
        <p:spPr>
          <a:xfrm>
            <a:off x="786384" y="3931920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480" dirty="0"/>
          </a:p>
        </p:txBody>
      </p:sp>
      <p:sp>
        <p:nvSpPr>
          <p:cNvPr id="39" name="Text 37"/>
          <p:cNvSpPr/>
          <p:nvPr/>
        </p:nvSpPr>
        <p:spPr>
          <a:xfrm>
            <a:off x="969264" y="3913632"/>
            <a:ext cx="339242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誤差を完全にゼロにするのではなく、残差² の合計を最小にする。</a:t>
            </a:r>
            <a:endParaRPr lang="en-US" sz="1280" dirty="0"/>
          </a:p>
        </p:txBody>
      </p:sp>
      <p:sp>
        <p:nvSpPr>
          <p:cNvPr id="40" name="Text 38"/>
          <p:cNvSpPr/>
          <p:nvPr/>
        </p:nvSpPr>
        <p:spPr>
          <a:xfrm>
            <a:off x="786384" y="4270248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480" dirty="0"/>
          </a:p>
        </p:txBody>
      </p:sp>
      <p:sp>
        <p:nvSpPr>
          <p:cNvPr id="41" name="Text 39"/>
          <p:cNvSpPr/>
          <p:nvPr/>
        </p:nvSpPr>
        <p:spPr>
          <a:xfrm>
            <a:off x="969264" y="4251960"/>
            <a:ext cx="339242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8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単回帰で直線を当てはめたのと全く同じで、違うのは右辺の変数が増えただけ。</a:t>
            </a:r>
            <a:endParaRPr lang="en-US" sz="1280" dirty="0"/>
          </a:p>
        </p:txBody>
      </p:sp>
      <p:sp>
        <p:nvSpPr>
          <p:cNvPr id="42" name="Shape 40"/>
          <p:cNvSpPr/>
          <p:nvPr/>
        </p:nvSpPr>
        <p:spPr>
          <a:xfrm>
            <a:off x="4754880" y="1243584"/>
            <a:ext cx="6492240" cy="4425696"/>
          </a:xfrm>
          <a:prstGeom prst="roundRect">
            <a:avLst>
              <a:gd name="adj" fmla="val 1653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43" name="Image 0" descr="/mnt/data/lecture5_rebuilt_work/assets/plane_noisy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808" y="1609344"/>
            <a:ext cx="4604384" cy="3968496"/>
          </a:xfrm>
          <a:prstGeom prst="rect">
            <a:avLst/>
          </a:prstGeom>
        </p:spPr>
      </p:pic>
      <p:sp>
        <p:nvSpPr>
          <p:cNvPr id="44" name="Shape 41"/>
          <p:cNvSpPr/>
          <p:nvPr/>
        </p:nvSpPr>
        <p:spPr>
          <a:xfrm>
            <a:off x="4864608" y="1335024"/>
            <a:ext cx="132588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5" name="Text 42"/>
          <p:cNvSpPr/>
          <p:nvPr/>
        </p:nvSpPr>
        <p:spPr>
          <a:xfrm>
            <a:off x="4901184" y="1362456"/>
            <a:ext cx="125272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closest plane</a:t>
            </a:r>
            <a:endParaRPr lang="en-US" sz="900" dirty="0"/>
          </a:p>
        </p:txBody>
      </p:sp>
      <p:sp>
        <p:nvSpPr>
          <p:cNvPr id="46" name="Shape 43"/>
          <p:cNvSpPr/>
          <p:nvPr/>
        </p:nvSpPr>
        <p:spPr>
          <a:xfrm>
            <a:off x="4956048" y="5266944"/>
            <a:ext cx="1920240" cy="310896"/>
          </a:xfrm>
          <a:prstGeom prst="roundRect">
            <a:avLst/>
          </a:prstGeom>
          <a:solidFill>
            <a:srgbClr val="4F79A7">
              <a:alpha val="16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7" name="Text 44"/>
          <p:cNvSpPr/>
          <p:nvPr/>
        </p:nvSpPr>
        <p:spPr>
          <a:xfrm>
            <a:off x="4983480" y="5321808"/>
            <a:ext cx="186537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ŷ₄ = 14.50</a:t>
            </a:r>
            <a:endParaRPr lang="en-US" sz="1000" dirty="0"/>
          </a:p>
        </p:txBody>
      </p:sp>
      <p:sp>
        <p:nvSpPr>
          <p:cNvPr id="48" name="Shape 45"/>
          <p:cNvSpPr/>
          <p:nvPr/>
        </p:nvSpPr>
        <p:spPr>
          <a:xfrm>
            <a:off x="7132320" y="5266944"/>
            <a:ext cx="1920240" cy="310896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9" name="Text 46"/>
          <p:cNvSpPr/>
          <p:nvPr/>
        </p:nvSpPr>
        <p:spPr>
          <a:xfrm>
            <a:off x="7159752" y="5321808"/>
            <a:ext cx="186537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y₄ = 14.00</a:t>
            </a:r>
            <a:endParaRPr lang="en-US" sz="1000" dirty="0"/>
          </a:p>
        </p:txBody>
      </p:sp>
      <p:sp>
        <p:nvSpPr>
          <p:cNvPr id="50" name="Shape 47"/>
          <p:cNvSpPr/>
          <p:nvPr/>
        </p:nvSpPr>
        <p:spPr>
          <a:xfrm>
            <a:off x="9308592" y="5266944"/>
            <a:ext cx="1920240" cy="310896"/>
          </a:xfrm>
          <a:prstGeom prst="roundRect">
            <a:avLst/>
          </a:prstGeom>
          <a:solidFill>
            <a:srgbClr val="D35C5C">
              <a:alpha val="16000"/>
            </a:srgbClr>
          </a:solidFill>
          <a:ln w="12700">
            <a:solidFill>
              <a:srgbClr val="D35C5C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1" name="Text 48"/>
          <p:cNvSpPr/>
          <p:nvPr/>
        </p:nvSpPr>
        <p:spPr>
          <a:xfrm>
            <a:off x="9336024" y="5321808"/>
            <a:ext cx="186537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D35C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residual = -0.50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4F79A7"/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Shape 1"/>
          <p:cNvSpPr/>
          <p:nvPr/>
        </p:nvSpPr>
        <p:spPr>
          <a:xfrm>
            <a:off x="0" y="6263640"/>
            <a:ext cx="12191695" cy="59436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" name="Text 2"/>
          <p:cNvSpPr/>
          <p:nvPr/>
        </p:nvSpPr>
        <p:spPr>
          <a:xfrm>
            <a:off x="640080" y="786384"/>
            <a:ext cx="18288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5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640080" y="1188720"/>
            <a:ext cx="5669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7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OLS を FOC から求める</a:t>
            </a:r>
            <a:endParaRPr lang="en-US" sz="2700" dirty="0"/>
          </a:p>
        </p:txBody>
      </p:sp>
      <p:sp>
        <p:nvSpPr>
          <p:cNvPr id="6" name="Text 4"/>
          <p:cNvSpPr/>
          <p:nvPr/>
        </p:nvSpPr>
        <p:spPr>
          <a:xfrm>
            <a:off x="658368" y="1783080"/>
            <a:ext cx="512064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3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SSE を微分すると、残差が「もう少し動かせば下がる方向」を全て使い切っていることが見えてくる。</a:t>
            </a:r>
            <a:endParaRPr lang="en-US" sz="1330" dirty="0"/>
          </a:p>
        </p:txBody>
      </p:sp>
      <p:sp>
        <p:nvSpPr>
          <p:cNvPr id="7" name="Text 5"/>
          <p:cNvSpPr/>
          <p:nvPr/>
        </p:nvSpPr>
        <p:spPr>
          <a:xfrm>
            <a:off x="768096" y="2542032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950976" y="2523744"/>
            <a:ext cx="5029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目的関数は重回帰でも SSE。</a:t>
            </a:r>
            <a:endParaRPr lang="en-US" sz="1550" dirty="0"/>
          </a:p>
        </p:txBody>
      </p:sp>
      <p:sp>
        <p:nvSpPr>
          <p:cNvPr id="9" name="Text 7"/>
          <p:cNvSpPr/>
          <p:nvPr/>
        </p:nvSpPr>
        <p:spPr>
          <a:xfrm>
            <a:off x="768096" y="2980944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950976" y="2962656"/>
            <a:ext cx="5029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一階条件を立てると、残差和と残差×説明変数の和がゼロになる。</a:t>
            </a:r>
            <a:endParaRPr lang="en-US" sz="1550" dirty="0"/>
          </a:p>
        </p:txBody>
      </p:sp>
      <p:sp>
        <p:nvSpPr>
          <p:cNvPr id="11" name="Text 9"/>
          <p:cNvSpPr/>
          <p:nvPr/>
        </p:nvSpPr>
        <p:spPr>
          <a:xfrm>
            <a:off x="768096" y="341985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950976" y="3401568"/>
            <a:ext cx="50292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5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行列表記にすると X′Xβ̂ = X′Y という一行にまとまる。</a:t>
            </a:r>
            <a:endParaRPr lang="en-US" sz="1550" dirty="0"/>
          </a:p>
        </p:txBody>
      </p:sp>
      <p:sp>
        <p:nvSpPr>
          <p:cNvPr id="13" name="Shape 11"/>
          <p:cNvSpPr/>
          <p:nvPr/>
        </p:nvSpPr>
        <p:spPr>
          <a:xfrm>
            <a:off x="6400800" y="786384"/>
            <a:ext cx="5166360" cy="4709160"/>
          </a:xfrm>
          <a:prstGeom prst="roundRect">
            <a:avLst>
              <a:gd name="adj" fmla="val 1553"/>
            </a:avLst>
          </a:prstGeom>
          <a:solidFill>
            <a:srgbClr val="FFFFFF"/>
          </a:solidFill>
          <a:ln w="12700">
            <a:solidFill>
              <a:srgbClr val="4F79A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14" name="Image 0" descr="/mnt/data/lecture5_rebuilt_work/assets/plane_residual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960" y="1172866"/>
            <a:ext cx="4892040" cy="3945340"/>
          </a:xfrm>
          <a:prstGeom prst="rect">
            <a:avLst/>
          </a:prstGeom>
        </p:spPr>
      </p:pic>
      <p:sp>
        <p:nvSpPr>
          <p:cNvPr id="15" name="Shape 12"/>
          <p:cNvSpPr/>
          <p:nvPr/>
        </p:nvSpPr>
        <p:spPr>
          <a:xfrm>
            <a:off x="658368" y="5230368"/>
            <a:ext cx="1325880" cy="310896"/>
          </a:xfrm>
          <a:prstGeom prst="roundRect">
            <a:avLst/>
          </a:prstGeom>
          <a:solidFill>
            <a:srgbClr val="4F79A7">
              <a:alpha val="16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6" name="Text 13"/>
          <p:cNvSpPr/>
          <p:nvPr/>
        </p:nvSpPr>
        <p:spPr>
          <a:xfrm>
            <a:off x="685800" y="5285232"/>
            <a:ext cx="127101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OLS</a:t>
            </a:r>
            <a:endParaRPr lang="en-US" sz="1000" dirty="0"/>
          </a:p>
        </p:txBody>
      </p:sp>
      <p:sp>
        <p:nvSpPr>
          <p:cNvPr id="17" name="Shape 14"/>
          <p:cNvSpPr/>
          <p:nvPr/>
        </p:nvSpPr>
        <p:spPr>
          <a:xfrm>
            <a:off x="2148840" y="5230368"/>
            <a:ext cx="1600200" cy="310896"/>
          </a:xfrm>
          <a:prstGeom prst="roundRect">
            <a:avLst/>
          </a:prstGeom>
          <a:solidFill>
            <a:srgbClr val="4F79A7">
              <a:alpha val="16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8" name="Text 15"/>
          <p:cNvSpPr/>
          <p:nvPr/>
        </p:nvSpPr>
        <p:spPr>
          <a:xfrm>
            <a:off x="2176272" y="5285232"/>
            <a:ext cx="154533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partial effect</a:t>
            </a:r>
            <a:endParaRPr lang="en-US" sz="1000" dirty="0"/>
          </a:p>
        </p:txBody>
      </p:sp>
      <p:sp>
        <p:nvSpPr>
          <p:cNvPr id="19" name="Shape 16"/>
          <p:cNvSpPr/>
          <p:nvPr/>
        </p:nvSpPr>
        <p:spPr>
          <a:xfrm>
            <a:off x="3904488" y="5230368"/>
            <a:ext cx="1627632" cy="310896"/>
          </a:xfrm>
          <a:prstGeom prst="roundRect">
            <a:avLst/>
          </a:prstGeom>
          <a:solidFill>
            <a:srgbClr val="E2B935">
              <a:alpha val="16000"/>
            </a:srgbClr>
          </a:solidFill>
          <a:ln w="12700">
            <a:solidFill>
              <a:srgbClr val="E2B935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0" name="Text 17"/>
          <p:cNvSpPr/>
          <p:nvPr/>
        </p:nvSpPr>
        <p:spPr>
          <a:xfrm>
            <a:off x="3931920" y="5285232"/>
            <a:ext cx="157276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E2B935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OLS</a:t>
            </a:r>
            <a:endParaRPr lang="en-US" sz="1000" dirty="0"/>
          </a:p>
        </p:txBody>
      </p:sp>
      <p:sp>
        <p:nvSpPr>
          <p:cNvPr id="21" name="Text 1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5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137160"/>
          </a:xfrm>
          <a:prstGeom prst="rect">
            <a:avLst/>
          </a:prstGeom>
          <a:solidFill>
            <a:srgbClr val="4F79A7"/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" name="Text 1"/>
          <p:cNvSpPr/>
          <p:nvPr/>
        </p:nvSpPr>
        <p:spPr>
          <a:xfrm>
            <a:off x="502920" y="274320"/>
            <a:ext cx="90525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163A5C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SSE を最小化すると何が出てくるか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12064" y="649224"/>
            <a:ext cx="923544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β₀・β₁・β₂ をそれぞれ少し動かしたときに、もう SSE が下がらない点が OLS</a:t>
            </a:r>
            <a:endParaRPr lang="en-US" sz="1000" dirty="0"/>
          </a:p>
        </p:txBody>
      </p:sp>
      <p:sp>
        <p:nvSpPr>
          <p:cNvPr id="5" name="Shape 3"/>
          <p:cNvSpPr/>
          <p:nvPr/>
        </p:nvSpPr>
        <p:spPr>
          <a:xfrm>
            <a:off x="502920" y="868680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6" name="Shape 4"/>
          <p:cNvSpPr/>
          <p:nvPr/>
        </p:nvSpPr>
        <p:spPr>
          <a:xfrm>
            <a:off x="10424160" y="256032"/>
            <a:ext cx="1243584" cy="256032"/>
          </a:xfrm>
          <a:prstGeom prst="roundRect">
            <a:avLst>
              <a:gd name="adj" fmla="val 17857"/>
            </a:avLst>
          </a:prstGeom>
          <a:solidFill>
            <a:srgbClr val="4F79A7">
              <a:alpha val="15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" name="Text 5"/>
          <p:cNvSpPr/>
          <p:nvPr/>
        </p:nvSpPr>
        <p:spPr>
          <a:xfrm>
            <a:off x="10460736" y="283464"/>
            <a:ext cx="1170432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FOC</a:t>
            </a:r>
            <a:endParaRPr lang="en-US" sz="900" dirty="0"/>
          </a:p>
        </p:txBody>
      </p:sp>
      <p:sp>
        <p:nvSpPr>
          <p:cNvPr id="8" name="Shape 6"/>
          <p:cNvSpPr/>
          <p:nvPr/>
        </p:nvSpPr>
        <p:spPr>
          <a:xfrm>
            <a:off x="502920" y="6336792"/>
            <a:ext cx="11155680" cy="0"/>
          </a:xfrm>
          <a:prstGeom prst="line">
            <a:avLst/>
          </a:prstGeom>
          <a:noFill/>
          <a:ln w="12700">
            <a:solidFill>
              <a:srgbClr val="D7E3E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9" name="Text 7"/>
          <p:cNvSpPr/>
          <p:nvPr/>
        </p:nvSpPr>
        <p:spPr>
          <a:xfrm>
            <a:off x="530352" y="6400800"/>
            <a:ext cx="2560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en-US" sz="85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Lecture 5 ｜ Multiple Regression</a:t>
            </a:r>
            <a:endParaRPr lang="en-US" sz="850" dirty="0"/>
          </a:p>
        </p:txBody>
      </p:sp>
      <p:sp>
        <p:nvSpPr>
          <p:cNvPr id="10" name="Text 8"/>
          <p:cNvSpPr/>
          <p:nvPr/>
        </p:nvSpPr>
        <p:spPr>
          <a:xfrm>
            <a:off x="11292840" y="6382512"/>
            <a:ext cx="2743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10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658368" y="1243584"/>
            <a:ext cx="4663440" cy="1234440"/>
          </a:xfrm>
          <a:prstGeom prst="roundRect">
            <a:avLst>
              <a:gd name="adj" fmla="val 5926"/>
            </a:avLst>
          </a:prstGeom>
          <a:solidFill>
            <a:srgbClr val="FFFFFF"/>
          </a:solidFill>
          <a:ln w="12700">
            <a:solidFill>
              <a:srgbClr val="4F79A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2" name="Shape 10"/>
          <p:cNvSpPr/>
          <p:nvPr/>
        </p:nvSpPr>
        <p:spPr>
          <a:xfrm>
            <a:off x="822960" y="1371600"/>
            <a:ext cx="987552" cy="210312"/>
          </a:xfrm>
          <a:prstGeom prst="roundRect">
            <a:avLst/>
          </a:prstGeom>
          <a:solidFill>
            <a:srgbClr val="4F79A7">
              <a:alpha val="16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3" name="Text 11"/>
          <p:cNvSpPr/>
          <p:nvPr/>
        </p:nvSpPr>
        <p:spPr>
          <a:xfrm>
            <a:off x="859536" y="1399032"/>
            <a:ext cx="91440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objective</a:t>
            </a:r>
            <a:endParaRPr lang="en-US" sz="900" dirty="0"/>
          </a:p>
        </p:txBody>
      </p:sp>
      <p:pic>
        <p:nvPicPr>
          <p:cNvPr id="14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7235" y="1682496"/>
            <a:ext cx="3398859" cy="475488"/>
          </a:xfrm>
          <a:prstGeom prst="rect">
            <a:avLst/>
          </a:prstGeom>
        </p:spPr>
      </p:pic>
      <p:sp>
        <p:nvSpPr>
          <p:cNvPr id="15" name="Shape 12"/>
          <p:cNvSpPr/>
          <p:nvPr/>
        </p:nvSpPr>
        <p:spPr>
          <a:xfrm>
            <a:off x="658368" y="2871216"/>
            <a:ext cx="1444752" cy="1298448"/>
          </a:xfrm>
          <a:prstGeom prst="roundRect">
            <a:avLst>
              <a:gd name="adj" fmla="val 5634"/>
            </a:avLst>
          </a:prstGeom>
          <a:solidFill>
            <a:srgbClr val="FFFFFF"/>
          </a:solidFill>
          <a:ln w="12700">
            <a:solidFill>
              <a:srgbClr val="2AA7A1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16" name="Shape 13"/>
          <p:cNvSpPr/>
          <p:nvPr/>
        </p:nvSpPr>
        <p:spPr>
          <a:xfrm>
            <a:off x="768096" y="2980944"/>
            <a:ext cx="859536" cy="210312"/>
          </a:xfrm>
          <a:prstGeom prst="roundRect">
            <a:avLst/>
          </a:prstGeom>
          <a:solidFill>
            <a:srgbClr val="2AA7A1">
              <a:alpha val="16000"/>
            </a:srgbClr>
          </a:solidFill>
          <a:ln w="12700">
            <a:solidFill>
              <a:srgbClr val="2AA7A1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7" name="Text 14"/>
          <p:cNvSpPr/>
          <p:nvPr/>
        </p:nvSpPr>
        <p:spPr>
          <a:xfrm>
            <a:off x="804672" y="3008376"/>
            <a:ext cx="78638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2AA7A1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w.r.t. β₀</a:t>
            </a:r>
            <a:endParaRPr lang="en-US" sz="900" dirty="0"/>
          </a:p>
        </p:txBody>
      </p:sp>
      <p:pic>
        <p:nvPicPr>
          <p:cNvPr id="18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2960" y="3446089"/>
            <a:ext cx="1133856" cy="148702"/>
          </a:xfrm>
          <a:prstGeom prst="rect">
            <a:avLst/>
          </a:prstGeom>
        </p:spPr>
      </p:pic>
      <p:sp>
        <p:nvSpPr>
          <p:cNvPr id="19" name="Shape 15"/>
          <p:cNvSpPr/>
          <p:nvPr/>
        </p:nvSpPr>
        <p:spPr>
          <a:xfrm>
            <a:off x="2231136" y="2871216"/>
            <a:ext cx="1444752" cy="1298448"/>
          </a:xfrm>
          <a:prstGeom prst="roundRect">
            <a:avLst>
              <a:gd name="adj" fmla="val 5634"/>
            </a:avLst>
          </a:prstGeom>
          <a:solidFill>
            <a:srgbClr val="FFFFFF"/>
          </a:solidFill>
          <a:ln w="12700">
            <a:solidFill>
              <a:srgbClr val="4F79A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0" name="Shape 16"/>
          <p:cNvSpPr/>
          <p:nvPr/>
        </p:nvSpPr>
        <p:spPr>
          <a:xfrm>
            <a:off x="2340864" y="2980944"/>
            <a:ext cx="859536" cy="210312"/>
          </a:xfrm>
          <a:prstGeom prst="roundRect">
            <a:avLst/>
          </a:prstGeom>
          <a:solidFill>
            <a:srgbClr val="4F79A7">
              <a:alpha val="16000"/>
            </a:srgbClr>
          </a:solidFill>
          <a:ln w="12700">
            <a:solidFill>
              <a:srgbClr val="4F79A7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1" name="Text 17"/>
          <p:cNvSpPr/>
          <p:nvPr/>
        </p:nvSpPr>
        <p:spPr>
          <a:xfrm>
            <a:off x="2377440" y="3008376"/>
            <a:ext cx="78638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4F79A7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w.r.t. β₁</a:t>
            </a:r>
            <a:endParaRPr lang="en-US" sz="900" dirty="0"/>
          </a:p>
        </p:txBody>
      </p:sp>
      <p:pic>
        <p:nvPicPr>
          <p:cNvPr id="22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95728" y="3460368"/>
            <a:ext cx="1133856" cy="120144"/>
          </a:xfrm>
          <a:prstGeom prst="rect">
            <a:avLst/>
          </a:prstGeom>
        </p:spPr>
      </p:pic>
      <p:sp>
        <p:nvSpPr>
          <p:cNvPr id="23" name="Shape 18"/>
          <p:cNvSpPr/>
          <p:nvPr/>
        </p:nvSpPr>
        <p:spPr>
          <a:xfrm>
            <a:off x="3803904" y="2871216"/>
            <a:ext cx="1444752" cy="1298448"/>
          </a:xfrm>
          <a:prstGeom prst="roundRect">
            <a:avLst>
              <a:gd name="adj" fmla="val 5634"/>
            </a:avLst>
          </a:prstGeom>
          <a:solidFill>
            <a:srgbClr val="FFFFFF"/>
          </a:solidFill>
          <a:ln w="12700">
            <a:solidFill>
              <a:srgbClr val="E97A52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4" name="Shape 19"/>
          <p:cNvSpPr/>
          <p:nvPr/>
        </p:nvSpPr>
        <p:spPr>
          <a:xfrm>
            <a:off x="3913632" y="2980944"/>
            <a:ext cx="859536" cy="210312"/>
          </a:xfrm>
          <a:prstGeom prst="roundRect">
            <a:avLst/>
          </a:prstGeom>
          <a:solidFill>
            <a:srgbClr val="E97A52">
              <a:alpha val="16000"/>
            </a:srgbClr>
          </a:solidFill>
          <a:ln w="12700">
            <a:solidFill>
              <a:srgbClr val="E97A52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5" name="Text 20"/>
          <p:cNvSpPr/>
          <p:nvPr/>
        </p:nvSpPr>
        <p:spPr>
          <a:xfrm>
            <a:off x="3950208" y="3008376"/>
            <a:ext cx="78638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E97A52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w.r.t. β₂</a:t>
            </a:r>
            <a:endParaRPr lang="en-US" sz="900" dirty="0"/>
          </a:p>
        </p:txBody>
      </p:sp>
      <p:pic>
        <p:nvPicPr>
          <p:cNvPr id="26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68496" y="3460368"/>
            <a:ext cx="1133856" cy="120144"/>
          </a:xfrm>
          <a:prstGeom prst="rect">
            <a:avLst/>
          </a:prstGeom>
        </p:spPr>
      </p:pic>
      <p:sp>
        <p:nvSpPr>
          <p:cNvPr id="27" name="Shape 21"/>
          <p:cNvSpPr/>
          <p:nvPr/>
        </p:nvSpPr>
        <p:spPr>
          <a:xfrm>
            <a:off x="658368" y="4498848"/>
            <a:ext cx="4663440" cy="1170432"/>
          </a:xfrm>
          <a:prstGeom prst="roundRect">
            <a:avLst>
              <a:gd name="adj" fmla="val 6250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28" name="Text 22"/>
          <p:cNvSpPr/>
          <p:nvPr/>
        </p:nvSpPr>
        <p:spPr>
          <a:xfrm>
            <a:off x="786384" y="4590288"/>
            <a:ext cx="440740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4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直感</a:t>
            </a:r>
            <a:endParaRPr lang="en-US" sz="1340" dirty="0"/>
          </a:p>
        </p:txBody>
      </p:sp>
      <p:sp>
        <p:nvSpPr>
          <p:cNvPr id="29" name="Text 23"/>
          <p:cNvSpPr/>
          <p:nvPr/>
        </p:nvSpPr>
        <p:spPr>
          <a:xfrm>
            <a:off x="768096" y="4882896"/>
            <a:ext cx="164592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•</a:t>
            </a:r>
            <a:endParaRPr lang="en-US" sz="1430" dirty="0"/>
          </a:p>
        </p:txBody>
      </p:sp>
      <p:sp>
        <p:nvSpPr>
          <p:cNvPr id="30" name="Text 24"/>
          <p:cNvSpPr/>
          <p:nvPr/>
        </p:nvSpPr>
        <p:spPr>
          <a:xfrm>
            <a:off x="950976" y="4864608"/>
            <a:ext cx="4261104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30" dirty="0">
                <a:solidFill>
                  <a:srgbClr val="23364B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残差が X₁ や X₂ とまだ系統的に動いていたら、傾きを少し変えて SSE をもっと下げられる。</a:t>
            </a:r>
            <a:endParaRPr lang="en-US" sz="1230" dirty="0"/>
          </a:p>
        </p:txBody>
      </p:sp>
      <p:sp>
        <p:nvSpPr>
          <p:cNvPr id="31" name="Shape 25"/>
          <p:cNvSpPr/>
          <p:nvPr/>
        </p:nvSpPr>
        <p:spPr>
          <a:xfrm>
            <a:off x="5522976" y="1243584"/>
            <a:ext cx="5715000" cy="4425696"/>
          </a:xfrm>
          <a:prstGeom prst="roundRect">
            <a:avLst>
              <a:gd name="adj" fmla="val 1653"/>
            </a:avLst>
          </a:prstGeom>
          <a:solidFill>
            <a:srgbClr val="FFFFFF"/>
          </a:solidFill>
          <a:ln w="12700">
            <a:solidFill>
              <a:srgbClr val="D7E3E7"/>
            </a:solidFill>
            <a:prstDash val="solid"/>
          </a:ln>
          <a:effectLst>
            <a:outerShdw algn="bl" rotWithShape="0">
              <a:srgbClr val="5A6775">
                <a:alpha val="0"/>
              </a:srgbClr>
            </a:outerShdw>
          </a:effectLst>
        </p:spPr>
        <p:txBody>
          <a:bodyPr/>
          <a:lstStyle/>
          <a:p>
            <a:endParaRPr lang="ja-JP" altLang="en-US"/>
          </a:p>
        </p:txBody>
      </p:sp>
      <p:pic>
        <p:nvPicPr>
          <p:cNvPr id="32" name="Image 4" descr="/mnt/data/lecture5_rebuilt_work/assets/plane_residual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0100" y="1609344"/>
            <a:ext cx="4920753" cy="3968496"/>
          </a:xfrm>
          <a:prstGeom prst="rect">
            <a:avLst/>
          </a:prstGeom>
        </p:spPr>
      </p:pic>
      <p:sp>
        <p:nvSpPr>
          <p:cNvPr id="33" name="Shape 26"/>
          <p:cNvSpPr/>
          <p:nvPr/>
        </p:nvSpPr>
        <p:spPr>
          <a:xfrm>
            <a:off x="5632704" y="1335024"/>
            <a:ext cx="1325880" cy="210312"/>
          </a:xfrm>
          <a:prstGeom prst="roundRect">
            <a:avLst/>
          </a:prstGeom>
          <a:solidFill>
            <a:srgbClr val="6B7A88">
              <a:alpha val="16000"/>
            </a:srgbClr>
          </a:solidFill>
          <a:ln w="12700">
            <a:solidFill>
              <a:srgbClr val="6B7A88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" name="Text 27"/>
          <p:cNvSpPr/>
          <p:nvPr/>
        </p:nvSpPr>
        <p:spPr>
          <a:xfrm>
            <a:off x="5669280" y="1362456"/>
            <a:ext cx="1252728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6B7A88"/>
                </a:solidFill>
                <a:latin typeface="Noto Sans CJK JP" pitchFamily="34" charset="0"/>
                <a:ea typeface="Noto Sans CJK JP" pitchFamily="34" charset="-122"/>
                <a:cs typeface="Noto Sans CJK JP" pitchFamily="34" charset="-120"/>
              </a:rPr>
              <a:t>no direction left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Noto Sans CJK JP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Noto Sans CJK JP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5081</Words>
  <Application>Microsoft Macintosh PowerPoint</Application>
  <PresentationFormat>ワイド画面</PresentationFormat>
  <Paragraphs>724</Paragraphs>
  <Slides>34</Slides>
  <Notes>34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38" baseType="lpstr">
      <vt:lpstr>Noto Sans CJK JP</vt:lpstr>
      <vt:lpstr>Arial</vt:lpstr>
      <vt:lpstr>Courier New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5：重回帰</dc:title>
  <dc:subject>Lecture 5: Multiple regression</dc:subject>
  <dc:creator>OpenAI</dc:creator>
  <cp:lastModifiedBy>池上　慧</cp:lastModifiedBy>
  <cp:revision>2</cp:revision>
  <dcterms:created xsi:type="dcterms:W3CDTF">2026-03-15T01:32:32Z</dcterms:created>
  <dcterms:modified xsi:type="dcterms:W3CDTF">2026-03-15T02:12:51Z</dcterms:modified>
</cp:coreProperties>
</file>