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34" d="100"/>
          <a:sy n="134" d="100"/>
        </p:scale>
        <p:origin x="144" y="-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7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Title slide montage assets: log_models.png, bm_quality_interaction.png, dl_cohort_exposure.png, potential_worlds.png, fixed_effects_within.png, methods_roadmap.png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interaction_continuous.png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interaction_dummy.png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polynomial_fits.png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dummy_groups.png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conditional_dummy.png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category_baseline.png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dummy_trap.png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fixed_effects_within.png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twoway_fe.png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fe_limits.png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Section divider image: /mnt/data/lecture6_rebuilt_work/assets/bm_quality_interaction.png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bm_design.png
- Slide summarizes the Bertrand and Mullainathan (2004) description in the manuscript/HTML, including the randomized resume design.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bm_callback_simple.png
- Callback rates and the “about 50% more callbacks” statement were taken from the user-provided lecture note/HTML summary of Bertrand and Mullainathan (2004).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bm_quality_interaction.png
- The low/high quality callback percentages by name group were taken from the user-provided lecture note/HTML.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The coefficient-sign interpretation in this slide is summarized from the user-provided lecture note/HTML discussion of Bertrand and Mullainathan (2004).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dl_timeline.png
- The lag structure and the “about 18 years later” narrative are from the user-provided lecture note/HTML summary of Donohue and Levitt (2001).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dl_fe_schema.png
- The state-year regression and the roles of state/year fixed effects are summarized from the user-provided lecture note/HTML.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dl_cohort_exposure.png
- The cohort-based specification and the role of age fixed effects are summarized from the user-provided lecture note/HTML.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This slide summarizes the controversy timeline and critique described in the user-provided lecture note/HTML.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Section divider image: /mnt/data/lecture6_rebuilt_work/assets/potential_worlds.png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regression_controls.png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potential_worlds.png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observed_switch.png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ate_att.png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diff_decomp.png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rct_identification.png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regression_controls.png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methods_roadmap.png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Section divider image: /mnt/data/lecture6_rebuilt_work/assets/log_models.png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methods_roadmap.png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log_models.png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log_models.png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log_domain.png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quadratic_shapes.png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/mnt/data/lecture6_revised.qmd (user-provided lecture manuscript)
- /mnt/data/lecture6_revised.html (user-provided rendered HTML reference)
- Recreated charts in /mnt/data/lecture6_rebuilt_work/assets were rebuilt from the user-provided manuscript/HTML or directly summarized from them.
- Asset: vertex_marginal.png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svg"/><Relationship Id="rId4" Type="http://schemas.openxmlformats.org/officeDocument/2006/relationships/image" Target="../media/image50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svg"/><Relationship Id="rId4" Type="http://schemas.openxmlformats.org/officeDocument/2006/relationships/image" Target="../media/image56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977640" cy="6858000"/>
          </a:xfrm>
          <a:prstGeom prst="rect">
            <a:avLst/>
          </a:prstGeom>
          <a:solidFill>
            <a:srgbClr val="163A5C"/>
          </a:solidFill>
          <a:ln w="12700">
            <a:solidFill>
              <a:srgbClr val="163A5C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28803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6：重回帰の応用と潜在アウトカム</a:t>
            </a:r>
            <a:endParaRPr lang="en-US" sz="2900" dirty="0"/>
          </a:p>
        </p:txBody>
      </p:sp>
      <p:sp>
        <p:nvSpPr>
          <p:cNvPr id="4" name="Text 2"/>
          <p:cNvSpPr/>
          <p:nvPr/>
        </p:nvSpPr>
        <p:spPr>
          <a:xfrm>
            <a:off x="658368" y="1755648"/>
            <a:ext cx="27432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DDE7F0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関数形・ダミー変数・固定効果・因果推論の導入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58368" y="2423160"/>
            <a:ext cx="278892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80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前半は「どう式を書くか」、後半は「その係数を因果効果として読めるのはいつか」を、</a:t>
            </a:r>
            <a:endParaRPr lang="en-US" sz="1380" dirty="0"/>
          </a:p>
          <a:p>
            <a:pPr marL="0" indent="0">
              <a:buNone/>
            </a:pPr>
            <a:r>
              <a:rPr lang="en-US" sz="1380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図と式を使って一枚ずつ整理する。</a:t>
            </a:r>
            <a:endParaRPr lang="en-US" sz="1380" dirty="0"/>
          </a:p>
        </p:txBody>
      </p:sp>
      <p:sp>
        <p:nvSpPr>
          <p:cNvPr id="6" name="Shape 4"/>
          <p:cNvSpPr/>
          <p:nvPr/>
        </p:nvSpPr>
        <p:spPr>
          <a:xfrm>
            <a:off x="676656" y="5468112"/>
            <a:ext cx="1188720" cy="310896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704088" y="5522976"/>
            <a:ext cx="11338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forms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1975104" y="5468112"/>
            <a:ext cx="1188720" cy="310896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2002536" y="5522976"/>
            <a:ext cx="11338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papers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273552" y="5468112"/>
            <a:ext cx="1097280" cy="310896"/>
          </a:xfrm>
          <a:prstGeom prst="roundRect">
            <a:avLst/>
          </a:prstGeom>
          <a:solidFill>
            <a:srgbClr val="7E63D2">
              <a:alpha val="16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1" name="Text 9"/>
          <p:cNvSpPr/>
          <p:nvPr/>
        </p:nvSpPr>
        <p:spPr>
          <a:xfrm>
            <a:off x="3300984" y="5522976"/>
            <a:ext cx="10424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causal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4590288" y="530352"/>
            <a:ext cx="7040880" cy="5504688"/>
          </a:xfrm>
          <a:prstGeom prst="roundRect">
            <a:avLst>
              <a:gd name="adj" fmla="val 1329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blurRad="25400" dist="12700" dir="2700000" algn="bl" rotWithShape="0">
              <a:srgbClr val="5A6775">
                <a:alpha val="1400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13" name="Image 0" descr="/mnt/data/lecture6_rebuilt_work/assets/log_mode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032" y="1098780"/>
            <a:ext cx="3054096" cy="893113"/>
          </a:xfrm>
          <a:prstGeom prst="rect">
            <a:avLst/>
          </a:prstGeom>
        </p:spPr>
      </p:pic>
      <p:pic>
        <p:nvPicPr>
          <p:cNvPr id="14" name="Image 1" descr="/mnt/data/lecture6_rebuilt_work/assets/bm_quality_interac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242" y="786384"/>
            <a:ext cx="2513619" cy="1517904"/>
          </a:xfrm>
          <a:prstGeom prst="rect">
            <a:avLst/>
          </a:prstGeom>
        </p:spPr>
      </p:pic>
      <p:pic>
        <p:nvPicPr>
          <p:cNvPr id="15" name="Image 2" descr="/mnt/data/lecture6_rebuilt_work/assets/dl_cohort_exposu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3937" y="2542032"/>
            <a:ext cx="2882287" cy="1810512"/>
          </a:xfrm>
          <a:prstGeom prst="rect">
            <a:avLst/>
          </a:prstGeom>
        </p:spPr>
      </p:pic>
      <p:pic>
        <p:nvPicPr>
          <p:cNvPr id="16" name="Image 3" descr="/mnt/data/lecture6_rebuilt_work/assets/potential_world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6992" y="2576378"/>
            <a:ext cx="3246120" cy="1741820"/>
          </a:xfrm>
          <a:prstGeom prst="rect">
            <a:avLst/>
          </a:prstGeom>
        </p:spPr>
      </p:pic>
      <p:pic>
        <p:nvPicPr>
          <p:cNvPr id="17" name="Image 4" descr="/mnt/data/lecture6_rebuilt_work/assets/fixed_effects_withi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8032" y="4631833"/>
            <a:ext cx="3054096" cy="1032478"/>
          </a:xfrm>
          <a:prstGeom prst="rect">
            <a:avLst/>
          </a:prstGeom>
        </p:spPr>
      </p:pic>
      <p:pic>
        <p:nvPicPr>
          <p:cNvPr id="18" name="Image 5" descr="/mnt/data/lecture6_rebuilt_work/assets/methods_roadmap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8268" y="4535424"/>
            <a:ext cx="2103568" cy="1225296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4919472" y="5760720"/>
            <a:ext cx="6492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関数形・実証例・潜在アウトカムを一つの流れでつなぐ。</a:t>
            </a:r>
            <a:endParaRPr lang="en-US" sz="1250" dirty="0"/>
          </a:p>
        </p:txBody>
      </p:sp>
      <p:sp>
        <p:nvSpPr>
          <p:cNvPr id="20" name="Shape 12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1" name="Text 13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 and potential outcomes</a:t>
            </a:r>
            <a:endParaRPr lang="en-US" sz="850" dirty="0"/>
          </a:p>
        </p:txBody>
      </p:sp>
      <p:sp>
        <p:nvSpPr>
          <p:cNvPr id="22" name="Text 14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交差項：x の効果が z によって変わる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交差項は、平均差ではなく「反応の仕方の違い」を書く部品である。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forms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316736"/>
            <a:ext cx="3712464" cy="1499616"/>
          </a:xfrm>
          <a:prstGeom prst="roundRect">
            <a:avLst>
              <a:gd name="adj" fmla="val 4878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859536" y="1408176"/>
            <a:ext cx="1417320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896112" y="1435608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interaction model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853597"/>
            <a:ext cx="3383280" cy="206437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896112" y="2286000"/>
            <a:ext cx="341985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β₃ が 0 でなければ、x の効果は z に依存する。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749808" y="2999232"/>
            <a:ext cx="3712464" cy="1353312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" name="Shape 14"/>
          <p:cNvSpPr/>
          <p:nvPr/>
        </p:nvSpPr>
        <p:spPr>
          <a:xfrm>
            <a:off x="859536" y="3090672"/>
            <a:ext cx="141732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8" name="Text 15"/>
          <p:cNvSpPr/>
          <p:nvPr/>
        </p:nvSpPr>
        <p:spPr>
          <a:xfrm>
            <a:off x="896112" y="3118104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slope in x</a:t>
            </a:r>
            <a:endParaRPr lang="en-US" sz="900" dirty="0"/>
          </a:p>
        </p:txBody>
      </p:sp>
      <p:pic>
        <p:nvPicPr>
          <p:cNvPr id="19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2447" y="3383280"/>
            <a:ext cx="1667185" cy="512064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896112" y="3822192"/>
            <a:ext cx="341985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 の傾きそのものが z の水準で動く。</a:t>
            </a:r>
            <a:endParaRPr lang="en-US" sz="1050" dirty="0"/>
          </a:p>
        </p:txBody>
      </p:sp>
      <p:sp>
        <p:nvSpPr>
          <p:cNvPr id="21" name="Shape 17"/>
          <p:cNvSpPr/>
          <p:nvPr/>
        </p:nvSpPr>
        <p:spPr>
          <a:xfrm>
            <a:off x="749808" y="4553712"/>
            <a:ext cx="3712464" cy="1225296"/>
          </a:xfrm>
          <a:prstGeom prst="roundRect">
            <a:avLst>
              <a:gd name="adj" fmla="val 5970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2" name="Text 18"/>
          <p:cNvSpPr/>
          <p:nvPr/>
        </p:nvSpPr>
        <p:spPr>
          <a:xfrm>
            <a:off x="877824" y="4645152"/>
            <a:ext cx="34564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ポイント</a:t>
            </a:r>
            <a:endParaRPr lang="en-US" sz="1320" dirty="0"/>
          </a:p>
        </p:txBody>
      </p:sp>
      <p:sp>
        <p:nvSpPr>
          <p:cNvPr id="23" name="Text 19"/>
          <p:cNvSpPr/>
          <p:nvPr/>
        </p:nvSpPr>
        <p:spPr>
          <a:xfrm>
            <a:off x="859536" y="493776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4" name="Text 20"/>
          <p:cNvSpPr/>
          <p:nvPr/>
        </p:nvSpPr>
        <p:spPr>
          <a:xfrm>
            <a:off x="1042416" y="4919472"/>
            <a:ext cx="33101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「x は平均的に効くか」ではなく「誰にどれだけ効くか」を見る。</a:t>
            </a:r>
            <a:endParaRPr lang="en-US" sz="1320" dirty="0"/>
          </a:p>
        </p:txBody>
      </p:sp>
      <p:sp>
        <p:nvSpPr>
          <p:cNvPr id="25" name="Shape 21"/>
          <p:cNvSpPr/>
          <p:nvPr/>
        </p:nvSpPr>
        <p:spPr>
          <a:xfrm>
            <a:off x="4645152" y="1316736"/>
            <a:ext cx="6766560" cy="4462272"/>
          </a:xfrm>
          <a:prstGeom prst="roundRect">
            <a:avLst>
              <a:gd name="adj" fmla="val 1639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26" name="Image 2" descr="/mnt/data/lecture6_rebuilt_work/assets/interaction_continuou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592" y="1805735"/>
            <a:ext cx="6583680" cy="3758593"/>
          </a:xfrm>
          <a:prstGeom prst="rect">
            <a:avLst/>
          </a:prstGeom>
        </p:spPr>
      </p:pic>
      <p:sp>
        <p:nvSpPr>
          <p:cNvPr id="27" name="Shape 22"/>
          <p:cNvSpPr/>
          <p:nvPr/>
        </p:nvSpPr>
        <p:spPr>
          <a:xfrm>
            <a:off x="4754880" y="1408176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8" name="Text 23"/>
          <p:cNvSpPr/>
          <p:nvPr/>
        </p:nvSpPr>
        <p:spPr>
          <a:xfrm>
            <a:off x="4791456" y="1435608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heterogeneity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ダミーとの交差項：切片も傾きも違わせられる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群ごとの切片差と傾き差を同時に表現できる。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forms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280160"/>
            <a:ext cx="3803904" cy="1481328"/>
          </a:xfrm>
          <a:prstGeom prst="roundRect">
            <a:avLst>
              <a:gd name="adj" fmla="val 4938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859536" y="1371600"/>
            <a:ext cx="141732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896112" y="1399032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dummy interaction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814945"/>
            <a:ext cx="3474720" cy="210589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896112" y="2231136"/>
            <a:ext cx="351129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 = 0 と d = 1 で傾きと切片が変わる。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749808" y="2962656"/>
            <a:ext cx="3803904" cy="2615184"/>
          </a:xfrm>
          <a:prstGeom prst="roundRect">
            <a:avLst>
              <a:gd name="adj" fmla="val 2797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" name="Text 14"/>
          <p:cNvSpPr/>
          <p:nvPr/>
        </p:nvSpPr>
        <p:spPr>
          <a:xfrm>
            <a:off x="877824" y="3054096"/>
            <a:ext cx="354787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この式で読めること</a:t>
            </a:r>
            <a:endParaRPr lang="en-US" sz="1320" dirty="0"/>
          </a:p>
        </p:txBody>
      </p:sp>
      <p:sp>
        <p:nvSpPr>
          <p:cNvPr id="18" name="Text 15"/>
          <p:cNvSpPr/>
          <p:nvPr/>
        </p:nvSpPr>
        <p:spPr>
          <a:xfrm>
            <a:off x="859536" y="334670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9" name="Text 16"/>
          <p:cNvSpPr/>
          <p:nvPr/>
        </p:nvSpPr>
        <p:spPr>
          <a:xfrm>
            <a:off x="1042416" y="3328416"/>
            <a:ext cx="340156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 = 0 の傾きは β₁。</a:t>
            </a:r>
            <a:endParaRPr lang="en-US" sz="1320" dirty="0"/>
          </a:p>
        </p:txBody>
      </p:sp>
      <p:sp>
        <p:nvSpPr>
          <p:cNvPr id="20" name="Text 17"/>
          <p:cNvSpPr/>
          <p:nvPr/>
        </p:nvSpPr>
        <p:spPr>
          <a:xfrm>
            <a:off x="859536" y="36850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1" name="Text 18"/>
          <p:cNvSpPr/>
          <p:nvPr/>
        </p:nvSpPr>
        <p:spPr>
          <a:xfrm>
            <a:off x="1042416" y="3666744"/>
            <a:ext cx="340156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 = 1 の傾きは β₁+β₃。</a:t>
            </a:r>
            <a:endParaRPr lang="en-US" sz="1320" dirty="0"/>
          </a:p>
        </p:txBody>
      </p:sp>
      <p:sp>
        <p:nvSpPr>
          <p:cNvPr id="22" name="Text 19"/>
          <p:cNvSpPr/>
          <p:nvPr/>
        </p:nvSpPr>
        <p:spPr>
          <a:xfrm>
            <a:off x="859536" y="402336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3" name="Text 20"/>
          <p:cNvSpPr/>
          <p:nvPr/>
        </p:nvSpPr>
        <p:spPr>
          <a:xfrm>
            <a:off x="1042416" y="4005072"/>
            <a:ext cx="340156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β₂ は切片の差、β₃ は傾きの差。</a:t>
            </a:r>
            <a:endParaRPr lang="en-US" sz="1320" dirty="0"/>
          </a:p>
        </p:txBody>
      </p:sp>
      <p:sp>
        <p:nvSpPr>
          <p:cNvPr id="24" name="Shape 21"/>
          <p:cNvSpPr/>
          <p:nvPr/>
        </p:nvSpPr>
        <p:spPr>
          <a:xfrm>
            <a:off x="4736592" y="1280160"/>
            <a:ext cx="6656832" cy="4535424"/>
          </a:xfrm>
          <a:prstGeom prst="roundRect">
            <a:avLst>
              <a:gd name="adj" fmla="val 161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25" name="Image 1" descr="/mnt/data/lecture6_rebuilt_work/assets/interaction_dumm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032" y="1837057"/>
            <a:ext cx="6473952" cy="3695950"/>
          </a:xfrm>
          <a:prstGeom prst="rect">
            <a:avLst/>
          </a:prstGeom>
        </p:spPr>
      </p:pic>
      <p:sp>
        <p:nvSpPr>
          <p:cNvPr id="26" name="Shape 22"/>
          <p:cNvSpPr/>
          <p:nvPr/>
        </p:nvSpPr>
        <p:spPr>
          <a:xfrm>
            <a:off x="4846320" y="1371600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7" name="Text 23"/>
          <p:cNvSpPr/>
          <p:nvPr/>
        </p:nvSpPr>
        <p:spPr>
          <a:xfrm>
            <a:off x="4882896" y="1399032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group-specific lines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多項式近似：柔軟になるほど不安定にもなる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「直線ではなさそうだ」を二次・三次で近似できるが、高次数には副作用がある。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forms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31520" y="1316736"/>
            <a:ext cx="5852160" cy="4407408"/>
          </a:xfrm>
          <a:prstGeom prst="roundRect">
            <a:avLst>
              <a:gd name="adj" fmla="val 1660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12" name="Image 0" descr="/mnt/data/lecture6_rebuilt_work/assets/polynomial_fi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2842068"/>
            <a:ext cx="5669280" cy="1631064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841248" y="1408176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Text 11"/>
          <p:cNvSpPr/>
          <p:nvPr/>
        </p:nvSpPr>
        <p:spPr>
          <a:xfrm>
            <a:off x="877824" y="1435608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degree 1 / 2 / 5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803136" y="1316736"/>
            <a:ext cx="4681728" cy="18288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6" name="Text 13"/>
          <p:cNvSpPr/>
          <p:nvPr/>
        </p:nvSpPr>
        <p:spPr>
          <a:xfrm>
            <a:off x="6931152" y="1408176"/>
            <a:ext cx="442569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考え方</a:t>
            </a:r>
            <a:endParaRPr lang="en-US" sz="1320" dirty="0"/>
          </a:p>
        </p:txBody>
      </p:sp>
      <p:sp>
        <p:nvSpPr>
          <p:cNvPr id="17" name="Text 14"/>
          <p:cNvSpPr/>
          <p:nvPr/>
        </p:nvSpPr>
        <p:spPr>
          <a:xfrm>
            <a:off x="6912864" y="170078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8" name="Text 15"/>
          <p:cNvSpPr/>
          <p:nvPr/>
        </p:nvSpPr>
        <p:spPr>
          <a:xfrm>
            <a:off x="7095744" y="1682496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真の関数形が不明でも、多項式はかなり柔軟に滑らかな関数を近似できる。</a:t>
            </a:r>
            <a:endParaRPr lang="en-US" sz="1320" dirty="0"/>
          </a:p>
        </p:txBody>
      </p:sp>
      <p:sp>
        <p:nvSpPr>
          <p:cNvPr id="19" name="Text 16"/>
          <p:cNvSpPr/>
          <p:nvPr/>
        </p:nvSpPr>
        <p:spPr>
          <a:xfrm>
            <a:off x="6912864" y="203911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0" name="Text 17"/>
          <p:cNvSpPr/>
          <p:nvPr/>
        </p:nvSpPr>
        <p:spPr>
          <a:xfrm>
            <a:off x="7095744" y="2020824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二次や三次は、柔軟な近似の第一歩としてよく使われる。</a:t>
            </a:r>
            <a:endParaRPr lang="en-US" sz="1320" dirty="0"/>
          </a:p>
        </p:txBody>
      </p:sp>
      <p:sp>
        <p:nvSpPr>
          <p:cNvPr id="21" name="Shape 18"/>
          <p:cNvSpPr/>
          <p:nvPr/>
        </p:nvSpPr>
        <p:spPr>
          <a:xfrm>
            <a:off x="6803136" y="3346704"/>
            <a:ext cx="4681728" cy="1938528"/>
          </a:xfrm>
          <a:prstGeom prst="roundRect">
            <a:avLst>
              <a:gd name="adj" fmla="val 3774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2" name="Text 19"/>
          <p:cNvSpPr/>
          <p:nvPr/>
        </p:nvSpPr>
        <p:spPr>
          <a:xfrm>
            <a:off x="6931152" y="3438144"/>
            <a:ext cx="442569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注意点</a:t>
            </a:r>
            <a:endParaRPr lang="en-US" sz="1320" dirty="0"/>
          </a:p>
        </p:txBody>
      </p:sp>
      <p:sp>
        <p:nvSpPr>
          <p:cNvPr id="23" name="Text 20"/>
          <p:cNvSpPr/>
          <p:nvPr/>
        </p:nvSpPr>
        <p:spPr>
          <a:xfrm>
            <a:off x="6912864" y="373075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4" name="Text 21"/>
          <p:cNvSpPr/>
          <p:nvPr/>
        </p:nvSpPr>
        <p:spPr>
          <a:xfrm>
            <a:off x="7095744" y="3712464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次数を上げすぎると端で暴れやすい。</a:t>
            </a:r>
            <a:endParaRPr lang="en-US" sz="1320" dirty="0"/>
          </a:p>
        </p:txBody>
      </p:sp>
      <p:sp>
        <p:nvSpPr>
          <p:cNvPr id="25" name="Text 22"/>
          <p:cNvSpPr/>
          <p:nvPr/>
        </p:nvSpPr>
        <p:spPr>
          <a:xfrm>
            <a:off x="6912864" y="406908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6" name="Text 23"/>
          <p:cNvSpPr/>
          <p:nvPr/>
        </p:nvSpPr>
        <p:spPr>
          <a:xfrm>
            <a:off x="7095744" y="4050792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係数の解釈が難しく、多重共線性も強くなりやすい。</a:t>
            </a:r>
            <a:endParaRPr lang="en-US" sz="1320" dirty="0"/>
          </a:p>
        </p:txBody>
      </p:sp>
      <p:sp>
        <p:nvSpPr>
          <p:cNvPr id="27" name="Text 24"/>
          <p:cNvSpPr/>
          <p:nvPr/>
        </p:nvSpPr>
        <p:spPr>
          <a:xfrm>
            <a:off x="6912864" y="440740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8" name="Text 25"/>
          <p:cNvSpPr/>
          <p:nvPr/>
        </p:nvSpPr>
        <p:spPr>
          <a:xfrm>
            <a:off x="7095744" y="4389120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実際には図を見ながら低次数に抑えることが多い。</a:t>
            </a:r>
            <a:endParaRPr lang="en-US" sz="13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ダミー変数の係数 = 2群の平均差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0/1 変数は、そのまま群平均の差を回帰式に埋め込む。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forms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316736"/>
            <a:ext cx="3822192" cy="1408176"/>
          </a:xfrm>
          <a:prstGeom prst="roundRect">
            <a:avLst>
              <a:gd name="adj" fmla="val 5195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859536" y="1408176"/>
            <a:ext cx="1417320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896112" y="1435608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dummy model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761555"/>
            <a:ext cx="3493008" cy="390523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896112" y="2194560"/>
            <a:ext cx="35295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 = 0 の平均は β₀、d = 1 の平均は β₀ + β₁。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749808" y="2907792"/>
            <a:ext cx="3822192" cy="2651760"/>
          </a:xfrm>
          <a:prstGeom prst="roundRect">
            <a:avLst>
              <a:gd name="adj" fmla="val 2759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" name="Text 14"/>
          <p:cNvSpPr/>
          <p:nvPr/>
        </p:nvSpPr>
        <p:spPr>
          <a:xfrm>
            <a:off x="877824" y="2999232"/>
            <a:ext cx="3566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β₁ の解釈</a:t>
            </a:r>
            <a:endParaRPr lang="en-US" sz="1320" dirty="0"/>
          </a:p>
        </p:txBody>
      </p:sp>
      <p:sp>
        <p:nvSpPr>
          <p:cNvPr id="18" name="Text 15"/>
          <p:cNvSpPr/>
          <p:nvPr/>
        </p:nvSpPr>
        <p:spPr>
          <a:xfrm>
            <a:off x="859536" y="329184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9" name="Text 16"/>
          <p:cNvSpPr/>
          <p:nvPr/>
        </p:nvSpPr>
        <p:spPr>
          <a:xfrm>
            <a:off x="1042416" y="3273552"/>
            <a:ext cx="34198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 = 1 群の平均 − d = 0 群の平均。</a:t>
            </a:r>
            <a:endParaRPr lang="en-US" sz="1320" dirty="0"/>
          </a:p>
        </p:txBody>
      </p:sp>
      <p:sp>
        <p:nvSpPr>
          <p:cNvPr id="20" name="Text 17"/>
          <p:cNvSpPr/>
          <p:nvPr/>
        </p:nvSpPr>
        <p:spPr>
          <a:xfrm>
            <a:off x="859536" y="363016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1" name="Text 18"/>
          <p:cNvSpPr/>
          <p:nvPr/>
        </p:nvSpPr>
        <p:spPr>
          <a:xfrm>
            <a:off x="1042416" y="3611880"/>
            <a:ext cx="34198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式を書いても、中身は「2群の平均差」を見ているだけ。</a:t>
            </a:r>
            <a:endParaRPr lang="en-US" sz="1320" dirty="0"/>
          </a:p>
        </p:txBody>
      </p:sp>
      <p:sp>
        <p:nvSpPr>
          <p:cNvPr id="22" name="Text 19"/>
          <p:cNvSpPr/>
          <p:nvPr/>
        </p:nvSpPr>
        <p:spPr>
          <a:xfrm>
            <a:off x="859536" y="396849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3" name="Text 20"/>
          <p:cNvSpPr/>
          <p:nvPr/>
        </p:nvSpPr>
        <p:spPr>
          <a:xfrm>
            <a:off x="1042416" y="3950208"/>
            <a:ext cx="34198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この単純さが、あとで政策ダミーや処置ダミーの出発点になる。</a:t>
            </a:r>
            <a:endParaRPr lang="en-US" sz="1320" dirty="0"/>
          </a:p>
        </p:txBody>
      </p:sp>
      <p:sp>
        <p:nvSpPr>
          <p:cNvPr id="24" name="Shape 21"/>
          <p:cNvSpPr/>
          <p:nvPr/>
        </p:nvSpPr>
        <p:spPr>
          <a:xfrm>
            <a:off x="4736592" y="1316736"/>
            <a:ext cx="6656832" cy="4535424"/>
          </a:xfrm>
          <a:prstGeom prst="roundRect">
            <a:avLst>
              <a:gd name="adj" fmla="val 161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25" name="Image 1" descr="/mnt/data/lecture6_rebuilt_work/assets/dummy_group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032" y="1805898"/>
            <a:ext cx="6473952" cy="3831421"/>
          </a:xfrm>
          <a:prstGeom prst="rect">
            <a:avLst/>
          </a:prstGeom>
        </p:spPr>
      </p:pic>
      <p:sp>
        <p:nvSpPr>
          <p:cNvPr id="26" name="Shape 22"/>
          <p:cNvSpPr/>
          <p:nvPr/>
        </p:nvSpPr>
        <p:spPr>
          <a:xfrm>
            <a:off x="4846320" y="1408176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7" name="Text 23"/>
          <p:cNvSpPr/>
          <p:nvPr/>
        </p:nvSpPr>
        <p:spPr>
          <a:xfrm>
            <a:off x="4882896" y="1435608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group means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他の変数をコントロールした上での差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重回帰の中のダミー係数は、「条件付き平均差」として読まれる。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forms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316736"/>
            <a:ext cx="3877056" cy="1499616"/>
          </a:xfrm>
          <a:prstGeom prst="roundRect">
            <a:avLst>
              <a:gd name="adj" fmla="val 4878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859536" y="1408176"/>
            <a:ext cx="141732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896112" y="1435608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example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850024"/>
            <a:ext cx="3547872" cy="213584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896112" y="2286000"/>
            <a:ext cx="358444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β₂ は education を一定にした上での平均差。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749808" y="3017520"/>
            <a:ext cx="3877056" cy="2523744"/>
          </a:xfrm>
          <a:prstGeom prst="roundRect">
            <a:avLst>
              <a:gd name="adj" fmla="val 2899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" name="Text 14"/>
          <p:cNvSpPr/>
          <p:nvPr/>
        </p:nvSpPr>
        <p:spPr>
          <a:xfrm>
            <a:off x="877824" y="3108960"/>
            <a:ext cx="36210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見るべき比較</a:t>
            </a:r>
            <a:endParaRPr lang="en-US" sz="1320" dirty="0"/>
          </a:p>
        </p:txBody>
      </p:sp>
      <p:sp>
        <p:nvSpPr>
          <p:cNvPr id="18" name="Text 15"/>
          <p:cNvSpPr/>
          <p:nvPr/>
        </p:nvSpPr>
        <p:spPr>
          <a:xfrm>
            <a:off x="859536" y="340156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9" name="Text 16"/>
          <p:cNvSpPr/>
          <p:nvPr/>
        </p:nvSpPr>
        <p:spPr>
          <a:xfrm>
            <a:off x="1042416" y="3383280"/>
            <a:ext cx="3474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教育年数が同じ人どうしを比べて、group gap が残るか。</a:t>
            </a:r>
            <a:endParaRPr lang="en-US" sz="1320" dirty="0"/>
          </a:p>
        </p:txBody>
      </p:sp>
      <p:sp>
        <p:nvSpPr>
          <p:cNvPr id="20" name="Text 17"/>
          <p:cNvSpPr/>
          <p:nvPr/>
        </p:nvSpPr>
        <p:spPr>
          <a:xfrm>
            <a:off x="859536" y="373989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1" name="Text 18"/>
          <p:cNvSpPr/>
          <p:nvPr/>
        </p:nvSpPr>
        <p:spPr>
          <a:xfrm>
            <a:off x="1042416" y="3721608"/>
            <a:ext cx="3474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だから「他の条件を揃えた上での差」という言い方になる。</a:t>
            </a:r>
            <a:endParaRPr lang="en-US" sz="1320" dirty="0"/>
          </a:p>
        </p:txBody>
      </p:sp>
      <p:sp>
        <p:nvSpPr>
          <p:cNvPr id="22" name="Text 19"/>
          <p:cNvSpPr/>
          <p:nvPr/>
        </p:nvSpPr>
        <p:spPr>
          <a:xfrm>
            <a:off x="859536" y="407822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3" name="Text 20"/>
          <p:cNvSpPr/>
          <p:nvPr/>
        </p:nvSpPr>
        <p:spPr>
          <a:xfrm>
            <a:off x="1042416" y="4059936"/>
            <a:ext cx="3474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平行な 2 本の線なら、群差は切片差として表れる。</a:t>
            </a:r>
            <a:endParaRPr lang="en-US" sz="1320" dirty="0"/>
          </a:p>
        </p:txBody>
      </p:sp>
      <p:sp>
        <p:nvSpPr>
          <p:cNvPr id="24" name="Shape 21"/>
          <p:cNvSpPr/>
          <p:nvPr/>
        </p:nvSpPr>
        <p:spPr>
          <a:xfrm>
            <a:off x="4791456" y="1316736"/>
            <a:ext cx="6601968" cy="4535424"/>
          </a:xfrm>
          <a:prstGeom prst="roundRect">
            <a:avLst>
              <a:gd name="adj" fmla="val 161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25" name="Image 1" descr="/mnt/data/lecture6_rebuilt_work/assets/conditional_dumm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896" y="1889294"/>
            <a:ext cx="6419088" cy="3664629"/>
          </a:xfrm>
          <a:prstGeom prst="rect">
            <a:avLst/>
          </a:prstGeom>
        </p:spPr>
      </p:pic>
      <p:sp>
        <p:nvSpPr>
          <p:cNvPr id="26" name="Shape 22"/>
          <p:cNvSpPr/>
          <p:nvPr/>
        </p:nvSpPr>
        <p:spPr>
          <a:xfrm>
            <a:off x="4901184" y="1408176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7" name="Text 23"/>
          <p:cNvSpPr/>
          <p:nvPr/>
        </p:nvSpPr>
        <p:spPr>
          <a:xfrm>
            <a:off x="4937760" y="1435608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conditional gap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カテゴリー変数：基準カテゴリとの比較に変換する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G 個のカテゴリがあれば、通常は G−1 個のダミーを入れる。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forms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316736"/>
            <a:ext cx="3913632" cy="1572768"/>
          </a:xfrm>
          <a:prstGeom prst="roundRect">
            <a:avLst>
              <a:gd name="adj" fmla="val 4651"/>
            </a:avLst>
          </a:prstGeom>
          <a:solidFill>
            <a:srgbClr val="FFFFFF"/>
          </a:solidFill>
          <a:ln w="12700">
            <a:solidFill>
              <a:srgbClr val="9BC53D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859536" y="1408176"/>
            <a:ext cx="1417320" cy="210312"/>
          </a:xfrm>
          <a:prstGeom prst="roundRect">
            <a:avLst/>
          </a:prstGeom>
          <a:solidFill>
            <a:srgbClr val="9BC53D">
              <a:alpha val="16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896112" y="1435608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baseline coding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835634"/>
            <a:ext cx="3584448" cy="242365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896112" y="2359152"/>
            <a:ext cx="362102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ここでは Econ を基準カテゴリにして、Law と Engineering の差を読む。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749808" y="3108960"/>
            <a:ext cx="3913632" cy="2450592"/>
          </a:xfrm>
          <a:prstGeom prst="roundRect">
            <a:avLst>
              <a:gd name="adj" fmla="val 2985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" name="Text 14"/>
          <p:cNvSpPr/>
          <p:nvPr/>
        </p:nvSpPr>
        <p:spPr>
          <a:xfrm>
            <a:off x="877824" y="3200400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解釈のコツ</a:t>
            </a:r>
            <a:endParaRPr lang="en-US" sz="1320" dirty="0"/>
          </a:p>
        </p:txBody>
      </p:sp>
      <p:sp>
        <p:nvSpPr>
          <p:cNvPr id="18" name="Text 15"/>
          <p:cNvSpPr/>
          <p:nvPr/>
        </p:nvSpPr>
        <p:spPr>
          <a:xfrm>
            <a:off x="859536" y="349300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9" name="Text 16"/>
          <p:cNvSpPr/>
          <p:nvPr/>
        </p:nvSpPr>
        <p:spPr>
          <a:xfrm>
            <a:off x="1042416" y="3474720"/>
            <a:ext cx="35112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β₀ は基準カテゴリの平均。</a:t>
            </a:r>
            <a:endParaRPr lang="en-US" sz="1320" dirty="0"/>
          </a:p>
        </p:txBody>
      </p:sp>
      <p:sp>
        <p:nvSpPr>
          <p:cNvPr id="20" name="Text 17"/>
          <p:cNvSpPr/>
          <p:nvPr/>
        </p:nvSpPr>
        <p:spPr>
          <a:xfrm>
            <a:off x="859536" y="383133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1" name="Text 18"/>
          <p:cNvSpPr/>
          <p:nvPr/>
        </p:nvSpPr>
        <p:spPr>
          <a:xfrm>
            <a:off x="1042416" y="3813048"/>
            <a:ext cx="35112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β₁ と β₂ は、それぞれ基準カテゴリとの差。</a:t>
            </a:r>
            <a:endParaRPr lang="en-US" sz="1320" dirty="0"/>
          </a:p>
        </p:txBody>
      </p:sp>
      <p:sp>
        <p:nvSpPr>
          <p:cNvPr id="22" name="Text 19"/>
          <p:cNvSpPr/>
          <p:nvPr/>
        </p:nvSpPr>
        <p:spPr>
          <a:xfrm>
            <a:off x="859536" y="416966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3" name="Text 20"/>
          <p:cNvSpPr/>
          <p:nvPr/>
        </p:nvSpPr>
        <p:spPr>
          <a:xfrm>
            <a:off x="1042416" y="4151376"/>
            <a:ext cx="35112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基準を変えると係数の見え方は変わるが、モデルの内容自体は変わらない。</a:t>
            </a:r>
            <a:endParaRPr lang="en-US" sz="1320" dirty="0"/>
          </a:p>
        </p:txBody>
      </p:sp>
      <p:sp>
        <p:nvSpPr>
          <p:cNvPr id="24" name="Shape 21"/>
          <p:cNvSpPr/>
          <p:nvPr/>
        </p:nvSpPr>
        <p:spPr>
          <a:xfrm>
            <a:off x="4828032" y="1316736"/>
            <a:ext cx="6565392" cy="4535424"/>
          </a:xfrm>
          <a:prstGeom prst="roundRect">
            <a:avLst>
              <a:gd name="adj" fmla="val 161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25" name="Image 1" descr="/mnt/data/lecture6_rebuilt_work/assets/category_baseli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472" y="1845268"/>
            <a:ext cx="6382512" cy="3752681"/>
          </a:xfrm>
          <a:prstGeom prst="rect">
            <a:avLst/>
          </a:prstGeom>
        </p:spPr>
      </p:pic>
      <p:sp>
        <p:nvSpPr>
          <p:cNvPr id="26" name="Shape 22"/>
          <p:cNvSpPr/>
          <p:nvPr/>
        </p:nvSpPr>
        <p:spPr>
          <a:xfrm>
            <a:off x="4937760" y="1408176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7" name="Text 23"/>
          <p:cNvSpPr/>
          <p:nvPr/>
        </p:nvSpPr>
        <p:spPr>
          <a:xfrm>
            <a:off x="4974336" y="1435608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baseline matters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なぜダミーを全部入れてはいけないのか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定数項と全カテゴリのダミーを同時に入れると、完全な線形関係が生じる。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forms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316736"/>
            <a:ext cx="3822192" cy="1389888"/>
          </a:xfrm>
          <a:prstGeom prst="roundRect">
            <a:avLst>
              <a:gd name="adj" fmla="val 5263"/>
            </a:avLst>
          </a:prstGeom>
          <a:solidFill>
            <a:srgbClr val="FFFFFF"/>
          </a:solidFill>
          <a:ln w="12700">
            <a:solidFill>
              <a:srgbClr val="D35C5C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859536" y="1408176"/>
            <a:ext cx="1417320" cy="210312"/>
          </a:xfrm>
          <a:prstGeom prst="roundRect">
            <a:avLst/>
          </a:prstGeom>
          <a:solidFill>
            <a:srgbClr val="D35C5C">
              <a:alpha val="16000"/>
            </a:srgbClr>
          </a:solidFill>
          <a:ln w="12700">
            <a:solidFill>
              <a:srgbClr val="D35C5C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896112" y="1435608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identity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811910"/>
            <a:ext cx="3493008" cy="289813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896112" y="2176272"/>
            <a:ext cx="35295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右辺の 1 は、定数項そのもの。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749808" y="2907792"/>
            <a:ext cx="3822192" cy="2651760"/>
          </a:xfrm>
          <a:prstGeom prst="roundRect">
            <a:avLst>
              <a:gd name="adj" fmla="val 2759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" name="Text 14"/>
          <p:cNvSpPr/>
          <p:nvPr/>
        </p:nvSpPr>
        <p:spPr>
          <a:xfrm>
            <a:off x="877824" y="2999232"/>
            <a:ext cx="3566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dummy variable trap</a:t>
            </a:r>
            <a:endParaRPr lang="en-US" sz="1320" dirty="0"/>
          </a:p>
        </p:txBody>
      </p:sp>
      <p:sp>
        <p:nvSpPr>
          <p:cNvPr id="18" name="Text 15"/>
          <p:cNvSpPr/>
          <p:nvPr/>
        </p:nvSpPr>
        <p:spPr>
          <a:xfrm>
            <a:off x="859536" y="329184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9" name="Text 16"/>
          <p:cNvSpPr/>
          <p:nvPr/>
        </p:nvSpPr>
        <p:spPr>
          <a:xfrm>
            <a:off x="1042416" y="3273552"/>
            <a:ext cx="34198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すべてのダミーを入れると、ある列が他の列の和になってしまう。</a:t>
            </a:r>
            <a:endParaRPr lang="en-US" sz="1320" dirty="0"/>
          </a:p>
        </p:txBody>
      </p:sp>
      <p:sp>
        <p:nvSpPr>
          <p:cNvPr id="20" name="Text 17"/>
          <p:cNvSpPr/>
          <p:nvPr/>
        </p:nvSpPr>
        <p:spPr>
          <a:xfrm>
            <a:off x="859536" y="363016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1" name="Text 18"/>
          <p:cNvSpPr/>
          <p:nvPr/>
        </p:nvSpPr>
        <p:spPr>
          <a:xfrm>
            <a:off x="1042416" y="3611880"/>
            <a:ext cx="34198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そのため OLS は係数を一意に分けられない。</a:t>
            </a:r>
            <a:endParaRPr lang="en-US" sz="1320" dirty="0"/>
          </a:p>
        </p:txBody>
      </p:sp>
      <p:sp>
        <p:nvSpPr>
          <p:cNvPr id="22" name="Text 19"/>
          <p:cNvSpPr/>
          <p:nvPr/>
        </p:nvSpPr>
        <p:spPr>
          <a:xfrm>
            <a:off x="859536" y="396849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3" name="Text 20"/>
          <p:cNvSpPr/>
          <p:nvPr/>
        </p:nvSpPr>
        <p:spPr>
          <a:xfrm>
            <a:off x="1042416" y="3950208"/>
            <a:ext cx="34198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 1 つは基準カテゴリとして落とす。</a:t>
            </a:r>
            <a:endParaRPr lang="en-US" sz="1320" dirty="0"/>
          </a:p>
        </p:txBody>
      </p:sp>
      <p:sp>
        <p:nvSpPr>
          <p:cNvPr id="24" name="Shape 21"/>
          <p:cNvSpPr/>
          <p:nvPr/>
        </p:nvSpPr>
        <p:spPr>
          <a:xfrm>
            <a:off x="4736592" y="1316736"/>
            <a:ext cx="6656832" cy="4535424"/>
          </a:xfrm>
          <a:prstGeom prst="roundRect">
            <a:avLst>
              <a:gd name="adj" fmla="val 161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25" name="Image 1" descr="/mnt/data/lecture6_rebuilt_work/assets/dummy_tra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032" y="2135262"/>
            <a:ext cx="6473952" cy="3172693"/>
          </a:xfrm>
          <a:prstGeom prst="rect">
            <a:avLst/>
          </a:prstGeom>
        </p:spPr>
      </p:pic>
      <p:sp>
        <p:nvSpPr>
          <p:cNvPr id="26" name="Shape 22"/>
          <p:cNvSpPr/>
          <p:nvPr/>
        </p:nvSpPr>
        <p:spPr>
          <a:xfrm>
            <a:off x="4846320" y="1408176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7" name="Text 23"/>
          <p:cNvSpPr/>
          <p:nvPr/>
        </p:nvSpPr>
        <p:spPr>
          <a:xfrm>
            <a:off x="4882896" y="1435608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design matrix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固定効果：同じ単位の中の変化で識別する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個人ダミーをたくさん入れると、「人と人の違い」ではなく「同じ人の変化」で比べる。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forms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316736"/>
            <a:ext cx="3840480" cy="146304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7E63D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859536" y="1408176"/>
            <a:ext cx="1417320" cy="210312"/>
          </a:xfrm>
          <a:prstGeom prst="roundRect">
            <a:avLst/>
          </a:prstGeom>
          <a:solidFill>
            <a:srgbClr val="7E63D2">
              <a:alpha val="16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896112" y="1435608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individual FE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767584"/>
            <a:ext cx="3511296" cy="378463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896112" y="2249424"/>
            <a:ext cx="354787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αᵢ はその単位に固有で、時間を通じて変わらない要因。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749808" y="2980944"/>
            <a:ext cx="3840480" cy="2578608"/>
          </a:xfrm>
          <a:prstGeom prst="roundRect">
            <a:avLst>
              <a:gd name="adj" fmla="val 2837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" name="Text 14"/>
          <p:cNvSpPr/>
          <p:nvPr/>
        </p:nvSpPr>
        <p:spPr>
          <a:xfrm>
            <a:off x="877824" y="3072384"/>
            <a:ext cx="35844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利点</a:t>
            </a:r>
            <a:endParaRPr lang="en-US" sz="1320" dirty="0"/>
          </a:p>
        </p:txBody>
      </p:sp>
      <p:sp>
        <p:nvSpPr>
          <p:cNvPr id="18" name="Text 15"/>
          <p:cNvSpPr/>
          <p:nvPr/>
        </p:nvSpPr>
        <p:spPr>
          <a:xfrm>
            <a:off x="859536" y="336499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9" name="Text 16"/>
          <p:cNvSpPr/>
          <p:nvPr/>
        </p:nvSpPr>
        <p:spPr>
          <a:xfrm>
            <a:off x="1042416" y="3346704"/>
            <a:ext cx="343814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能力・家庭環境・企業文化のような不変の要因を吸収できる。</a:t>
            </a:r>
            <a:endParaRPr lang="en-US" sz="1320" dirty="0"/>
          </a:p>
        </p:txBody>
      </p:sp>
      <p:sp>
        <p:nvSpPr>
          <p:cNvPr id="20" name="Text 17"/>
          <p:cNvSpPr/>
          <p:nvPr/>
        </p:nvSpPr>
        <p:spPr>
          <a:xfrm>
            <a:off x="859536" y="370332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1" name="Text 18"/>
          <p:cNvSpPr/>
          <p:nvPr/>
        </p:nvSpPr>
        <p:spPr>
          <a:xfrm>
            <a:off x="1042416" y="3685032"/>
            <a:ext cx="343814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 β は、同じ i の中で x が動いたときの y の変化に近づく。</a:t>
            </a:r>
            <a:endParaRPr lang="en-US" sz="1320" dirty="0"/>
          </a:p>
        </p:txBody>
      </p:sp>
      <p:sp>
        <p:nvSpPr>
          <p:cNvPr id="22" name="Text 19"/>
          <p:cNvSpPr/>
          <p:nvPr/>
        </p:nvSpPr>
        <p:spPr>
          <a:xfrm>
            <a:off x="859536" y="404164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3" name="Text 20"/>
          <p:cNvSpPr/>
          <p:nvPr/>
        </p:nvSpPr>
        <p:spPr>
          <a:xfrm>
            <a:off x="1042416" y="4023360"/>
            <a:ext cx="343814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固定効果は「大量のダミー変数」の延長線上にある。</a:t>
            </a:r>
            <a:endParaRPr lang="en-US" sz="1320" dirty="0"/>
          </a:p>
        </p:txBody>
      </p:sp>
      <p:sp>
        <p:nvSpPr>
          <p:cNvPr id="24" name="Shape 21"/>
          <p:cNvSpPr/>
          <p:nvPr/>
        </p:nvSpPr>
        <p:spPr>
          <a:xfrm>
            <a:off x="4754880" y="1316736"/>
            <a:ext cx="6638544" cy="4535424"/>
          </a:xfrm>
          <a:prstGeom prst="roundRect">
            <a:avLst>
              <a:gd name="adj" fmla="val 161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25" name="Image 1" descr="/mnt/data/lecture6_rebuilt_work/assets/fixed_effects_with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2630396"/>
            <a:ext cx="6455664" cy="2182424"/>
          </a:xfrm>
          <a:prstGeom prst="rect">
            <a:avLst/>
          </a:prstGeom>
        </p:spPr>
      </p:pic>
      <p:sp>
        <p:nvSpPr>
          <p:cNvPr id="26" name="Shape 22"/>
          <p:cNvSpPr/>
          <p:nvPr/>
        </p:nvSpPr>
        <p:spPr>
          <a:xfrm>
            <a:off x="4864608" y="1408176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7" name="Text 23"/>
          <p:cNvSpPr/>
          <p:nvPr/>
        </p:nvSpPr>
        <p:spPr>
          <a:xfrm>
            <a:off x="4901184" y="1435608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within vs levels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二方向固定効果：個人差と年ショックを同時に吸収する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州 FE・年 FE・年齢 FE などを同時に入れると、複数次元の平均差を吸収できる。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forms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316736"/>
            <a:ext cx="3767328" cy="1481328"/>
          </a:xfrm>
          <a:prstGeom prst="roundRect">
            <a:avLst>
              <a:gd name="adj" fmla="val 4938"/>
            </a:avLst>
          </a:prstGeom>
          <a:solidFill>
            <a:srgbClr val="FFFFFF"/>
          </a:solidFill>
          <a:ln w="12700">
            <a:solidFill>
              <a:srgbClr val="7E63D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859536" y="1408176"/>
            <a:ext cx="1417320" cy="210312"/>
          </a:xfrm>
          <a:prstGeom prst="roundRect">
            <a:avLst/>
          </a:prstGeom>
          <a:solidFill>
            <a:srgbClr val="7E63D2">
              <a:alpha val="16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896112" y="1435608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two-way FE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808050"/>
            <a:ext cx="3438144" cy="297532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896112" y="2267712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αᵢ が unit 固有要因、λₜ が各年に共通のショック。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749808" y="2999232"/>
            <a:ext cx="3767328" cy="2542032"/>
          </a:xfrm>
          <a:prstGeom prst="roundRect">
            <a:avLst>
              <a:gd name="adj" fmla="val 2878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" name="Text 14"/>
          <p:cNvSpPr/>
          <p:nvPr/>
        </p:nvSpPr>
        <p:spPr>
          <a:xfrm>
            <a:off x="877824" y="3090672"/>
            <a:ext cx="351129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識別の源泉</a:t>
            </a:r>
            <a:endParaRPr lang="en-US" sz="1320" dirty="0"/>
          </a:p>
        </p:txBody>
      </p:sp>
      <p:sp>
        <p:nvSpPr>
          <p:cNvPr id="18" name="Text 15"/>
          <p:cNvSpPr/>
          <p:nvPr/>
        </p:nvSpPr>
        <p:spPr>
          <a:xfrm>
            <a:off x="859536" y="338328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9" name="Text 16"/>
          <p:cNvSpPr/>
          <p:nvPr/>
        </p:nvSpPr>
        <p:spPr>
          <a:xfrm>
            <a:off x="1042416" y="3364992"/>
            <a:ext cx="33649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単位固定の差も、マクロな年変動も先に落とす。</a:t>
            </a:r>
            <a:endParaRPr lang="en-US" sz="1320" dirty="0"/>
          </a:p>
        </p:txBody>
      </p:sp>
      <p:sp>
        <p:nvSpPr>
          <p:cNvPr id="20" name="Text 17"/>
          <p:cNvSpPr/>
          <p:nvPr/>
        </p:nvSpPr>
        <p:spPr>
          <a:xfrm>
            <a:off x="859536" y="372160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1" name="Text 18"/>
          <p:cNvSpPr/>
          <p:nvPr/>
        </p:nvSpPr>
        <p:spPr>
          <a:xfrm>
            <a:off x="1042416" y="3703320"/>
            <a:ext cx="33649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残差に残った variation から β を識別する。</a:t>
            </a:r>
            <a:endParaRPr lang="en-US" sz="1320" dirty="0"/>
          </a:p>
        </p:txBody>
      </p:sp>
      <p:sp>
        <p:nvSpPr>
          <p:cNvPr id="22" name="Text 19"/>
          <p:cNvSpPr/>
          <p:nvPr/>
        </p:nvSpPr>
        <p:spPr>
          <a:xfrm>
            <a:off x="859536" y="405993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3" name="Text 20"/>
          <p:cNvSpPr/>
          <p:nvPr/>
        </p:nvSpPr>
        <p:spPr>
          <a:xfrm>
            <a:off x="1042416" y="4041648"/>
            <a:ext cx="33649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実証論文では、州×年や企業×年の比較で非常によく使う。</a:t>
            </a:r>
            <a:endParaRPr lang="en-US" sz="1320" dirty="0"/>
          </a:p>
        </p:txBody>
      </p:sp>
      <p:sp>
        <p:nvSpPr>
          <p:cNvPr id="24" name="Shape 21"/>
          <p:cNvSpPr/>
          <p:nvPr/>
        </p:nvSpPr>
        <p:spPr>
          <a:xfrm>
            <a:off x="4645152" y="1316736"/>
            <a:ext cx="6748272" cy="4535424"/>
          </a:xfrm>
          <a:prstGeom prst="roundRect">
            <a:avLst>
              <a:gd name="adj" fmla="val 161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25" name="Image 1" descr="/mnt/data/lecture6_rebuilt_work/assets/twoway_f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592" y="1772507"/>
            <a:ext cx="6565392" cy="3898202"/>
          </a:xfrm>
          <a:prstGeom prst="rect">
            <a:avLst/>
          </a:prstGeom>
        </p:spPr>
      </p:pic>
      <p:sp>
        <p:nvSpPr>
          <p:cNvPr id="26" name="Shape 22"/>
          <p:cNvSpPr/>
          <p:nvPr/>
        </p:nvSpPr>
        <p:spPr>
          <a:xfrm>
            <a:off x="4754880" y="1408176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7" name="Text 23"/>
          <p:cNvSpPr/>
          <p:nvPr/>
        </p:nvSpPr>
        <p:spPr>
          <a:xfrm>
            <a:off x="4791456" y="1435608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row + column patterns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固定効果モデルの限界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強力だが万能ではない。吸収できるのは「時間を通じて変わらない要因」だけ。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forms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316736"/>
            <a:ext cx="5650992" cy="4535424"/>
          </a:xfrm>
          <a:prstGeom prst="roundRect">
            <a:avLst>
              <a:gd name="adj" fmla="val 161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12" name="Image 0" descr="/mnt/data/lecture6_rebuilt_work/assets/fe_limi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2737785"/>
            <a:ext cx="5468112" cy="1967646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859536" y="1408176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Text 11"/>
          <p:cNvSpPr/>
          <p:nvPr/>
        </p:nvSpPr>
        <p:spPr>
          <a:xfrm>
            <a:off x="896112" y="1435608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what FE absorbs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565392" y="1316736"/>
            <a:ext cx="4882896" cy="1444752"/>
          </a:xfrm>
          <a:prstGeom prst="roundRect">
            <a:avLst>
              <a:gd name="adj" fmla="val 5063"/>
            </a:avLst>
          </a:prstGeom>
          <a:solidFill>
            <a:srgbClr val="FFFFFF"/>
          </a:solidFill>
          <a:ln w="12700">
            <a:solidFill>
              <a:srgbClr val="D35C5C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6" name="Text 13"/>
          <p:cNvSpPr/>
          <p:nvPr/>
        </p:nvSpPr>
        <p:spPr>
          <a:xfrm>
            <a:off x="6693408" y="1408176"/>
            <a:ext cx="46268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限界 1</a:t>
            </a:r>
            <a:endParaRPr lang="en-US" sz="1320" dirty="0"/>
          </a:p>
        </p:txBody>
      </p:sp>
      <p:sp>
        <p:nvSpPr>
          <p:cNvPr id="17" name="Text 14"/>
          <p:cNvSpPr/>
          <p:nvPr/>
        </p:nvSpPr>
        <p:spPr>
          <a:xfrm>
            <a:off x="6675120" y="170078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8" name="Text 15"/>
          <p:cNvSpPr/>
          <p:nvPr/>
        </p:nvSpPr>
        <p:spPr>
          <a:xfrm>
            <a:off x="6858000" y="1682496"/>
            <a:ext cx="4480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個人 FE を入れると、性別のように各個人で不変な変数の係数は識別できない。</a:t>
            </a:r>
            <a:endParaRPr lang="en-US" sz="1320" dirty="0"/>
          </a:p>
        </p:txBody>
      </p:sp>
      <p:sp>
        <p:nvSpPr>
          <p:cNvPr id="19" name="Shape 16"/>
          <p:cNvSpPr/>
          <p:nvPr/>
        </p:nvSpPr>
        <p:spPr>
          <a:xfrm>
            <a:off x="6565392" y="2962656"/>
            <a:ext cx="4882896" cy="1444752"/>
          </a:xfrm>
          <a:prstGeom prst="roundRect">
            <a:avLst>
              <a:gd name="adj" fmla="val 5063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0" name="Text 17"/>
          <p:cNvSpPr/>
          <p:nvPr/>
        </p:nvSpPr>
        <p:spPr>
          <a:xfrm>
            <a:off x="6693408" y="3054096"/>
            <a:ext cx="46268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限界 2</a:t>
            </a:r>
            <a:endParaRPr lang="en-US" sz="1320" dirty="0"/>
          </a:p>
        </p:txBody>
      </p:sp>
      <p:sp>
        <p:nvSpPr>
          <p:cNvPr id="21" name="Text 18"/>
          <p:cNvSpPr/>
          <p:nvPr/>
        </p:nvSpPr>
        <p:spPr>
          <a:xfrm>
            <a:off x="6675120" y="334670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2" name="Text 19"/>
          <p:cNvSpPr/>
          <p:nvPr/>
        </p:nvSpPr>
        <p:spPr>
          <a:xfrm>
            <a:off x="6858000" y="3328416"/>
            <a:ext cx="4480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時間とともに動く未観測要因が xᵢₜ と相関していれば、なおバイアスは残る。</a:t>
            </a:r>
            <a:endParaRPr lang="en-US" sz="1320" dirty="0"/>
          </a:p>
        </p:txBody>
      </p:sp>
      <p:sp>
        <p:nvSpPr>
          <p:cNvPr id="23" name="Shape 20"/>
          <p:cNvSpPr/>
          <p:nvPr/>
        </p:nvSpPr>
        <p:spPr>
          <a:xfrm>
            <a:off x="6565392" y="4608576"/>
            <a:ext cx="4882896" cy="9144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4" name="Text 21"/>
          <p:cNvSpPr/>
          <p:nvPr/>
        </p:nvSpPr>
        <p:spPr>
          <a:xfrm>
            <a:off x="6693408" y="4700016"/>
            <a:ext cx="46268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要点</a:t>
            </a:r>
            <a:endParaRPr lang="en-US" sz="1320" dirty="0"/>
          </a:p>
        </p:txBody>
      </p:sp>
      <p:sp>
        <p:nvSpPr>
          <p:cNvPr id="25" name="Text 22"/>
          <p:cNvSpPr/>
          <p:nvPr/>
        </p:nvSpPr>
        <p:spPr>
          <a:xfrm>
            <a:off x="6675120" y="499262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6" name="Text 23"/>
          <p:cNvSpPr/>
          <p:nvPr/>
        </p:nvSpPr>
        <p:spPr>
          <a:xfrm>
            <a:off x="6858000" y="4974336"/>
            <a:ext cx="4480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比較軸を変える強い道具だが、識別仮定そのものを魔法のように不要にはしない。</a:t>
            </a:r>
            <a:endParaRPr lang="en-US" sz="13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4F79A7"/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この講義で押さえる 3 つの論点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本講義の前半では、次の 3 点を基礎として確認する。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4F79A7">
              <a:alpha val="15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intro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325880"/>
            <a:ext cx="3401568" cy="3474720"/>
          </a:xfrm>
          <a:prstGeom prst="roundRect">
            <a:avLst>
              <a:gd name="adj" fmla="val 2151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blurRad="322580000" dist="161290000"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768096" y="1463040"/>
            <a:ext cx="96012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804672" y="149047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Point 1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822960" y="1938528"/>
            <a:ext cx="3072384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重回帰は「変数を増やす」道具というより、</a:t>
            </a:r>
            <a:endParaRPr lang="en-US" sz="1700" dirty="0"/>
          </a:p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関数形を工夫して経済関係を表現する道具である。</a:t>
            </a:r>
            <a:endParaRPr lang="en-US" sz="1700" dirty="0"/>
          </a:p>
        </p:txBody>
      </p:sp>
      <p:sp>
        <p:nvSpPr>
          <p:cNvPr id="15" name="Shape 13"/>
          <p:cNvSpPr/>
          <p:nvPr/>
        </p:nvSpPr>
        <p:spPr>
          <a:xfrm>
            <a:off x="804672" y="4187952"/>
            <a:ext cx="310896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6" name="Text 14"/>
          <p:cNvSpPr/>
          <p:nvPr/>
        </p:nvSpPr>
        <p:spPr>
          <a:xfrm>
            <a:off x="822960" y="4334256"/>
            <a:ext cx="3017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 3 つが、そのまま後半の論文例と因果推論の導入につながる。</a:t>
            </a:r>
            <a:endParaRPr lang="en-US" sz="1020" dirty="0"/>
          </a:p>
        </p:txBody>
      </p:sp>
      <p:sp>
        <p:nvSpPr>
          <p:cNvPr id="17" name="Shape 15"/>
          <p:cNvSpPr/>
          <p:nvPr/>
        </p:nvSpPr>
        <p:spPr>
          <a:xfrm>
            <a:off x="4425696" y="1325880"/>
            <a:ext cx="3401568" cy="3474720"/>
          </a:xfrm>
          <a:prstGeom prst="roundRect">
            <a:avLst>
              <a:gd name="adj" fmla="val 2151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8" name="Shape 16"/>
          <p:cNvSpPr/>
          <p:nvPr/>
        </p:nvSpPr>
        <p:spPr>
          <a:xfrm>
            <a:off x="4535424" y="1463040"/>
            <a:ext cx="96012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9" name="Text 17"/>
          <p:cNvSpPr/>
          <p:nvPr/>
        </p:nvSpPr>
        <p:spPr>
          <a:xfrm>
            <a:off x="4572000" y="149047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Point 2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4590288" y="1938528"/>
            <a:ext cx="3072384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ダミー変数・交差項・固定効果は、</a:t>
            </a:r>
            <a:endParaRPr lang="en-US" sz="1700" dirty="0"/>
          </a:p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「何を比較したいか」を式に落とす基本部品である。</a:t>
            </a:r>
            <a:endParaRPr lang="en-US" sz="1700" dirty="0"/>
          </a:p>
        </p:txBody>
      </p:sp>
      <p:sp>
        <p:nvSpPr>
          <p:cNvPr id="21" name="Shape 19"/>
          <p:cNvSpPr/>
          <p:nvPr/>
        </p:nvSpPr>
        <p:spPr>
          <a:xfrm>
            <a:off x="4572000" y="4187952"/>
            <a:ext cx="310896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2" name="Text 20"/>
          <p:cNvSpPr/>
          <p:nvPr/>
        </p:nvSpPr>
        <p:spPr>
          <a:xfrm>
            <a:off x="4590288" y="4334256"/>
            <a:ext cx="3017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 3 つが、そのまま後半の論文例と因果推論の導入につながる。</a:t>
            </a:r>
            <a:endParaRPr lang="en-US" sz="1020" dirty="0"/>
          </a:p>
        </p:txBody>
      </p:sp>
      <p:sp>
        <p:nvSpPr>
          <p:cNvPr id="23" name="Shape 21"/>
          <p:cNvSpPr/>
          <p:nvPr/>
        </p:nvSpPr>
        <p:spPr>
          <a:xfrm>
            <a:off x="8193024" y="1325880"/>
            <a:ext cx="3401568" cy="3474720"/>
          </a:xfrm>
          <a:prstGeom prst="roundRect">
            <a:avLst>
              <a:gd name="adj" fmla="val 2151"/>
            </a:avLst>
          </a:prstGeom>
          <a:solidFill>
            <a:srgbClr val="FFFFFF"/>
          </a:solidFill>
          <a:ln w="12700">
            <a:solidFill>
              <a:srgbClr val="7E63D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4" name="Shape 22"/>
          <p:cNvSpPr/>
          <p:nvPr/>
        </p:nvSpPr>
        <p:spPr>
          <a:xfrm>
            <a:off x="8302752" y="1463040"/>
            <a:ext cx="960120" cy="210312"/>
          </a:xfrm>
          <a:prstGeom prst="roundRect">
            <a:avLst/>
          </a:prstGeom>
          <a:solidFill>
            <a:srgbClr val="7E63D2">
              <a:alpha val="16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5" name="Text 23"/>
          <p:cNvSpPr/>
          <p:nvPr/>
        </p:nvSpPr>
        <p:spPr>
          <a:xfrm>
            <a:off x="8339328" y="149047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Point 3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8357616" y="1938528"/>
            <a:ext cx="3072384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回帰式を書けることと、</a:t>
            </a:r>
            <a:endParaRPr lang="en-US" sz="1700" dirty="0"/>
          </a:p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その係数を因果効果として識別できることは別問題である。</a:t>
            </a:r>
            <a:endParaRPr lang="en-US" sz="1700" dirty="0"/>
          </a:p>
        </p:txBody>
      </p:sp>
      <p:sp>
        <p:nvSpPr>
          <p:cNvPr id="27" name="Shape 25"/>
          <p:cNvSpPr/>
          <p:nvPr/>
        </p:nvSpPr>
        <p:spPr>
          <a:xfrm>
            <a:off x="8339328" y="4187952"/>
            <a:ext cx="310896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8" name="Text 26"/>
          <p:cNvSpPr/>
          <p:nvPr/>
        </p:nvSpPr>
        <p:spPr>
          <a:xfrm>
            <a:off x="8357616" y="4334256"/>
            <a:ext cx="3017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 3 つが、そのまま後半の論文例と因果推論の導入につながる。</a:t>
            </a:r>
            <a:endParaRPr lang="en-US" sz="1020" dirty="0"/>
          </a:p>
        </p:txBody>
      </p:sp>
      <p:sp>
        <p:nvSpPr>
          <p:cNvPr id="29" name="Text 27"/>
          <p:cNvSpPr/>
          <p:nvPr/>
        </p:nvSpPr>
        <p:spPr>
          <a:xfrm>
            <a:off x="713232" y="5321808"/>
            <a:ext cx="10972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3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各スライドで、「どの比較から係数が読めるのか」を確認する。</a:t>
            </a:r>
            <a:endParaRPr lang="en-US" sz="123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前半のまとめ：関数形は「比較の設計図」である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以下では、これらの部品が実証論文でどう使われるかを見る。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forms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20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353312"/>
            <a:ext cx="5358384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859536" y="1444752"/>
            <a:ext cx="114300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896112" y="1472184"/>
            <a:ext cx="10698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対数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2157984" y="1700784"/>
            <a:ext cx="380390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割合や弾力性として読む</a:t>
            </a:r>
            <a:endParaRPr lang="en-US" sz="1380" dirty="0"/>
          </a:p>
        </p:txBody>
      </p:sp>
      <p:sp>
        <p:nvSpPr>
          <p:cNvPr id="15" name="Shape 13"/>
          <p:cNvSpPr/>
          <p:nvPr/>
        </p:nvSpPr>
        <p:spPr>
          <a:xfrm>
            <a:off x="6254496" y="1353312"/>
            <a:ext cx="5358384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6" name="Shape 14"/>
          <p:cNvSpPr/>
          <p:nvPr/>
        </p:nvSpPr>
        <p:spPr>
          <a:xfrm>
            <a:off x="6364224" y="1444752"/>
            <a:ext cx="114300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7" name="Text 15"/>
          <p:cNvSpPr/>
          <p:nvPr/>
        </p:nvSpPr>
        <p:spPr>
          <a:xfrm>
            <a:off x="6400800" y="1472184"/>
            <a:ext cx="10698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二次項 / 多項式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7662672" y="1700784"/>
            <a:ext cx="380390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曲線や turning point を許す</a:t>
            </a:r>
            <a:endParaRPr lang="en-US" sz="1380" dirty="0"/>
          </a:p>
        </p:txBody>
      </p:sp>
      <p:sp>
        <p:nvSpPr>
          <p:cNvPr id="19" name="Shape 17"/>
          <p:cNvSpPr/>
          <p:nvPr/>
        </p:nvSpPr>
        <p:spPr>
          <a:xfrm>
            <a:off x="749808" y="2743200"/>
            <a:ext cx="5358384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0" name="Shape 18"/>
          <p:cNvSpPr/>
          <p:nvPr/>
        </p:nvSpPr>
        <p:spPr>
          <a:xfrm>
            <a:off x="859536" y="2834640"/>
            <a:ext cx="1143000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1" name="Text 19"/>
          <p:cNvSpPr/>
          <p:nvPr/>
        </p:nvSpPr>
        <p:spPr>
          <a:xfrm>
            <a:off x="896112" y="2862072"/>
            <a:ext cx="10698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交差項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2157984" y="3090672"/>
            <a:ext cx="380390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効果の異質性を捉える</a:t>
            </a:r>
            <a:endParaRPr lang="en-US" sz="1380" dirty="0"/>
          </a:p>
        </p:txBody>
      </p:sp>
      <p:sp>
        <p:nvSpPr>
          <p:cNvPr id="23" name="Shape 21"/>
          <p:cNvSpPr/>
          <p:nvPr/>
        </p:nvSpPr>
        <p:spPr>
          <a:xfrm>
            <a:off x="6254496" y="2743200"/>
            <a:ext cx="5358384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12700">
            <a:solidFill>
              <a:srgbClr val="9BC53D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4" name="Shape 22"/>
          <p:cNvSpPr/>
          <p:nvPr/>
        </p:nvSpPr>
        <p:spPr>
          <a:xfrm>
            <a:off x="6364224" y="2834640"/>
            <a:ext cx="1143000" cy="210312"/>
          </a:xfrm>
          <a:prstGeom prst="roundRect">
            <a:avLst/>
          </a:prstGeom>
          <a:solidFill>
            <a:srgbClr val="9BC53D">
              <a:alpha val="16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5" name="Text 23"/>
          <p:cNvSpPr/>
          <p:nvPr/>
        </p:nvSpPr>
        <p:spPr>
          <a:xfrm>
            <a:off x="6400800" y="2862072"/>
            <a:ext cx="10698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ダミー / カテゴリー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7662672" y="3090672"/>
            <a:ext cx="380390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群差を係数にする</a:t>
            </a:r>
            <a:endParaRPr lang="en-US" sz="1380" dirty="0"/>
          </a:p>
        </p:txBody>
      </p:sp>
      <p:sp>
        <p:nvSpPr>
          <p:cNvPr id="27" name="Shape 25"/>
          <p:cNvSpPr/>
          <p:nvPr/>
        </p:nvSpPr>
        <p:spPr>
          <a:xfrm>
            <a:off x="749808" y="4133088"/>
            <a:ext cx="11045952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12700">
            <a:solidFill>
              <a:srgbClr val="7E63D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8" name="Shape 26"/>
          <p:cNvSpPr/>
          <p:nvPr/>
        </p:nvSpPr>
        <p:spPr>
          <a:xfrm>
            <a:off x="859536" y="4224528"/>
            <a:ext cx="1143000" cy="210312"/>
          </a:xfrm>
          <a:prstGeom prst="roundRect">
            <a:avLst/>
          </a:prstGeom>
          <a:solidFill>
            <a:srgbClr val="7E63D2">
              <a:alpha val="16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9" name="Text 27"/>
          <p:cNvSpPr/>
          <p:nvPr/>
        </p:nvSpPr>
        <p:spPr>
          <a:xfrm>
            <a:off x="896112" y="4251960"/>
            <a:ext cx="10698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固定効果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2157984" y="4480560"/>
            <a:ext cx="94914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不変要因を吸収し、単位内比較に寄せる</a:t>
            </a:r>
            <a:endParaRPr lang="en-US" sz="1380" dirty="0"/>
          </a:p>
        </p:txBody>
      </p:sp>
      <p:sp>
        <p:nvSpPr>
          <p:cNvPr id="31" name="Text 29"/>
          <p:cNvSpPr/>
          <p:nvPr/>
        </p:nvSpPr>
        <p:spPr>
          <a:xfrm>
            <a:off x="768096" y="5724144"/>
            <a:ext cx="10972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以下では、これらの基本部品が実証研究でどのように使われるかを 2 本の論文で確認する。</a:t>
            </a:r>
            <a:endParaRPr lang="en-US" sz="124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Shape 1"/>
          <p:cNvSpPr/>
          <p:nvPr/>
        </p:nvSpPr>
        <p:spPr>
          <a:xfrm>
            <a:off x="0" y="6263640"/>
            <a:ext cx="12191695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640080" y="786384"/>
            <a:ext cx="1828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1188720"/>
            <a:ext cx="5669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重回帰の基本部品で論文を読む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658368" y="1783080"/>
            <a:ext cx="51206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1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ダミー・交差項・固定効果だけでも、強い実証的主張を書ける。</a:t>
            </a:r>
            <a:endParaRPr lang="en-US" sz="1310" dirty="0"/>
          </a:p>
        </p:txBody>
      </p:sp>
      <p:sp>
        <p:nvSpPr>
          <p:cNvPr id="7" name="Text 5"/>
          <p:cNvSpPr/>
          <p:nvPr/>
        </p:nvSpPr>
        <p:spPr>
          <a:xfrm>
            <a:off x="749808" y="25420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932688" y="2523744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Bertrand and Mullainathan (2004) は名前ダミーと交差項で差別を測る。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749808" y="29992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932688" y="2980944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Donohue and Levitt (2001) は固定効果と cohort exposure で大きな社会現象を説明する。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749808" y="34564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932688" y="3438144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論文で大事なのは、式よりも「どの比較をしているか」。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6400800" y="786384"/>
            <a:ext cx="5166360" cy="4709160"/>
          </a:xfrm>
          <a:prstGeom prst="roundRect">
            <a:avLst>
              <a:gd name="adj" fmla="val 1553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14" name="Image 0" descr="/mnt/data/lecture6_rebuilt_work/assets/bm_quality_interac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960" y="1668453"/>
            <a:ext cx="4892040" cy="2954166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676656" y="5230368"/>
            <a:ext cx="1234440" cy="310896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6" name="Text 13"/>
          <p:cNvSpPr/>
          <p:nvPr/>
        </p:nvSpPr>
        <p:spPr>
          <a:xfrm>
            <a:off x="704088" y="5285232"/>
            <a:ext cx="11795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papers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2103120" y="5230368"/>
            <a:ext cx="1508760" cy="310896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8" name="Text 15"/>
          <p:cNvSpPr/>
          <p:nvPr/>
        </p:nvSpPr>
        <p:spPr>
          <a:xfrm>
            <a:off x="2130552" y="5285232"/>
            <a:ext cx="145389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key idea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822192" y="5230368"/>
            <a:ext cx="1572768" cy="310896"/>
          </a:xfrm>
          <a:prstGeom prst="roundRect">
            <a:avLst/>
          </a:prstGeom>
          <a:solidFill>
            <a:srgbClr val="E2B935">
              <a:alpha val="16000"/>
            </a:srgbClr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0" name="Text 17"/>
          <p:cNvSpPr/>
          <p:nvPr/>
        </p:nvSpPr>
        <p:spPr>
          <a:xfrm>
            <a:off x="3849624" y="5285232"/>
            <a:ext cx="151790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comparison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2" name="Text 19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23" name="Text 20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21</a:t>
            </a:r>
            <a:endParaRPr lang="en-US" sz="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Bertrand and Mullainathan (2004)：実験の設計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名前と履歴書の質をランダムに割り当てることで、callback の差を比較する。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papers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22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316736"/>
            <a:ext cx="5669280" cy="4535424"/>
          </a:xfrm>
          <a:prstGeom prst="roundRect">
            <a:avLst>
              <a:gd name="adj" fmla="val 161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12" name="Image 0" descr="/mnt/data/lecture6_rebuilt_work/assets/bm_desig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2170082"/>
            <a:ext cx="5486400" cy="3103053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859536" y="1408176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Text 11"/>
          <p:cNvSpPr/>
          <p:nvPr/>
        </p:nvSpPr>
        <p:spPr>
          <a:xfrm>
            <a:off x="896112" y="1435608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field experiment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583680" y="1316736"/>
            <a:ext cx="4846320" cy="1901952"/>
          </a:xfrm>
          <a:prstGeom prst="roundRect">
            <a:avLst>
              <a:gd name="adj" fmla="val 3846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6" name="Text 13"/>
          <p:cNvSpPr/>
          <p:nvPr/>
        </p:nvSpPr>
        <p:spPr>
          <a:xfrm>
            <a:off x="6711696" y="1408176"/>
            <a:ext cx="45902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設定</a:t>
            </a:r>
            <a:endParaRPr lang="en-US" sz="1320" dirty="0"/>
          </a:p>
        </p:txBody>
      </p:sp>
      <p:sp>
        <p:nvSpPr>
          <p:cNvPr id="17" name="Text 14"/>
          <p:cNvSpPr/>
          <p:nvPr/>
        </p:nvSpPr>
        <p:spPr>
          <a:xfrm>
            <a:off x="6693408" y="170078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8" name="Text 15"/>
          <p:cNvSpPr/>
          <p:nvPr/>
        </p:nvSpPr>
        <p:spPr>
          <a:xfrm>
            <a:off x="6876288" y="1682496"/>
            <a:ext cx="44439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各求人広告に通常 4 通の履歴書を送る。</a:t>
            </a:r>
            <a:endParaRPr lang="en-US" sz="1320" dirty="0"/>
          </a:p>
        </p:txBody>
      </p:sp>
      <p:sp>
        <p:nvSpPr>
          <p:cNvPr id="19" name="Text 16"/>
          <p:cNvSpPr/>
          <p:nvPr/>
        </p:nvSpPr>
        <p:spPr>
          <a:xfrm>
            <a:off x="6693408" y="203911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0" name="Text 17"/>
          <p:cNvSpPr/>
          <p:nvPr/>
        </p:nvSpPr>
        <p:spPr>
          <a:xfrm>
            <a:off x="6876288" y="2020824"/>
            <a:ext cx="44439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高品質 2 通・低品質 2 通、そして White-sounding / African-American-sounding name を交差させる。</a:t>
            </a:r>
            <a:endParaRPr lang="en-US" sz="1320" dirty="0"/>
          </a:p>
        </p:txBody>
      </p:sp>
      <p:sp>
        <p:nvSpPr>
          <p:cNvPr id="21" name="Shape 18"/>
          <p:cNvSpPr/>
          <p:nvPr/>
        </p:nvSpPr>
        <p:spPr>
          <a:xfrm>
            <a:off x="6583680" y="3438144"/>
            <a:ext cx="4846320" cy="1444752"/>
          </a:xfrm>
          <a:prstGeom prst="roundRect">
            <a:avLst>
              <a:gd name="adj" fmla="val 5063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2" name="Shape 19"/>
          <p:cNvSpPr/>
          <p:nvPr/>
        </p:nvSpPr>
        <p:spPr>
          <a:xfrm>
            <a:off x="6693408" y="3529584"/>
            <a:ext cx="1417320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3" name="Text 20"/>
          <p:cNvSpPr/>
          <p:nvPr/>
        </p:nvSpPr>
        <p:spPr>
          <a:xfrm>
            <a:off x="6729984" y="3557016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outcome</a:t>
            </a:r>
            <a:endParaRPr lang="en-US" sz="900" dirty="0"/>
          </a:p>
        </p:txBody>
      </p:sp>
      <p:pic>
        <p:nvPicPr>
          <p:cNvPr id="24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5535" y="3822192"/>
            <a:ext cx="4042611" cy="512064"/>
          </a:xfrm>
          <a:prstGeom prst="rect">
            <a:avLst/>
          </a:prstGeom>
        </p:spPr>
      </p:pic>
      <p:sp>
        <p:nvSpPr>
          <p:cNvPr id="25" name="Text 21"/>
          <p:cNvSpPr/>
          <p:nvPr/>
        </p:nvSpPr>
        <p:spPr>
          <a:xfrm>
            <a:off x="6729984" y="4352544"/>
            <a:ext cx="45537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面接などの連絡が来たら 1、来なければ 0。</a:t>
            </a:r>
            <a:endParaRPr lang="en-US" sz="1050" dirty="0"/>
          </a:p>
        </p:txBody>
      </p:sp>
      <p:sp>
        <p:nvSpPr>
          <p:cNvPr id="26" name="Shape 22"/>
          <p:cNvSpPr/>
          <p:nvPr/>
        </p:nvSpPr>
        <p:spPr>
          <a:xfrm>
            <a:off x="6583680" y="5065776"/>
            <a:ext cx="4846320" cy="713232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7" name="Text 23"/>
          <p:cNvSpPr/>
          <p:nvPr/>
        </p:nvSpPr>
        <p:spPr>
          <a:xfrm>
            <a:off x="6711696" y="5157216"/>
            <a:ext cx="45902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この設計の肝</a:t>
            </a:r>
            <a:endParaRPr lang="en-US" sz="1320" dirty="0"/>
          </a:p>
        </p:txBody>
      </p:sp>
      <p:sp>
        <p:nvSpPr>
          <p:cNvPr id="28" name="Text 24"/>
          <p:cNvSpPr/>
          <p:nvPr/>
        </p:nvSpPr>
        <p:spPr>
          <a:xfrm>
            <a:off x="6693408" y="544982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9" name="Text 25"/>
          <p:cNvSpPr/>
          <p:nvPr/>
        </p:nvSpPr>
        <p:spPr>
          <a:xfrm>
            <a:off x="6876288" y="5431536"/>
            <a:ext cx="44439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名前も履歴書の質もランダムに振るので、群差を比較しやすい。</a:t>
            </a:r>
            <a:endParaRPr lang="en-US" sz="132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最も単純なダミー回帰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名前だけで callback 率に差があるかを、1 本のダミー回帰で見る。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papers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23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316736"/>
            <a:ext cx="3877056" cy="1481328"/>
          </a:xfrm>
          <a:prstGeom prst="roundRect">
            <a:avLst>
              <a:gd name="adj" fmla="val 4938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859536" y="1408176"/>
            <a:ext cx="1417320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896112" y="1435608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simple regression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861383"/>
            <a:ext cx="3547872" cy="190867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896112" y="2267712"/>
            <a:ext cx="358444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β₀ は White-sounding name の平均 callback 率、β₁ は名前による差。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749808" y="2999232"/>
            <a:ext cx="3877056" cy="2578608"/>
          </a:xfrm>
          <a:prstGeom prst="roundRect">
            <a:avLst>
              <a:gd name="adj" fmla="val 2837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" name="Text 14"/>
          <p:cNvSpPr/>
          <p:nvPr/>
        </p:nvSpPr>
        <p:spPr>
          <a:xfrm>
            <a:off x="877824" y="3090672"/>
            <a:ext cx="36210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解釈</a:t>
            </a:r>
            <a:endParaRPr lang="en-US" sz="1320" dirty="0"/>
          </a:p>
        </p:txBody>
      </p:sp>
      <p:sp>
        <p:nvSpPr>
          <p:cNvPr id="18" name="Text 15"/>
          <p:cNvSpPr/>
          <p:nvPr/>
        </p:nvSpPr>
        <p:spPr>
          <a:xfrm>
            <a:off x="859536" y="338328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9" name="Text 16"/>
          <p:cNvSpPr/>
          <p:nvPr/>
        </p:nvSpPr>
        <p:spPr>
          <a:xfrm>
            <a:off x="1042416" y="3364992"/>
            <a:ext cx="3474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名前はランダムに割り当てられているので、平均的には他の特徴は同じ。</a:t>
            </a:r>
            <a:endParaRPr lang="en-US" sz="1320" dirty="0"/>
          </a:p>
        </p:txBody>
      </p:sp>
      <p:sp>
        <p:nvSpPr>
          <p:cNvPr id="20" name="Text 17"/>
          <p:cNvSpPr/>
          <p:nvPr/>
        </p:nvSpPr>
        <p:spPr>
          <a:xfrm>
            <a:off x="859536" y="372160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1" name="Text 18"/>
          <p:cNvSpPr/>
          <p:nvPr/>
        </p:nvSpPr>
        <p:spPr>
          <a:xfrm>
            <a:off x="1042416" y="3703320"/>
            <a:ext cx="3474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したがって β₁ は「名前操作による差」と読みやすい。</a:t>
            </a:r>
            <a:endParaRPr lang="en-US" sz="1320" dirty="0"/>
          </a:p>
        </p:txBody>
      </p:sp>
      <p:sp>
        <p:nvSpPr>
          <p:cNvPr id="22" name="Text 19"/>
          <p:cNvSpPr/>
          <p:nvPr/>
        </p:nvSpPr>
        <p:spPr>
          <a:xfrm>
            <a:off x="859536" y="405993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3" name="Text 20"/>
          <p:cNvSpPr/>
          <p:nvPr/>
        </p:nvSpPr>
        <p:spPr>
          <a:xfrm>
            <a:off x="1042416" y="4041648"/>
            <a:ext cx="3474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平均 callback 率は、White names が約 10%、African-American names が約 6.7%。</a:t>
            </a:r>
            <a:endParaRPr lang="en-US" sz="1320" dirty="0"/>
          </a:p>
        </p:txBody>
      </p:sp>
      <p:sp>
        <p:nvSpPr>
          <p:cNvPr id="24" name="Shape 21"/>
          <p:cNvSpPr/>
          <p:nvPr/>
        </p:nvSpPr>
        <p:spPr>
          <a:xfrm>
            <a:off x="4791456" y="1316736"/>
            <a:ext cx="6601968" cy="4535424"/>
          </a:xfrm>
          <a:prstGeom prst="roundRect">
            <a:avLst>
              <a:gd name="adj" fmla="val 161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25" name="Image 1" descr="/mnt/data/lecture6_rebuilt_work/assets/bm_callback_sim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896" y="1755378"/>
            <a:ext cx="6419088" cy="3932460"/>
          </a:xfrm>
          <a:prstGeom prst="rect">
            <a:avLst/>
          </a:prstGeom>
        </p:spPr>
      </p:pic>
      <p:sp>
        <p:nvSpPr>
          <p:cNvPr id="26" name="Shape 22"/>
          <p:cNvSpPr/>
          <p:nvPr/>
        </p:nvSpPr>
        <p:spPr>
          <a:xfrm>
            <a:off x="4901184" y="1408176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7" name="Text 23"/>
          <p:cNvSpPr/>
          <p:nvPr/>
        </p:nvSpPr>
        <p:spPr>
          <a:xfrm>
            <a:off x="4937760" y="1435608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callback gap</a:t>
            </a:r>
            <a:endParaRPr lang="en-US"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履歴書の質と交差項で異質性をみる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平均差だけでなく、「良い履歴書がどれだけ報われるか」の異質性も読める。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papers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24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243584"/>
            <a:ext cx="4590288" cy="1700784"/>
          </a:xfrm>
          <a:prstGeom prst="roundRect">
            <a:avLst>
              <a:gd name="adj" fmla="val 4301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859536" y="1335024"/>
            <a:ext cx="141732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896112" y="1362456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interaction specification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832694"/>
            <a:ext cx="4261104" cy="10194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896112" y="2414016"/>
            <a:ext cx="4297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β₂ は White names における高品質履歴書の上乗せ、β₃ はその上乗せが Black names でどれだけ変わるか。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749808" y="3163824"/>
            <a:ext cx="4590288" cy="2432304"/>
          </a:xfrm>
          <a:prstGeom prst="roundRect">
            <a:avLst>
              <a:gd name="adj" fmla="val 3008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" name="Text 14"/>
          <p:cNvSpPr/>
          <p:nvPr/>
        </p:nvSpPr>
        <p:spPr>
          <a:xfrm>
            <a:off x="877824" y="3255264"/>
            <a:ext cx="433425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係数の意味</a:t>
            </a:r>
            <a:endParaRPr lang="en-US" sz="1320" dirty="0"/>
          </a:p>
        </p:txBody>
      </p:sp>
      <p:sp>
        <p:nvSpPr>
          <p:cNvPr id="18" name="Text 15"/>
          <p:cNvSpPr/>
          <p:nvPr/>
        </p:nvSpPr>
        <p:spPr>
          <a:xfrm>
            <a:off x="859536" y="354787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9" name="Text 16"/>
          <p:cNvSpPr/>
          <p:nvPr/>
        </p:nvSpPr>
        <p:spPr>
          <a:xfrm>
            <a:off x="1042416" y="3529584"/>
            <a:ext cx="418795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β₁：low quality を基準にした名前差。</a:t>
            </a:r>
            <a:endParaRPr lang="en-US" sz="1320" dirty="0"/>
          </a:p>
        </p:txBody>
      </p:sp>
      <p:sp>
        <p:nvSpPr>
          <p:cNvPr id="20" name="Text 17"/>
          <p:cNvSpPr/>
          <p:nvPr/>
        </p:nvSpPr>
        <p:spPr>
          <a:xfrm>
            <a:off x="859536" y="388620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1" name="Text 18"/>
          <p:cNvSpPr/>
          <p:nvPr/>
        </p:nvSpPr>
        <p:spPr>
          <a:xfrm>
            <a:off x="1042416" y="3867912"/>
            <a:ext cx="418795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β₂：White name における高品質履歴書の上乗せ。</a:t>
            </a:r>
            <a:endParaRPr lang="en-US" sz="1320" dirty="0"/>
          </a:p>
        </p:txBody>
      </p:sp>
      <p:sp>
        <p:nvSpPr>
          <p:cNvPr id="22" name="Text 19"/>
          <p:cNvSpPr/>
          <p:nvPr/>
        </p:nvSpPr>
        <p:spPr>
          <a:xfrm>
            <a:off x="859536" y="422452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3" name="Text 20"/>
          <p:cNvSpPr/>
          <p:nvPr/>
        </p:nvSpPr>
        <p:spPr>
          <a:xfrm>
            <a:off x="1042416" y="4206240"/>
            <a:ext cx="418795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β₃ &lt; 0 なら、高品質のリターンは Black name の方が小さい。</a:t>
            </a:r>
            <a:endParaRPr lang="en-US" sz="1320" dirty="0"/>
          </a:p>
        </p:txBody>
      </p:sp>
      <p:sp>
        <p:nvSpPr>
          <p:cNvPr id="24" name="Shape 21"/>
          <p:cNvSpPr/>
          <p:nvPr/>
        </p:nvSpPr>
        <p:spPr>
          <a:xfrm>
            <a:off x="5504688" y="1243584"/>
            <a:ext cx="5888736" cy="4352544"/>
          </a:xfrm>
          <a:prstGeom prst="roundRect">
            <a:avLst>
              <a:gd name="adj" fmla="val 168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25" name="Image 1" descr="/mnt/data/lecture6_rebuilt_work/assets/bm_quality_interac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128" y="1834213"/>
            <a:ext cx="5705856" cy="3445606"/>
          </a:xfrm>
          <a:prstGeom prst="rect">
            <a:avLst/>
          </a:prstGeom>
        </p:spPr>
      </p:pic>
      <p:sp>
        <p:nvSpPr>
          <p:cNvPr id="26" name="Shape 22"/>
          <p:cNvSpPr/>
          <p:nvPr/>
        </p:nvSpPr>
        <p:spPr>
          <a:xfrm>
            <a:off x="5614416" y="1335024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7" name="Text 23"/>
          <p:cNvSpPr/>
          <p:nvPr/>
        </p:nvSpPr>
        <p:spPr>
          <a:xfrm>
            <a:off x="5650992" y="1362456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quality premium by name</a:t>
            </a:r>
            <a:endParaRPr lang="en-US" sz="900" dirty="0"/>
          </a:p>
        </p:txBody>
      </p:sp>
      <p:sp>
        <p:nvSpPr>
          <p:cNvPr id="28" name="Rectangle 27"/>
          <p:cNvSpPr/>
          <p:nvPr/>
        </p:nvSpPr>
        <p:spPr>
          <a:xfrm>
            <a:off x="877824" y="1719072"/>
            <a:ext cx="4315968" cy="5303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9" name="Picture 28" descr="eq2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88" y="1737360"/>
            <a:ext cx="4206240" cy="40545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この論文が重回帰の言葉で示していること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単なる平均差ではなく、群差・コントロール・異質性を同時に書ける。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papers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25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804672" y="1554480"/>
            <a:ext cx="3383280" cy="18288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896112" y="1645920"/>
            <a:ext cx="114300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932688" y="1673352"/>
            <a:ext cx="10698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β₁ &lt; 0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914400" y="1956816"/>
            <a:ext cx="316382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name gap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914400" y="2980944"/>
            <a:ext cx="31638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African-American-sounding name は callback を受けにくい</a:t>
            </a:r>
            <a:endParaRPr lang="en-US" sz="1040" dirty="0"/>
          </a:p>
        </p:txBody>
      </p:sp>
      <p:sp>
        <p:nvSpPr>
          <p:cNvPr id="16" name="Shape 14"/>
          <p:cNvSpPr/>
          <p:nvPr/>
        </p:nvSpPr>
        <p:spPr>
          <a:xfrm>
            <a:off x="4389120" y="1554480"/>
            <a:ext cx="3383280" cy="18288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" name="Shape 15"/>
          <p:cNvSpPr/>
          <p:nvPr/>
        </p:nvSpPr>
        <p:spPr>
          <a:xfrm>
            <a:off x="4480560" y="1645920"/>
            <a:ext cx="114300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8" name="Text 16"/>
          <p:cNvSpPr/>
          <p:nvPr/>
        </p:nvSpPr>
        <p:spPr>
          <a:xfrm>
            <a:off x="4517136" y="1673352"/>
            <a:ext cx="10698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β₂ &gt; 0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4498848" y="1956816"/>
            <a:ext cx="316382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quality premium</a:t>
            </a:r>
            <a:endParaRPr lang="en-US" sz="2400" dirty="0"/>
          </a:p>
        </p:txBody>
      </p:sp>
      <p:sp>
        <p:nvSpPr>
          <p:cNvPr id="20" name="Text 18"/>
          <p:cNvSpPr/>
          <p:nvPr/>
        </p:nvSpPr>
        <p:spPr>
          <a:xfrm>
            <a:off x="4498848" y="2980944"/>
            <a:ext cx="31638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良い履歴書ほど callback を受けやすい</a:t>
            </a:r>
            <a:endParaRPr lang="en-US" sz="1040" dirty="0"/>
          </a:p>
        </p:txBody>
      </p:sp>
      <p:sp>
        <p:nvSpPr>
          <p:cNvPr id="21" name="Shape 19"/>
          <p:cNvSpPr/>
          <p:nvPr/>
        </p:nvSpPr>
        <p:spPr>
          <a:xfrm>
            <a:off x="7973568" y="1554480"/>
            <a:ext cx="3383280" cy="18288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D35C5C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2" name="Shape 20"/>
          <p:cNvSpPr/>
          <p:nvPr/>
        </p:nvSpPr>
        <p:spPr>
          <a:xfrm>
            <a:off x="8065008" y="1645920"/>
            <a:ext cx="1143000" cy="210312"/>
          </a:xfrm>
          <a:prstGeom prst="roundRect">
            <a:avLst/>
          </a:prstGeom>
          <a:solidFill>
            <a:srgbClr val="D35C5C">
              <a:alpha val="16000"/>
            </a:srgbClr>
          </a:solidFill>
          <a:ln w="12700">
            <a:solidFill>
              <a:srgbClr val="D35C5C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3" name="Text 21"/>
          <p:cNvSpPr/>
          <p:nvPr/>
        </p:nvSpPr>
        <p:spPr>
          <a:xfrm>
            <a:off x="8101584" y="1673352"/>
            <a:ext cx="10698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β₃ &lt; 0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8083296" y="1956816"/>
            <a:ext cx="316382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heterogeneous return</a:t>
            </a:r>
            <a:endParaRPr lang="en-US" sz="2400" dirty="0"/>
          </a:p>
        </p:txBody>
      </p:sp>
      <p:sp>
        <p:nvSpPr>
          <p:cNvPr id="25" name="Text 23"/>
          <p:cNvSpPr/>
          <p:nvPr/>
        </p:nvSpPr>
        <p:spPr>
          <a:xfrm>
            <a:off x="8083296" y="2980944"/>
            <a:ext cx="31638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履歴書の質のリターンは群によって異なる</a:t>
            </a:r>
            <a:endParaRPr lang="en-US" sz="1040" dirty="0"/>
          </a:p>
        </p:txBody>
      </p:sp>
      <p:sp>
        <p:nvSpPr>
          <p:cNvPr id="26" name="Shape 24"/>
          <p:cNvSpPr/>
          <p:nvPr/>
        </p:nvSpPr>
        <p:spPr>
          <a:xfrm>
            <a:off x="804672" y="3730752"/>
            <a:ext cx="10552176" cy="1773936"/>
          </a:xfrm>
          <a:prstGeom prst="roundRect">
            <a:avLst>
              <a:gd name="adj" fmla="val 4124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7" name="Text 25"/>
          <p:cNvSpPr/>
          <p:nvPr/>
        </p:nvSpPr>
        <p:spPr>
          <a:xfrm>
            <a:off x="932688" y="3822192"/>
            <a:ext cx="1029614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含意</a:t>
            </a:r>
            <a:endParaRPr lang="en-US" sz="1320" dirty="0"/>
          </a:p>
        </p:txBody>
      </p:sp>
      <p:sp>
        <p:nvSpPr>
          <p:cNvPr id="28" name="Text 26"/>
          <p:cNvSpPr/>
          <p:nvPr/>
        </p:nvSpPr>
        <p:spPr>
          <a:xfrm>
            <a:off x="914400" y="411480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9" name="Text 27"/>
          <p:cNvSpPr/>
          <p:nvPr/>
        </p:nvSpPr>
        <p:spPr>
          <a:xfrm>
            <a:off x="1097280" y="4096512"/>
            <a:ext cx="10149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重回帰は、単に説明変数をたくさん入れる道具ではなく、グループ差と効果の異質性を明示的にモデル化する道具である。</a:t>
            </a:r>
            <a:endParaRPr lang="en-US" sz="1320" dirty="0"/>
          </a:p>
        </p:txBody>
      </p:sp>
      <p:sp>
        <p:nvSpPr>
          <p:cNvPr id="30" name="Text 28"/>
          <p:cNvSpPr/>
          <p:nvPr/>
        </p:nvSpPr>
        <p:spPr>
          <a:xfrm>
            <a:off x="914400" y="445312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31" name="Text 29"/>
          <p:cNvSpPr/>
          <p:nvPr/>
        </p:nvSpPr>
        <p:spPr>
          <a:xfrm>
            <a:off x="1097280" y="4434840"/>
            <a:ext cx="10149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しかもこの論文では、比較の中心にあるのは非常に基本的なダミーと交差項である。</a:t>
            </a:r>
            <a:endParaRPr lang="en-US" sz="132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Donohue and Levitt (2001)：時間差のある仮説を回帰で書く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「1970年代の中絶合法化が、約 18 年後の犯罪減少につながったのではないか」という仮説。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papers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26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408176"/>
            <a:ext cx="5577840" cy="4334256"/>
          </a:xfrm>
          <a:prstGeom prst="roundRect">
            <a:avLst>
              <a:gd name="adj" fmla="val 1688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12" name="Image 0" descr="/mnt/data/lecture6_rebuilt_work/assets/dl_time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2995660"/>
            <a:ext cx="5394960" cy="1433607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859536" y="1499616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Text 11"/>
          <p:cNvSpPr/>
          <p:nvPr/>
        </p:nvSpPr>
        <p:spPr>
          <a:xfrm>
            <a:off x="896112" y="1527048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lag structure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547104" y="1408176"/>
            <a:ext cx="4882896" cy="1975104"/>
          </a:xfrm>
          <a:prstGeom prst="roundRect">
            <a:avLst>
              <a:gd name="adj" fmla="val 3704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6" name="Text 13"/>
          <p:cNvSpPr/>
          <p:nvPr/>
        </p:nvSpPr>
        <p:spPr>
          <a:xfrm>
            <a:off x="6675120" y="1499616"/>
            <a:ext cx="46268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問題意識</a:t>
            </a:r>
            <a:endParaRPr lang="en-US" sz="1320" dirty="0"/>
          </a:p>
        </p:txBody>
      </p:sp>
      <p:sp>
        <p:nvSpPr>
          <p:cNvPr id="17" name="Text 14"/>
          <p:cNvSpPr/>
          <p:nvPr/>
        </p:nvSpPr>
        <p:spPr>
          <a:xfrm>
            <a:off x="6656832" y="179222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8" name="Text 15"/>
          <p:cNvSpPr/>
          <p:nvPr/>
        </p:nvSpPr>
        <p:spPr>
          <a:xfrm>
            <a:off x="6839712" y="1773936"/>
            <a:ext cx="4480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1990年代の犯罪率低下には多くの候補要因がある。</a:t>
            </a:r>
            <a:endParaRPr lang="en-US" sz="1320" dirty="0"/>
          </a:p>
        </p:txBody>
      </p:sp>
      <p:sp>
        <p:nvSpPr>
          <p:cNvPr id="19" name="Text 16"/>
          <p:cNvSpPr/>
          <p:nvPr/>
        </p:nvSpPr>
        <p:spPr>
          <a:xfrm>
            <a:off x="6656832" y="213055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0" name="Text 17"/>
          <p:cNvSpPr/>
          <p:nvPr/>
        </p:nvSpPr>
        <p:spPr>
          <a:xfrm>
            <a:off x="6839712" y="2112264"/>
            <a:ext cx="4480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この論文は、その中に「中絶合法化が出生コホートの質を変えた」という説明を加えた。</a:t>
            </a:r>
            <a:endParaRPr lang="en-US" sz="1320" dirty="0"/>
          </a:p>
        </p:txBody>
      </p:sp>
      <p:sp>
        <p:nvSpPr>
          <p:cNvPr id="21" name="Shape 18"/>
          <p:cNvSpPr/>
          <p:nvPr/>
        </p:nvSpPr>
        <p:spPr>
          <a:xfrm>
            <a:off x="6547104" y="3621024"/>
            <a:ext cx="4882896" cy="1901952"/>
          </a:xfrm>
          <a:prstGeom prst="roundRect">
            <a:avLst>
              <a:gd name="adj" fmla="val 3846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2" name="Text 19"/>
          <p:cNvSpPr/>
          <p:nvPr/>
        </p:nvSpPr>
        <p:spPr>
          <a:xfrm>
            <a:off x="6675120" y="3712464"/>
            <a:ext cx="46268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直感</a:t>
            </a:r>
            <a:endParaRPr lang="en-US" sz="1320" dirty="0"/>
          </a:p>
        </p:txBody>
      </p:sp>
      <p:sp>
        <p:nvSpPr>
          <p:cNvPr id="23" name="Text 20"/>
          <p:cNvSpPr/>
          <p:nvPr/>
        </p:nvSpPr>
        <p:spPr>
          <a:xfrm>
            <a:off x="6656832" y="400507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4" name="Text 21"/>
          <p:cNvSpPr/>
          <p:nvPr/>
        </p:nvSpPr>
        <p:spPr>
          <a:xfrm>
            <a:off x="6839712" y="3986784"/>
            <a:ext cx="4480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政策の影響は出生直後には犯罪統計に出ない。</a:t>
            </a:r>
            <a:endParaRPr lang="en-US" sz="1320" dirty="0"/>
          </a:p>
        </p:txBody>
      </p:sp>
      <p:sp>
        <p:nvSpPr>
          <p:cNvPr id="25" name="Text 22"/>
          <p:cNvSpPr/>
          <p:nvPr/>
        </p:nvSpPr>
        <p:spPr>
          <a:xfrm>
            <a:off x="6656832" y="434340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6" name="Text 23"/>
          <p:cNvSpPr/>
          <p:nvPr/>
        </p:nvSpPr>
        <p:spPr>
          <a:xfrm>
            <a:off x="6839712" y="4325112"/>
            <a:ext cx="4480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犯罪年齢に達したコホートが現れたときに、ようやく効果が見え始める。</a:t>
            </a:r>
            <a:endParaRPr lang="en-US" sz="132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州×年の固定効果回帰として読む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州ごとの不変差と全国共通ショックを引いた残差で、過去の中絶率との関係を見る。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papers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27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280160"/>
            <a:ext cx="4626864" cy="1682496"/>
          </a:xfrm>
          <a:prstGeom prst="roundRect">
            <a:avLst>
              <a:gd name="adj" fmla="val 4348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859536" y="1371600"/>
            <a:ext cx="141732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896112" y="1399032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state-year regression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825637"/>
            <a:ext cx="4297680" cy="189206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896112" y="2432304"/>
            <a:ext cx="433425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αₛ が州固定効果、λₜ が年固定効果。β はラグ付き中絶率との関連。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749808" y="3200400"/>
            <a:ext cx="4626864" cy="2340864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" name="Text 14"/>
          <p:cNvSpPr/>
          <p:nvPr/>
        </p:nvSpPr>
        <p:spPr>
          <a:xfrm>
            <a:off x="877824" y="3291840"/>
            <a:ext cx="43708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固定効果の役割</a:t>
            </a:r>
            <a:endParaRPr lang="en-US" sz="1320" dirty="0"/>
          </a:p>
        </p:txBody>
      </p:sp>
      <p:sp>
        <p:nvSpPr>
          <p:cNvPr id="18" name="Text 15"/>
          <p:cNvSpPr/>
          <p:nvPr/>
        </p:nvSpPr>
        <p:spPr>
          <a:xfrm>
            <a:off x="859536" y="358444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9" name="Text 16"/>
          <p:cNvSpPr/>
          <p:nvPr/>
        </p:nvSpPr>
        <p:spPr>
          <a:xfrm>
            <a:off x="1042416" y="3566160"/>
            <a:ext cx="42245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州ごとの恒常的な違いを αₛ が吸収する。</a:t>
            </a:r>
            <a:endParaRPr lang="en-US" sz="1320" dirty="0"/>
          </a:p>
        </p:txBody>
      </p:sp>
      <p:sp>
        <p:nvSpPr>
          <p:cNvPr id="20" name="Text 17"/>
          <p:cNvSpPr/>
          <p:nvPr/>
        </p:nvSpPr>
        <p:spPr>
          <a:xfrm>
            <a:off x="859536" y="392277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1" name="Text 18"/>
          <p:cNvSpPr/>
          <p:nvPr/>
        </p:nvSpPr>
        <p:spPr>
          <a:xfrm>
            <a:off x="1042416" y="3904488"/>
            <a:ext cx="42245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全国共通の年ショックを λₜ が吸収する。</a:t>
            </a:r>
            <a:endParaRPr lang="en-US" sz="1320" dirty="0"/>
          </a:p>
        </p:txBody>
      </p:sp>
      <p:sp>
        <p:nvSpPr>
          <p:cNvPr id="22" name="Text 19"/>
          <p:cNvSpPr/>
          <p:nvPr/>
        </p:nvSpPr>
        <p:spPr>
          <a:xfrm>
            <a:off x="859536" y="426110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3" name="Text 20"/>
          <p:cNvSpPr/>
          <p:nvPr/>
        </p:nvSpPr>
        <p:spPr>
          <a:xfrm>
            <a:off x="1042416" y="4242816"/>
            <a:ext cx="42245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その上で残った variation から β を識別する。</a:t>
            </a:r>
            <a:endParaRPr lang="en-US" sz="1320" dirty="0"/>
          </a:p>
        </p:txBody>
      </p:sp>
      <p:sp>
        <p:nvSpPr>
          <p:cNvPr id="24" name="Shape 21"/>
          <p:cNvSpPr/>
          <p:nvPr/>
        </p:nvSpPr>
        <p:spPr>
          <a:xfrm>
            <a:off x="5522976" y="1280160"/>
            <a:ext cx="5870448" cy="4261104"/>
          </a:xfrm>
          <a:prstGeom prst="roundRect">
            <a:avLst>
              <a:gd name="adj" fmla="val 171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25" name="Image 1" descr="/mnt/data/lecture6_rebuilt_work/assets/dl_fe_schem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416" y="1939456"/>
            <a:ext cx="5687568" cy="3216831"/>
          </a:xfrm>
          <a:prstGeom prst="rect">
            <a:avLst/>
          </a:prstGeom>
        </p:spPr>
      </p:pic>
      <p:sp>
        <p:nvSpPr>
          <p:cNvPr id="26" name="Shape 22"/>
          <p:cNvSpPr/>
          <p:nvPr/>
        </p:nvSpPr>
        <p:spPr>
          <a:xfrm>
            <a:off x="5632704" y="1371600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7" name="Text 23"/>
          <p:cNvSpPr/>
          <p:nvPr/>
        </p:nvSpPr>
        <p:spPr>
          <a:xfrm>
            <a:off x="5669280" y="1399032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what is absorbed</a:t>
            </a:r>
            <a:endParaRPr lang="en-US" sz="9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識別の鍵は cohort exposure の作り方にある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同じ州・同じ年でも、異なる年齢コホートは異なる中絶環境に曝されていた。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papers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28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243584"/>
            <a:ext cx="4645152" cy="1737360"/>
          </a:xfrm>
          <a:prstGeom prst="roundRect">
            <a:avLst>
              <a:gd name="adj" fmla="val 4211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859536" y="1335024"/>
            <a:ext cx="141732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896112" y="1362456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cohort-based specification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794456"/>
            <a:ext cx="4315968" cy="178416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896112" y="2450592"/>
            <a:ext cx="43525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ηₐ は年齢固定効果。Exposureₛ,ₜ₋ₐ は、そのコホートが胎児期にいた年の中絶環境。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749808" y="3200400"/>
            <a:ext cx="4645152" cy="2377440"/>
          </a:xfrm>
          <a:prstGeom prst="roundRect">
            <a:avLst>
              <a:gd name="adj" fmla="val 3077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" name="Text 14"/>
          <p:cNvSpPr/>
          <p:nvPr/>
        </p:nvSpPr>
        <p:spPr>
          <a:xfrm>
            <a:off x="877824" y="3291840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識別の源泉</a:t>
            </a:r>
            <a:endParaRPr lang="en-US" sz="1320" dirty="0"/>
          </a:p>
        </p:txBody>
      </p:sp>
      <p:sp>
        <p:nvSpPr>
          <p:cNvPr id="18" name="Text 15"/>
          <p:cNvSpPr/>
          <p:nvPr/>
        </p:nvSpPr>
        <p:spPr>
          <a:xfrm>
            <a:off x="859536" y="358444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9" name="Text 16"/>
          <p:cNvSpPr/>
          <p:nvPr/>
        </p:nvSpPr>
        <p:spPr>
          <a:xfrm>
            <a:off x="1042416" y="3566160"/>
            <a:ext cx="424281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同じ州・同じ年の中でも、18 歳・20 歳・22 歳は別の出生年コホート。</a:t>
            </a:r>
            <a:endParaRPr lang="en-US" sz="1320" dirty="0"/>
          </a:p>
        </p:txBody>
      </p:sp>
      <p:sp>
        <p:nvSpPr>
          <p:cNvPr id="20" name="Text 17"/>
          <p:cNvSpPr/>
          <p:nvPr/>
        </p:nvSpPr>
        <p:spPr>
          <a:xfrm>
            <a:off x="859536" y="392277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1" name="Text 18"/>
          <p:cNvSpPr/>
          <p:nvPr/>
        </p:nvSpPr>
        <p:spPr>
          <a:xfrm>
            <a:off x="1042416" y="3904488"/>
            <a:ext cx="424281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 cohort exposure の差を使って β を読む。</a:t>
            </a:r>
            <a:endParaRPr lang="en-US" sz="1320" dirty="0"/>
          </a:p>
        </p:txBody>
      </p:sp>
      <p:sp>
        <p:nvSpPr>
          <p:cNvPr id="22" name="Text 19"/>
          <p:cNvSpPr/>
          <p:nvPr/>
        </p:nvSpPr>
        <p:spPr>
          <a:xfrm>
            <a:off x="859536" y="426110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3" name="Text 20"/>
          <p:cNvSpPr/>
          <p:nvPr/>
        </p:nvSpPr>
        <p:spPr>
          <a:xfrm>
            <a:off x="1042416" y="4242816"/>
            <a:ext cx="424281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核心は、「どの variation から β を識別しているか」にある。</a:t>
            </a:r>
            <a:endParaRPr lang="en-US" sz="1320" dirty="0"/>
          </a:p>
        </p:txBody>
      </p:sp>
      <p:sp>
        <p:nvSpPr>
          <p:cNvPr id="24" name="Shape 21"/>
          <p:cNvSpPr/>
          <p:nvPr/>
        </p:nvSpPr>
        <p:spPr>
          <a:xfrm>
            <a:off x="5541264" y="1243584"/>
            <a:ext cx="5852160" cy="4334256"/>
          </a:xfrm>
          <a:prstGeom prst="roundRect">
            <a:avLst>
              <a:gd name="adj" fmla="val 1688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25" name="Image 1" descr="/mnt/data/lecture6_rebuilt_work/assets/dl_cohort_expos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704" y="1767289"/>
            <a:ext cx="5669280" cy="3561165"/>
          </a:xfrm>
          <a:prstGeom prst="rect">
            <a:avLst/>
          </a:prstGeom>
        </p:spPr>
      </p:pic>
      <p:sp>
        <p:nvSpPr>
          <p:cNvPr id="26" name="Shape 22"/>
          <p:cNvSpPr/>
          <p:nvPr/>
        </p:nvSpPr>
        <p:spPr>
          <a:xfrm>
            <a:off x="5650992" y="1335024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7" name="Text 23"/>
          <p:cNvSpPr/>
          <p:nvPr/>
        </p:nvSpPr>
        <p:spPr>
          <a:xfrm>
            <a:off x="5687568" y="1362456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same state-year, different cohorts</a:t>
            </a:r>
            <a:endParaRPr lang="en-US" sz="9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この論争が教えること：仕様のわずかな違いでも結論は動く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大きな社会的主張ほど、「何をどう測ったか」「どの比較で識別したか」が重要になる。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papers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29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804672" y="1591056"/>
            <a:ext cx="3438144" cy="1792224"/>
          </a:xfrm>
          <a:prstGeom prst="roundRect">
            <a:avLst>
              <a:gd name="adj" fmla="val 4082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896112" y="1682496"/>
            <a:ext cx="114300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932688" y="1709928"/>
            <a:ext cx="10698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2001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914400" y="1993392"/>
            <a:ext cx="321868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strong claim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914400" y="2980944"/>
            <a:ext cx="32186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合法化は 1990年代の犯罪減少にかなり寄与した</a:t>
            </a:r>
            <a:endParaRPr lang="en-US" sz="1040" dirty="0"/>
          </a:p>
        </p:txBody>
      </p:sp>
      <p:sp>
        <p:nvSpPr>
          <p:cNvPr id="16" name="Shape 14"/>
          <p:cNvSpPr/>
          <p:nvPr/>
        </p:nvSpPr>
        <p:spPr>
          <a:xfrm>
            <a:off x="4370832" y="1591056"/>
            <a:ext cx="3438144" cy="1792224"/>
          </a:xfrm>
          <a:prstGeom prst="roundRect">
            <a:avLst>
              <a:gd name="adj" fmla="val 4082"/>
            </a:avLst>
          </a:prstGeom>
          <a:solidFill>
            <a:srgbClr val="FFFFFF"/>
          </a:solidFill>
          <a:ln w="12700">
            <a:solidFill>
              <a:srgbClr val="D35C5C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" name="Shape 15"/>
          <p:cNvSpPr/>
          <p:nvPr/>
        </p:nvSpPr>
        <p:spPr>
          <a:xfrm>
            <a:off x="4462272" y="1682496"/>
            <a:ext cx="1143000" cy="210312"/>
          </a:xfrm>
          <a:prstGeom prst="roundRect">
            <a:avLst/>
          </a:prstGeom>
          <a:solidFill>
            <a:srgbClr val="D35C5C">
              <a:alpha val="16000"/>
            </a:srgbClr>
          </a:solidFill>
          <a:ln w="12700">
            <a:solidFill>
              <a:srgbClr val="D35C5C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8" name="Text 16"/>
          <p:cNvSpPr/>
          <p:nvPr/>
        </p:nvSpPr>
        <p:spPr>
          <a:xfrm>
            <a:off x="4498848" y="1709928"/>
            <a:ext cx="10698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2005–08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4480560" y="1993392"/>
            <a:ext cx="321868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critique</a:t>
            </a:r>
            <a:endParaRPr lang="en-US" sz="2400" dirty="0"/>
          </a:p>
        </p:txBody>
      </p:sp>
      <p:sp>
        <p:nvSpPr>
          <p:cNvPr id="20" name="Text 18"/>
          <p:cNvSpPr/>
          <p:nvPr/>
        </p:nvSpPr>
        <p:spPr>
          <a:xfrm>
            <a:off x="4480560" y="2980944"/>
            <a:ext cx="32186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coding mistake と per-capita specification の問題が指摘された</a:t>
            </a:r>
            <a:endParaRPr lang="en-US" sz="1040" dirty="0"/>
          </a:p>
        </p:txBody>
      </p:sp>
      <p:sp>
        <p:nvSpPr>
          <p:cNvPr id="21" name="Shape 19"/>
          <p:cNvSpPr/>
          <p:nvPr/>
        </p:nvSpPr>
        <p:spPr>
          <a:xfrm>
            <a:off x="7936992" y="1591056"/>
            <a:ext cx="3438144" cy="1792224"/>
          </a:xfrm>
          <a:prstGeom prst="roundRect">
            <a:avLst>
              <a:gd name="adj" fmla="val 4082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2" name="Shape 20"/>
          <p:cNvSpPr/>
          <p:nvPr/>
        </p:nvSpPr>
        <p:spPr>
          <a:xfrm>
            <a:off x="8028432" y="1682496"/>
            <a:ext cx="1143000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3" name="Text 21"/>
          <p:cNvSpPr/>
          <p:nvPr/>
        </p:nvSpPr>
        <p:spPr>
          <a:xfrm>
            <a:off x="8065008" y="1709928"/>
            <a:ext cx="10698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afterward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8046720" y="1993392"/>
            <a:ext cx="321868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debate continues</a:t>
            </a:r>
            <a:endParaRPr lang="en-US" sz="2400" dirty="0"/>
          </a:p>
        </p:txBody>
      </p:sp>
      <p:sp>
        <p:nvSpPr>
          <p:cNvPr id="25" name="Text 23"/>
          <p:cNvSpPr/>
          <p:nvPr/>
        </p:nvSpPr>
        <p:spPr>
          <a:xfrm>
            <a:off x="8046720" y="2980944"/>
            <a:ext cx="32186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修正後も関係は残る、という応答が続いた</a:t>
            </a:r>
            <a:endParaRPr lang="en-US" sz="1040" dirty="0"/>
          </a:p>
        </p:txBody>
      </p:sp>
      <p:sp>
        <p:nvSpPr>
          <p:cNvPr id="26" name="Shape 24"/>
          <p:cNvSpPr/>
          <p:nvPr/>
        </p:nvSpPr>
        <p:spPr>
          <a:xfrm>
            <a:off x="804672" y="3749040"/>
            <a:ext cx="10570464" cy="1755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7" name="Text 25"/>
          <p:cNvSpPr/>
          <p:nvPr/>
        </p:nvSpPr>
        <p:spPr>
          <a:xfrm>
            <a:off x="932688" y="3840480"/>
            <a:ext cx="103144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講義での読み方</a:t>
            </a:r>
            <a:endParaRPr lang="en-US" sz="1320" dirty="0"/>
          </a:p>
        </p:txBody>
      </p:sp>
      <p:sp>
        <p:nvSpPr>
          <p:cNvPr id="28" name="Text 26"/>
          <p:cNvSpPr/>
          <p:nvPr/>
        </p:nvSpPr>
        <p:spPr>
          <a:xfrm>
            <a:off x="914400" y="413308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9" name="Text 27"/>
          <p:cNvSpPr/>
          <p:nvPr/>
        </p:nvSpPr>
        <p:spPr>
          <a:xfrm>
            <a:off x="1097280" y="4114800"/>
            <a:ext cx="101681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重要なのは結論の賛否だけではなく、固定効果・対数・コホート比較で「どの variation から β を識別しているのか」を理解すること。</a:t>
            </a:r>
            <a:endParaRPr lang="en-US" sz="1320" dirty="0"/>
          </a:p>
        </p:txBody>
      </p:sp>
      <p:sp>
        <p:nvSpPr>
          <p:cNvPr id="30" name="Text 28"/>
          <p:cNvSpPr/>
          <p:nvPr/>
        </p:nvSpPr>
        <p:spPr>
          <a:xfrm>
            <a:off x="914400" y="447141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31" name="Text 29"/>
          <p:cNvSpPr/>
          <p:nvPr/>
        </p:nvSpPr>
        <p:spPr>
          <a:xfrm>
            <a:off x="1097280" y="4453128"/>
            <a:ext cx="101681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そして同時に、回帰は仕様に敏感であり、実装や変数定義の小さな差が大きな主張を左右しうること。</a:t>
            </a:r>
            <a:endParaRPr lang="en-US" sz="13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4F79A7"/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の構成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前半は関数形、後半は識別の考え方を扱う。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4F79A7">
              <a:alpha val="15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intro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417320"/>
            <a:ext cx="3273552" cy="3456432"/>
          </a:xfrm>
          <a:prstGeom prst="roundRect">
            <a:avLst>
              <a:gd name="adj" fmla="val 2235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896112" y="1627632"/>
            <a:ext cx="329184" cy="329184"/>
          </a:xfrm>
          <a:prstGeom prst="ellipse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896112" y="1655064"/>
            <a:ext cx="3291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1316736" y="1609344"/>
            <a:ext cx="24871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重回帰の応用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914400" y="2176272"/>
            <a:ext cx="2907792" cy="17190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対数・二次項・交差項・ダミー・固定効果を、</a:t>
            </a:r>
            <a:endParaRPr lang="en-US" sz="1280" dirty="0"/>
          </a:p>
          <a:p>
            <a:pPr marL="0" indent="0">
              <a:buNone/>
            </a:pPr>
            <a:r>
              <a:rPr lang="en-US" sz="12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「何を比較する道具か」で整理する。</a:t>
            </a:r>
            <a:endParaRPr lang="en-US" sz="1280" dirty="0"/>
          </a:p>
        </p:txBody>
      </p:sp>
      <p:sp>
        <p:nvSpPr>
          <p:cNvPr id="16" name="Shape 14"/>
          <p:cNvSpPr/>
          <p:nvPr/>
        </p:nvSpPr>
        <p:spPr>
          <a:xfrm>
            <a:off x="914400" y="4297680"/>
            <a:ext cx="1005840" cy="310896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7" name="Text 15"/>
          <p:cNvSpPr/>
          <p:nvPr/>
        </p:nvSpPr>
        <p:spPr>
          <a:xfrm>
            <a:off x="941832" y="4352544"/>
            <a:ext cx="9509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forms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4425696" y="1417320"/>
            <a:ext cx="3273552" cy="3456432"/>
          </a:xfrm>
          <a:prstGeom prst="roundRect">
            <a:avLst>
              <a:gd name="adj" fmla="val 2235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9" name="Shape 17"/>
          <p:cNvSpPr/>
          <p:nvPr/>
        </p:nvSpPr>
        <p:spPr>
          <a:xfrm>
            <a:off x="4572000" y="1627632"/>
            <a:ext cx="329184" cy="329184"/>
          </a:xfrm>
          <a:prstGeom prst="ellipse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0" name="Text 18"/>
          <p:cNvSpPr/>
          <p:nvPr/>
        </p:nvSpPr>
        <p:spPr>
          <a:xfrm>
            <a:off x="4572000" y="1655064"/>
            <a:ext cx="3291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4992624" y="1609344"/>
            <a:ext cx="24871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重回帰の基本部品で論文を読む</a:t>
            </a:r>
            <a:endParaRPr lang="en-US" sz="1550" dirty="0"/>
          </a:p>
        </p:txBody>
      </p:sp>
      <p:sp>
        <p:nvSpPr>
          <p:cNvPr id="22" name="Text 20"/>
          <p:cNvSpPr/>
          <p:nvPr/>
        </p:nvSpPr>
        <p:spPr>
          <a:xfrm>
            <a:off x="4590288" y="2176272"/>
            <a:ext cx="2907792" cy="17190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Bertrand–Mullainathan と Donohue–Levitt を使い、</a:t>
            </a:r>
            <a:endParaRPr lang="en-US" sz="1280" dirty="0"/>
          </a:p>
          <a:p>
            <a:pPr marL="0" indent="0">
              <a:buNone/>
            </a:pPr>
            <a:r>
              <a:rPr lang="en-US" sz="12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基本的な回帰だけでもかなり大きな主張が書けることを見る。</a:t>
            </a:r>
            <a:endParaRPr lang="en-US" sz="1280" dirty="0"/>
          </a:p>
        </p:txBody>
      </p:sp>
      <p:sp>
        <p:nvSpPr>
          <p:cNvPr id="23" name="Shape 21"/>
          <p:cNvSpPr/>
          <p:nvPr/>
        </p:nvSpPr>
        <p:spPr>
          <a:xfrm>
            <a:off x="4590288" y="4297680"/>
            <a:ext cx="1005840" cy="310896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4" name="Text 22"/>
          <p:cNvSpPr/>
          <p:nvPr/>
        </p:nvSpPr>
        <p:spPr>
          <a:xfrm>
            <a:off x="4617720" y="4352544"/>
            <a:ext cx="9509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papers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8101584" y="1417320"/>
            <a:ext cx="3273552" cy="3456432"/>
          </a:xfrm>
          <a:prstGeom prst="roundRect">
            <a:avLst>
              <a:gd name="adj" fmla="val 2235"/>
            </a:avLst>
          </a:prstGeom>
          <a:solidFill>
            <a:srgbClr val="FFFFFF"/>
          </a:solidFill>
          <a:ln w="12700">
            <a:solidFill>
              <a:srgbClr val="7E63D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6" name="Shape 24"/>
          <p:cNvSpPr/>
          <p:nvPr/>
        </p:nvSpPr>
        <p:spPr>
          <a:xfrm>
            <a:off x="8247888" y="1627632"/>
            <a:ext cx="329184" cy="329184"/>
          </a:xfrm>
          <a:prstGeom prst="ellipse">
            <a:avLst/>
          </a:prstGeom>
          <a:solidFill>
            <a:srgbClr val="7E63D2"/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7" name="Text 25"/>
          <p:cNvSpPr/>
          <p:nvPr/>
        </p:nvSpPr>
        <p:spPr>
          <a:xfrm>
            <a:off x="8247888" y="1655064"/>
            <a:ext cx="3291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8668512" y="1609344"/>
            <a:ext cx="24871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因果推論とは何を識別するのか</a:t>
            </a:r>
            <a:endParaRPr lang="en-US" sz="1550" dirty="0"/>
          </a:p>
        </p:txBody>
      </p:sp>
      <p:sp>
        <p:nvSpPr>
          <p:cNvPr id="29" name="Text 27"/>
          <p:cNvSpPr/>
          <p:nvPr/>
        </p:nvSpPr>
        <p:spPr>
          <a:xfrm>
            <a:off x="8266176" y="2176272"/>
            <a:ext cx="2907792" cy="17190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潜在アウトカムと識別の発想を導入し、</a:t>
            </a:r>
            <a:endParaRPr lang="en-US" sz="1280" dirty="0"/>
          </a:p>
          <a:p>
            <a:pPr marL="0" indent="0">
              <a:buNone/>
            </a:pPr>
            <a:r>
              <a:rPr lang="en-US" sz="12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回帰係数と因果パラメータの違いをはっきり分ける。</a:t>
            </a:r>
            <a:endParaRPr lang="en-US" sz="1280" dirty="0"/>
          </a:p>
        </p:txBody>
      </p:sp>
      <p:sp>
        <p:nvSpPr>
          <p:cNvPr id="30" name="Shape 28"/>
          <p:cNvSpPr/>
          <p:nvPr/>
        </p:nvSpPr>
        <p:spPr>
          <a:xfrm>
            <a:off x="8266176" y="4297680"/>
            <a:ext cx="1005840" cy="310896"/>
          </a:xfrm>
          <a:prstGeom prst="roundRect">
            <a:avLst/>
          </a:prstGeom>
          <a:solidFill>
            <a:srgbClr val="7E63D2">
              <a:alpha val="16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1" name="Text 29"/>
          <p:cNvSpPr/>
          <p:nvPr/>
        </p:nvSpPr>
        <p:spPr>
          <a:xfrm>
            <a:off x="8293608" y="4352544"/>
            <a:ext cx="9509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causal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749808" y="5413248"/>
            <a:ext cx="10789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各パートの役割を先に確認してから、個別の論点に入る。</a:t>
            </a:r>
            <a:endParaRPr lang="en-US" sz="1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 本の論文に共通しているもの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強い主張をしていても、中心にあるのはダミー・交差項・固定効果という基本部品。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papers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30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804672" y="1389888"/>
            <a:ext cx="5358384" cy="201168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Text 10"/>
          <p:cNvSpPr/>
          <p:nvPr/>
        </p:nvSpPr>
        <p:spPr>
          <a:xfrm>
            <a:off x="932688" y="1481328"/>
            <a:ext cx="510235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Bertrand–Mullainathan</a:t>
            </a:r>
            <a:endParaRPr lang="en-US" sz="1320" dirty="0"/>
          </a:p>
        </p:txBody>
      </p:sp>
      <p:sp>
        <p:nvSpPr>
          <p:cNvPr id="13" name="Text 11"/>
          <p:cNvSpPr/>
          <p:nvPr/>
        </p:nvSpPr>
        <p:spPr>
          <a:xfrm>
            <a:off x="914400" y="177393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4" name="Text 12"/>
          <p:cNvSpPr/>
          <p:nvPr/>
        </p:nvSpPr>
        <p:spPr>
          <a:xfrm>
            <a:off x="1097280" y="1755648"/>
            <a:ext cx="495604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名前ダミーで群差を測る。</a:t>
            </a:r>
            <a:endParaRPr lang="en-US" sz="1320" dirty="0"/>
          </a:p>
        </p:txBody>
      </p:sp>
      <p:sp>
        <p:nvSpPr>
          <p:cNvPr id="15" name="Text 13"/>
          <p:cNvSpPr/>
          <p:nvPr/>
        </p:nvSpPr>
        <p:spPr>
          <a:xfrm>
            <a:off x="914400" y="211226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6" name="Text 14"/>
          <p:cNvSpPr/>
          <p:nvPr/>
        </p:nvSpPr>
        <p:spPr>
          <a:xfrm>
            <a:off x="1097280" y="2093976"/>
            <a:ext cx="495604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履歴書の質との交差項で、高品質履歴書のリターンの異質性を見る。</a:t>
            </a:r>
            <a:endParaRPr lang="en-US" sz="1320" dirty="0"/>
          </a:p>
        </p:txBody>
      </p:sp>
      <p:sp>
        <p:nvSpPr>
          <p:cNvPr id="17" name="Shape 15"/>
          <p:cNvSpPr/>
          <p:nvPr/>
        </p:nvSpPr>
        <p:spPr>
          <a:xfrm>
            <a:off x="6016752" y="1389888"/>
            <a:ext cx="5358384" cy="201168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8" name="Text 16"/>
          <p:cNvSpPr/>
          <p:nvPr/>
        </p:nvSpPr>
        <p:spPr>
          <a:xfrm>
            <a:off x="6144768" y="1481328"/>
            <a:ext cx="510235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Donohue–Levitt</a:t>
            </a:r>
            <a:endParaRPr lang="en-US" sz="1320" dirty="0"/>
          </a:p>
        </p:txBody>
      </p:sp>
      <p:sp>
        <p:nvSpPr>
          <p:cNvPr id="19" name="Text 17"/>
          <p:cNvSpPr/>
          <p:nvPr/>
        </p:nvSpPr>
        <p:spPr>
          <a:xfrm>
            <a:off x="6126480" y="177393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0" name="Text 18"/>
          <p:cNvSpPr/>
          <p:nvPr/>
        </p:nvSpPr>
        <p:spPr>
          <a:xfrm>
            <a:off x="6309360" y="1755648"/>
            <a:ext cx="495604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州 FE・年 FE・年齢 FE で大きな交絡要因を吸収する。</a:t>
            </a:r>
            <a:endParaRPr lang="en-US" sz="1320" dirty="0"/>
          </a:p>
        </p:txBody>
      </p:sp>
      <p:sp>
        <p:nvSpPr>
          <p:cNvPr id="21" name="Text 19"/>
          <p:cNvSpPr/>
          <p:nvPr/>
        </p:nvSpPr>
        <p:spPr>
          <a:xfrm>
            <a:off x="6126480" y="211226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2" name="Text 20"/>
          <p:cNvSpPr/>
          <p:nvPr/>
        </p:nvSpPr>
        <p:spPr>
          <a:xfrm>
            <a:off x="6309360" y="2093976"/>
            <a:ext cx="495604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cohort exposure で、政策の効果が時間差で現れる構造をモデル化する。</a:t>
            </a:r>
            <a:endParaRPr lang="en-US" sz="1320" dirty="0"/>
          </a:p>
        </p:txBody>
      </p:sp>
      <p:sp>
        <p:nvSpPr>
          <p:cNvPr id="23" name="Shape 21"/>
          <p:cNvSpPr/>
          <p:nvPr/>
        </p:nvSpPr>
        <p:spPr>
          <a:xfrm>
            <a:off x="804672" y="3712464"/>
            <a:ext cx="10570464" cy="1792224"/>
          </a:xfrm>
          <a:prstGeom prst="roundRect">
            <a:avLst>
              <a:gd name="adj" fmla="val 4082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4" name="Text 22"/>
          <p:cNvSpPr/>
          <p:nvPr/>
        </p:nvSpPr>
        <p:spPr>
          <a:xfrm>
            <a:off x="932688" y="3803904"/>
            <a:ext cx="103144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要点</a:t>
            </a:r>
            <a:endParaRPr lang="en-US" sz="1320" dirty="0"/>
          </a:p>
        </p:txBody>
      </p:sp>
      <p:sp>
        <p:nvSpPr>
          <p:cNvPr id="25" name="Text 23"/>
          <p:cNvSpPr/>
          <p:nvPr/>
        </p:nvSpPr>
        <p:spPr>
          <a:xfrm>
            <a:off x="914400" y="409651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6" name="Text 24"/>
          <p:cNvSpPr/>
          <p:nvPr/>
        </p:nvSpPr>
        <p:spPr>
          <a:xfrm>
            <a:off x="1097280" y="4078224"/>
            <a:ext cx="101681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重回帰は「説明変数を増やす」だけの道具ではなく、比較したい群・異質性・タイミングを式に埋め込むための言語である。</a:t>
            </a:r>
            <a:endParaRPr lang="en-US" sz="1320" dirty="0"/>
          </a:p>
        </p:txBody>
      </p:sp>
      <p:sp>
        <p:nvSpPr>
          <p:cNvPr id="27" name="Text 25"/>
          <p:cNvSpPr/>
          <p:nvPr/>
        </p:nvSpPr>
        <p:spPr>
          <a:xfrm>
            <a:off x="914400" y="443484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8" name="Text 26"/>
          <p:cNvSpPr/>
          <p:nvPr/>
        </p:nvSpPr>
        <p:spPr>
          <a:xfrm>
            <a:off x="1097280" y="4416552"/>
            <a:ext cx="101681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ただし、ここから先は「その係数を因果効果として読めるのか」という別の問題が立ち上がる。</a:t>
            </a:r>
            <a:endParaRPr lang="en-US" sz="132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7E63D2"/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Shape 1"/>
          <p:cNvSpPr/>
          <p:nvPr/>
        </p:nvSpPr>
        <p:spPr>
          <a:xfrm>
            <a:off x="0" y="6263640"/>
            <a:ext cx="12191695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640080" y="786384"/>
            <a:ext cx="1828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1188720"/>
            <a:ext cx="5669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因果推論とは何を識別するのか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658368" y="1783080"/>
            <a:ext cx="51206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1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回帰係数が計算できることと、その係数が因果パラメータに一致することは違う。</a:t>
            </a:r>
            <a:endParaRPr lang="en-US" sz="1310" dirty="0"/>
          </a:p>
        </p:txBody>
      </p:sp>
      <p:sp>
        <p:nvSpPr>
          <p:cNvPr id="7" name="Text 5"/>
          <p:cNvSpPr/>
          <p:nvPr/>
        </p:nvSpPr>
        <p:spPr>
          <a:xfrm>
            <a:off x="749808" y="25420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932688" y="2523744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潜在アウトカムは、見えない反実仮想を明示的に書くための記法。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749808" y="29992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932688" y="2980944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ATE / ATT は、その見えない差の平均。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749808" y="34564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932688" y="3438144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識別とは、その見えない差を観測可能な量に置き換えること。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6400800" y="786384"/>
            <a:ext cx="5166360" cy="4709160"/>
          </a:xfrm>
          <a:prstGeom prst="roundRect">
            <a:avLst>
              <a:gd name="adj" fmla="val 1553"/>
            </a:avLst>
          </a:prstGeom>
          <a:solidFill>
            <a:srgbClr val="FFFFFF"/>
          </a:solidFill>
          <a:ln w="12700">
            <a:solidFill>
              <a:srgbClr val="7E63D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14" name="Image 0" descr="/mnt/data/lecture6_rebuilt_work/assets/potential_worl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960" y="1833037"/>
            <a:ext cx="4892040" cy="2624997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676656" y="5230368"/>
            <a:ext cx="1234440" cy="310896"/>
          </a:xfrm>
          <a:prstGeom prst="roundRect">
            <a:avLst/>
          </a:prstGeom>
          <a:solidFill>
            <a:srgbClr val="7E63D2">
              <a:alpha val="16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6" name="Text 13"/>
          <p:cNvSpPr/>
          <p:nvPr/>
        </p:nvSpPr>
        <p:spPr>
          <a:xfrm>
            <a:off x="704088" y="5285232"/>
            <a:ext cx="11795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causal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2103120" y="5230368"/>
            <a:ext cx="1508760" cy="310896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8" name="Text 15"/>
          <p:cNvSpPr/>
          <p:nvPr/>
        </p:nvSpPr>
        <p:spPr>
          <a:xfrm>
            <a:off x="2130552" y="5285232"/>
            <a:ext cx="145389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key idea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822192" y="5230368"/>
            <a:ext cx="1572768" cy="310896"/>
          </a:xfrm>
          <a:prstGeom prst="roundRect">
            <a:avLst/>
          </a:prstGeom>
          <a:solidFill>
            <a:srgbClr val="E2B935">
              <a:alpha val="16000"/>
            </a:srgbClr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0" name="Text 17"/>
          <p:cNvSpPr/>
          <p:nvPr/>
        </p:nvSpPr>
        <p:spPr>
          <a:xfrm>
            <a:off x="3849624" y="5285232"/>
            <a:ext cx="151790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comparison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2" name="Text 19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23" name="Text 20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31</a:t>
            </a:r>
            <a:endParaRPr lang="en-US" sz="9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7E63D2"/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回帰式が書けても、それだけでは因果効果とは言えない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D=1 群と D=0 群で Y が違っていても、もともと別の特徴 X を持っているかもしれない。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7E63D2">
              <a:alpha val="15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causal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32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316736"/>
            <a:ext cx="5614416" cy="4535424"/>
          </a:xfrm>
          <a:prstGeom prst="roundRect">
            <a:avLst>
              <a:gd name="adj" fmla="val 161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12" name="Image 0" descr="/mnt/data/lecture6_rebuilt_work/assets/regression_contro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2091007"/>
            <a:ext cx="5431536" cy="326120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859536" y="1408176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Text 11"/>
          <p:cNvSpPr/>
          <p:nvPr/>
        </p:nvSpPr>
        <p:spPr>
          <a:xfrm>
            <a:off x="896112" y="1435608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confounding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565392" y="1316736"/>
            <a:ext cx="4828032" cy="146304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D35C5C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6" name="Shape 13"/>
          <p:cNvSpPr/>
          <p:nvPr/>
        </p:nvSpPr>
        <p:spPr>
          <a:xfrm>
            <a:off x="6675120" y="1408176"/>
            <a:ext cx="1417320" cy="210312"/>
          </a:xfrm>
          <a:prstGeom prst="roundRect">
            <a:avLst/>
          </a:prstGeom>
          <a:solidFill>
            <a:srgbClr val="D35C5C">
              <a:alpha val="16000"/>
            </a:srgbClr>
          </a:solidFill>
          <a:ln w="12700">
            <a:solidFill>
              <a:srgbClr val="D35C5C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7" name="Text 14"/>
          <p:cNvSpPr/>
          <p:nvPr/>
        </p:nvSpPr>
        <p:spPr>
          <a:xfrm>
            <a:off x="6711696" y="1435608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naive regression</a:t>
            </a:r>
            <a:endParaRPr lang="en-US" sz="9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9984" y="1729196"/>
            <a:ext cx="4498848" cy="455241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6711696" y="2249424"/>
            <a:ext cx="453542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 β₁ が因果効果になるとは限らない。</a:t>
            </a:r>
            <a:endParaRPr lang="en-US" sz="1050" dirty="0"/>
          </a:p>
        </p:txBody>
      </p:sp>
      <p:sp>
        <p:nvSpPr>
          <p:cNvPr id="20" name="Shape 16"/>
          <p:cNvSpPr/>
          <p:nvPr/>
        </p:nvSpPr>
        <p:spPr>
          <a:xfrm>
            <a:off x="6565392" y="2980944"/>
            <a:ext cx="4828032" cy="2578608"/>
          </a:xfrm>
          <a:prstGeom prst="roundRect">
            <a:avLst>
              <a:gd name="adj" fmla="val 2837"/>
            </a:avLst>
          </a:prstGeom>
          <a:solidFill>
            <a:srgbClr val="FFFFFF"/>
          </a:solidFill>
          <a:ln w="12700">
            <a:solidFill>
              <a:srgbClr val="7E63D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1" name="Text 17"/>
          <p:cNvSpPr/>
          <p:nvPr/>
        </p:nvSpPr>
        <p:spPr>
          <a:xfrm>
            <a:off x="6693408" y="3072384"/>
            <a:ext cx="4572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理由</a:t>
            </a:r>
            <a:endParaRPr lang="en-US" sz="1320" dirty="0"/>
          </a:p>
        </p:txBody>
      </p:sp>
      <p:sp>
        <p:nvSpPr>
          <p:cNvPr id="22" name="Text 18"/>
          <p:cNvSpPr/>
          <p:nvPr/>
        </p:nvSpPr>
        <p:spPr>
          <a:xfrm>
            <a:off x="6675120" y="336499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3" name="Text 19"/>
          <p:cNvSpPr/>
          <p:nvPr/>
        </p:nvSpPr>
        <p:spPr>
          <a:xfrm>
            <a:off x="6858000" y="3346704"/>
            <a:ext cx="44256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D=1 の人と D=0 の人では、年齢・教育・地域などの X が違うかもしれない。</a:t>
            </a:r>
            <a:endParaRPr lang="en-US" sz="1320" dirty="0"/>
          </a:p>
        </p:txBody>
      </p:sp>
      <p:sp>
        <p:nvSpPr>
          <p:cNvPr id="24" name="Text 20"/>
          <p:cNvSpPr/>
          <p:nvPr/>
        </p:nvSpPr>
        <p:spPr>
          <a:xfrm>
            <a:off x="6675120" y="370332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5" name="Text 21"/>
          <p:cNvSpPr/>
          <p:nvPr/>
        </p:nvSpPr>
        <p:spPr>
          <a:xfrm>
            <a:off x="6858000" y="3685032"/>
            <a:ext cx="44256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 X が Y にも効くなら、単純な群差は因果効果と selection を混ぜてしまう。</a:t>
            </a:r>
            <a:endParaRPr lang="en-US" sz="1320" dirty="0"/>
          </a:p>
        </p:txBody>
      </p:sp>
      <p:sp>
        <p:nvSpPr>
          <p:cNvPr id="26" name="Text 22"/>
          <p:cNvSpPr/>
          <p:nvPr/>
        </p:nvSpPr>
        <p:spPr>
          <a:xfrm>
            <a:off x="6675120" y="404164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7" name="Text 23"/>
          <p:cNvSpPr/>
          <p:nvPr/>
        </p:nvSpPr>
        <p:spPr>
          <a:xfrm>
            <a:off x="6858000" y="4023360"/>
            <a:ext cx="44256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だから「何を仮定すれば β₁ を因果効果として読めるか」を別に考える必要がある。</a:t>
            </a:r>
            <a:endParaRPr lang="en-US" sz="132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7E63D2"/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潜在アウトカム：同じ個体を 2 つの世界で考える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因果推論で知りたいのは「処置があった世界」と「なかった世界」の差。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7E63D2">
              <a:alpha val="15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causal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33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316736"/>
            <a:ext cx="5650992" cy="4535424"/>
          </a:xfrm>
          <a:prstGeom prst="roundRect">
            <a:avLst>
              <a:gd name="adj" fmla="val 161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12" name="Image 0" descr="/mnt/data/lecture6_rebuilt_work/assets/potential_worl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2254554"/>
            <a:ext cx="5468112" cy="2934109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859536" y="1408176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Text 11"/>
          <p:cNvSpPr/>
          <p:nvPr/>
        </p:nvSpPr>
        <p:spPr>
          <a:xfrm>
            <a:off x="896112" y="1435608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two worlds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565392" y="1316736"/>
            <a:ext cx="4828032" cy="1847088"/>
          </a:xfrm>
          <a:prstGeom prst="roundRect">
            <a:avLst>
              <a:gd name="adj" fmla="val 3960"/>
            </a:avLst>
          </a:prstGeom>
          <a:solidFill>
            <a:srgbClr val="FFFFFF"/>
          </a:solidFill>
          <a:ln w="12700">
            <a:solidFill>
              <a:srgbClr val="7E63D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6" name="Text 13"/>
          <p:cNvSpPr/>
          <p:nvPr/>
        </p:nvSpPr>
        <p:spPr>
          <a:xfrm>
            <a:off x="6693408" y="1408176"/>
            <a:ext cx="4572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記法</a:t>
            </a:r>
            <a:endParaRPr lang="en-US" sz="1320" dirty="0"/>
          </a:p>
        </p:txBody>
      </p:sp>
      <p:sp>
        <p:nvSpPr>
          <p:cNvPr id="17" name="Text 14"/>
          <p:cNvSpPr/>
          <p:nvPr/>
        </p:nvSpPr>
        <p:spPr>
          <a:xfrm>
            <a:off x="6675120" y="170078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8" name="Text 15"/>
          <p:cNvSpPr/>
          <p:nvPr/>
        </p:nvSpPr>
        <p:spPr>
          <a:xfrm>
            <a:off x="6858000" y="1682496"/>
            <a:ext cx="44256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Yᵢ(1)：個体 i が処置を受けたときのアウトカム。</a:t>
            </a:r>
            <a:endParaRPr lang="en-US" sz="1320" dirty="0"/>
          </a:p>
        </p:txBody>
      </p:sp>
      <p:sp>
        <p:nvSpPr>
          <p:cNvPr id="19" name="Text 16"/>
          <p:cNvSpPr/>
          <p:nvPr/>
        </p:nvSpPr>
        <p:spPr>
          <a:xfrm>
            <a:off x="6675120" y="203911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0" name="Text 17"/>
          <p:cNvSpPr/>
          <p:nvPr/>
        </p:nvSpPr>
        <p:spPr>
          <a:xfrm>
            <a:off x="6858000" y="2020824"/>
            <a:ext cx="44256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Yᵢ(0)：同じ個体 i が処置を受けなかったときのアウトカム。</a:t>
            </a:r>
            <a:endParaRPr lang="en-US" sz="1320" dirty="0"/>
          </a:p>
        </p:txBody>
      </p:sp>
      <p:sp>
        <p:nvSpPr>
          <p:cNvPr id="21" name="Shape 18"/>
          <p:cNvSpPr/>
          <p:nvPr/>
        </p:nvSpPr>
        <p:spPr>
          <a:xfrm>
            <a:off x="6565392" y="3383280"/>
            <a:ext cx="4828032" cy="1298448"/>
          </a:xfrm>
          <a:prstGeom prst="roundRect">
            <a:avLst>
              <a:gd name="adj" fmla="val 5634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2" name="Shape 19"/>
          <p:cNvSpPr/>
          <p:nvPr/>
        </p:nvSpPr>
        <p:spPr>
          <a:xfrm>
            <a:off x="6675120" y="3474720"/>
            <a:ext cx="141732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3" name="Text 20"/>
          <p:cNvSpPr/>
          <p:nvPr/>
        </p:nvSpPr>
        <p:spPr>
          <a:xfrm>
            <a:off x="6711696" y="3502152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individual causal effect</a:t>
            </a:r>
            <a:endParaRPr lang="en-US" sz="900" dirty="0"/>
          </a:p>
        </p:txBody>
      </p:sp>
      <p:pic>
        <p:nvPicPr>
          <p:cNvPr id="24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4068" y="3767328"/>
            <a:ext cx="2910680" cy="512064"/>
          </a:xfrm>
          <a:prstGeom prst="rect">
            <a:avLst/>
          </a:prstGeom>
        </p:spPr>
      </p:pic>
      <p:sp>
        <p:nvSpPr>
          <p:cNvPr id="25" name="Text 21"/>
          <p:cNvSpPr/>
          <p:nvPr/>
        </p:nvSpPr>
        <p:spPr>
          <a:xfrm>
            <a:off x="6711696" y="4151376"/>
            <a:ext cx="453542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各個体については定義できるが、両方を同時に観測はできない。</a:t>
            </a:r>
            <a:endParaRPr lang="en-US" sz="1050" dirty="0"/>
          </a:p>
        </p:txBody>
      </p:sp>
      <p:sp>
        <p:nvSpPr>
          <p:cNvPr id="26" name="Shape 22"/>
          <p:cNvSpPr/>
          <p:nvPr/>
        </p:nvSpPr>
        <p:spPr>
          <a:xfrm>
            <a:off x="6565392" y="4864608"/>
            <a:ext cx="4828032" cy="73152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7" name="Text 23"/>
          <p:cNvSpPr/>
          <p:nvPr/>
        </p:nvSpPr>
        <p:spPr>
          <a:xfrm>
            <a:off x="6693408" y="4956048"/>
            <a:ext cx="4572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出発点</a:t>
            </a:r>
            <a:endParaRPr lang="en-US" sz="1320" dirty="0"/>
          </a:p>
        </p:txBody>
      </p:sp>
      <p:sp>
        <p:nvSpPr>
          <p:cNvPr id="28" name="Text 24"/>
          <p:cNvSpPr/>
          <p:nvPr/>
        </p:nvSpPr>
        <p:spPr>
          <a:xfrm>
            <a:off x="6675120" y="524865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9" name="Text 25"/>
          <p:cNvSpPr/>
          <p:nvPr/>
        </p:nvSpPr>
        <p:spPr>
          <a:xfrm>
            <a:off x="6858000" y="5230368"/>
            <a:ext cx="44256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因果推論は、この見えない片方をどう埋めるかを考える学問だと見なせる。</a:t>
            </a:r>
            <a:endParaRPr lang="en-US" sz="132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7E63D2"/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実際に観測されるのは片方だけ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処置変数 Dᵢ が、Yᵢ(1) と Yᵢ(0) のどちらが見えるかを選んでいる。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7E63D2">
              <a:alpha val="15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causal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34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316736"/>
            <a:ext cx="5779008" cy="4535424"/>
          </a:xfrm>
          <a:prstGeom prst="roundRect">
            <a:avLst>
              <a:gd name="adj" fmla="val 161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12" name="Image 0" descr="/mnt/data/lecture6_rebuilt_work/assets/observed_swit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2220208"/>
            <a:ext cx="5596128" cy="3002800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859536" y="1408176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Text 11"/>
          <p:cNvSpPr/>
          <p:nvPr/>
        </p:nvSpPr>
        <p:spPr>
          <a:xfrm>
            <a:off x="896112" y="1435608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observed outcome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711696" y="1316736"/>
            <a:ext cx="4681728" cy="1517904"/>
          </a:xfrm>
          <a:prstGeom prst="roundRect">
            <a:avLst>
              <a:gd name="adj" fmla="val 4819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6" name="Shape 13"/>
          <p:cNvSpPr/>
          <p:nvPr/>
        </p:nvSpPr>
        <p:spPr>
          <a:xfrm>
            <a:off x="6821424" y="1408176"/>
            <a:ext cx="141732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7" name="Text 14"/>
          <p:cNvSpPr/>
          <p:nvPr/>
        </p:nvSpPr>
        <p:spPr>
          <a:xfrm>
            <a:off x="6858000" y="1435608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switch equation</a:t>
            </a:r>
            <a:endParaRPr lang="en-US" sz="9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6288" y="1786655"/>
            <a:ext cx="4352544" cy="340322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6858000" y="2304288"/>
            <a:ext cx="4389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Dᵢ = 1 なら Yᵢ(1)、Dᵢ = 0 なら Yᵢ(0) だけが観測される。</a:t>
            </a:r>
            <a:endParaRPr lang="en-US" sz="1050" dirty="0"/>
          </a:p>
        </p:txBody>
      </p:sp>
      <p:sp>
        <p:nvSpPr>
          <p:cNvPr id="20" name="Shape 16"/>
          <p:cNvSpPr/>
          <p:nvPr/>
        </p:nvSpPr>
        <p:spPr>
          <a:xfrm>
            <a:off x="6711696" y="3054096"/>
            <a:ext cx="4681728" cy="2468880"/>
          </a:xfrm>
          <a:prstGeom prst="roundRect">
            <a:avLst>
              <a:gd name="adj" fmla="val 2963"/>
            </a:avLst>
          </a:prstGeom>
          <a:solidFill>
            <a:srgbClr val="FFFFFF"/>
          </a:solidFill>
          <a:ln w="12700">
            <a:solidFill>
              <a:srgbClr val="D35C5C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1" name="Text 17"/>
          <p:cNvSpPr/>
          <p:nvPr/>
        </p:nvSpPr>
        <p:spPr>
          <a:xfrm>
            <a:off x="6839712" y="3145536"/>
            <a:ext cx="442569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fundamental problem</a:t>
            </a:r>
            <a:endParaRPr lang="en-US" sz="1320" dirty="0"/>
          </a:p>
        </p:txBody>
      </p:sp>
      <p:sp>
        <p:nvSpPr>
          <p:cNvPr id="22" name="Text 18"/>
          <p:cNvSpPr/>
          <p:nvPr/>
        </p:nvSpPr>
        <p:spPr>
          <a:xfrm>
            <a:off x="6821424" y="343814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3" name="Text 19"/>
          <p:cNvSpPr/>
          <p:nvPr/>
        </p:nvSpPr>
        <p:spPr>
          <a:xfrm>
            <a:off x="7004304" y="3419856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同じ個体について Yᵢ(1) と Yᵢ(0) を同時には見られない。</a:t>
            </a:r>
            <a:endParaRPr lang="en-US" sz="1320" dirty="0"/>
          </a:p>
        </p:txBody>
      </p:sp>
      <p:sp>
        <p:nvSpPr>
          <p:cNvPr id="24" name="Text 20"/>
          <p:cNvSpPr/>
          <p:nvPr/>
        </p:nvSpPr>
        <p:spPr>
          <a:xfrm>
            <a:off x="6821424" y="377647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5" name="Text 21"/>
          <p:cNvSpPr/>
          <p:nvPr/>
        </p:nvSpPr>
        <p:spPr>
          <a:xfrm>
            <a:off x="7004304" y="3758184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 individual causal effect は直接には観測不能。</a:t>
            </a:r>
            <a:endParaRPr lang="en-US" sz="1320" dirty="0"/>
          </a:p>
        </p:txBody>
      </p:sp>
      <p:sp>
        <p:nvSpPr>
          <p:cNvPr id="26" name="Text 22"/>
          <p:cNvSpPr/>
          <p:nvPr/>
        </p:nvSpPr>
        <p:spPr>
          <a:xfrm>
            <a:off x="6821424" y="411480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7" name="Text 23"/>
          <p:cNvSpPr/>
          <p:nvPr/>
        </p:nvSpPr>
        <p:spPr>
          <a:xfrm>
            <a:off x="7004304" y="4096512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ここから平均効果 ATE / ATT を定義していく。</a:t>
            </a:r>
            <a:endParaRPr lang="en-US" sz="132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7E63D2"/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ATE と ATT：何の平均を知りたいのかを分ける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個体ごとの因果効果は見えないので、通常はその平均をターゲットにする。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7E63D2">
              <a:alpha val="15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causal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35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316736"/>
            <a:ext cx="5760720" cy="4535424"/>
          </a:xfrm>
          <a:prstGeom prst="roundRect">
            <a:avLst>
              <a:gd name="adj" fmla="val 161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12" name="Image 0" descr="/mnt/data/lecture6_rebuilt_work/assets/ate_at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2742828"/>
            <a:ext cx="5577840" cy="1957561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859536" y="1408176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Text 11"/>
          <p:cNvSpPr/>
          <p:nvPr/>
        </p:nvSpPr>
        <p:spPr>
          <a:xfrm>
            <a:off x="896112" y="1435608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ATE vs ATT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693408" y="1316736"/>
            <a:ext cx="4681728" cy="1353312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6" name="Shape 13"/>
          <p:cNvSpPr/>
          <p:nvPr/>
        </p:nvSpPr>
        <p:spPr>
          <a:xfrm>
            <a:off x="6803136" y="1408176"/>
            <a:ext cx="1417320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7" name="Text 14"/>
          <p:cNvSpPr/>
          <p:nvPr/>
        </p:nvSpPr>
        <p:spPr>
          <a:xfrm>
            <a:off x="6839712" y="1435608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ATE</a:t>
            </a:r>
            <a:endParaRPr lang="en-US" sz="9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0" y="1751099"/>
            <a:ext cx="4352544" cy="411435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6839712" y="2139696"/>
            <a:ext cx="4389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母集団全体での平均処置効果。</a:t>
            </a:r>
            <a:endParaRPr lang="en-US" sz="1050" dirty="0"/>
          </a:p>
        </p:txBody>
      </p:sp>
      <p:sp>
        <p:nvSpPr>
          <p:cNvPr id="20" name="Shape 16"/>
          <p:cNvSpPr/>
          <p:nvPr/>
        </p:nvSpPr>
        <p:spPr>
          <a:xfrm>
            <a:off x="6693408" y="2871216"/>
            <a:ext cx="4681728" cy="1353312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1" name="Shape 17"/>
          <p:cNvSpPr/>
          <p:nvPr/>
        </p:nvSpPr>
        <p:spPr>
          <a:xfrm>
            <a:off x="6803136" y="2962656"/>
            <a:ext cx="141732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2" name="Text 18"/>
          <p:cNvSpPr/>
          <p:nvPr/>
        </p:nvSpPr>
        <p:spPr>
          <a:xfrm>
            <a:off x="6839712" y="2990088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ATT</a:t>
            </a:r>
            <a:endParaRPr lang="en-US" sz="900" dirty="0"/>
          </a:p>
        </p:txBody>
      </p:sp>
      <p:pic>
        <p:nvPicPr>
          <p:cNvPr id="23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8000" y="3360387"/>
            <a:ext cx="4352544" cy="301819"/>
          </a:xfrm>
          <a:prstGeom prst="rect">
            <a:avLst/>
          </a:prstGeom>
        </p:spPr>
      </p:pic>
      <p:sp>
        <p:nvSpPr>
          <p:cNvPr id="24" name="Text 19"/>
          <p:cNvSpPr/>
          <p:nvPr/>
        </p:nvSpPr>
        <p:spPr>
          <a:xfrm>
            <a:off x="6839712" y="3694176"/>
            <a:ext cx="4389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実際に処置を受けた人たちに対する平均処置効果。</a:t>
            </a:r>
            <a:endParaRPr lang="en-US" sz="1050" dirty="0"/>
          </a:p>
        </p:txBody>
      </p:sp>
      <p:sp>
        <p:nvSpPr>
          <p:cNvPr id="25" name="Shape 20"/>
          <p:cNvSpPr/>
          <p:nvPr/>
        </p:nvSpPr>
        <p:spPr>
          <a:xfrm>
            <a:off x="6693408" y="4425696"/>
            <a:ext cx="4681728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2700">
            <a:solidFill>
              <a:srgbClr val="7E63D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6" name="Text 21"/>
          <p:cNvSpPr/>
          <p:nvPr/>
        </p:nvSpPr>
        <p:spPr>
          <a:xfrm>
            <a:off x="6821424" y="4517136"/>
            <a:ext cx="442569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使い分け</a:t>
            </a:r>
            <a:endParaRPr lang="en-US" sz="1320" dirty="0"/>
          </a:p>
        </p:txBody>
      </p:sp>
      <p:sp>
        <p:nvSpPr>
          <p:cNvPr id="27" name="Text 22"/>
          <p:cNvSpPr/>
          <p:nvPr/>
        </p:nvSpPr>
        <p:spPr>
          <a:xfrm>
            <a:off x="6803136" y="480974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8" name="Text 23"/>
          <p:cNvSpPr/>
          <p:nvPr/>
        </p:nvSpPr>
        <p:spPr>
          <a:xfrm>
            <a:off x="6986016" y="4791456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政策評価では、しばしば ATT の方が自然なターゲットになる。</a:t>
            </a:r>
            <a:endParaRPr lang="en-US" sz="132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7E63D2"/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なぜ単純な平均差ではだめなのか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観測平均差は、因果効果と「もともとの群の違い」を同時に含んでしまう。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7E63D2">
              <a:alpha val="15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causal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36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316736"/>
            <a:ext cx="5577840" cy="1572768"/>
          </a:xfrm>
          <a:prstGeom prst="roundRect">
            <a:avLst>
              <a:gd name="adj" fmla="val 4651"/>
            </a:avLst>
          </a:prstGeom>
          <a:solidFill>
            <a:srgbClr val="FFFFFF"/>
          </a:solidFill>
          <a:ln w="12700">
            <a:solidFill>
              <a:srgbClr val="D35C5C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859536" y="1408176"/>
            <a:ext cx="1417320" cy="210312"/>
          </a:xfrm>
          <a:prstGeom prst="roundRect">
            <a:avLst/>
          </a:prstGeom>
          <a:solidFill>
            <a:srgbClr val="D35C5C">
              <a:alpha val="16000"/>
            </a:srgbClr>
          </a:solidFill>
          <a:ln w="12700">
            <a:solidFill>
              <a:srgbClr val="D35C5C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896112" y="1435608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decomposition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882506"/>
            <a:ext cx="5248656" cy="148621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896112" y="2359152"/>
            <a:ext cx="52852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右端の波括弧が、処置がなくても残っていたはずの群差。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6492240" y="1316736"/>
            <a:ext cx="4901184" cy="4535424"/>
          </a:xfrm>
          <a:prstGeom prst="roundRect">
            <a:avLst>
              <a:gd name="adj" fmla="val 161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17" name="Image 1" descr="/mnt/data/lecture6_rebuilt_work/assets/diff_decom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0" y="2391084"/>
            <a:ext cx="4718304" cy="2661049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6601968" y="1408176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9" name="Text 15"/>
          <p:cNvSpPr/>
          <p:nvPr/>
        </p:nvSpPr>
        <p:spPr>
          <a:xfrm>
            <a:off x="6638544" y="1435608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observed gap = ATT + bias</a:t>
            </a:r>
            <a:endParaRPr lang="en-US" sz="900" dirty="0"/>
          </a:p>
        </p:txBody>
      </p:sp>
      <p:sp>
        <p:nvSpPr>
          <p:cNvPr id="20" name="Shape 16"/>
          <p:cNvSpPr/>
          <p:nvPr/>
        </p:nvSpPr>
        <p:spPr>
          <a:xfrm>
            <a:off x="749808" y="3182112"/>
            <a:ext cx="5577840" cy="2340864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 w="12700">
            <a:solidFill>
              <a:srgbClr val="7E63D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1" name="Text 17"/>
          <p:cNvSpPr/>
          <p:nvPr/>
        </p:nvSpPr>
        <p:spPr>
          <a:xfrm>
            <a:off x="877824" y="3273552"/>
            <a:ext cx="53218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なぜ識別が必要か</a:t>
            </a:r>
            <a:endParaRPr lang="en-US" sz="1320" dirty="0"/>
          </a:p>
        </p:txBody>
      </p:sp>
      <p:sp>
        <p:nvSpPr>
          <p:cNvPr id="22" name="Text 18"/>
          <p:cNvSpPr/>
          <p:nvPr/>
        </p:nvSpPr>
        <p:spPr>
          <a:xfrm>
            <a:off x="859536" y="356616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3" name="Text 19"/>
          <p:cNvSpPr/>
          <p:nvPr/>
        </p:nvSpPr>
        <p:spPr>
          <a:xfrm>
            <a:off x="1042416" y="3547872"/>
            <a:ext cx="51755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欲しいのは ATT や ATE のような潜在アウトカムで定義された量。</a:t>
            </a:r>
            <a:endParaRPr lang="en-US" sz="1320" dirty="0"/>
          </a:p>
        </p:txBody>
      </p:sp>
      <p:sp>
        <p:nvSpPr>
          <p:cNvPr id="24" name="Text 20"/>
          <p:cNvSpPr/>
          <p:nvPr/>
        </p:nvSpPr>
        <p:spPr>
          <a:xfrm>
            <a:off x="859536" y="390448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5" name="Text 21"/>
          <p:cNvSpPr/>
          <p:nvPr/>
        </p:nvSpPr>
        <p:spPr>
          <a:xfrm>
            <a:off x="1042416" y="3886200"/>
            <a:ext cx="51755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しかし観測できるのは、単に処置群と対照群の平均差である。</a:t>
            </a:r>
            <a:endParaRPr lang="en-US" sz="1320" dirty="0"/>
          </a:p>
        </p:txBody>
      </p:sp>
      <p:sp>
        <p:nvSpPr>
          <p:cNvPr id="26" name="Text 22"/>
          <p:cNvSpPr/>
          <p:nvPr/>
        </p:nvSpPr>
        <p:spPr>
          <a:xfrm>
            <a:off x="859536" y="424281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7" name="Text 23"/>
          <p:cNvSpPr/>
          <p:nvPr/>
        </p:nvSpPr>
        <p:spPr>
          <a:xfrm>
            <a:off x="1042416" y="4224528"/>
            <a:ext cx="51755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このギャップを、追加の仮定で埋めるのが識別である。</a:t>
            </a:r>
            <a:endParaRPr lang="en-US" sz="1320" dirty="0"/>
          </a:p>
        </p:txBody>
      </p:sp>
      <p:sp>
        <p:nvSpPr>
          <p:cNvPr id="28" name="Rectangle 27"/>
          <p:cNvSpPr/>
          <p:nvPr/>
        </p:nvSpPr>
        <p:spPr>
          <a:xfrm>
            <a:off x="877824" y="1819656"/>
            <a:ext cx="5266944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9" name="Picture 28" descr="eq36_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88" y="1837943"/>
            <a:ext cx="5074920" cy="21939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7E63D2"/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識別：見えない反実仮想を、見える量に置き換える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ランダムアサインメントがあれば、処置の有無と未処置潜在アウトカムの平均との差が切れる。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7E63D2">
              <a:alpha val="15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causal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37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316736"/>
            <a:ext cx="5614416" cy="4535424"/>
          </a:xfrm>
          <a:prstGeom prst="roundRect">
            <a:avLst>
              <a:gd name="adj" fmla="val 161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12" name="Image 0" descr="/mnt/data/lecture6_rebuilt_work/assets/rct_identifica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2183409"/>
            <a:ext cx="5431536" cy="3076398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859536" y="1408176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Text 11"/>
          <p:cNvSpPr/>
          <p:nvPr/>
        </p:nvSpPr>
        <p:spPr>
          <a:xfrm>
            <a:off x="896112" y="1435608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random assignment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565392" y="1316736"/>
            <a:ext cx="4828032" cy="1444752"/>
          </a:xfrm>
          <a:prstGeom prst="roundRect">
            <a:avLst>
              <a:gd name="adj" fmla="val 5063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6" name="Shape 13"/>
          <p:cNvSpPr/>
          <p:nvPr/>
        </p:nvSpPr>
        <p:spPr>
          <a:xfrm>
            <a:off x="6675120" y="1408176"/>
            <a:ext cx="141732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7" name="Text 14"/>
          <p:cNvSpPr/>
          <p:nvPr/>
        </p:nvSpPr>
        <p:spPr>
          <a:xfrm>
            <a:off x="6711696" y="1435608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key equality</a:t>
            </a:r>
            <a:endParaRPr lang="en-US" sz="9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9984" y="1817601"/>
            <a:ext cx="4498848" cy="278430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6711696" y="2231136"/>
            <a:ext cx="453542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処置群が未処置だった世界を、対照群で代理できる。</a:t>
            </a:r>
            <a:endParaRPr lang="en-US" sz="1050" dirty="0"/>
          </a:p>
        </p:txBody>
      </p:sp>
      <p:sp>
        <p:nvSpPr>
          <p:cNvPr id="20" name="Shape 16"/>
          <p:cNvSpPr/>
          <p:nvPr/>
        </p:nvSpPr>
        <p:spPr>
          <a:xfrm>
            <a:off x="6565392" y="2962656"/>
            <a:ext cx="4828032" cy="1335024"/>
          </a:xfrm>
          <a:prstGeom prst="roundRect">
            <a:avLst>
              <a:gd name="adj" fmla="val 5479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1" name="Shape 17"/>
          <p:cNvSpPr/>
          <p:nvPr/>
        </p:nvSpPr>
        <p:spPr>
          <a:xfrm>
            <a:off x="6675120" y="3054096"/>
            <a:ext cx="141732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2" name="Text 18"/>
          <p:cNvSpPr/>
          <p:nvPr/>
        </p:nvSpPr>
        <p:spPr>
          <a:xfrm>
            <a:off x="6711696" y="3081528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then ATT becomes</a:t>
            </a:r>
            <a:endParaRPr lang="en-US" sz="900" dirty="0"/>
          </a:p>
        </p:txBody>
      </p:sp>
      <p:pic>
        <p:nvPicPr>
          <p:cNvPr id="23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9984" y="3470417"/>
            <a:ext cx="4498848" cy="264638"/>
          </a:xfrm>
          <a:prstGeom prst="rect">
            <a:avLst/>
          </a:prstGeom>
        </p:spPr>
      </p:pic>
      <p:sp>
        <p:nvSpPr>
          <p:cNvPr id="24" name="Text 19"/>
          <p:cNvSpPr/>
          <p:nvPr/>
        </p:nvSpPr>
        <p:spPr>
          <a:xfrm>
            <a:off x="6711696" y="3767328"/>
            <a:ext cx="453542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このとき初めて、観測平均差が因果効果になる。</a:t>
            </a:r>
            <a:endParaRPr lang="en-US" sz="1050" dirty="0"/>
          </a:p>
        </p:txBody>
      </p:sp>
      <p:sp>
        <p:nvSpPr>
          <p:cNvPr id="25" name="Shape 20"/>
          <p:cNvSpPr/>
          <p:nvPr/>
        </p:nvSpPr>
        <p:spPr>
          <a:xfrm>
            <a:off x="6565392" y="4498848"/>
            <a:ext cx="4828032" cy="1042416"/>
          </a:xfrm>
          <a:prstGeom prst="roundRect">
            <a:avLst>
              <a:gd name="adj" fmla="val 7018"/>
            </a:avLst>
          </a:prstGeom>
          <a:solidFill>
            <a:srgbClr val="FFFFFF"/>
          </a:solidFill>
          <a:ln w="12700">
            <a:solidFill>
              <a:srgbClr val="7E63D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6" name="Text 21"/>
          <p:cNvSpPr/>
          <p:nvPr/>
        </p:nvSpPr>
        <p:spPr>
          <a:xfrm>
            <a:off x="6693408" y="4590288"/>
            <a:ext cx="4572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ここでのメッセージ</a:t>
            </a:r>
            <a:endParaRPr lang="en-US" sz="1320" dirty="0"/>
          </a:p>
        </p:txBody>
      </p:sp>
      <p:sp>
        <p:nvSpPr>
          <p:cNvPr id="27" name="Text 22"/>
          <p:cNvSpPr/>
          <p:nvPr/>
        </p:nvSpPr>
        <p:spPr>
          <a:xfrm>
            <a:off x="6675120" y="488289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8" name="Text 23"/>
          <p:cNvSpPr/>
          <p:nvPr/>
        </p:nvSpPr>
        <p:spPr>
          <a:xfrm>
            <a:off x="6858000" y="4864608"/>
            <a:ext cx="44256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識別とは、仮定を使って「見えない量」を「見える量」に変換すること。</a:t>
            </a:r>
            <a:endParaRPr lang="en-US" sz="132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7E63D2"/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回帰は「因果効果を自動で作る装置」ではない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回帰は、識別仮定のもとで因果パラメータを推定するための道具である。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7E63D2">
              <a:alpha val="15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causal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38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316736"/>
            <a:ext cx="5650992" cy="4535424"/>
          </a:xfrm>
          <a:prstGeom prst="roundRect">
            <a:avLst>
              <a:gd name="adj" fmla="val 161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12" name="Image 0" descr="/mnt/data/lecture6_rebuilt_work/assets/regression_contro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2080026"/>
            <a:ext cx="5468112" cy="3283163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859536" y="1408176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Text 11"/>
          <p:cNvSpPr/>
          <p:nvPr/>
        </p:nvSpPr>
        <p:spPr>
          <a:xfrm>
            <a:off x="896112" y="1435608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controls and confounding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565392" y="1316736"/>
            <a:ext cx="4828032" cy="1426464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6" name="Shape 13"/>
          <p:cNvSpPr/>
          <p:nvPr/>
        </p:nvSpPr>
        <p:spPr>
          <a:xfrm>
            <a:off x="6675120" y="1408176"/>
            <a:ext cx="1417320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7" name="Text 14"/>
          <p:cNvSpPr/>
          <p:nvPr/>
        </p:nvSpPr>
        <p:spPr>
          <a:xfrm>
            <a:off x="6711696" y="1435608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regression with controls</a:t>
            </a:r>
            <a:endParaRPr lang="en-US" sz="9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9984" y="1756867"/>
            <a:ext cx="4498848" cy="399898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6711696" y="2212848"/>
            <a:ext cx="453542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β₁ を因果効果と読みたければ、「X を条件に潜在アウトカムと D が独立」などの仮定が要る。</a:t>
            </a:r>
            <a:endParaRPr lang="en-US" sz="1050" dirty="0"/>
          </a:p>
        </p:txBody>
      </p:sp>
      <p:sp>
        <p:nvSpPr>
          <p:cNvPr id="20" name="Shape 16"/>
          <p:cNvSpPr/>
          <p:nvPr/>
        </p:nvSpPr>
        <p:spPr>
          <a:xfrm>
            <a:off x="6565392" y="2962656"/>
            <a:ext cx="4828032" cy="2578608"/>
          </a:xfrm>
          <a:prstGeom prst="roundRect">
            <a:avLst>
              <a:gd name="adj" fmla="val 2837"/>
            </a:avLst>
          </a:prstGeom>
          <a:solidFill>
            <a:srgbClr val="FFFFFF"/>
          </a:solidFill>
          <a:ln w="12700">
            <a:solidFill>
              <a:srgbClr val="7E63D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1" name="Text 17"/>
          <p:cNvSpPr/>
          <p:nvPr/>
        </p:nvSpPr>
        <p:spPr>
          <a:xfrm>
            <a:off x="6693408" y="3054096"/>
            <a:ext cx="4572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回帰と識別はセットで考える</a:t>
            </a:r>
            <a:endParaRPr lang="en-US" sz="1320" dirty="0"/>
          </a:p>
        </p:txBody>
      </p:sp>
      <p:sp>
        <p:nvSpPr>
          <p:cNvPr id="22" name="Text 18"/>
          <p:cNvSpPr/>
          <p:nvPr/>
        </p:nvSpPr>
        <p:spPr>
          <a:xfrm>
            <a:off x="6675120" y="334670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3" name="Text 19"/>
          <p:cNvSpPr/>
          <p:nvPr/>
        </p:nvSpPr>
        <p:spPr>
          <a:xfrm>
            <a:off x="6858000" y="3328416"/>
            <a:ext cx="44256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どんな回帰式を書くのか。</a:t>
            </a:r>
            <a:endParaRPr lang="en-US" sz="1320" dirty="0"/>
          </a:p>
        </p:txBody>
      </p:sp>
      <p:sp>
        <p:nvSpPr>
          <p:cNvPr id="24" name="Text 20"/>
          <p:cNvSpPr/>
          <p:nvPr/>
        </p:nvSpPr>
        <p:spPr>
          <a:xfrm>
            <a:off x="6675120" y="36850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5" name="Text 21"/>
          <p:cNvSpPr/>
          <p:nvPr/>
        </p:nvSpPr>
        <p:spPr>
          <a:xfrm>
            <a:off x="6858000" y="3666744"/>
            <a:ext cx="44256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その係数を何として解釈するのか。</a:t>
            </a:r>
            <a:endParaRPr lang="en-US" sz="1320" dirty="0"/>
          </a:p>
        </p:txBody>
      </p:sp>
      <p:sp>
        <p:nvSpPr>
          <p:cNvPr id="26" name="Text 22"/>
          <p:cNvSpPr/>
          <p:nvPr/>
        </p:nvSpPr>
        <p:spPr>
          <a:xfrm>
            <a:off x="6675120" y="402336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7" name="Text 23"/>
          <p:cNvSpPr/>
          <p:nvPr/>
        </p:nvSpPr>
        <p:spPr>
          <a:xfrm>
            <a:off x="6858000" y="4005072"/>
            <a:ext cx="44256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その解釈にどんな仮定が必要か。</a:t>
            </a:r>
            <a:endParaRPr lang="en-US" sz="132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7E63D2"/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今後扱う識別戦略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見た目の違う各手法も、本質的には「欠けている反実仮想をどう埋めるか」の設計図である。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7E63D2">
              <a:alpha val="15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causal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39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316736"/>
            <a:ext cx="5687568" cy="4535424"/>
          </a:xfrm>
          <a:prstGeom prst="roundRect">
            <a:avLst>
              <a:gd name="adj" fmla="val 161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12" name="Image 0" descr="/mnt/data/lecture6_rebuilt_work/assets/methods_road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2118410"/>
            <a:ext cx="5504688" cy="3206397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859536" y="1408176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Text 11"/>
          <p:cNvSpPr/>
          <p:nvPr/>
        </p:nvSpPr>
        <p:spPr>
          <a:xfrm>
            <a:off x="896112" y="1435608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next designs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620256" y="1316736"/>
            <a:ext cx="4773168" cy="1883664"/>
          </a:xfrm>
          <a:prstGeom prst="roundRect">
            <a:avLst>
              <a:gd name="adj" fmla="val 3883"/>
            </a:avLst>
          </a:prstGeom>
          <a:solidFill>
            <a:srgbClr val="FFFFFF"/>
          </a:solidFill>
          <a:ln w="12700">
            <a:solidFill>
              <a:srgbClr val="7E63D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6" name="Text 13"/>
          <p:cNvSpPr/>
          <p:nvPr/>
        </p:nvSpPr>
        <p:spPr>
          <a:xfrm>
            <a:off x="6748272" y="1408176"/>
            <a:ext cx="451713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共通の 3 ステップ</a:t>
            </a:r>
            <a:endParaRPr lang="en-US" sz="1320" dirty="0"/>
          </a:p>
        </p:txBody>
      </p:sp>
      <p:sp>
        <p:nvSpPr>
          <p:cNvPr id="17" name="Text 14"/>
          <p:cNvSpPr/>
          <p:nvPr/>
        </p:nvSpPr>
        <p:spPr>
          <a:xfrm>
            <a:off x="6729984" y="170078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8" name="Text 15"/>
          <p:cNvSpPr/>
          <p:nvPr/>
        </p:nvSpPr>
        <p:spPr>
          <a:xfrm>
            <a:off x="6912864" y="1682496"/>
            <a:ext cx="43708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1) 知りたい因果パラメータを潜在アウトカムで定義する。</a:t>
            </a:r>
            <a:endParaRPr lang="en-US" sz="1320" dirty="0"/>
          </a:p>
        </p:txBody>
      </p:sp>
      <p:sp>
        <p:nvSpPr>
          <p:cNvPr id="19" name="Text 16"/>
          <p:cNvSpPr/>
          <p:nvPr/>
        </p:nvSpPr>
        <p:spPr>
          <a:xfrm>
            <a:off x="6729984" y="203911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0" name="Text 17"/>
          <p:cNvSpPr/>
          <p:nvPr/>
        </p:nvSpPr>
        <p:spPr>
          <a:xfrm>
            <a:off x="6912864" y="2020824"/>
            <a:ext cx="43708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2) 欠けている反実仮想がどこにあるか確認する。</a:t>
            </a:r>
            <a:endParaRPr lang="en-US" sz="1320" dirty="0"/>
          </a:p>
        </p:txBody>
      </p:sp>
      <p:sp>
        <p:nvSpPr>
          <p:cNvPr id="21" name="Text 18"/>
          <p:cNvSpPr/>
          <p:nvPr/>
        </p:nvSpPr>
        <p:spPr>
          <a:xfrm>
            <a:off x="6729984" y="237744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2" name="Text 19"/>
          <p:cNvSpPr/>
          <p:nvPr/>
        </p:nvSpPr>
        <p:spPr>
          <a:xfrm>
            <a:off x="6912864" y="2359152"/>
            <a:ext cx="43708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3) 仮定のもとで観測可能な量に書き直す。</a:t>
            </a:r>
            <a:endParaRPr lang="en-US" sz="1320" dirty="0"/>
          </a:p>
        </p:txBody>
      </p:sp>
      <p:sp>
        <p:nvSpPr>
          <p:cNvPr id="23" name="Shape 20"/>
          <p:cNvSpPr/>
          <p:nvPr/>
        </p:nvSpPr>
        <p:spPr>
          <a:xfrm>
            <a:off x="6620256" y="3438144"/>
            <a:ext cx="4773168" cy="1883664"/>
          </a:xfrm>
          <a:prstGeom prst="roundRect">
            <a:avLst>
              <a:gd name="adj" fmla="val 3883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4" name="Text 21"/>
          <p:cNvSpPr/>
          <p:nvPr/>
        </p:nvSpPr>
        <p:spPr>
          <a:xfrm>
            <a:off x="6748272" y="3529584"/>
            <a:ext cx="451713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その上で</a:t>
            </a:r>
            <a:endParaRPr lang="en-US" sz="1320" dirty="0"/>
          </a:p>
        </p:txBody>
      </p:sp>
      <p:sp>
        <p:nvSpPr>
          <p:cNvPr id="25" name="Text 22"/>
          <p:cNvSpPr/>
          <p:nvPr/>
        </p:nvSpPr>
        <p:spPr>
          <a:xfrm>
            <a:off x="6729984" y="382219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6" name="Text 23"/>
          <p:cNvSpPr/>
          <p:nvPr/>
        </p:nvSpPr>
        <p:spPr>
          <a:xfrm>
            <a:off x="6912864" y="3803904"/>
            <a:ext cx="43708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Difference-in-Differences</a:t>
            </a:r>
            <a:endParaRPr lang="en-US" sz="1320" dirty="0"/>
          </a:p>
        </p:txBody>
      </p:sp>
      <p:sp>
        <p:nvSpPr>
          <p:cNvPr id="27" name="Text 24"/>
          <p:cNvSpPr/>
          <p:nvPr/>
        </p:nvSpPr>
        <p:spPr>
          <a:xfrm>
            <a:off x="6729984" y="416052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8" name="Text 25"/>
          <p:cNvSpPr/>
          <p:nvPr/>
        </p:nvSpPr>
        <p:spPr>
          <a:xfrm>
            <a:off x="6912864" y="4142232"/>
            <a:ext cx="43708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Fixed Effects</a:t>
            </a:r>
            <a:endParaRPr lang="en-US" sz="1320" dirty="0"/>
          </a:p>
        </p:txBody>
      </p:sp>
      <p:sp>
        <p:nvSpPr>
          <p:cNvPr id="29" name="Text 26"/>
          <p:cNvSpPr/>
          <p:nvPr/>
        </p:nvSpPr>
        <p:spPr>
          <a:xfrm>
            <a:off x="6729984" y="449884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30" name="Text 27"/>
          <p:cNvSpPr/>
          <p:nvPr/>
        </p:nvSpPr>
        <p:spPr>
          <a:xfrm>
            <a:off x="6912864" y="4480560"/>
            <a:ext cx="43708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Instrumental Variables / Regression Discontinuity</a:t>
            </a:r>
            <a:endParaRPr lang="en-US" sz="13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Shape 1"/>
          <p:cNvSpPr/>
          <p:nvPr/>
        </p:nvSpPr>
        <p:spPr>
          <a:xfrm>
            <a:off x="0" y="6263640"/>
            <a:ext cx="12191695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640080" y="786384"/>
            <a:ext cx="1828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1188720"/>
            <a:ext cx="5669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重回帰の応用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658368" y="1783080"/>
            <a:ext cx="51206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1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関数形を変えることは、比較の仕方を変えることでもある。</a:t>
            </a:r>
            <a:endParaRPr lang="en-US" sz="1310" dirty="0"/>
          </a:p>
        </p:txBody>
      </p:sp>
      <p:sp>
        <p:nvSpPr>
          <p:cNvPr id="7" name="Text 5"/>
          <p:cNvSpPr/>
          <p:nvPr/>
        </p:nvSpPr>
        <p:spPr>
          <a:xfrm>
            <a:off x="749808" y="25420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932688" y="2523744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対数は「水準差」を「割合差」に読み替える。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749808" y="29992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932688" y="2980944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二次項・交差項は、効果が一定でないことを式にする。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749808" y="34564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932688" y="3438144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ダミー・カテゴリー・固定効果は、どの群を比べるかを明示する。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6400800" y="786384"/>
            <a:ext cx="5166360" cy="4709160"/>
          </a:xfrm>
          <a:prstGeom prst="roundRect">
            <a:avLst>
              <a:gd name="adj" fmla="val 1553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14" name="Image 0" descr="/mnt/data/lecture6_rebuilt_work/assets/log_mode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960" y="2430243"/>
            <a:ext cx="4892040" cy="1430585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676656" y="5230368"/>
            <a:ext cx="1234440" cy="310896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6" name="Text 13"/>
          <p:cNvSpPr/>
          <p:nvPr/>
        </p:nvSpPr>
        <p:spPr>
          <a:xfrm>
            <a:off x="704088" y="5285232"/>
            <a:ext cx="11795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forms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2103120" y="5230368"/>
            <a:ext cx="1508760" cy="310896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8" name="Text 15"/>
          <p:cNvSpPr/>
          <p:nvPr/>
        </p:nvSpPr>
        <p:spPr>
          <a:xfrm>
            <a:off x="2130552" y="5285232"/>
            <a:ext cx="145389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key idea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822192" y="5230368"/>
            <a:ext cx="1572768" cy="310896"/>
          </a:xfrm>
          <a:prstGeom prst="roundRect">
            <a:avLst/>
          </a:prstGeom>
          <a:solidFill>
            <a:srgbClr val="E2B935">
              <a:alpha val="16000"/>
            </a:srgbClr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0" name="Text 17"/>
          <p:cNvSpPr/>
          <p:nvPr/>
        </p:nvSpPr>
        <p:spPr>
          <a:xfrm>
            <a:off x="3849624" y="5285232"/>
            <a:ext cx="151790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comparison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2" name="Text 19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23" name="Text 20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講義のまとめ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前半の「式の書き方」と、後半の「識別の考え方」を一つに戻す。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summary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40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353312"/>
            <a:ext cx="3511296" cy="2980944"/>
          </a:xfrm>
          <a:prstGeom prst="roundRect">
            <a:avLst>
              <a:gd name="adj" fmla="val 2454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Text 10"/>
          <p:cNvSpPr/>
          <p:nvPr/>
        </p:nvSpPr>
        <p:spPr>
          <a:xfrm>
            <a:off x="877824" y="1444752"/>
            <a:ext cx="32552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1. 重回帰の応用</a:t>
            </a:r>
            <a:endParaRPr lang="en-US" sz="1320" dirty="0"/>
          </a:p>
        </p:txBody>
      </p:sp>
      <p:sp>
        <p:nvSpPr>
          <p:cNvPr id="13" name="Text 11"/>
          <p:cNvSpPr/>
          <p:nvPr/>
        </p:nvSpPr>
        <p:spPr>
          <a:xfrm>
            <a:off x="859536" y="173736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4" name="Text 12"/>
          <p:cNvSpPr/>
          <p:nvPr/>
        </p:nvSpPr>
        <p:spPr>
          <a:xfrm>
            <a:off x="1042416" y="1719072"/>
            <a:ext cx="3108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対数・二次項・交差項・ダミー・固定効果は、比較の設計図である。</a:t>
            </a:r>
            <a:endParaRPr lang="en-US" sz="1320" dirty="0"/>
          </a:p>
        </p:txBody>
      </p:sp>
      <p:sp>
        <p:nvSpPr>
          <p:cNvPr id="15" name="Text 13"/>
          <p:cNvSpPr/>
          <p:nvPr/>
        </p:nvSpPr>
        <p:spPr>
          <a:xfrm>
            <a:off x="859536" y="207568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6" name="Text 14"/>
          <p:cNvSpPr/>
          <p:nvPr/>
        </p:nvSpPr>
        <p:spPr>
          <a:xfrm>
            <a:off x="1042416" y="2057400"/>
            <a:ext cx="3108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重要なのは、何を一定にして何を比べるかを式で明示すること。</a:t>
            </a:r>
            <a:endParaRPr lang="en-US" sz="1320" dirty="0"/>
          </a:p>
        </p:txBody>
      </p:sp>
      <p:sp>
        <p:nvSpPr>
          <p:cNvPr id="17" name="Shape 15"/>
          <p:cNvSpPr/>
          <p:nvPr/>
        </p:nvSpPr>
        <p:spPr>
          <a:xfrm>
            <a:off x="4407408" y="1353312"/>
            <a:ext cx="3511296" cy="2980944"/>
          </a:xfrm>
          <a:prstGeom prst="roundRect">
            <a:avLst>
              <a:gd name="adj" fmla="val 2454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8" name="Text 16"/>
          <p:cNvSpPr/>
          <p:nvPr/>
        </p:nvSpPr>
        <p:spPr>
          <a:xfrm>
            <a:off x="4535424" y="1444752"/>
            <a:ext cx="32552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2. 実証研究の読み方</a:t>
            </a:r>
            <a:endParaRPr lang="en-US" sz="1320" dirty="0"/>
          </a:p>
        </p:txBody>
      </p:sp>
      <p:sp>
        <p:nvSpPr>
          <p:cNvPr id="19" name="Text 17"/>
          <p:cNvSpPr/>
          <p:nvPr/>
        </p:nvSpPr>
        <p:spPr>
          <a:xfrm>
            <a:off x="4517136" y="173736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0" name="Text 18"/>
          <p:cNvSpPr/>
          <p:nvPr/>
        </p:nvSpPr>
        <p:spPr>
          <a:xfrm>
            <a:off x="4700016" y="1719072"/>
            <a:ext cx="3108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有名論文でも、中心にあるのは基本的な回帰部品の組み合わせ。</a:t>
            </a:r>
            <a:endParaRPr lang="en-US" sz="1320" dirty="0"/>
          </a:p>
        </p:txBody>
      </p:sp>
      <p:sp>
        <p:nvSpPr>
          <p:cNvPr id="21" name="Text 19"/>
          <p:cNvSpPr/>
          <p:nvPr/>
        </p:nvSpPr>
        <p:spPr>
          <a:xfrm>
            <a:off x="4517136" y="207568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2" name="Text 20"/>
          <p:cNvSpPr/>
          <p:nvPr/>
        </p:nvSpPr>
        <p:spPr>
          <a:xfrm>
            <a:off x="4700016" y="2057400"/>
            <a:ext cx="3108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強い主張ほど、どの variation で識別しているかを丁寧に確認する。</a:t>
            </a:r>
            <a:endParaRPr lang="en-US" sz="1320" dirty="0"/>
          </a:p>
        </p:txBody>
      </p:sp>
      <p:sp>
        <p:nvSpPr>
          <p:cNvPr id="23" name="Shape 21"/>
          <p:cNvSpPr/>
          <p:nvPr/>
        </p:nvSpPr>
        <p:spPr>
          <a:xfrm>
            <a:off x="8065008" y="1353312"/>
            <a:ext cx="3328416" cy="2980944"/>
          </a:xfrm>
          <a:prstGeom prst="roundRect">
            <a:avLst>
              <a:gd name="adj" fmla="val 2454"/>
            </a:avLst>
          </a:prstGeom>
          <a:solidFill>
            <a:srgbClr val="FFFFFF"/>
          </a:solidFill>
          <a:ln w="12700">
            <a:solidFill>
              <a:srgbClr val="7E63D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4" name="Text 22"/>
          <p:cNvSpPr/>
          <p:nvPr/>
        </p:nvSpPr>
        <p:spPr>
          <a:xfrm>
            <a:off x="8193024" y="1444752"/>
            <a:ext cx="307238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3. 因果推論の入口</a:t>
            </a:r>
            <a:endParaRPr lang="en-US" sz="1320" dirty="0"/>
          </a:p>
        </p:txBody>
      </p:sp>
      <p:sp>
        <p:nvSpPr>
          <p:cNvPr id="25" name="Text 23"/>
          <p:cNvSpPr/>
          <p:nvPr/>
        </p:nvSpPr>
        <p:spPr>
          <a:xfrm>
            <a:off x="8174736" y="173736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6" name="Text 24"/>
          <p:cNvSpPr/>
          <p:nvPr/>
        </p:nvSpPr>
        <p:spPr>
          <a:xfrm>
            <a:off x="8357616" y="1719072"/>
            <a:ext cx="2926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潜在アウトカムで「見えない差」を書く。</a:t>
            </a:r>
            <a:endParaRPr lang="en-US" sz="1320" dirty="0"/>
          </a:p>
        </p:txBody>
      </p:sp>
      <p:sp>
        <p:nvSpPr>
          <p:cNvPr id="27" name="Text 25"/>
          <p:cNvSpPr/>
          <p:nvPr/>
        </p:nvSpPr>
        <p:spPr>
          <a:xfrm>
            <a:off x="8174736" y="207568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8" name="Text 26"/>
          <p:cNvSpPr/>
          <p:nvPr/>
        </p:nvSpPr>
        <p:spPr>
          <a:xfrm>
            <a:off x="8357616" y="2057400"/>
            <a:ext cx="2926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識別仮定でその差を観測可能な量に置き換える。</a:t>
            </a:r>
            <a:endParaRPr lang="en-US" sz="1320" dirty="0"/>
          </a:p>
        </p:txBody>
      </p:sp>
      <p:sp>
        <p:nvSpPr>
          <p:cNvPr id="29" name="Text 27"/>
          <p:cNvSpPr/>
          <p:nvPr/>
        </p:nvSpPr>
        <p:spPr>
          <a:xfrm>
            <a:off x="8174736" y="241401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30" name="Text 28"/>
          <p:cNvSpPr/>
          <p:nvPr/>
        </p:nvSpPr>
        <p:spPr>
          <a:xfrm>
            <a:off x="8357616" y="2395728"/>
            <a:ext cx="2926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回帰はその後に使う推定道具である。</a:t>
            </a:r>
            <a:endParaRPr lang="en-US" sz="1320" dirty="0"/>
          </a:p>
        </p:txBody>
      </p:sp>
      <p:sp>
        <p:nvSpPr>
          <p:cNvPr id="31" name="Shape 29"/>
          <p:cNvSpPr/>
          <p:nvPr/>
        </p:nvSpPr>
        <p:spPr>
          <a:xfrm>
            <a:off x="749808" y="4608576"/>
            <a:ext cx="2834640" cy="1170432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32" name="Image 0" descr="/mnt/data/lecture6_rebuilt_work/assets/methods_road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896" y="4974336"/>
            <a:ext cx="1224465" cy="713232"/>
          </a:xfrm>
          <a:prstGeom prst="rect">
            <a:avLst/>
          </a:prstGeom>
        </p:spPr>
      </p:pic>
      <p:sp>
        <p:nvSpPr>
          <p:cNvPr id="33" name="Shape 30"/>
          <p:cNvSpPr/>
          <p:nvPr/>
        </p:nvSpPr>
        <p:spPr>
          <a:xfrm>
            <a:off x="859536" y="4700016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4" name="Text 31"/>
          <p:cNvSpPr/>
          <p:nvPr/>
        </p:nvSpPr>
        <p:spPr>
          <a:xfrm>
            <a:off x="896112" y="4727448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next</a:t>
            </a:r>
            <a:endParaRPr lang="en-US" sz="900" dirty="0"/>
          </a:p>
        </p:txBody>
      </p:sp>
      <p:sp>
        <p:nvSpPr>
          <p:cNvPr id="35" name="Text 32"/>
          <p:cNvSpPr/>
          <p:nvPr/>
        </p:nvSpPr>
        <p:spPr>
          <a:xfrm>
            <a:off x="3822192" y="4754880"/>
            <a:ext cx="753465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2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結局いちばん大事なのは、「何を知りたいのか」「どの反実仮想が欠けているのか」「それをどんな仮定で埋めているのか」を言葉で説明できること。</a:t>
            </a:r>
            <a:endParaRPr lang="en-US" sz="1520" dirty="0"/>
          </a:p>
        </p:txBody>
      </p:sp>
      <p:sp>
        <p:nvSpPr>
          <p:cNvPr id="36" name="Text 33"/>
          <p:cNvSpPr/>
          <p:nvPr/>
        </p:nvSpPr>
        <p:spPr>
          <a:xfrm>
            <a:off x="3822192" y="5358384"/>
            <a:ext cx="7406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6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次回以降は、この枠組みを使って具体的な識別戦略を順に扱う。</a:t>
            </a:r>
            <a:endParaRPr lang="en-US" sz="116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重回帰の価値は関数形の設計にある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重回帰の強みは、説明変数の数ではなく、経済関係をどう書くかの自由度にある。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forms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417320"/>
            <a:ext cx="3246120" cy="1572768"/>
          </a:xfrm>
          <a:prstGeom prst="roundRect">
            <a:avLst>
              <a:gd name="adj" fmla="val 4651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859536" y="1527048"/>
            <a:ext cx="96012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896112" y="1554480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対数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914400" y="2057400"/>
            <a:ext cx="2880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割合で読む</a:t>
            </a:r>
            <a:endParaRPr lang="en-US" sz="1700" dirty="0"/>
          </a:p>
        </p:txBody>
      </p:sp>
      <p:sp>
        <p:nvSpPr>
          <p:cNvPr id="15" name="Shape 13"/>
          <p:cNvSpPr/>
          <p:nvPr/>
        </p:nvSpPr>
        <p:spPr>
          <a:xfrm>
            <a:off x="4480560" y="1417320"/>
            <a:ext cx="3246120" cy="1572768"/>
          </a:xfrm>
          <a:prstGeom prst="roundRect">
            <a:avLst>
              <a:gd name="adj" fmla="val 4651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6" name="Shape 14"/>
          <p:cNvSpPr/>
          <p:nvPr/>
        </p:nvSpPr>
        <p:spPr>
          <a:xfrm>
            <a:off x="4590288" y="1527048"/>
            <a:ext cx="96012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7" name="Text 15"/>
          <p:cNvSpPr/>
          <p:nvPr/>
        </p:nvSpPr>
        <p:spPr>
          <a:xfrm>
            <a:off x="4626864" y="1554480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二次項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4645152" y="2057400"/>
            <a:ext cx="2880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曲線を入れる</a:t>
            </a:r>
            <a:endParaRPr lang="en-US" sz="1700" dirty="0"/>
          </a:p>
        </p:txBody>
      </p:sp>
      <p:sp>
        <p:nvSpPr>
          <p:cNvPr id="19" name="Shape 17"/>
          <p:cNvSpPr/>
          <p:nvPr/>
        </p:nvSpPr>
        <p:spPr>
          <a:xfrm>
            <a:off x="8211312" y="1417320"/>
            <a:ext cx="3246120" cy="1572768"/>
          </a:xfrm>
          <a:prstGeom prst="roundRect">
            <a:avLst>
              <a:gd name="adj" fmla="val 4651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0" name="Shape 18"/>
          <p:cNvSpPr/>
          <p:nvPr/>
        </p:nvSpPr>
        <p:spPr>
          <a:xfrm>
            <a:off x="8321040" y="1527048"/>
            <a:ext cx="960120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1" name="Text 19"/>
          <p:cNvSpPr/>
          <p:nvPr/>
        </p:nvSpPr>
        <p:spPr>
          <a:xfrm>
            <a:off x="8357616" y="1554480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交差項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8375904" y="2057400"/>
            <a:ext cx="2880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効果の異質性</a:t>
            </a:r>
            <a:endParaRPr lang="en-US" sz="1700" dirty="0"/>
          </a:p>
        </p:txBody>
      </p:sp>
      <p:sp>
        <p:nvSpPr>
          <p:cNvPr id="23" name="Shape 21"/>
          <p:cNvSpPr/>
          <p:nvPr/>
        </p:nvSpPr>
        <p:spPr>
          <a:xfrm>
            <a:off x="749808" y="3401568"/>
            <a:ext cx="3246120" cy="1572768"/>
          </a:xfrm>
          <a:prstGeom prst="roundRect">
            <a:avLst>
              <a:gd name="adj" fmla="val 4651"/>
            </a:avLst>
          </a:prstGeom>
          <a:solidFill>
            <a:srgbClr val="FFFFFF"/>
          </a:solidFill>
          <a:ln w="12700">
            <a:solidFill>
              <a:srgbClr val="9BC53D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4" name="Shape 22"/>
          <p:cNvSpPr/>
          <p:nvPr/>
        </p:nvSpPr>
        <p:spPr>
          <a:xfrm>
            <a:off x="859536" y="3511296"/>
            <a:ext cx="960120" cy="210312"/>
          </a:xfrm>
          <a:prstGeom prst="roundRect">
            <a:avLst/>
          </a:prstGeom>
          <a:solidFill>
            <a:srgbClr val="9BC53D">
              <a:alpha val="16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5" name="Text 23"/>
          <p:cNvSpPr/>
          <p:nvPr/>
        </p:nvSpPr>
        <p:spPr>
          <a:xfrm>
            <a:off x="896112" y="3538728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ダミー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914400" y="4041648"/>
            <a:ext cx="2880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群差を比較</a:t>
            </a:r>
            <a:endParaRPr lang="en-US" sz="1700" dirty="0"/>
          </a:p>
        </p:txBody>
      </p:sp>
      <p:sp>
        <p:nvSpPr>
          <p:cNvPr id="27" name="Shape 25"/>
          <p:cNvSpPr/>
          <p:nvPr/>
        </p:nvSpPr>
        <p:spPr>
          <a:xfrm>
            <a:off x="4480560" y="3401568"/>
            <a:ext cx="3246120" cy="1572768"/>
          </a:xfrm>
          <a:prstGeom prst="roundRect">
            <a:avLst>
              <a:gd name="adj" fmla="val 4651"/>
            </a:avLst>
          </a:prstGeom>
          <a:solidFill>
            <a:srgbClr val="FFFFFF"/>
          </a:solidFill>
          <a:ln w="12700">
            <a:solidFill>
              <a:srgbClr val="7E63D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8" name="Shape 26"/>
          <p:cNvSpPr/>
          <p:nvPr/>
        </p:nvSpPr>
        <p:spPr>
          <a:xfrm>
            <a:off x="4590288" y="3511296"/>
            <a:ext cx="960120" cy="210312"/>
          </a:xfrm>
          <a:prstGeom prst="roundRect">
            <a:avLst/>
          </a:prstGeom>
          <a:solidFill>
            <a:srgbClr val="7E63D2">
              <a:alpha val="16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9" name="Text 27"/>
          <p:cNvSpPr/>
          <p:nvPr/>
        </p:nvSpPr>
        <p:spPr>
          <a:xfrm>
            <a:off x="4626864" y="3538728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固定効果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4645152" y="4041648"/>
            <a:ext cx="2880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不変要因を吸収</a:t>
            </a:r>
            <a:endParaRPr lang="en-US" sz="1700" dirty="0"/>
          </a:p>
        </p:txBody>
      </p:sp>
      <p:sp>
        <p:nvSpPr>
          <p:cNvPr id="31" name="Shape 29"/>
          <p:cNvSpPr/>
          <p:nvPr/>
        </p:nvSpPr>
        <p:spPr>
          <a:xfrm>
            <a:off x="8211312" y="3401568"/>
            <a:ext cx="3255264" cy="1920240"/>
          </a:xfrm>
          <a:prstGeom prst="roundRect">
            <a:avLst>
              <a:gd name="adj" fmla="val 3810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32" name="Image 0" descr="/mnt/data/lecture6_rebuilt_work/assets/log_mode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752" y="4049618"/>
            <a:ext cx="3072384" cy="898461"/>
          </a:xfrm>
          <a:prstGeom prst="rect">
            <a:avLst/>
          </a:prstGeom>
        </p:spPr>
      </p:pic>
      <p:sp>
        <p:nvSpPr>
          <p:cNvPr id="33" name="Shape 30"/>
          <p:cNvSpPr/>
          <p:nvPr/>
        </p:nvSpPr>
        <p:spPr>
          <a:xfrm>
            <a:off x="8321040" y="3493008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4" name="Text 31"/>
          <p:cNvSpPr/>
          <p:nvPr/>
        </p:nvSpPr>
        <p:spPr>
          <a:xfrm>
            <a:off x="8357616" y="3520440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preview</a:t>
            </a:r>
            <a:endParaRPr lang="en-US" sz="900" dirty="0"/>
          </a:p>
        </p:txBody>
      </p:sp>
      <p:sp>
        <p:nvSpPr>
          <p:cNvPr id="35" name="Text 32"/>
          <p:cNvSpPr/>
          <p:nvPr/>
        </p:nvSpPr>
        <p:spPr>
          <a:xfrm>
            <a:off x="768096" y="5486400"/>
            <a:ext cx="10972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以下では、各係数がどの比較を表しているかを図で確認する。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対数変数：係数解釈の 3 類型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どの変数に log を取ったかで、係数の単位と解釈が変わる。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forms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13232" y="1207008"/>
            <a:ext cx="3337560" cy="1408176"/>
          </a:xfrm>
          <a:prstGeom prst="roundRect">
            <a:avLst>
              <a:gd name="adj" fmla="val 5195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822960" y="1298448"/>
            <a:ext cx="141732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859536" y="1325880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log y on x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824" y="1703832"/>
            <a:ext cx="3008376" cy="286512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859536" y="2084832"/>
            <a:ext cx="30449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 が 1 単位増えると、y はおよそ 100β₁% 変化。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713232" y="2816352"/>
            <a:ext cx="3337560" cy="1408176"/>
          </a:xfrm>
          <a:prstGeom prst="roundRect">
            <a:avLst>
              <a:gd name="adj" fmla="val 5195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" name="Shape 14"/>
          <p:cNvSpPr/>
          <p:nvPr/>
        </p:nvSpPr>
        <p:spPr>
          <a:xfrm>
            <a:off x="822960" y="2907792"/>
            <a:ext cx="1417320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8" name="Text 15"/>
          <p:cNvSpPr/>
          <p:nvPr/>
        </p:nvSpPr>
        <p:spPr>
          <a:xfrm>
            <a:off x="859536" y="2935224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y on log x</a:t>
            </a:r>
            <a:endParaRPr lang="en-US" sz="900" dirty="0"/>
          </a:p>
        </p:txBody>
      </p:sp>
      <p:pic>
        <p:nvPicPr>
          <p:cNvPr id="19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824" y="3315414"/>
            <a:ext cx="3008376" cy="282035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859536" y="3694176"/>
            <a:ext cx="30449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 が 1% 増えると、y はおよそ β₁ / 100 だけ変化。</a:t>
            </a:r>
            <a:endParaRPr lang="en-US" sz="1050" dirty="0"/>
          </a:p>
        </p:txBody>
      </p:sp>
      <p:sp>
        <p:nvSpPr>
          <p:cNvPr id="21" name="Shape 17"/>
          <p:cNvSpPr/>
          <p:nvPr/>
        </p:nvSpPr>
        <p:spPr>
          <a:xfrm>
            <a:off x="713232" y="4425696"/>
            <a:ext cx="3337560" cy="1408176"/>
          </a:xfrm>
          <a:prstGeom prst="roundRect">
            <a:avLst>
              <a:gd name="adj" fmla="val 5195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2" name="Shape 18"/>
          <p:cNvSpPr/>
          <p:nvPr/>
        </p:nvSpPr>
        <p:spPr>
          <a:xfrm>
            <a:off x="822960" y="4517136"/>
            <a:ext cx="141732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3" name="Text 19"/>
          <p:cNvSpPr/>
          <p:nvPr/>
        </p:nvSpPr>
        <p:spPr>
          <a:xfrm>
            <a:off x="859536" y="4544568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log y on log x</a:t>
            </a:r>
            <a:endParaRPr lang="en-US" sz="900" dirty="0"/>
          </a:p>
        </p:txBody>
      </p:sp>
      <p:pic>
        <p:nvPicPr>
          <p:cNvPr id="24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824" y="4942706"/>
            <a:ext cx="3008376" cy="246140"/>
          </a:xfrm>
          <a:prstGeom prst="rect">
            <a:avLst/>
          </a:prstGeom>
        </p:spPr>
      </p:pic>
      <p:sp>
        <p:nvSpPr>
          <p:cNvPr id="25" name="Text 20"/>
          <p:cNvSpPr/>
          <p:nvPr/>
        </p:nvSpPr>
        <p:spPr>
          <a:xfrm>
            <a:off x="859536" y="5303520"/>
            <a:ext cx="30449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β₁ は弾力性。x が 1% 増えると y は β₁% 変化。</a:t>
            </a:r>
            <a:endParaRPr lang="en-US" sz="1050" dirty="0"/>
          </a:p>
        </p:txBody>
      </p:sp>
      <p:sp>
        <p:nvSpPr>
          <p:cNvPr id="26" name="Shape 21"/>
          <p:cNvSpPr/>
          <p:nvPr/>
        </p:nvSpPr>
        <p:spPr>
          <a:xfrm>
            <a:off x="4315968" y="1188720"/>
            <a:ext cx="7223760" cy="4709160"/>
          </a:xfrm>
          <a:prstGeom prst="roundRect">
            <a:avLst>
              <a:gd name="adj" fmla="val 155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27" name="Image 3" descr="/mnt/data/lecture6_rebuilt_work/assets/log_model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7408" y="2650974"/>
            <a:ext cx="7040880" cy="2058973"/>
          </a:xfrm>
          <a:prstGeom prst="rect">
            <a:avLst/>
          </a:prstGeom>
        </p:spPr>
      </p:pic>
      <p:sp>
        <p:nvSpPr>
          <p:cNvPr id="28" name="Shape 22"/>
          <p:cNvSpPr/>
          <p:nvPr/>
        </p:nvSpPr>
        <p:spPr>
          <a:xfrm>
            <a:off x="4425696" y="1280160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9" name="Text 23"/>
          <p:cNvSpPr/>
          <p:nvPr/>
        </p:nvSpPr>
        <p:spPr>
          <a:xfrm>
            <a:off x="4462272" y="1307592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visual intuition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対数を使うときの注意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便利だが、ゼロや負の値がある変数にはそのまま使えない。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forms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13232" y="1261872"/>
            <a:ext cx="5577840" cy="4617720"/>
          </a:xfrm>
          <a:prstGeom prst="roundRect">
            <a:avLst>
              <a:gd name="adj" fmla="val 1584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12" name="Image 0" descr="/mnt/data/lecture6_rebuilt_work/assets/log_doma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2759559"/>
            <a:ext cx="5394960" cy="1896666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822960" y="1353312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Text 11"/>
          <p:cNvSpPr/>
          <p:nvPr/>
        </p:nvSpPr>
        <p:spPr>
          <a:xfrm>
            <a:off x="859536" y="1380744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domain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492240" y="1261872"/>
            <a:ext cx="4992624" cy="1335024"/>
          </a:xfrm>
          <a:prstGeom prst="roundRect">
            <a:avLst>
              <a:gd name="adj" fmla="val 5479"/>
            </a:avLst>
          </a:prstGeom>
          <a:solidFill>
            <a:srgbClr val="FFFFFF"/>
          </a:solidFill>
          <a:ln w="12700">
            <a:solidFill>
              <a:srgbClr val="D35C5C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6" name="Text 13"/>
          <p:cNvSpPr/>
          <p:nvPr/>
        </p:nvSpPr>
        <p:spPr>
          <a:xfrm>
            <a:off x="6620256" y="1353312"/>
            <a:ext cx="4736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注意 1：正の値だけ</a:t>
            </a:r>
            <a:endParaRPr lang="en-US" sz="1320" dirty="0"/>
          </a:p>
        </p:txBody>
      </p:sp>
      <p:sp>
        <p:nvSpPr>
          <p:cNvPr id="17" name="Text 14"/>
          <p:cNvSpPr/>
          <p:nvPr/>
        </p:nvSpPr>
        <p:spPr>
          <a:xfrm>
            <a:off x="6601968" y="164592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8" name="Text 15"/>
          <p:cNvSpPr/>
          <p:nvPr/>
        </p:nvSpPr>
        <p:spPr>
          <a:xfrm>
            <a:off x="6784848" y="1627632"/>
            <a:ext cx="459028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log は x &gt; 0 でしか定義できない。</a:t>
            </a:r>
            <a:endParaRPr lang="en-US" sz="1320" dirty="0"/>
          </a:p>
        </p:txBody>
      </p:sp>
      <p:sp>
        <p:nvSpPr>
          <p:cNvPr id="19" name="Text 16"/>
          <p:cNvSpPr/>
          <p:nvPr/>
        </p:nvSpPr>
        <p:spPr>
          <a:xfrm>
            <a:off x="6601968" y="198424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0" name="Text 17"/>
          <p:cNvSpPr/>
          <p:nvPr/>
        </p:nvSpPr>
        <p:spPr>
          <a:xfrm>
            <a:off x="6784848" y="1965960"/>
            <a:ext cx="459028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 や負の値が多い変数では、前処理の意味を必ず説明する。</a:t>
            </a:r>
            <a:endParaRPr lang="en-US" sz="1320" dirty="0"/>
          </a:p>
        </p:txBody>
      </p:sp>
      <p:sp>
        <p:nvSpPr>
          <p:cNvPr id="21" name="Shape 18"/>
          <p:cNvSpPr/>
          <p:nvPr/>
        </p:nvSpPr>
        <p:spPr>
          <a:xfrm>
            <a:off x="6492240" y="2779776"/>
            <a:ext cx="4992624" cy="128016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2" name="Text 19"/>
          <p:cNvSpPr/>
          <p:nvPr/>
        </p:nvSpPr>
        <p:spPr>
          <a:xfrm>
            <a:off x="6620256" y="2871216"/>
            <a:ext cx="4736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注意 2：単位が変わる</a:t>
            </a:r>
            <a:endParaRPr lang="en-US" sz="1320" dirty="0"/>
          </a:p>
        </p:txBody>
      </p:sp>
      <p:sp>
        <p:nvSpPr>
          <p:cNvPr id="23" name="Text 20"/>
          <p:cNvSpPr/>
          <p:nvPr/>
        </p:nvSpPr>
        <p:spPr>
          <a:xfrm>
            <a:off x="6601968" y="316382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4" name="Text 21"/>
          <p:cNvSpPr/>
          <p:nvPr/>
        </p:nvSpPr>
        <p:spPr>
          <a:xfrm>
            <a:off x="6784848" y="3145536"/>
            <a:ext cx="459028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係数は水準差ではなく、割合や半弾力性として読む。</a:t>
            </a:r>
            <a:endParaRPr lang="en-US" sz="1320" dirty="0"/>
          </a:p>
        </p:txBody>
      </p:sp>
      <p:sp>
        <p:nvSpPr>
          <p:cNvPr id="25" name="Text 22"/>
          <p:cNvSpPr/>
          <p:nvPr/>
        </p:nvSpPr>
        <p:spPr>
          <a:xfrm>
            <a:off x="6601968" y="350215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6" name="Text 23"/>
          <p:cNvSpPr/>
          <p:nvPr/>
        </p:nvSpPr>
        <p:spPr>
          <a:xfrm>
            <a:off x="6784848" y="3483864"/>
            <a:ext cx="459028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「何が何%変わるのか」を毎回言葉で補う。</a:t>
            </a:r>
            <a:endParaRPr lang="en-US" sz="1320" dirty="0"/>
          </a:p>
        </p:txBody>
      </p:sp>
      <p:sp>
        <p:nvSpPr>
          <p:cNvPr id="27" name="Shape 24"/>
          <p:cNvSpPr/>
          <p:nvPr/>
        </p:nvSpPr>
        <p:spPr>
          <a:xfrm>
            <a:off x="6492240" y="4242816"/>
            <a:ext cx="4992624" cy="1444752"/>
          </a:xfrm>
          <a:prstGeom prst="roundRect">
            <a:avLst>
              <a:gd name="adj" fmla="val 5063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8" name="Text 25"/>
          <p:cNvSpPr/>
          <p:nvPr/>
        </p:nvSpPr>
        <p:spPr>
          <a:xfrm>
            <a:off x="6620256" y="4334256"/>
            <a:ext cx="4736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使いどころ</a:t>
            </a:r>
            <a:endParaRPr lang="en-US" sz="1320" dirty="0"/>
          </a:p>
        </p:txBody>
      </p:sp>
      <p:sp>
        <p:nvSpPr>
          <p:cNvPr id="29" name="Text 26"/>
          <p:cNvSpPr/>
          <p:nvPr/>
        </p:nvSpPr>
        <p:spPr>
          <a:xfrm>
            <a:off x="6601968" y="462686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30" name="Text 27"/>
          <p:cNvSpPr/>
          <p:nvPr/>
        </p:nvSpPr>
        <p:spPr>
          <a:xfrm>
            <a:off x="6784848" y="4608576"/>
            <a:ext cx="459028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賃金・売上・人口のようにスケールが大きく、差より比率が自然な変数でとくに有用。</a:t>
            </a:r>
            <a:endParaRPr lang="en-US" sz="13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二次項：非線形な関係を導入する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 の効果が一定でないなら、x² を入れて曲線を作る。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forms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389888"/>
            <a:ext cx="3566160" cy="1536192"/>
          </a:xfrm>
          <a:prstGeom prst="roundRect">
            <a:avLst>
              <a:gd name="adj" fmla="val 4762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859536" y="1481328"/>
            <a:ext cx="141732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896112" y="1508760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model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871009"/>
            <a:ext cx="3236976" cy="317917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896112" y="2395728"/>
            <a:ext cx="32735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β₂ &lt; 0 なら逆 U 字、β₂ &gt; 0 なら U 字。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749808" y="3154680"/>
            <a:ext cx="3566160" cy="1444752"/>
          </a:xfrm>
          <a:prstGeom prst="roundRect">
            <a:avLst>
              <a:gd name="adj" fmla="val 5063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" name="Shape 14"/>
          <p:cNvSpPr/>
          <p:nvPr/>
        </p:nvSpPr>
        <p:spPr>
          <a:xfrm>
            <a:off x="859536" y="3246120"/>
            <a:ext cx="141732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8" name="Text 15"/>
          <p:cNvSpPr/>
          <p:nvPr/>
        </p:nvSpPr>
        <p:spPr>
          <a:xfrm>
            <a:off x="896112" y="3273552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marginal effect</a:t>
            </a:r>
            <a:endParaRPr lang="en-US" sz="900" dirty="0"/>
          </a:p>
        </p:txBody>
      </p:sp>
      <p:pic>
        <p:nvPicPr>
          <p:cNvPr id="19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3799" y="3538728"/>
            <a:ext cx="1798178" cy="512064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896112" y="4069080"/>
            <a:ext cx="32735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限界効果そのものが x の値で変わる。</a:t>
            </a:r>
            <a:endParaRPr lang="en-US" sz="1050" dirty="0"/>
          </a:p>
        </p:txBody>
      </p:sp>
      <p:sp>
        <p:nvSpPr>
          <p:cNvPr id="21" name="Shape 17"/>
          <p:cNvSpPr/>
          <p:nvPr/>
        </p:nvSpPr>
        <p:spPr>
          <a:xfrm>
            <a:off x="749808" y="4800600"/>
            <a:ext cx="356616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2700">
            <a:solidFill>
              <a:srgbClr val="E2B935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2" name="Text 18"/>
          <p:cNvSpPr/>
          <p:nvPr/>
        </p:nvSpPr>
        <p:spPr>
          <a:xfrm>
            <a:off x="877824" y="4892040"/>
            <a:ext cx="33101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典型例</a:t>
            </a:r>
            <a:endParaRPr lang="en-US" sz="1320" dirty="0"/>
          </a:p>
        </p:txBody>
      </p:sp>
      <p:sp>
        <p:nvSpPr>
          <p:cNvPr id="23" name="Text 19"/>
          <p:cNvSpPr/>
          <p:nvPr/>
        </p:nvSpPr>
        <p:spPr>
          <a:xfrm>
            <a:off x="859536" y="518464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4" name="Text 20"/>
          <p:cNvSpPr/>
          <p:nvPr/>
        </p:nvSpPr>
        <p:spPr>
          <a:xfrm>
            <a:off x="1042416" y="5166360"/>
            <a:ext cx="316382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年齢と賃金、勉強時間と成績、広告費と売上。</a:t>
            </a:r>
            <a:endParaRPr lang="en-US" sz="1320" dirty="0"/>
          </a:p>
        </p:txBody>
      </p:sp>
      <p:sp>
        <p:nvSpPr>
          <p:cNvPr id="25" name="Shape 21"/>
          <p:cNvSpPr/>
          <p:nvPr/>
        </p:nvSpPr>
        <p:spPr>
          <a:xfrm>
            <a:off x="4553712" y="1389888"/>
            <a:ext cx="6894576" cy="4462272"/>
          </a:xfrm>
          <a:prstGeom prst="roundRect">
            <a:avLst>
              <a:gd name="adj" fmla="val 1639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26" name="Image 2" descr="/mnt/data/lecture6_rebuilt_work/assets/quadratic_shap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152" y="2578394"/>
            <a:ext cx="6711696" cy="2359581"/>
          </a:xfrm>
          <a:prstGeom prst="rect">
            <a:avLst/>
          </a:prstGeom>
        </p:spPr>
      </p:pic>
      <p:sp>
        <p:nvSpPr>
          <p:cNvPr id="27" name="Shape 22"/>
          <p:cNvSpPr/>
          <p:nvPr/>
        </p:nvSpPr>
        <p:spPr>
          <a:xfrm>
            <a:off x="4663440" y="1481328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8" name="Text 23"/>
          <p:cNvSpPr/>
          <p:nvPr/>
        </p:nvSpPr>
        <p:spPr>
          <a:xfrm>
            <a:off x="4700016" y="1508760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u-shape / inverted-u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06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二次項：頂点と限界効果を読む</a:t>
            </a: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418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二次項は「どこで増加から減少に変わるか」を計算できる。</a:t>
            </a:r>
            <a:endParaRPr lang="en-US" sz="104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10405872" y="256032"/>
            <a:ext cx="1280160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10442448" y="283464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forms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926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6 ｜ Applied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68096" y="1316736"/>
            <a:ext cx="3712464" cy="1408176"/>
          </a:xfrm>
          <a:prstGeom prst="roundRect">
            <a:avLst>
              <a:gd name="adj" fmla="val 5195"/>
            </a:avLst>
          </a:prstGeom>
          <a:solidFill>
            <a:srgbClr val="FFFFFF"/>
          </a:solidFill>
          <a:ln w="12700">
            <a:solidFill>
              <a:srgbClr val="D35C5C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877824" y="1408176"/>
            <a:ext cx="1417320" cy="210312"/>
          </a:xfrm>
          <a:prstGeom prst="roundRect">
            <a:avLst/>
          </a:prstGeom>
          <a:solidFill>
            <a:srgbClr val="D35C5C">
              <a:alpha val="16000"/>
            </a:srgbClr>
          </a:solidFill>
          <a:ln w="12700">
            <a:solidFill>
              <a:srgbClr val="D35C5C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914400" y="1435608"/>
            <a:ext cx="13441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turning point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6767" y="1700784"/>
            <a:ext cx="1155121" cy="512064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914400" y="2194560"/>
            <a:ext cx="341985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最大点・最小点の位置は β₁ と β₂ の比で決まる。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768096" y="2907792"/>
            <a:ext cx="3712464" cy="2468880"/>
          </a:xfrm>
          <a:prstGeom prst="roundRect">
            <a:avLst>
              <a:gd name="adj" fmla="val 2963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" name="Text 14"/>
          <p:cNvSpPr/>
          <p:nvPr/>
        </p:nvSpPr>
        <p:spPr>
          <a:xfrm>
            <a:off x="896112" y="2999232"/>
            <a:ext cx="34564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解釈</a:t>
            </a:r>
            <a:endParaRPr lang="en-US" sz="1320" dirty="0"/>
          </a:p>
        </p:txBody>
      </p:sp>
      <p:sp>
        <p:nvSpPr>
          <p:cNvPr id="18" name="Text 15"/>
          <p:cNvSpPr/>
          <p:nvPr/>
        </p:nvSpPr>
        <p:spPr>
          <a:xfrm>
            <a:off x="877824" y="329184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9" name="Text 16"/>
          <p:cNvSpPr/>
          <p:nvPr/>
        </p:nvSpPr>
        <p:spPr>
          <a:xfrm>
            <a:off x="1060704" y="3273552"/>
            <a:ext cx="33101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 &lt; x* では限界効果の符号が一方、x &gt; x* では逆になる。</a:t>
            </a:r>
            <a:endParaRPr lang="en-US" sz="1320" dirty="0"/>
          </a:p>
        </p:txBody>
      </p:sp>
      <p:sp>
        <p:nvSpPr>
          <p:cNvPr id="20" name="Text 17"/>
          <p:cNvSpPr/>
          <p:nvPr/>
        </p:nvSpPr>
        <p:spPr>
          <a:xfrm>
            <a:off x="877824" y="363016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1" name="Text 18"/>
          <p:cNvSpPr/>
          <p:nvPr/>
        </p:nvSpPr>
        <p:spPr>
          <a:xfrm>
            <a:off x="1060704" y="3611880"/>
            <a:ext cx="33101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 β₁ だけを見ても「x の効果」は言えない。</a:t>
            </a:r>
            <a:endParaRPr lang="en-US" sz="1320" dirty="0"/>
          </a:p>
        </p:txBody>
      </p:sp>
      <p:sp>
        <p:nvSpPr>
          <p:cNvPr id="22" name="Text 19"/>
          <p:cNvSpPr/>
          <p:nvPr/>
        </p:nvSpPr>
        <p:spPr>
          <a:xfrm>
            <a:off x="877824" y="396849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3" name="Text 20"/>
          <p:cNvSpPr/>
          <p:nvPr/>
        </p:nvSpPr>
        <p:spPr>
          <a:xfrm>
            <a:off x="1060704" y="3950208"/>
            <a:ext cx="33101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実証では、頂点がサンプルの範囲内かどうかも確認する。</a:t>
            </a:r>
            <a:endParaRPr lang="en-US" sz="1320" dirty="0"/>
          </a:p>
        </p:txBody>
      </p:sp>
      <p:sp>
        <p:nvSpPr>
          <p:cNvPr id="24" name="Shape 21"/>
          <p:cNvSpPr/>
          <p:nvPr/>
        </p:nvSpPr>
        <p:spPr>
          <a:xfrm>
            <a:off x="4663440" y="1316736"/>
            <a:ext cx="6729984" cy="4535424"/>
          </a:xfrm>
          <a:prstGeom prst="roundRect">
            <a:avLst>
              <a:gd name="adj" fmla="val 161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25" name="Image 1" descr="/mnt/data/lecture6_rebuilt_work/assets/vertex_marg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0" y="1851356"/>
            <a:ext cx="6547104" cy="3740504"/>
          </a:xfrm>
          <a:prstGeom prst="rect">
            <a:avLst/>
          </a:prstGeom>
        </p:spPr>
      </p:pic>
      <p:sp>
        <p:nvSpPr>
          <p:cNvPr id="26" name="Shape 22"/>
          <p:cNvSpPr/>
          <p:nvPr/>
        </p:nvSpPr>
        <p:spPr>
          <a:xfrm>
            <a:off x="4773168" y="1408176"/>
            <a:ext cx="146304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7" name="Text 23"/>
          <p:cNvSpPr/>
          <p:nvPr/>
        </p:nvSpPr>
        <p:spPr>
          <a:xfrm>
            <a:off x="4809744" y="1435608"/>
            <a:ext cx="13898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turning point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Noto Sans CJK JP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Noto Sans CJK JP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5859</Words>
  <Application>Microsoft Macintosh PowerPoint</Application>
  <PresentationFormat>ワイド画面</PresentationFormat>
  <Paragraphs>711</Paragraphs>
  <Slides>40</Slides>
  <Notes>40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3" baseType="lpstr">
      <vt:lpstr>Noto Sans CJK JP</vt:lpstr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6：重回帰の応用と潜在アウトカム</dc:title>
  <dc:subject>Lecture 6: Applied multiple regression and potential outcomes</dc:subject>
  <dc:creator>OpenAI</dc:creator>
  <cp:lastModifiedBy>池上　慧</cp:lastModifiedBy>
  <cp:revision>2</cp:revision>
  <dcterms:created xsi:type="dcterms:W3CDTF">2026-03-15T02:45:40Z</dcterms:created>
  <dcterms:modified xsi:type="dcterms:W3CDTF">2026-03-16T03:22:37Z</dcterms:modified>
</cp:coreProperties>
</file>