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6" d="100"/>
          <a:sy n="126" d="100"/>
        </p:scale>
        <p:origin x="2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749000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 Application details adapted from the Card and Krueger discussion in lecture7_revised.qmd/html.
[/Sources]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 Application details adapted from the Carpenter, Postolek, and Warman discussion in lecture7_revised.qmd/html.
[/Sources]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 Methodological discussion adapted from the Callaway and Sant’Anna section in lecture7_revised.qmd/html.
[/Sources]</a:t>
            </a:r>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 /mnt/data/lecture7_revised.qmd (user-provided lecture manuscript)
- /mnt/data/lecture7_revised.html (user-provided rendered HTML reference)
- Content and wording in this slide were adapted from the user-provided lecture manuscript and HTML.
[/Sources]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bg>
      <p:bgPr>
        <a:solidFill>
          <a:srgbClr val="FBFCFE"/>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5.svg"/><Relationship Id="rId4" Type="http://schemas.openxmlformats.org/officeDocument/2006/relationships/image" Target="../media/image14.svg"/></Relationships>
</file>

<file path=ppt/slides/_rels/slide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22.svg"/><Relationship Id="rId4" Type="http://schemas.openxmlformats.org/officeDocument/2006/relationships/image" Target="../media/image21.svg"/></Relationships>
</file>

<file path=ppt/slides/_rels/slide2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28.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5.svg"/></Relationships>
</file>

<file path=ppt/slides/_rels/slide32.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36.svg"/></Relationships>
</file>

<file path=ppt/slides/_rels/slide41.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4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8.svg"/></Relationships>
</file>

<file path=ppt/slides/_rels/slide44.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40.svg"/></Relationships>
</file>

<file path=ppt/slides/_rels/slide45.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46.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notesSlide" Target="../notesSlides/notesSlide46.xml"/><Relationship Id="rId1" Type="http://schemas.openxmlformats.org/officeDocument/2006/relationships/slideLayout" Target="../slideLayouts/slideLayout2.xml"/><Relationship Id="rId6" Type="http://schemas.openxmlformats.org/officeDocument/2006/relationships/image" Target="../media/image44.svg"/><Relationship Id="rId5" Type="http://schemas.openxmlformats.org/officeDocument/2006/relationships/image" Target="../media/image43.svg"/><Relationship Id="rId4" Type="http://schemas.openxmlformats.org/officeDocument/2006/relationships/image" Target="../media/image42.svg"/></Relationships>
</file>

<file path=ppt/slides/_rels/slide47.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5.sv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46.sv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notesSlide" Target="../notesSlides/notesSlide51.xml"/><Relationship Id="rId1" Type="http://schemas.openxmlformats.org/officeDocument/2006/relationships/slideLayout" Target="../slideLayouts/slideLayout2.xml"/><Relationship Id="rId5" Type="http://schemas.openxmlformats.org/officeDocument/2006/relationships/image" Target="../media/image50.svg"/><Relationship Id="rId4" Type="http://schemas.openxmlformats.org/officeDocument/2006/relationships/image" Target="../media/image49.sv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4" name="Text 2"/>
          <p:cNvSpPr/>
          <p:nvPr/>
        </p:nvSpPr>
        <p:spPr>
          <a:xfrm>
            <a:off x="713232" y="749808"/>
            <a:ext cx="1645920" cy="256032"/>
          </a:xfrm>
          <a:prstGeom prst="rect">
            <a:avLst/>
          </a:prstGeom>
          <a:noFill/>
          <a:ln/>
        </p:spPr>
        <p:txBody>
          <a:bodyPr wrap="square" lIns="0" tIns="0" rIns="0" bIns="0" rtlCol="0" anchor="ctr">
            <a:normAutofit/>
          </a:bodyPr>
          <a:lstStyle/>
          <a:p>
            <a:pPr marL="0" indent="0">
              <a:buNone/>
            </a:pPr>
            <a:r>
              <a:rPr lang="en-US" sz="1500" b="1" dirty="0">
                <a:solidFill>
                  <a:srgbClr val="D4DFEA"/>
                </a:solidFill>
                <a:latin typeface="Noto Sans CJK JP" pitchFamily="34" charset="0"/>
                <a:ea typeface="Noto Sans CJK JP" pitchFamily="34" charset="-122"/>
                <a:cs typeface="Noto Sans CJK JP" pitchFamily="34" charset="-120"/>
              </a:rPr>
              <a:t>Lecture 7</a:t>
            </a:r>
            <a:endParaRPr lang="en-US" sz="1500" dirty="0"/>
          </a:p>
        </p:txBody>
      </p:sp>
      <p:sp>
        <p:nvSpPr>
          <p:cNvPr id="5" name="Text 3"/>
          <p:cNvSpPr/>
          <p:nvPr/>
        </p:nvSpPr>
        <p:spPr>
          <a:xfrm>
            <a:off x="713232" y="1207008"/>
            <a:ext cx="5074920" cy="603504"/>
          </a:xfrm>
          <a:prstGeom prst="rect">
            <a:avLst/>
          </a:prstGeom>
          <a:noFill/>
          <a:ln/>
        </p:spPr>
        <p:txBody>
          <a:bodyPr wrap="square" lIns="0" tIns="0" rIns="0" bIns="0" rtlCol="0" anchor="ctr">
            <a:normAutofit/>
          </a:bodyPr>
          <a:lstStyle/>
          <a:p>
            <a:pPr marL="0" indent="0">
              <a:buNone/>
            </a:pPr>
            <a:r>
              <a:rPr lang="en-US" sz="3000" b="1" dirty="0">
                <a:solidFill>
                  <a:srgbClr val="FFFFFF"/>
                </a:solidFill>
                <a:latin typeface="Noto Serif CJK JP" pitchFamily="34" charset="0"/>
                <a:ea typeface="Noto Serif CJK JP" pitchFamily="34" charset="-122"/>
                <a:cs typeface="Noto Serif CJK JP" pitchFamily="34" charset="-120"/>
              </a:rPr>
              <a:t>Difference-in-Differences</a:t>
            </a:r>
            <a:endParaRPr lang="en-US" sz="3000" dirty="0"/>
          </a:p>
        </p:txBody>
      </p:sp>
      <p:sp>
        <p:nvSpPr>
          <p:cNvPr id="6" name="Text 4"/>
          <p:cNvSpPr/>
          <p:nvPr/>
        </p:nvSpPr>
        <p:spPr>
          <a:xfrm>
            <a:off x="749808" y="1965960"/>
            <a:ext cx="4297680" cy="256032"/>
          </a:xfrm>
          <a:prstGeom prst="rect">
            <a:avLst/>
          </a:prstGeom>
          <a:noFill/>
          <a:ln/>
        </p:spPr>
        <p:txBody>
          <a:bodyPr wrap="square" lIns="0" tIns="0" rIns="0" bIns="0" rtlCol="0" anchor="ctr">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2群2期・event study・staggered DiD</a:t>
            </a:r>
            <a:endParaRPr lang="en-US" sz="1580" dirty="0"/>
          </a:p>
        </p:txBody>
      </p:sp>
      <p:sp>
        <p:nvSpPr>
          <p:cNvPr id="7" name="Text 5"/>
          <p:cNvSpPr/>
          <p:nvPr/>
        </p:nvSpPr>
        <p:spPr>
          <a:xfrm>
            <a:off x="749808" y="2487168"/>
            <a:ext cx="4937760" cy="841248"/>
          </a:xfrm>
          <a:prstGeom prst="rect">
            <a:avLst/>
          </a:prstGeom>
          <a:noFill/>
          <a:ln/>
        </p:spPr>
        <p:txBody>
          <a:bodyPr wrap="square" lIns="0" tIns="0" rIns="0" bIns="0" rtlCol="0" anchor="t">
            <a:normAutofit/>
          </a:bodyPr>
          <a:lstStyle/>
          <a:p>
            <a:pPr marL="0" indent="0">
              <a:buNone/>
            </a:pPr>
            <a:r>
              <a:rPr lang="en-US" sz="1620" dirty="0">
                <a:solidFill>
                  <a:srgbClr val="E6EEF5"/>
                </a:solidFill>
                <a:latin typeface="Noto Sans CJK JP" pitchFamily="34" charset="0"/>
                <a:ea typeface="Noto Sans CJK JP" pitchFamily="34" charset="-122"/>
                <a:cs typeface="Noto Sans CJK JP" pitchFamily="34" charset="-120"/>
              </a:rPr>
              <a:t>前後比較と群間比較がそれぞれ何に失敗するのかを確認し、</a:t>
            </a:r>
            <a:endParaRPr lang="en-US" sz="1620" dirty="0"/>
          </a:p>
          <a:p>
            <a:pPr marL="0" indent="0">
              <a:buNone/>
            </a:pPr>
            <a:r>
              <a:rPr lang="en-US" sz="1620" dirty="0">
                <a:solidFill>
                  <a:srgbClr val="E6EEF5"/>
                </a:solidFill>
                <a:latin typeface="Noto Sans CJK JP" pitchFamily="34" charset="0"/>
                <a:ea typeface="Noto Sans CJK JP" pitchFamily="34" charset="-122"/>
                <a:cs typeface="Noto Sans CJK JP" pitchFamily="34" charset="-120"/>
              </a:rPr>
              <a:t>そこから DiD、event study、staggered DiD へ進む。</a:t>
            </a:r>
            <a:endParaRPr lang="en-US" sz="1620" dirty="0"/>
          </a:p>
        </p:txBody>
      </p:sp>
      <p:sp>
        <p:nvSpPr>
          <p:cNvPr id="8" name="Shape 6"/>
          <p:cNvSpPr/>
          <p:nvPr/>
        </p:nvSpPr>
        <p:spPr>
          <a:xfrm>
            <a:off x="5916168" y="960120"/>
            <a:ext cx="5440680" cy="3520440"/>
          </a:xfrm>
          <a:prstGeom prst="roundRect">
            <a:avLst>
              <a:gd name="adj" fmla="val 3117"/>
            </a:avLst>
          </a:prstGeom>
          <a:solidFill>
            <a:srgbClr val="FFFFFF"/>
          </a:solidFill>
          <a:ln w="12700">
            <a:solidFill>
              <a:srgbClr val="4C78A8"/>
            </a:solidFill>
            <a:prstDash val="solid"/>
          </a:ln>
          <a:effectLst>
            <a:outerShdw blurRad="15240" dist="4445" dir="2700000" algn="bl" rotWithShape="0">
              <a:srgbClr val="000000">
                <a:alpha val="10000"/>
              </a:srgbClr>
            </a:outerShdw>
          </a:effectLst>
        </p:spPr>
        <p:txBody>
          <a:bodyPr/>
          <a:lstStyle/>
          <a:p>
            <a:endParaRPr lang="ja-JP" altLang="en-US"/>
          </a:p>
        </p:txBody>
      </p:sp>
      <p:sp>
        <p:nvSpPr>
          <p:cNvPr id="9" name="Shape 7"/>
          <p:cNvSpPr/>
          <p:nvPr/>
        </p:nvSpPr>
        <p:spPr>
          <a:xfrm>
            <a:off x="6025896" y="1069848"/>
            <a:ext cx="178308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0" name="Text 8"/>
          <p:cNvSpPr/>
          <p:nvPr/>
        </p:nvSpPr>
        <p:spPr>
          <a:xfrm>
            <a:off x="6053328" y="1078992"/>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intuition</a:t>
            </a:r>
            <a:endParaRPr lang="en-US" sz="950" dirty="0"/>
          </a:p>
        </p:txBody>
      </p:sp>
      <p:pic>
        <p:nvPicPr>
          <p:cNvPr id="11"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025896" y="1362456"/>
            <a:ext cx="5221224" cy="3008376"/>
          </a:xfrm>
          <a:prstGeom prst="rect">
            <a:avLst/>
          </a:prstGeom>
        </p:spPr>
      </p:pic>
      <p:sp>
        <p:nvSpPr>
          <p:cNvPr id="12" name="Shape 9"/>
          <p:cNvSpPr/>
          <p:nvPr/>
        </p:nvSpPr>
        <p:spPr>
          <a:xfrm>
            <a:off x="768096" y="4069080"/>
            <a:ext cx="786384" cy="265176"/>
          </a:xfrm>
          <a:prstGeom prst="roundRect">
            <a:avLst>
              <a:gd name="adj" fmla="val 27586"/>
            </a:avLst>
          </a:prstGeom>
          <a:solidFill>
            <a:srgbClr val="0F766E">
              <a:alpha val="12000"/>
            </a:srgbClr>
          </a:solidFill>
          <a:ln w="12700">
            <a:solidFill>
              <a:srgbClr val="0F766E"/>
            </a:solidFill>
            <a:prstDash val="solid"/>
          </a:ln>
        </p:spPr>
        <p:txBody>
          <a:bodyPr/>
          <a:lstStyle/>
          <a:p>
            <a:endParaRPr lang="ja-JP" altLang="en-US"/>
          </a:p>
        </p:txBody>
      </p:sp>
      <p:sp>
        <p:nvSpPr>
          <p:cNvPr id="13" name="Text 10"/>
          <p:cNvSpPr/>
          <p:nvPr/>
        </p:nvSpPr>
        <p:spPr>
          <a:xfrm>
            <a:off x="795528" y="4078224"/>
            <a:ext cx="731520" cy="246888"/>
          </a:xfrm>
          <a:prstGeom prst="rect">
            <a:avLst/>
          </a:prstGeom>
          <a:noFill/>
          <a:ln/>
        </p:spPr>
        <p:txBody>
          <a:bodyPr wrap="square" lIns="0" tIns="0" rIns="0" bIns="0" rtlCol="0" anchor="ctr">
            <a:normAutofit/>
          </a:bodyPr>
          <a:lstStyle/>
          <a:p>
            <a:pPr marL="0" indent="0" algn="ctr">
              <a:buNone/>
            </a:pPr>
            <a:r>
              <a:rPr lang="en-US" sz="1040" b="1" dirty="0">
                <a:solidFill>
                  <a:srgbClr val="0F766E"/>
                </a:solidFill>
                <a:latin typeface="Noto Sans CJK JP" pitchFamily="34" charset="0"/>
                <a:ea typeface="Noto Sans CJK JP" pitchFamily="34" charset="-122"/>
                <a:cs typeface="Noto Sans CJK JP" pitchFamily="34" charset="-120"/>
              </a:rPr>
              <a:t>導入</a:t>
            </a:r>
            <a:endParaRPr lang="en-US" sz="1040" dirty="0"/>
          </a:p>
        </p:txBody>
      </p:sp>
      <p:sp>
        <p:nvSpPr>
          <p:cNvPr id="14" name="Shape 11"/>
          <p:cNvSpPr/>
          <p:nvPr/>
        </p:nvSpPr>
        <p:spPr>
          <a:xfrm>
            <a:off x="1673352" y="4069080"/>
            <a:ext cx="1097280" cy="265176"/>
          </a:xfrm>
          <a:prstGeom prst="roundRect">
            <a:avLst>
              <a:gd name="adj" fmla="val 27586"/>
            </a:avLst>
          </a:prstGeom>
          <a:solidFill>
            <a:srgbClr val="4C78A8">
              <a:alpha val="12000"/>
            </a:srgbClr>
          </a:solidFill>
          <a:ln w="12700">
            <a:solidFill>
              <a:srgbClr val="4C78A8"/>
            </a:solidFill>
            <a:prstDash val="solid"/>
          </a:ln>
        </p:spPr>
        <p:txBody>
          <a:bodyPr/>
          <a:lstStyle/>
          <a:p>
            <a:endParaRPr lang="ja-JP" altLang="en-US"/>
          </a:p>
        </p:txBody>
      </p:sp>
      <p:sp>
        <p:nvSpPr>
          <p:cNvPr id="15" name="Text 12"/>
          <p:cNvSpPr/>
          <p:nvPr/>
        </p:nvSpPr>
        <p:spPr>
          <a:xfrm>
            <a:off x="1700784" y="4078224"/>
            <a:ext cx="1042416" cy="246888"/>
          </a:xfrm>
          <a:prstGeom prst="rect">
            <a:avLst/>
          </a:prstGeom>
          <a:noFill/>
          <a:ln/>
        </p:spPr>
        <p:txBody>
          <a:bodyPr wrap="square" lIns="0" tIns="0" rIns="0" bIns="0" rtlCol="0" anchor="ctr">
            <a:normAutofit/>
          </a:bodyPr>
          <a:lstStyle/>
          <a:p>
            <a:pPr marL="0" indent="0" algn="ctr">
              <a:buNone/>
            </a:pPr>
            <a:r>
              <a:rPr lang="en-US" sz="1040" b="1" dirty="0">
                <a:solidFill>
                  <a:srgbClr val="4C78A8"/>
                </a:solidFill>
                <a:latin typeface="Noto Sans CJK JP" pitchFamily="34" charset="0"/>
                <a:ea typeface="Noto Sans CJK JP" pitchFamily="34" charset="-122"/>
                <a:cs typeface="Noto Sans CJK JP" pitchFamily="34" charset="-120"/>
              </a:rPr>
              <a:t>basic DiD</a:t>
            </a:r>
            <a:endParaRPr lang="en-US" sz="1040" dirty="0"/>
          </a:p>
        </p:txBody>
      </p:sp>
      <p:sp>
        <p:nvSpPr>
          <p:cNvPr id="16" name="Shape 13"/>
          <p:cNvSpPr/>
          <p:nvPr/>
        </p:nvSpPr>
        <p:spPr>
          <a:xfrm>
            <a:off x="2889504" y="4069080"/>
            <a:ext cx="1170432" cy="265176"/>
          </a:xfrm>
          <a:prstGeom prst="roundRect">
            <a:avLst>
              <a:gd name="adj" fmla="val 27586"/>
            </a:avLst>
          </a:prstGeom>
          <a:solidFill>
            <a:srgbClr val="B78008">
              <a:alpha val="12000"/>
            </a:srgbClr>
          </a:solidFill>
          <a:ln w="12700">
            <a:solidFill>
              <a:srgbClr val="B78008"/>
            </a:solidFill>
            <a:prstDash val="solid"/>
          </a:ln>
        </p:spPr>
        <p:txBody>
          <a:bodyPr/>
          <a:lstStyle/>
          <a:p>
            <a:endParaRPr lang="ja-JP" altLang="en-US"/>
          </a:p>
        </p:txBody>
      </p:sp>
      <p:sp>
        <p:nvSpPr>
          <p:cNvPr id="17" name="Text 14"/>
          <p:cNvSpPr/>
          <p:nvPr/>
        </p:nvSpPr>
        <p:spPr>
          <a:xfrm>
            <a:off x="2916936" y="4078224"/>
            <a:ext cx="1115568" cy="246888"/>
          </a:xfrm>
          <a:prstGeom prst="rect">
            <a:avLst/>
          </a:prstGeom>
          <a:noFill/>
          <a:ln/>
        </p:spPr>
        <p:txBody>
          <a:bodyPr wrap="square" lIns="0" tIns="0" rIns="0" bIns="0" rtlCol="0" anchor="ctr">
            <a:normAutofit/>
          </a:bodyPr>
          <a:lstStyle/>
          <a:p>
            <a:pPr marL="0" indent="0" algn="ctr">
              <a:buNone/>
            </a:pPr>
            <a:r>
              <a:rPr lang="en-US" sz="1040" b="1" dirty="0">
                <a:solidFill>
                  <a:srgbClr val="B78008"/>
                </a:solidFill>
                <a:latin typeface="Noto Sans CJK JP" pitchFamily="34" charset="0"/>
                <a:ea typeface="Noto Sans CJK JP" pitchFamily="34" charset="-122"/>
                <a:cs typeface="Noto Sans CJK JP" pitchFamily="34" charset="-120"/>
              </a:rPr>
              <a:t>event study</a:t>
            </a:r>
            <a:endParaRPr lang="en-US" sz="1040" dirty="0"/>
          </a:p>
        </p:txBody>
      </p:sp>
      <p:sp>
        <p:nvSpPr>
          <p:cNvPr id="18" name="Shape 15"/>
          <p:cNvSpPr/>
          <p:nvPr/>
        </p:nvSpPr>
        <p:spPr>
          <a:xfrm>
            <a:off x="4178808" y="4069080"/>
            <a:ext cx="1325880" cy="265176"/>
          </a:xfrm>
          <a:prstGeom prst="roundRect">
            <a:avLst>
              <a:gd name="adj" fmla="val 27586"/>
            </a:avLst>
          </a:prstGeom>
          <a:solidFill>
            <a:srgbClr val="7C3AED">
              <a:alpha val="12000"/>
            </a:srgbClr>
          </a:solidFill>
          <a:ln w="12700">
            <a:solidFill>
              <a:srgbClr val="7C3AED"/>
            </a:solidFill>
            <a:prstDash val="solid"/>
          </a:ln>
        </p:spPr>
        <p:txBody>
          <a:bodyPr/>
          <a:lstStyle/>
          <a:p>
            <a:endParaRPr lang="ja-JP" altLang="en-US"/>
          </a:p>
        </p:txBody>
      </p:sp>
      <p:sp>
        <p:nvSpPr>
          <p:cNvPr id="19" name="Text 16"/>
          <p:cNvSpPr/>
          <p:nvPr/>
        </p:nvSpPr>
        <p:spPr>
          <a:xfrm>
            <a:off x="4206240" y="4078224"/>
            <a:ext cx="1271016" cy="246888"/>
          </a:xfrm>
          <a:prstGeom prst="rect">
            <a:avLst/>
          </a:prstGeom>
          <a:noFill/>
          <a:ln/>
        </p:spPr>
        <p:txBody>
          <a:bodyPr wrap="square" lIns="0" tIns="0" rIns="0" bIns="0" rtlCol="0" anchor="ctr">
            <a:normAutofit/>
          </a:bodyPr>
          <a:lstStyle/>
          <a:p>
            <a:pPr marL="0" indent="0" algn="ctr">
              <a:buNone/>
            </a:pPr>
            <a:r>
              <a:rPr lang="en-US" sz="1040" b="1" dirty="0">
                <a:solidFill>
                  <a:srgbClr val="7C3AED"/>
                </a:solidFill>
                <a:latin typeface="Noto Sans CJK JP" pitchFamily="34" charset="0"/>
                <a:ea typeface="Noto Sans CJK JP" pitchFamily="34" charset="-122"/>
                <a:cs typeface="Noto Sans CJK JP" pitchFamily="34" charset="-120"/>
              </a:rPr>
              <a:t>staggered DiD</a:t>
            </a:r>
            <a:endParaRPr lang="en-US" sz="1040" dirty="0"/>
          </a:p>
        </p:txBody>
      </p:sp>
      <p:sp>
        <p:nvSpPr>
          <p:cNvPr id="20" name="Shape 17"/>
          <p:cNvSpPr/>
          <p:nvPr/>
        </p:nvSpPr>
        <p:spPr>
          <a:xfrm>
            <a:off x="749808" y="4590288"/>
            <a:ext cx="5440680" cy="1143000"/>
          </a:xfrm>
          <a:prstGeom prst="roundRect">
            <a:avLst>
              <a:gd name="adj" fmla="val 9600"/>
            </a:avLst>
          </a:prstGeom>
          <a:solidFill>
            <a:srgbClr val="F8FBFF"/>
          </a:solidFill>
          <a:ln w="12700">
            <a:solidFill>
              <a:srgbClr val="0F766E"/>
            </a:solidFill>
            <a:prstDash val="solid"/>
          </a:ln>
          <a:effectLst>
            <a:outerShdw blurRad="193548000" dist="56451500" algn="bl" rotWithShape="0">
              <a:srgbClr val="000000">
                <a:alpha val="0"/>
              </a:srgbClr>
            </a:outerShdw>
          </a:effectLst>
        </p:spPr>
        <p:txBody>
          <a:bodyPr/>
          <a:lstStyle/>
          <a:p>
            <a:endParaRPr lang="ja-JP" altLang="en-US"/>
          </a:p>
        </p:txBody>
      </p:sp>
      <p:sp>
        <p:nvSpPr>
          <p:cNvPr id="21" name="Text 18"/>
          <p:cNvSpPr/>
          <p:nvPr/>
        </p:nvSpPr>
        <p:spPr>
          <a:xfrm>
            <a:off x="914400" y="4700016"/>
            <a:ext cx="5166360" cy="256032"/>
          </a:xfrm>
          <a:prstGeom prst="rect">
            <a:avLst/>
          </a:prstGeom>
          <a:noFill/>
          <a:ln/>
        </p:spPr>
        <p:txBody>
          <a:bodyPr wrap="square" lIns="0" tIns="0" rIns="0" bIns="0" rtlCol="0" anchor="ctr">
            <a:normAutofit/>
          </a:bodyPr>
          <a:lstStyle/>
          <a:p>
            <a:pPr marL="0" indent="0">
              <a:buNone/>
            </a:pPr>
            <a:r>
              <a:rPr lang="en-US" sz="1450" b="1" dirty="0">
                <a:solidFill>
                  <a:srgbClr val="0F766E"/>
                </a:solidFill>
                <a:latin typeface="Noto Sans CJK JP" pitchFamily="34" charset="0"/>
                <a:ea typeface="Noto Sans CJK JP" pitchFamily="34" charset="-122"/>
                <a:cs typeface="Noto Sans CJK JP" pitchFamily="34" charset="-120"/>
              </a:rPr>
              <a:t>この講義の流れ</a:t>
            </a:r>
            <a:endParaRPr lang="en-US" sz="1450" dirty="0"/>
          </a:p>
        </p:txBody>
      </p:sp>
      <p:sp>
        <p:nvSpPr>
          <p:cNvPr id="22" name="Text 19"/>
          <p:cNvSpPr/>
          <p:nvPr/>
        </p:nvSpPr>
        <p:spPr>
          <a:xfrm>
            <a:off x="914400" y="4992624"/>
            <a:ext cx="5166360" cy="649224"/>
          </a:xfrm>
          <a:prstGeom prst="rect">
            <a:avLst/>
          </a:prstGeom>
          <a:noFill/>
          <a:ln/>
        </p:spPr>
        <p:txBody>
          <a:bodyPr wrap="square" lIns="254" tIns="254" rIns="254" bIns="254" rtlCol="0" anchor="t">
            <a:normAutofit/>
          </a:bodyPr>
          <a:lstStyle/>
          <a:p>
            <a:pPr marL="203200" indent="-203200">
              <a:buSzPct val="100000"/>
              <a:buChar char="•"/>
            </a:pPr>
            <a:r>
              <a:rPr lang="en-US" sz="1610" dirty="0">
                <a:solidFill>
                  <a:srgbClr val="183B63"/>
                </a:solidFill>
                <a:latin typeface="Noto Sans CJK JP" pitchFamily="34" charset="0"/>
                <a:ea typeface="Noto Sans CJK JP" pitchFamily="34" charset="-122"/>
                <a:cs typeface="Noto Sans CJK JP" pitchFamily="34" charset="-120"/>
              </a:rPr>
              <a:t>直感でつかむ → 2群2期で厳密に書く → event study で点検する → staggered DiD で比較対象を考え直す</a:t>
            </a:r>
            <a:endParaRPr lang="en-US" sz="1610" dirty="0"/>
          </a:p>
        </p:txBody>
      </p:sp>
      <p:sp>
        <p:nvSpPr>
          <p:cNvPr id="23" name="Text 20"/>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24" name="Text 21"/>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1</a:t>
            </a:r>
            <a:endParaRPr lang="en-US" sz="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DiD が一撃でわかる図</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実際の treated outcome と、政策がなかった場合の counterfactual を区別して読む。</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10</a:t>
            </a:r>
            <a:endParaRPr lang="en-US" sz="950" dirty="0"/>
          </a:p>
        </p:txBody>
      </p:sp>
      <p:sp>
        <p:nvSpPr>
          <p:cNvPr id="10" name="Shape 8"/>
          <p:cNvSpPr/>
          <p:nvPr/>
        </p:nvSpPr>
        <p:spPr>
          <a:xfrm>
            <a:off x="749808" y="1408176"/>
            <a:ext cx="5989320" cy="3877056"/>
          </a:xfrm>
          <a:prstGeom prst="roundRect">
            <a:avLst>
              <a:gd name="adj" fmla="val 283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59536" y="1517904"/>
            <a:ext cx="178308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886968" y="1527048"/>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schematic</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59536" y="1810512"/>
            <a:ext cx="5769864" cy="3364992"/>
          </a:xfrm>
          <a:prstGeom prst="rect">
            <a:avLst/>
          </a:prstGeom>
        </p:spPr>
      </p:pic>
      <p:sp>
        <p:nvSpPr>
          <p:cNvPr id="14" name="Shape 11"/>
          <p:cNvSpPr/>
          <p:nvPr/>
        </p:nvSpPr>
        <p:spPr>
          <a:xfrm>
            <a:off x="7004304" y="1408176"/>
            <a:ext cx="3977640" cy="2697480"/>
          </a:xfrm>
          <a:prstGeom prst="roundRect">
            <a:avLst>
              <a:gd name="adj" fmla="val 4068"/>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7004304" y="1408176"/>
            <a:ext cx="109728" cy="2697480"/>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16" name="Text 13"/>
          <p:cNvSpPr/>
          <p:nvPr/>
        </p:nvSpPr>
        <p:spPr>
          <a:xfrm>
            <a:off x="7205472" y="1554480"/>
            <a:ext cx="368503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この図で見るもの</a:t>
            </a:r>
            <a:endParaRPr lang="en-US" sz="1800" dirty="0"/>
          </a:p>
        </p:txBody>
      </p:sp>
      <p:sp>
        <p:nvSpPr>
          <p:cNvPr id="17" name="Text 14"/>
          <p:cNvSpPr/>
          <p:nvPr/>
        </p:nvSpPr>
        <p:spPr>
          <a:xfrm>
            <a:off x="7205472" y="1883664"/>
            <a:ext cx="3685032" cy="2130552"/>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t=0 の時点で群間差があってもよい</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破線は「処置しなかった世界」の treated</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actual treated と破線の差が causal effect</a:t>
            </a:r>
            <a:endParaRPr lang="en-US" sz="1620" dirty="0"/>
          </a:p>
        </p:txBody>
      </p:sp>
      <p:sp>
        <p:nvSpPr>
          <p:cNvPr id="18" name="Shape 15"/>
          <p:cNvSpPr/>
          <p:nvPr/>
        </p:nvSpPr>
        <p:spPr>
          <a:xfrm>
            <a:off x="7004304" y="4315968"/>
            <a:ext cx="3977640" cy="969264"/>
          </a:xfrm>
          <a:prstGeom prst="roundRect">
            <a:avLst>
              <a:gd name="adj" fmla="val 11321"/>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7168896" y="4425696"/>
            <a:ext cx="3703320" cy="256032"/>
          </a:xfrm>
          <a:prstGeom prst="rect">
            <a:avLst/>
          </a:prstGeom>
          <a:noFill/>
          <a:ln/>
        </p:spPr>
        <p:txBody>
          <a:bodyPr wrap="square" lIns="0" tIns="0" rIns="0" bIns="0" rtlCol="0" anchor="ctr">
            <a:normAutofit/>
          </a:bodyPr>
          <a:lstStyle/>
          <a:p>
            <a:pPr marL="0" indent="0">
              <a:buNone/>
            </a:pPr>
            <a:r>
              <a:rPr lang="en-US" sz="1450" b="1" dirty="0">
                <a:solidFill>
                  <a:srgbClr val="0F766E"/>
                </a:solidFill>
                <a:latin typeface="Noto Sans CJK JP" pitchFamily="34" charset="0"/>
                <a:ea typeface="Noto Sans CJK JP" pitchFamily="34" charset="-122"/>
                <a:cs typeface="Noto Sans CJK JP" pitchFamily="34" charset="-120"/>
              </a:rPr>
              <a:t>一言で言うと</a:t>
            </a:r>
            <a:endParaRPr lang="en-US" sz="1450" dirty="0"/>
          </a:p>
        </p:txBody>
      </p:sp>
      <p:sp>
        <p:nvSpPr>
          <p:cNvPr id="20" name="Text 17"/>
          <p:cNvSpPr/>
          <p:nvPr/>
        </p:nvSpPr>
        <p:spPr>
          <a:xfrm>
            <a:off x="7168896" y="4736592"/>
            <a:ext cx="3703320" cy="457200"/>
          </a:xfrm>
          <a:prstGeom prst="rect">
            <a:avLst/>
          </a:prstGeom>
          <a:noFill/>
          <a:ln/>
        </p:spPr>
        <p:txBody>
          <a:bodyPr wrap="square" lIns="0" tIns="0" rIns="0" bIns="0" rtlCol="0" anchor="t">
            <a:normAutofit/>
          </a:bodyPr>
          <a:lstStyle/>
          <a:p>
            <a:pPr marL="0" indent="0">
              <a:buNone/>
            </a:pPr>
            <a:r>
              <a:rPr lang="en-US" sz="1700" dirty="0">
                <a:solidFill>
                  <a:srgbClr val="183B63"/>
                </a:solidFill>
                <a:latin typeface="Noto Sans CJK JP" pitchFamily="34" charset="0"/>
                <a:ea typeface="Noto Sans CJK JP" pitchFamily="34" charset="-122"/>
                <a:cs typeface="Noto Sans CJK JP" pitchFamily="34" charset="-120"/>
              </a:rPr>
              <a:t>DiD は「見えない反実仮想」を control の変化で近似する方法である。</a:t>
            </a:r>
            <a:endParaRPr lang="en-US" sz="170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図で読めるようになれば、後の数式は「その図を厳密に書いたもの」だと分かる。</a:t>
            </a:r>
            <a:endParaRPr lang="en-US" sz="152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2群 × 2期の基本設定</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treated と control、before と after の 4 セルから出発する。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11</a:t>
            </a:r>
            <a:endParaRPr lang="en-US" sz="950" dirty="0"/>
          </a:p>
        </p:txBody>
      </p:sp>
      <p:sp>
        <p:nvSpPr>
          <p:cNvPr id="10" name="Shape 8"/>
          <p:cNvSpPr/>
          <p:nvPr/>
        </p:nvSpPr>
        <p:spPr>
          <a:xfrm>
            <a:off x="804672" y="1481328"/>
            <a:ext cx="4846320" cy="3246120"/>
          </a:xfrm>
          <a:prstGeom prst="roundRect">
            <a:avLst>
              <a:gd name="adj" fmla="val 338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645920" y="1572768"/>
            <a:ext cx="19293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12" name="Text 10"/>
          <p:cNvSpPr/>
          <p:nvPr/>
        </p:nvSpPr>
        <p:spPr>
          <a:xfrm>
            <a:off x="3575304" y="1572768"/>
            <a:ext cx="19293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13" name="Text 11"/>
          <p:cNvSpPr/>
          <p:nvPr/>
        </p:nvSpPr>
        <p:spPr>
          <a:xfrm>
            <a:off x="914400" y="2512314"/>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D=1</a:t>
            </a:r>
            <a:endParaRPr lang="en-US" sz="1530" dirty="0"/>
          </a:p>
        </p:txBody>
      </p:sp>
      <p:sp>
        <p:nvSpPr>
          <p:cNvPr id="14" name="Text 12"/>
          <p:cNvSpPr/>
          <p:nvPr/>
        </p:nvSpPr>
        <p:spPr>
          <a:xfrm>
            <a:off x="914400" y="3842766"/>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D=0</a:t>
            </a:r>
            <a:endParaRPr lang="en-US" sz="1530" dirty="0"/>
          </a:p>
        </p:txBody>
      </p:sp>
      <p:sp>
        <p:nvSpPr>
          <p:cNvPr id="15" name="Shape 13"/>
          <p:cNvSpPr/>
          <p:nvPr/>
        </p:nvSpPr>
        <p:spPr>
          <a:xfrm>
            <a:off x="1645920" y="1956816"/>
            <a:ext cx="1892808"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16" name="Text 14"/>
          <p:cNvSpPr/>
          <p:nvPr/>
        </p:nvSpPr>
        <p:spPr>
          <a:xfrm>
            <a:off x="1719072" y="2029968"/>
            <a:ext cx="1746504"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未処置</a:t>
            </a:r>
            <a:endParaRPr lang="en-US" sz="1800" dirty="0"/>
          </a:p>
        </p:txBody>
      </p:sp>
      <p:sp>
        <p:nvSpPr>
          <p:cNvPr id="17" name="Shape 15"/>
          <p:cNvSpPr/>
          <p:nvPr/>
        </p:nvSpPr>
        <p:spPr>
          <a:xfrm>
            <a:off x="3575304" y="1956816"/>
            <a:ext cx="1892808"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18" name="Text 16"/>
          <p:cNvSpPr/>
          <p:nvPr/>
        </p:nvSpPr>
        <p:spPr>
          <a:xfrm>
            <a:off x="3648456" y="2029968"/>
            <a:ext cx="1746504"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処置</a:t>
            </a:r>
            <a:endParaRPr lang="en-US" sz="1800" dirty="0"/>
          </a:p>
        </p:txBody>
      </p:sp>
      <p:sp>
        <p:nvSpPr>
          <p:cNvPr id="19" name="Shape 17"/>
          <p:cNvSpPr/>
          <p:nvPr/>
        </p:nvSpPr>
        <p:spPr>
          <a:xfrm>
            <a:off x="1645920" y="3287268"/>
            <a:ext cx="1892808"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20" name="Text 18"/>
          <p:cNvSpPr/>
          <p:nvPr/>
        </p:nvSpPr>
        <p:spPr>
          <a:xfrm>
            <a:off x="1719072" y="3360420"/>
            <a:ext cx="1746504"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未処置</a:t>
            </a:r>
            <a:endParaRPr lang="en-US" sz="1800" dirty="0"/>
          </a:p>
        </p:txBody>
      </p:sp>
      <p:sp>
        <p:nvSpPr>
          <p:cNvPr id="21" name="Shape 19"/>
          <p:cNvSpPr/>
          <p:nvPr/>
        </p:nvSpPr>
        <p:spPr>
          <a:xfrm>
            <a:off x="3575304" y="3287268"/>
            <a:ext cx="1892808"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22" name="Text 20"/>
          <p:cNvSpPr/>
          <p:nvPr/>
        </p:nvSpPr>
        <p:spPr>
          <a:xfrm>
            <a:off x="3648456" y="3360420"/>
            <a:ext cx="1746504"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未処置</a:t>
            </a:r>
            <a:endParaRPr lang="en-US" sz="1800" dirty="0"/>
          </a:p>
        </p:txBody>
      </p:sp>
      <p:sp>
        <p:nvSpPr>
          <p:cNvPr id="23" name="Shape 21"/>
          <p:cNvSpPr/>
          <p:nvPr/>
        </p:nvSpPr>
        <p:spPr>
          <a:xfrm>
            <a:off x="5989320" y="1481328"/>
            <a:ext cx="5074920" cy="2057400"/>
          </a:xfrm>
          <a:prstGeom prst="roundRect">
            <a:avLst>
              <a:gd name="adj" fmla="val 5333"/>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4" name="Shape 22"/>
          <p:cNvSpPr/>
          <p:nvPr/>
        </p:nvSpPr>
        <p:spPr>
          <a:xfrm>
            <a:off x="5989320" y="1481328"/>
            <a:ext cx="109728" cy="2057400"/>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25" name="Text 23"/>
          <p:cNvSpPr/>
          <p:nvPr/>
        </p:nvSpPr>
        <p:spPr>
          <a:xfrm>
            <a:off x="6190488" y="1627632"/>
            <a:ext cx="478231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定義</a:t>
            </a:r>
            <a:endParaRPr lang="en-US" sz="1800" dirty="0"/>
          </a:p>
        </p:txBody>
      </p:sp>
      <p:sp>
        <p:nvSpPr>
          <p:cNvPr id="26" name="Text 24"/>
          <p:cNvSpPr/>
          <p:nvPr/>
        </p:nvSpPr>
        <p:spPr>
          <a:xfrm>
            <a:off x="6190488" y="1956816"/>
            <a:ext cx="4782312" cy="1490472"/>
          </a:xfrm>
          <a:prstGeom prst="rect">
            <a:avLst/>
          </a:prstGeom>
          <a:noFill/>
          <a:ln/>
        </p:spPr>
        <p:txBody>
          <a:bodyPr wrap="square" lIns="254" tIns="254" rIns="254" bIns="254" rtlCol="0" anchor="t">
            <a:normAutofit/>
          </a:bodyPr>
          <a:lstStyle/>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D=1 なら処置群、D=0 なら対照群</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t=0 が政策前、t=1 が政策後</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各セルのアウトカムを Yᵢₜ と書く</a:t>
            </a:r>
            <a:endParaRPr lang="en-US" sz="1600" dirty="0"/>
          </a:p>
        </p:txBody>
      </p:sp>
      <p:sp>
        <p:nvSpPr>
          <p:cNvPr id="27" name="Shape 25"/>
          <p:cNvSpPr/>
          <p:nvPr/>
        </p:nvSpPr>
        <p:spPr>
          <a:xfrm>
            <a:off x="5989320" y="3794760"/>
            <a:ext cx="5074920" cy="932688"/>
          </a:xfrm>
          <a:prstGeom prst="roundRect">
            <a:avLst>
              <a:gd name="adj" fmla="val 11765"/>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28" name="Shape 26"/>
          <p:cNvSpPr/>
          <p:nvPr/>
        </p:nvSpPr>
        <p:spPr>
          <a:xfrm>
            <a:off x="6099048" y="3904488"/>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9" name="Text 27"/>
          <p:cNvSpPr/>
          <p:nvPr/>
        </p:nvSpPr>
        <p:spPr>
          <a:xfrm>
            <a:off x="6126480" y="391363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observation</a:t>
            </a:r>
            <a:endParaRPr lang="en-US" sz="950" dirty="0"/>
          </a:p>
        </p:txBody>
      </p:sp>
      <p:pic>
        <p:nvPicPr>
          <p:cNvPr id="30"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250174" y="4178808"/>
            <a:ext cx="553212" cy="402336"/>
          </a:xfrm>
          <a:prstGeom prst="rect">
            <a:avLst/>
          </a:prstGeom>
        </p:spPr>
      </p:pic>
      <p:sp>
        <p:nvSpPr>
          <p:cNvPr id="31" name="Shape 2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2" name="Shape 29"/>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3" name="Text 3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基本設定では、政策後に処置群だけが処置を受ける。その構造が DiD の出発点である。</a:t>
            </a:r>
            <a:endParaRPr lang="en-US" sz="152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4 つの平均を書くと構造が見える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まずセル平均を書き下ろすと、差の差がどこから出てくるかが見える。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12</a:t>
            </a:r>
            <a:endParaRPr lang="en-US" sz="950" dirty="0"/>
          </a:p>
        </p:txBody>
      </p:sp>
      <p:sp>
        <p:nvSpPr>
          <p:cNvPr id="10" name="Shape 8"/>
          <p:cNvSpPr/>
          <p:nvPr/>
        </p:nvSpPr>
        <p:spPr>
          <a:xfrm>
            <a:off x="822960" y="1444752"/>
            <a:ext cx="5303520" cy="3566160"/>
          </a:xfrm>
          <a:prstGeom prst="roundRect">
            <a:avLst>
              <a:gd name="adj" fmla="val 3077"/>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700784" y="1536192"/>
            <a:ext cx="2139696"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12" name="Text 10"/>
          <p:cNvSpPr/>
          <p:nvPr/>
        </p:nvSpPr>
        <p:spPr>
          <a:xfrm>
            <a:off x="3840480" y="1536192"/>
            <a:ext cx="2139696"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13" name="Text 11"/>
          <p:cNvSpPr/>
          <p:nvPr/>
        </p:nvSpPr>
        <p:spPr>
          <a:xfrm>
            <a:off x="932688" y="2555748"/>
            <a:ext cx="603504"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D=1</a:t>
            </a:r>
            <a:endParaRPr lang="en-US" sz="1530" dirty="0"/>
          </a:p>
        </p:txBody>
      </p:sp>
      <p:sp>
        <p:nvSpPr>
          <p:cNvPr id="14" name="Text 12"/>
          <p:cNvSpPr/>
          <p:nvPr/>
        </p:nvSpPr>
        <p:spPr>
          <a:xfrm>
            <a:off x="932688" y="4046220"/>
            <a:ext cx="603504"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D=0</a:t>
            </a:r>
            <a:endParaRPr lang="en-US" sz="1530" dirty="0"/>
          </a:p>
        </p:txBody>
      </p:sp>
      <p:sp>
        <p:nvSpPr>
          <p:cNvPr id="15" name="Shape 13"/>
          <p:cNvSpPr/>
          <p:nvPr/>
        </p:nvSpPr>
        <p:spPr>
          <a:xfrm>
            <a:off x="1700784" y="1920240"/>
            <a:ext cx="2103120" cy="1453896"/>
          </a:xfrm>
          <a:prstGeom prst="roundRect">
            <a:avLst>
              <a:gd name="adj" fmla="val 5031"/>
            </a:avLst>
          </a:prstGeom>
          <a:solidFill>
            <a:srgbClr val="FBFCFE"/>
          </a:solidFill>
          <a:ln w="12700">
            <a:solidFill>
              <a:srgbClr val="CBD5E1"/>
            </a:solidFill>
            <a:prstDash val="solid"/>
          </a:ln>
        </p:spPr>
        <p:txBody>
          <a:bodyPr/>
          <a:lstStyle/>
          <a:p>
            <a:endParaRPr lang="ja-JP" altLang="en-US"/>
          </a:p>
        </p:txBody>
      </p:sp>
      <p:sp>
        <p:nvSpPr>
          <p:cNvPr id="16" name="Text 14"/>
          <p:cNvSpPr/>
          <p:nvPr/>
        </p:nvSpPr>
        <p:spPr>
          <a:xfrm>
            <a:off x="1773936" y="1993392"/>
            <a:ext cx="1956816" cy="1307592"/>
          </a:xfrm>
          <a:prstGeom prst="rect">
            <a:avLst/>
          </a:prstGeom>
          <a:noFill/>
          <a:ln/>
        </p:spPr>
        <p:txBody>
          <a:bodyPr wrap="square" lIns="0" tIns="0" rIns="0" bIns="0" rtlCol="0" anchor="ctr">
            <a:normAutofit/>
          </a:bodyPr>
          <a:lstStyle/>
          <a:p>
            <a:pPr marL="0" indent="0" algn="ctr">
              <a:buNone/>
            </a:pPr>
            <a:r>
              <a:rPr lang="en-US" sz="1460" dirty="0">
                <a:solidFill>
                  <a:srgbClr val="183B63"/>
                </a:solidFill>
                <a:latin typeface="Noto Sans CJK JP" pitchFamily="34" charset="0"/>
                <a:ea typeface="Noto Sans CJK JP" pitchFamily="34" charset="-122"/>
                <a:cs typeface="Noto Sans CJK JP" pitchFamily="34" charset="-120"/>
              </a:rPr>
              <a:t>E[Ymid D=1,t=0]</a:t>
            </a:r>
            <a:endParaRPr lang="en-US" sz="1460" dirty="0"/>
          </a:p>
        </p:txBody>
      </p:sp>
      <p:sp>
        <p:nvSpPr>
          <p:cNvPr id="17" name="Shape 15"/>
          <p:cNvSpPr/>
          <p:nvPr/>
        </p:nvSpPr>
        <p:spPr>
          <a:xfrm>
            <a:off x="3840480" y="1920240"/>
            <a:ext cx="2103120" cy="1453896"/>
          </a:xfrm>
          <a:prstGeom prst="roundRect">
            <a:avLst>
              <a:gd name="adj" fmla="val 5031"/>
            </a:avLst>
          </a:prstGeom>
          <a:solidFill>
            <a:srgbClr val="FBFCFE"/>
          </a:solidFill>
          <a:ln w="12700">
            <a:solidFill>
              <a:srgbClr val="CBD5E1"/>
            </a:solidFill>
            <a:prstDash val="solid"/>
          </a:ln>
        </p:spPr>
        <p:txBody>
          <a:bodyPr/>
          <a:lstStyle/>
          <a:p>
            <a:endParaRPr lang="ja-JP" altLang="en-US"/>
          </a:p>
        </p:txBody>
      </p:sp>
      <p:sp>
        <p:nvSpPr>
          <p:cNvPr id="18" name="Text 16"/>
          <p:cNvSpPr/>
          <p:nvPr/>
        </p:nvSpPr>
        <p:spPr>
          <a:xfrm>
            <a:off x="3913632" y="1993392"/>
            <a:ext cx="1956816" cy="1307592"/>
          </a:xfrm>
          <a:prstGeom prst="rect">
            <a:avLst/>
          </a:prstGeom>
          <a:noFill/>
          <a:ln/>
        </p:spPr>
        <p:txBody>
          <a:bodyPr wrap="square" lIns="0" tIns="0" rIns="0" bIns="0" rtlCol="0" anchor="ctr">
            <a:normAutofit/>
          </a:bodyPr>
          <a:lstStyle/>
          <a:p>
            <a:pPr marL="0" indent="0" algn="ctr">
              <a:buNone/>
            </a:pPr>
            <a:r>
              <a:rPr lang="en-US" sz="1460" dirty="0">
                <a:solidFill>
                  <a:srgbClr val="183B63"/>
                </a:solidFill>
                <a:latin typeface="Noto Sans CJK JP" pitchFamily="34" charset="0"/>
                <a:ea typeface="Noto Sans CJK JP" pitchFamily="34" charset="-122"/>
                <a:cs typeface="Noto Sans CJK JP" pitchFamily="34" charset="-120"/>
              </a:rPr>
              <a:t>E[Ymid D=1,t=1]</a:t>
            </a:r>
            <a:endParaRPr lang="en-US" sz="1460" dirty="0"/>
          </a:p>
        </p:txBody>
      </p:sp>
      <p:sp>
        <p:nvSpPr>
          <p:cNvPr id="19" name="Shape 17"/>
          <p:cNvSpPr/>
          <p:nvPr/>
        </p:nvSpPr>
        <p:spPr>
          <a:xfrm>
            <a:off x="1700784" y="3410712"/>
            <a:ext cx="2103120" cy="1453896"/>
          </a:xfrm>
          <a:prstGeom prst="roundRect">
            <a:avLst>
              <a:gd name="adj" fmla="val 5031"/>
            </a:avLst>
          </a:prstGeom>
          <a:solidFill>
            <a:srgbClr val="FBFCFE"/>
          </a:solidFill>
          <a:ln w="12700">
            <a:solidFill>
              <a:srgbClr val="CBD5E1"/>
            </a:solidFill>
            <a:prstDash val="solid"/>
          </a:ln>
        </p:spPr>
        <p:txBody>
          <a:bodyPr/>
          <a:lstStyle/>
          <a:p>
            <a:endParaRPr lang="ja-JP" altLang="en-US"/>
          </a:p>
        </p:txBody>
      </p:sp>
      <p:sp>
        <p:nvSpPr>
          <p:cNvPr id="20" name="Text 18"/>
          <p:cNvSpPr/>
          <p:nvPr/>
        </p:nvSpPr>
        <p:spPr>
          <a:xfrm>
            <a:off x="1773936" y="3483864"/>
            <a:ext cx="1956816" cy="1307592"/>
          </a:xfrm>
          <a:prstGeom prst="rect">
            <a:avLst/>
          </a:prstGeom>
          <a:noFill/>
          <a:ln/>
        </p:spPr>
        <p:txBody>
          <a:bodyPr wrap="square" lIns="0" tIns="0" rIns="0" bIns="0" rtlCol="0" anchor="ctr">
            <a:normAutofit/>
          </a:bodyPr>
          <a:lstStyle/>
          <a:p>
            <a:pPr marL="0" indent="0" algn="ctr">
              <a:buNone/>
            </a:pPr>
            <a:r>
              <a:rPr lang="en-US" sz="1460" dirty="0">
                <a:solidFill>
                  <a:srgbClr val="183B63"/>
                </a:solidFill>
                <a:latin typeface="Noto Sans CJK JP" pitchFamily="34" charset="0"/>
                <a:ea typeface="Noto Sans CJK JP" pitchFamily="34" charset="-122"/>
                <a:cs typeface="Noto Sans CJK JP" pitchFamily="34" charset="-120"/>
              </a:rPr>
              <a:t>E[Ymid D=0,t=0]</a:t>
            </a:r>
            <a:endParaRPr lang="en-US" sz="1460" dirty="0"/>
          </a:p>
        </p:txBody>
      </p:sp>
      <p:sp>
        <p:nvSpPr>
          <p:cNvPr id="21" name="Shape 19"/>
          <p:cNvSpPr/>
          <p:nvPr/>
        </p:nvSpPr>
        <p:spPr>
          <a:xfrm>
            <a:off x="3840480" y="3410712"/>
            <a:ext cx="2103120" cy="1453896"/>
          </a:xfrm>
          <a:prstGeom prst="roundRect">
            <a:avLst>
              <a:gd name="adj" fmla="val 5031"/>
            </a:avLst>
          </a:prstGeom>
          <a:solidFill>
            <a:srgbClr val="FBFCFE"/>
          </a:solidFill>
          <a:ln w="12700">
            <a:solidFill>
              <a:srgbClr val="CBD5E1"/>
            </a:solidFill>
            <a:prstDash val="solid"/>
          </a:ln>
        </p:spPr>
        <p:txBody>
          <a:bodyPr/>
          <a:lstStyle/>
          <a:p>
            <a:endParaRPr lang="ja-JP" altLang="en-US"/>
          </a:p>
        </p:txBody>
      </p:sp>
      <p:sp>
        <p:nvSpPr>
          <p:cNvPr id="22" name="Text 20"/>
          <p:cNvSpPr/>
          <p:nvPr/>
        </p:nvSpPr>
        <p:spPr>
          <a:xfrm>
            <a:off x="3913632" y="3483864"/>
            <a:ext cx="1956816" cy="1307592"/>
          </a:xfrm>
          <a:prstGeom prst="rect">
            <a:avLst/>
          </a:prstGeom>
          <a:noFill/>
          <a:ln/>
        </p:spPr>
        <p:txBody>
          <a:bodyPr wrap="square" lIns="0" tIns="0" rIns="0" bIns="0" rtlCol="0" anchor="ctr">
            <a:normAutofit/>
          </a:bodyPr>
          <a:lstStyle/>
          <a:p>
            <a:pPr marL="0" indent="0" algn="ctr">
              <a:buNone/>
            </a:pPr>
            <a:r>
              <a:rPr lang="en-US" sz="1460" dirty="0">
                <a:solidFill>
                  <a:srgbClr val="183B63"/>
                </a:solidFill>
                <a:latin typeface="Noto Sans CJK JP" pitchFamily="34" charset="0"/>
                <a:ea typeface="Noto Sans CJK JP" pitchFamily="34" charset="-122"/>
                <a:cs typeface="Noto Sans CJK JP" pitchFamily="34" charset="-120"/>
              </a:rPr>
              <a:t>E[Ymid D=0,t=1]</a:t>
            </a:r>
            <a:endParaRPr lang="en-US" sz="1460" dirty="0"/>
          </a:p>
        </p:txBody>
      </p:sp>
      <p:sp>
        <p:nvSpPr>
          <p:cNvPr id="23" name="Shape 21"/>
          <p:cNvSpPr/>
          <p:nvPr/>
        </p:nvSpPr>
        <p:spPr>
          <a:xfrm>
            <a:off x="6400800" y="1517904"/>
            <a:ext cx="4937760" cy="1005840"/>
          </a:xfrm>
          <a:prstGeom prst="roundRect">
            <a:avLst>
              <a:gd name="adj" fmla="val 1090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24" name="Shape 22"/>
          <p:cNvSpPr/>
          <p:nvPr/>
        </p:nvSpPr>
        <p:spPr>
          <a:xfrm>
            <a:off x="6510528" y="1627632"/>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5" name="Text 23"/>
          <p:cNvSpPr/>
          <p:nvPr/>
        </p:nvSpPr>
        <p:spPr>
          <a:xfrm>
            <a:off x="6537960" y="163677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treated change</a:t>
            </a:r>
            <a:endParaRPr lang="en-US" sz="950" dirty="0"/>
          </a:p>
        </p:txBody>
      </p:sp>
      <p:pic>
        <p:nvPicPr>
          <p:cNvPr id="26"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565392" y="2010927"/>
            <a:ext cx="4608576" cy="257538"/>
          </a:xfrm>
          <a:prstGeom prst="rect">
            <a:avLst/>
          </a:prstGeom>
        </p:spPr>
      </p:pic>
      <p:sp>
        <p:nvSpPr>
          <p:cNvPr id="27" name="Shape 24"/>
          <p:cNvSpPr/>
          <p:nvPr/>
        </p:nvSpPr>
        <p:spPr>
          <a:xfrm>
            <a:off x="6400800" y="2724912"/>
            <a:ext cx="4937760" cy="1005840"/>
          </a:xfrm>
          <a:prstGeom prst="roundRect">
            <a:avLst>
              <a:gd name="adj" fmla="val 1090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28" name="Shape 25"/>
          <p:cNvSpPr/>
          <p:nvPr/>
        </p:nvSpPr>
        <p:spPr>
          <a:xfrm>
            <a:off x="6510528" y="2834640"/>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9" name="Text 26"/>
          <p:cNvSpPr/>
          <p:nvPr/>
        </p:nvSpPr>
        <p:spPr>
          <a:xfrm>
            <a:off x="6537960" y="284378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control change</a:t>
            </a:r>
            <a:endParaRPr lang="en-US" sz="950" dirty="0"/>
          </a:p>
        </p:txBody>
      </p:sp>
      <p:pic>
        <p:nvPicPr>
          <p:cNvPr id="3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565392" y="3217935"/>
            <a:ext cx="4608576" cy="257538"/>
          </a:xfrm>
          <a:prstGeom prst="rect">
            <a:avLst/>
          </a:prstGeom>
        </p:spPr>
      </p:pic>
      <p:sp>
        <p:nvSpPr>
          <p:cNvPr id="31" name="Shape 27"/>
          <p:cNvSpPr/>
          <p:nvPr/>
        </p:nvSpPr>
        <p:spPr>
          <a:xfrm>
            <a:off x="6400800" y="3931920"/>
            <a:ext cx="4937760" cy="1097280"/>
          </a:xfrm>
          <a:prstGeom prst="roundRect">
            <a:avLst>
              <a:gd name="adj" fmla="val 1000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32" name="Shape 28"/>
          <p:cNvSpPr/>
          <p:nvPr/>
        </p:nvSpPr>
        <p:spPr>
          <a:xfrm>
            <a:off x="6510528" y="4041648"/>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33" name="Text 29"/>
          <p:cNvSpPr/>
          <p:nvPr/>
        </p:nvSpPr>
        <p:spPr>
          <a:xfrm>
            <a:off x="6537960" y="405079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DiD estimator</a:t>
            </a:r>
            <a:endParaRPr lang="en-US" sz="950" dirty="0"/>
          </a:p>
        </p:txBody>
      </p:sp>
      <p:pic>
        <p:nvPicPr>
          <p:cNvPr id="34"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565392" y="4518883"/>
            <a:ext cx="4608576" cy="161099"/>
          </a:xfrm>
          <a:prstGeom prst="rect">
            <a:avLst/>
          </a:prstGeom>
        </p:spPr>
      </p:pic>
      <p:sp>
        <p:nvSpPr>
          <p:cNvPr id="35" name="Shape 3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6" name="Shape 31"/>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7" name="Text 3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DiD は「セル平均の差」を二回取ったものだと分かれば、以後の式が読みやすくなる。</a:t>
            </a:r>
            <a:endParaRPr lang="en-US" sz="152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なぜ「差の差」をとるのか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treated の前後差には政策効果と共通の時間変化が両方入っている。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13</a:t>
            </a:r>
            <a:endParaRPr lang="en-US" sz="950" dirty="0"/>
          </a:p>
        </p:txBody>
      </p:sp>
      <p:sp>
        <p:nvSpPr>
          <p:cNvPr id="10" name="Shape 8"/>
          <p:cNvSpPr/>
          <p:nvPr/>
        </p:nvSpPr>
        <p:spPr>
          <a:xfrm>
            <a:off x="804672" y="1554480"/>
            <a:ext cx="3429000" cy="3200400"/>
          </a:xfrm>
          <a:prstGeom prst="roundRect">
            <a:avLst>
              <a:gd name="adj" fmla="val 3429"/>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664208"/>
            <a:ext cx="3154680" cy="256032"/>
          </a:xfrm>
          <a:prstGeom prst="rect">
            <a:avLst/>
          </a:prstGeom>
          <a:noFill/>
          <a:ln/>
        </p:spPr>
        <p:txBody>
          <a:bodyPr wrap="square" lIns="0" tIns="0" rIns="0" bIns="0" rtlCol="0" anchor="ctr">
            <a:normAutofit/>
          </a:bodyPr>
          <a:lstStyle/>
          <a:p>
            <a:pPr marL="0" indent="0">
              <a:buNone/>
            </a:pPr>
            <a:r>
              <a:rPr lang="en-US" sz="1600" b="1" dirty="0">
                <a:solidFill>
                  <a:srgbClr val="EA580C"/>
                </a:solidFill>
                <a:latin typeface="Noto Sans CJK JP" pitchFamily="34" charset="0"/>
                <a:ea typeface="Noto Sans CJK JP" pitchFamily="34" charset="-122"/>
                <a:cs typeface="Noto Sans CJK JP" pitchFamily="34" charset="-120"/>
              </a:rPr>
              <a:t>treated の前後差</a:t>
            </a:r>
            <a:endParaRPr lang="en-US" sz="1600" dirty="0"/>
          </a:p>
        </p:txBody>
      </p:sp>
      <p:sp>
        <p:nvSpPr>
          <p:cNvPr id="12" name="Text 10"/>
          <p:cNvSpPr/>
          <p:nvPr/>
        </p:nvSpPr>
        <p:spPr>
          <a:xfrm>
            <a:off x="969264" y="1956816"/>
            <a:ext cx="3154680" cy="2706624"/>
          </a:xfrm>
          <a:prstGeom prst="rect">
            <a:avLst/>
          </a:prstGeom>
          <a:noFill/>
          <a:ln/>
        </p:spPr>
        <p:txBody>
          <a:bodyPr wrap="square" lIns="254" tIns="254" rIns="254" bIns="254" rtlCol="0" anchor="t">
            <a:normAutofit/>
          </a:bodyPr>
          <a:lstStyle/>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政策の効果</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政策と無関係な時間変化</a:t>
            </a:r>
            <a:endParaRPr lang="en-US" sz="2100" dirty="0"/>
          </a:p>
        </p:txBody>
      </p:sp>
      <p:sp>
        <p:nvSpPr>
          <p:cNvPr id="13" name="Shape 11"/>
          <p:cNvSpPr/>
          <p:nvPr/>
        </p:nvSpPr>
        <p:spPr>
          <a:xfrm>
            <a:off x="4389120" y="1554480"/>
            <a:ext cx="3429000" cy="3200400"/>
          </a:xfrm>
          <a:prstGeom prst="roundRect">
            <a:avLst>
              <a:gd name="adj" fmla="val 342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553712" y="1664208"/>
            <a:ext cx="3154680" cy="256032"/>
          </a:xfrm>
          <a:prstGeom prst="rect">
            <a:avLst/>
          </a:prstGeom>
          <a:noFill/>
          <a:ln/>
        </p:spPr>
        <p:txBody>
          <a:bodyPr wrap="square" lIns="0" tIns="0" rIns="0" bIns="0" rtlCol="0" anchor="ctr">
            <a:normAutofit/>
          </a:bodyPr>
          <a:lstStyle/>
          <a:p>
            <a:pPr marL="0" indent="0">
              <a:buNone/>
            </a:pPr>
            <a:r>
              <a:rPr lang="en-US" sz="1600" b="1" dirty="0">
                <a:solidFill>
                  <a:srgbClr val="0F766E"/>
                </a:solidFill>
                <a:latin typeface="Noto Sans CJK JP" pitchFamily="34" charset="0"/>
                <a:ea typeface="Noto Sans CJK JP" pitchFamily="34" charset="-122"/>
                <a:cs typeface="Noto Sans CJK JP" pitchFamily="34" charset="-120"/>
              </a:rPr>
              <a:t>control の前後差</a:t>
            </a:r>
            <a:endParaRPr lang="en-US" sz="1600" dirty="0"/>
          </a:p>
        </p:txBody>
      </p:sp>
      <p:sp>
        <p:nvSpPr>
          <p:cNvPr id="15" name="Text 13"/>
          <p:cNvSpPr/>
          <p:nvPr/>
        </p:nvSpPr>
        <p:spPr>
          <a:xfrm>
            <a:off x="4553712" y="1956816"/>
            <a:ext cx="3154680" cy="2706624"/>
          </a:xfrm>
          <a:prstGeom prst="rect">
            <a:avLst/>
          </a:prstGeom>
          <a:noFill/>
          <a:ln/>
        </p:spPr>
        <p:txBody>
          <a:bodyPr wrap="square" lIns="254" tIns="254" rIns="254" bIns="254" rtlCol="0" anchor="t">
            <a:normAutofit/>
          </a:bodyPr>
          <a:lstStyle/>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政策効果は入らない</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共通の時間変化は入る</a:t>
            </a:r>
            <a:endParaRPr lang="en-US" sz="2100" dirty="0"/>
          </a:p>
        </p:txBody>
      </p:sp>
      <p:sp>
        <p:nvSpPr>
          <p:cNvPr id="16" name="Shape 14"/>
          <p:cNvSpPr/>
          <p:nvPr/>
        </p:nvSpPr>
        <p:spPr>
          <a:xfrm>
            <a:off x="7973568" y="1554480"/>
            <a:ext cx="3429000" cy="3200400"/>
          </a:xfrm>
          <a:prstGeom prst="roundRect">
            <a:avLst>
              <a:gd name="adj" fmla="val 3429"/>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8138160" y="1664208"/>
            <a:ext cx="315468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差し引くと</a:t>
            </a:r>
            <a:endParaRPr lang="en-US" sz="1600" dirty="0"/>
          </a:p>
        </p:txBody>
      </p:sp>
      <p:sp>
        <p:nvSpPr>
          <p:cNvPr id="18" name="Text 16"/>
          <p:cNvSpPr/>
          <p:nvPr/>
        </p:nvSpPr>
        <p:spPr>
          <a:xfrm>
            <a:off x="8138160" y="1956816"/>
            <a:ext cx="3154680" cy="2706624"/>
          </a:xfrm>
          <a:prstGeom prst="rect">
            <a:avLst/>
          </a:prstGeom>
          <a:noFill/>
          <a:ln/>
        </p:spPr>
        <p:txBody>
          <a:bodyPr wrap="square" lIns="254" tIns="254" rIns="254" bIns="254" rtlCol="0" anchor="t">
            <a:normAutofit/>
          </a:bodyPr>
          <a:lstStyle/>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共通の時間変化が消える</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a:t>
            </a:r>
            <a:endParaRPr lang="en-US" sz="2100" dirty="0"/>
          </a:p>
          <a:p>
            <a:pPr marL="203200" indent="-203200">
              <a:buSzPct val="100000"/>
              <a:buChar char="•"/>
            </a:pPr>
            <a:r>
              <a:rPr lang="en-US" sz="2100" dirty="0">
                <a:solidFill>
                  <a:srgbClr val="183B63"/>
                </a:solidFill>
                <a:latin typeface="Noto Sans CJK JP" pitchFamily="34" charset="0"/>
                <a:ea typeface="Noto Sans CJK JP" pitchFamily="34" charset="-122"/>
                <a:cs typeface="Noto Sans CJK JP" pitchFamily="34" charset="-120"/>
              </a:rPr>
              <a:t>政策による追加的な変化</a:t>
            </a:r>
            <a:endParaRPr lang="en-US" sz="2100" dirty="0"/>
          </a:p>
        </p:txBody>
      </p:sp>
      <p:sp>
        <p:nvSpPr>
          <p:cNvPr id="19"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877824" y="5486400"/>
            <a:ext cx="128016" cy="292608"/>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21"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差の差は、「処置がなかったら treated も control と同じだけ動いたはずだ」という発想に立っている。</a:t>
            </a:r>
            <a:endParaRPr lang="en-US" sz="152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潜在アウトカムで書く</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見えないのは、政策後の treated が処置を受けなかった場合のアウトカムである。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14</a:t>
            </a:r>
            <a:endParaRPr lang="en-US" sz="950" dirty="0"/>
          </a:p>
        </p:txBody>
      </p:sp>
      <p:sp>
        <p:nvSpPr>
          <p:cNvPr id="10" name="Shape 8"/>
          <p:cNvSpPr/>
          <p:nvPr/>
        </p:nvSpPr>
        <p:spPr>
          <a:xfrm>
            <a:off x="749808" y="1444752"/>
            <a:ext cx="5303520" cy="3611880"/>
          </a:xfrm>
          <a:prstGeom prst="roundRect">
            <a:avLst>
              <a:gd name="adj" fmla="val 3038"/>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59536" y="1554480"/>
            <a:ext cx="178308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886968" y="156362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potential outcomes</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59536" y="1847088"/>
            <a:ext cx="5084064" cy="3099816"/>
          </a:xfrm>
          <a:prstGeom prst="rect">
            <a:avLst/>
          </a:prstGeom>
        </p:spPr>
      </p:pic>
      <p:sp>
        <p:nvSpPr>
          <p:cNvPr id="14" name="Shape 11"/>
          <p:cNvSpPr/>
          <p:nvPr/>
        </p:nvSpPr>
        <p:spPr>
          <a:xfrm>
            <a:off x="6309360" y="1444752"/>
            <a:ext cx="4754880" cy="2212848"/>
          </a:xfrm>
          <a:prstGeom prst="roundRect">
            <a:avLst>
              <a:gd name="adj" fmla="val 4959"/>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309360" y="1444752"/>
            <a:ext cx="109728" cy="221284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16" name="Text 13"/>
          <p:cNvSpPr/>
          <p:nvPr/>
        </p:nvSpPr>
        <p:spPr>
          <a:xfrm>
            <a:off x="6510528" y="1591056"/>
            <a:ext cx="446227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定義</a:t>
            </a:r>
            <a:endParaRPr lang="en-US" sz="1800" dirty="0"/>
          </a:p>
        </p:txBody>
      </p:sp>
      <p:sp>
        <p:nvSpPr>
          <p:cNvPr id="17" name="Text 14"/>
          <p:cNvSpPr/>
          <p:nvPr/>
        </p:nvSpPr>
        <p:spPr>
          <a:xfrm>
            <a:off x="6510528" y="1920240"/>
            <a:ext cx="4462272" cy="1645920"/>
          </a:xfrm>
          <a:prstGeom prst="rect">
            <a:avLst/>
          </a:prstGeom>
          <a:noFill/>
          <a:ln/>
        </p:spPr>
        <p:txBody>
          <a:bodyPr wrap="square" lIns="254" tIns="254" rIns="254" bIns="254" rtlCol="0" anchor="t">
            <a:normAutofit/>
          </a:bodyPr>
          <a:lstStyle/>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Yᵢₜ(1)：時点 t に処置を受けたときの潜在アウトカム</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Yᵢₜ(0)：時点 t に処置を受けなかったときの潜在アウトカム</a:t>
            </a:r>
            <a:endParaRPr lang="en-US" sz="1550" dirty="0"/>
          </a:p>
        </p:txBody>
      </p:sp>
      <p:sp>
        <p:nvSpPr>
          <p:cNvPr id="18" name="Shape 15"/>
          <p:cNvSpPr/>
          <p:nvPr/>
        </p:nvSpPr>
        <p:spPr>
          <a:xfrm>
            <a:off x="6309360" y="3858768"/>
            <a:ext cx="4754880" cy="1188720"/>
          </a:xfrm>
          <a:prstGeom prst="roundRect">
            <a:avLst>
              <a:gd name="adj" fmla="val 9231"/>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9" name="Shape 16"/>
          <p:cNvSpPr/>
          <p:nvPr/>
        </p:nvSpPr>
        <p:spPr>
          <a:xfrm>
            <a:off x="6419088" y="3968496"/>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20" name="Text 17"/>
          <p:cNvSpPr/>
          <p:nvPr/>
        </p:nvSpPr>
        <p:spPr>
          <a:xfrm>
            <a:off x="6446520" y="397764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target</a:t>
            </a:r>
            <a:endParaRPr lang="en-US" sz="950" dirty="0"/>
          </a:p>
        </p:txBody>
      </p:sp>
      <p:pic>
        <p:nvPicPr>
          <p:cNvPr id="2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473952" y="4345798"/>
            <a:ext cx="4425696" cy="452404"/>
          </a:xfrm>
          <a:prstGeom prst="rect">
            <a:avLst/>
          </a:prstGeom>
        </p:spPr>
      </p:pic>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政策後の treated について観測できない「未処置だった場合のアウトカム」を、どう埋めるかが DiD の核心である。</a:t>
            </a:r>
            <a:endParaRPr lang="en-US" sz="152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平行トレンド仮定</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必要なのは「水準が同じ」ことではなく、「未処置なら同じトレンドで動く」ことである。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15</a:t>
            </a:r>
            <a:endParaRPr lang="en-US" sz="950" dirty="0"/>
          </a:p>
        </p:txBody>
      </p:sp>
      <p:sp>
        <p:nvSpPr>
          <p:cNvPr id="10" name="Shape 8"/>
          <p:cNvSpPr/>
          <p:nvPr/>
        </p:nvSpPr>
        <p:spPr>
          <a:xfrm>
            <a:off x="768096" y="1444752"/>
            <a:ext cx="5257800" cy="3474720"/>
          </a:xfrm>
          <a:prstGeom prst="roundRect">
            <a:avLst>
              <a:gd name="adj" fmla="val 3158"/>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77824" y="1554480"/>
            <a:ext cx="178308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05256" y="156362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parallel trends</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77824" y="1847088"/>
            <a:ext cx="5038344" cy="2962656"/>
          </a:xfrm>
          <a:prstGeom prst="rect">
            <a:avLst/>
          </a:prstGeom>
        </p:spPr>
      </p:pic>
      <p:sp>
        <p:nvSpPr>
          <p:cNvPr id="14" name="Shape 11"/>
          <p:cNvSpPr/>
          <p:nvPr/>
        </p:nvSpPr>
        <p:spPr>
          <a:xfrm>
            <a:off x="6309360" y="1444752"/>
            <a:ext cx="4754880" cy="1901952"/>
          </a:xfrm>
          <a:prstGeom prst="roundRect">
            <a:avLst>
              <a:gd name="adj" fmla="val 5769"/>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309360" y="1444752"/>
            <a:ext cx="109728" cy="1901952"/>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16" name="Text 13"/>
          <p:cNvSpPr/>
          <p:nvPr/>
        </p:nvSpPr>
        <p:spPr>
          <a:xfrm>
            <a:off x="6510528" y="1591056"/>
            <a:ext cx="446227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意味</a:t>
            </a:r>
            <a:endParaRPr lang="en-US" sz="1800" dirty="0"/>
          </a:p>
        </p:txBody>
      </p:sp>
      <p:sp>
        <p:nvSpPr>
          <p:cNvPr id="17" name="Text 14"/>
          <p:cNvSpPr/>
          <p:nvPr/>
        </p:nvSpPr>
        <p:spPr>
          <a:xfrm>
            <a:off x="6510528" y="1920240"/>
            <a:ext cx="4462272" cy="1335024"/>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もし誰も処置を受けなかったなら、treated と control の平均変化は同じだった</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必要なのは level の一致ではなく untreated trend の一致</a:t>
            </a:r>
            <a:endParaRPr lang="en-US" sz="1580" dirty="0"/>
          </a:p>
        </p:txBody>
      </p:sp>
      <p:sp>
        <p:nvSpPr>
          <p:cNvPr id="18" name="Shape 15"/>
          <p:cNvSpPr/>
          <p:nvPr/>
        </p:nvSpPr>
        <p:spPr>
          <a:xfrm>
            <a:off x="6309360" y="3611880"/>
            <a:ext cx="4754880" cy="1353312"/>
          </a:xfrm>
          <a:prstGeom prst="roundRect">
            <a:avLst>
              <a:gd name="adj" fmla="val 8108"/>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9" name="Shape 16"/>
          <p:cNvSpPr/>
          <p:nvPr/>
        </p:nvSpPr>
        <p:spPr>
          <a:xfrm>
            <a:off x="6419088" y="3721608"/>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20" name="Text 17"/>
          <p:cNvSpPr/>
          <p:nvPr/>
        </p:nvSpPr>
        <p:spPr>
          <a:xfrm>
            <a:off x="6446520" y="373075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assumption</a:t>
            </a:r>
            <a:endParaRPr lang="en-US" sz="950" dirty="0"/>
          </a:p>
        </p:txBody>
      </p:sp>
      <p:pic>
        <p:nvPicPr>
          <p:cNvPr id="2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473952" y="4317185"/>
            <a:ext cx="4425696" cy="180447"/>
          </a:xfrm>
          <a:prstGeom prst="rect">
            <a:avLst/>
          </a:prstGeom>
        </p:spPr>
      </p:pic>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DiD の識別は「parallel levels」ではなく「parallel trends」に依存している。</a:t>
            </a:r>
            <a:endParaRPr lang="en-US" sz="152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DiD 推定量が何を識別するか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平行トレンドのもとで、観測可能な差の差は処置群の平均処置効果に一致する。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16</a:t>
            </a:r>
            <a:endParaRPr lang="en-US" sz="950" dirty="0"/>
          </a:p>
        </p:txBody>
      </p:sp>
      <p:sp>
        <p:nvSpPr>
          <p:cNvPr id="10" name="Shape 8"/>
          <p:cNvSpPr/>
          <p:nvPr/>
        </p:nvSpPr>
        <p:spPr>
          <a:xfrm>
            <a:off x="822960" y="1536192"/>
            <a:ext cx="5074920" cy="1115568"/>
          </a:xfrm>
          <a:prstGeom prst="roundRect">
            <a:avLst>
              <a:gd name="adj" fmla="val 9836"/>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32688" y="1645920"/>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60120"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observed DiD</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87552" y="2124394"/>
            <a:ext cx="4745736" cy="176908"/>
          </a:xfrm>
          <a:prstGeom prst="rect">
            <a:avLst/>
          </a:prstGeom>
        </p:spPr>
      </p:pic>
      <p:sp>
        <p:nvSpPr>
          <p:cNvPr id="14" name="Shape 11"/>
          <p:cNvSpPr/>
          <p:nvPr/>
        </p:nvSpPr>
        <p:spPr>
          <a:xfrm>
            <a:off x="822960" y="2816352"/>
            <a:ext cx="5074920" cy="2084832"/>
          </a:xfrm>
          <a:prstGeom prst="roundRect">
            <a:avLst>
              <a:gd name="adj" fmla="val 5263"/>
            </a:avLst>
          </a:prstGeom>
          <a:solidFill>
            <a:srgbClr val="FFFFFF"/>
          </a:solidFill>
          <a:ln w="12700">
            <a:solidFill>
              <a:srgbClr val="CBD5E1"/>
            </a:solidFill>
            <a:prstDash val="solid"/>
          </a:ln>
          <a:effectLst>
            <a:outerShdw algn="bl" rotWithShape="0">
              <a:srgbClr val="000000">
                <a:alpha val="0"/>
              </a:srgbClr>
            </a:outerShdw>
          </a:effectLst>
        </p:spPr>
        <p:txBody>
          <a:bodyPr/>
          <a:lstStyle/>
          <a:p>
            <a:endParaRPr lang="ja-JP" altLang="en-US"/>
          </a:p>
        </p:txBody>
      </p:sp>
      <p:pic>
        <p:nvPicPr>
          <p:cNvPr id="15"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32688" y="2926080"/>
            <a:ext cx="4855464" cy="1865376"/>
          </a:xfrm>
          <a:prstGeom prst="rect">
            <a:avLst/>
          </a:prstGeom>
        </p:spPr>
      </p:pic>
      <p:sp>
        <p:nvSpPr>
          <p:cNvPr id="16" name="Shape 12"/>
          <p:cNvSpPr/>
          <p:nvPr/>
        </p:nvSpPr>
        <p:spPr>
          <a:xfrm>
            <a:off x="6217920" y="1536192"/>
            <a:ext cx="4892040" cy="1115568"/>
          </a:xfrm>
          <a:prstGeom prst="roundRect">
            <a:avLst>
              <a:gd name="adj" fmla="val 9836"/>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7" name="Shape 13"/>
          <p:cNvSpPr/>
          <p:nvPr/>
        </p:nvSpPr>
        <p:spPr>
          <a:xfrm>
            <a:off x="6327648" y="1645920"/>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8" name="Text 14"/>
          <p:cNvSpPr/>
          <p:nvPr/>
        </p:nvSpPr>
        <p:spPr>
          <a:xfrm>
            <a:off x="6355080"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identified quantity</a:t>
            </a:r>
            <a:endParaRPr lang="en-US" sz="950" dirty="0"/>
          </a:p>
        </p:txBody>
      </p:sp>
      <p:pic>
        <p:nvPicPr>
          <p:cNvPr id="19"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382512" y="1979635"/>
            <a:ext cx="4562856" cy="466425"/>
          </a:xfrm>
          <a:prstGeom prst="rect">
            <a:avLst/>
          </a:prstGeom>
        </p:spPr>
      </p:pic>
      <p:sp>
        <p:nvSpPr>
          <p:cNvPr id="20" name="Shape 15"/>
          <p:cNvSpPr/>
          <p:nvPr/>
        </p:nvSpPr>
        <p:spPr>
          <a:xfrm>
            <a:off x="6217920" y="2816352"/>
            <a:ext cx="4892040" cy="2084832"/>
          </a:xfrm>
          <a:prstGeom prst="roundRect">
            <a:avLst>
              <a:gd name="adj" fmla="val 5263"/>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1" name="Shape 16"/>
          <p:cNvSpPr/>
          <p:nvPr/>
        </p:nvSpPr>
        <p:spPr>
          <a:xfrm>
            <a:off x="6217920" y="2816352"/>
            <a:ext cx="109728" cy="2084832"/>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2" name="Text 17"/>
          <p:cNvSpPr/>
          <p:nvPr/>
        </p:nvSpPr>
        <p:spPr>
          <a:xfrm>
            <a:off x="6419088" y="2962656"/>
            <a:ext cx="459943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ここで大事なこと</a:t>
            </a:r>
            <a:endParaRPr lang="en-US" sz="1800" dirty="0"/>
          </a:p>
        </p:txBody>
      </p:sp>
      <p:sp>
        <p:nvSpPr>
          <p:cNvPr id="23" name="Text 18"/>
          <p:cNvSpPr/>
          <p:nvPr/>
        </p:nvSpPr>
        <p:spPr>
          <a:xfrm>
            <a:off x="6419088" y="3291840"/>
            <a:ext cx="4599432" cy="1517904"/>
          </a:xfrm>
          <a:prstGeom prst="rect">
            <a:avLst/>
          </a:prstGeom>
          <a:noFill/>
          <a:ln/>
        </p:spPr>
        <p:txBody>
          <a:bodyPr wrap="square" lIns="254" tIns="254" rIns="254" bIns="254" rtlCol="0" anchor="t">
            <a:normAutofit/>
          </a:bodyPr>
          <a:lstStyle/>
          <a:p>
            <a:pPr marL="203200" indent="-203200">
              <a:buSzPct val="100000"/>
              <a:buChar char="•"/>
            </a:pPr>
            <a:r>
              <a:rPr lang="en-US" sz="1560" dirty="0">
                <a:solidFill>
                  <a:srgbClr val="183B63"/>
                </a:solidFill>
                <a:latin typeface="Noto Sans CJK JP" pitchFamily="34" charset="0"/>
                <a:ea typeface="Noto Sans CJK JP" pitchFamily="34" charset="-122"/>
                <a:cs typeface="Noto Sans CJK JP" pitchFamily="34" charset="-120"/>
              </a:rPr>
              <a:t>basic な DiD がまず識別しているのは、政策後の treated に対する平均処置効果</a:t>
            </a:r>
            <a:endParaRPr lang="en-US" sz="1560" dirty="0"/>
          </a:p>
          <a:p>
            <a:pPr marL="203200" indent="-203200">
              <a:buSzPct val="100000"/>
              <a:buChar char="•"/>
            </a:pPr>
            <a:r>
              <a:rPr lang="en-US" sz="1560" dirty="0">
                <a:solidFill>
                  <a:srgbClr val="183B63"/>
                </a:solidFill>
                <a:latin typeface="Noto Sans CJK JP" pitchFamily="34" charset="0"/>
                <a:ea typeface="Noto Sans CJK JP" pitchFamily="34" charset="-122"/>
                <a:cs typeface="Noto Sans CJK JP" pitchFamily="34" charset="-120"/>
              </a:rPr>
              <a:t>一般に、いきなり ATE を識別しているわけではない</a:t>
            </a:r>
            <a:endParaRPr lang="en-US" sz="1560" dirty="0"/>
          </a:p>
        </p:txBody>
      </p:sp>
      <p:sp>
        <p:nvSpPr>
          <p:cNvPr id="24" name="Shape 19"/>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5" name="Shape 20"/>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6" name="Text 21"/>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DiD は「誰に対する効果か」を意識して読む。まずは treated in post の効果である。</a:t>
            </a:r>
            <a:endParaRPr lang="en-US" sz="152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回帰式で書くと、交差項の係数が DiD になる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セル平均を回帰の言葉に移すと、DiD は 1 本の係数にまとまる。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17</a:t>
            </a:r>
            <a:endParaRPr lang="en-US" sz="950" dirty="0"/>
          </a:p>
        </p:txBody>
      </p:sp>
      <p:sp>
        <p:nvSpPr>
          <p:cNvPr id="10" name="Shape 8"/>
          <p:cNvSpPr/>
          <p:nvPr/>
        </p:nvSpPr>
        <p:spPr>
          <a:xfrm>
            <a:off x="804672" y="1499616"/>
            <a:ext cx="5285232" cy="1078992"/>
          </a:xfrm>
          <a:prstGeom prst="roundRect">
            <a:avLst>
              <a:gd name="adj" fmla="val 10169"/>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09344"/>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41832" y="1618488"/>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regression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69264" y="2034731"/>
            <a:ext cx="4956048" cy="246505"/>
          </a:xfrm>
          <a:prstGeom prst="rect">
            <a:avLst/>
          </a:prstGeom>
        </p:spPr>
      </p:pic>
      <p:sp>
        <p:nvSpPr>
          <p:cNvPr id="14" name="Shape 11"/>
          <p:cNvSpPr/>
          <p:nvPr/>
        </p:nvSpPr>
        <p:spPr>
          <a:xfrm>
            <a:off x="804672" y="2788920"/>
            <a:ext cx="5285232" cy="2304288"/>
          </a:xfrm>
          <a:prstGeom prst="roundRect">
            <a:avLst>
              <a:gd name="adj" fmla="val 4762"/>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804672" y="2788920"/>
            <a:ext cx="109728" cy="230428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16" name="Text 13"/>
          <p:cNvSpPr/>
          <p:nvPr/>
        </p:nvSpPr>
        <p:spPr>
          <a:xfrm>
            <a:off x="1005840" y="2935224"/>
            <a:ext cx="4992624"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変数の意味</a:t>
            </a:r>
            <a:endParaRPr lang="en-US" sz="1800" dirty="0"/>
          </a:p>
        </p:txBody>
      </p:sp>
      <p:sp>
        <p:nvSpPr>
          <p:cNvPr id="17" name="Text 14"/>
          <p:cNvSpPr/>
          <p:nvPr/>
        </p:nvSpPr>
        <p:spPr>
          <a:xfrm>
            <a:off x="1005840" y="3264408"/>
            <a:ext cx="4992624" cy="1737360"/>
          </a:xfrm>
          <a:prstGeom prst="rect">
            <a:avLst/>
          </a:prstGeom>
          <a:noFill/>
          <a:ln/>
        </p:spPr>
        <p:txBody>
          <a:bodyPr wrap="square" lIns="254" tIns="254" rIns="254" bIns="254" rtlCol="0" anchor="t">
            <a:normAutofit/>
          </a:bodyPr>
          <a:lstStyle/>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D_i：処置群ダミー</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Post_t：政策後ダミー</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D_i × Post_t：処置群で、しかも政策後のときだけ 1</a:t>
            </a:r>
            <a:endParaRPr lang="en-US" sz="1600" dirty="0"/>
          </a:p>
        </p:txBody>
      </p:sp>
      <p:sp>
        <p:nvSpPr>
          <p:cNvPr id="18" name="Shape 15"/>
          <p:cNvSpPr/>
          <p:nvPr/>
        </p:nvSpPr>
        <p:spPr>
          <a:xfrm>
            <a:off x="6355080" y="1499616"/>
            <a:ext cx="4983480" cy="3593592"/>
          </a:xfrm>
          <a:prstGeom prst="roundRect">
            <a:avLst>
              <a:gd name="adj" fmla="val 3053"/>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7196328" y="1591056"/>
            <a:ext cx="199796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Post=0</a:t>
            </a:r>
            <a:endParaRPr lang="en-US" sz="1530" dirty="0"/>
          </a:p>
        </p:txBody>
      </p:sp>
      <p:sp>
        <p:nvSpPr>
          <p:cNvPr id="20" name="Text 17"/>
          <p:cNvSpPr/>
          <p:nvPr/>
        </p:nvSpPr>
        <p:spPr>
          <a:xfrm>
            <a:off x="9194292" y="1591056"/>
            <a:ext cx="199796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Post=1</a:t>
            </a:r>
            <a:endParaRPr lang="en-US" sz="1530" dirty="0"/>
          </a:p>
        </p:txBody>
      </p:sp>
      <p:sp>
        <p:nvSpPr>
          <p:cNvPr id="21" name="Text 18"/>
          <p:cNvSpPr/>
          <p:nvPr/>
        </p:nvSpPr>
        <p:spPr>
          <a:xfrm>
            <a:off x="6464808" y="2617470"/>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D=1</a:t>
            </a:r>
            <a:endParaRPr lang="en-US" sz="1530" dirty="0"/>
          </a:p>
        </p:txBody>
      </p:sp>
      <p:sp>
        <p:nvSpPr>
          <p:cNvPr id="22" name="Text 19"/>
          <p:cNvSpPr/>
          <p:nvPr/>
        </p:nvSpPr>
        <p:spPr>
          <a:xfrm>
            <a:off x="6464808" y="4121658"/>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D=0</a:t>
            </a:r>
            <a:endParaRPr lang="en-US" sz="1530" dirty="0"/>
          </a:p>
        </p:txBody>
      </p:sp>
      <p:sp>
        <p:nvSpPr>
          <p:cNvPr id="23" name="Shape 20"/>
          <p:cNvSpPr/>
          <p:nvPr/>
        </p:nvSpPr>
        <p:spPr>
          <a:xfrm>
            <a:off x="7196328" y="1975104"/>
            <a:ext cx="1961388" cy="1467612"/>
          </a:xfrm>
          <a:prstGeom prst="roundRect">
            <a:avLst>
              <a:gd name="adj" fmla="val 4984"/>
            </a:avLst>
          </a:prstGeom>
          <a:solidFill>
            <a:srgbClr val="FBFCFE"/>
          </a:solidFill>
          <a:ln w="12700">
            <a:solidFill>
              <a:srgbClr val="CBD5E1"/>
            </a:solidFill>
            <a:prstDash val="solid"/>
          </a:ln>
        </p:spPr>
        <p:txBody>
          <a:bodyPr/>
          <a:lstStyle/>
          <a:p>
            <a:endParaRPr lang="ja-JP" altLang="en-US"/>
          </a:p>
        </p:txBody>
      </p:sp>
      <p:sp>
        <p:nvSpPr>
          <p:cNvPr id="24" name="Text 21"/>
          <p:cNvSpPr/>
          <p:nvPr/>
        </p:nvSpPr>
        <p:spPr>
          <a:xfrm>
            <a:off x="7269480" y="2048256"/>
            <a:ext cx="1815084" cy="1321308"/>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α+β</a:t>
            </a:r>
            <a:endParaRPr lang="en-US" sz="1800" dirty="0"/>
          </a:p>
        </p:txBody>
      </p:sp>
      <p:sp>
        <p:nvSpPr>
          <p:cNvPr id="25" name="Shape 22"/>
          <p:cNvSpPr/>
          <p:nvPr/>
        </p:nvSpPr>
        <p:spPr>
          <a:xfrm>
            <a:off x="9194292" y="1975104"/>
            <a:ext cx="1961388" cy="1467612"/>
          </a:xfrm>
          <a:prstGeom prst="roundRect">
            <a:avLst>
              <a:gd name="adj" fmla="val 4984"/>
            </a:avLst>
          </a:prstGeom>
          <a:solidFill>
            <a:srgbClr val="FBFCFE"/>
          </a:solidFill>
          <a:ln w="12700">
            <a:solidFill>
              <a:srgbClr val="CBD5E1"/>
            </a:solidFill>
            <a:prstDash val="solid"/>
          </a:ln>
        </p:spPr>
        <p:txBody>
          <a:bodyPr/>
          <a:lstStyle/>
          <a:p>
            <a:endParaRPr lang="ja-JP" altLang="en-US"/>
          </a:p>
        </p:txBody>
      </p:sp>
      <p:sp>
        <p:nvSpPr>
          <p:cNvPr id="26" name="Text 23"/>
          <p:cNvSpPr/>
          <p:nvPr/>
        </p:nvSpPr>
        <p:spPr>
          <a:xfrm>
            <a:off x="9267444" y="2048256"/>
            <a:ext cx="1815084" cy="1321308"/>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α+β+γ+δ</a:t>
            </a:r>
            <a:endParaRPr lang="en-US" sz="1800" dirty="0"/>
          </a:p>
        </p:txBody>
      </p:sp>
      <p:sp>
        <p:nvSpPr>
          <p:cNvPr id="27" name="Shape 24"/>
          <p:cNvSpPr/>
          <p:nvPr/>
        </p:nvSpPr>
        <p:spPr>
          <a:xfrm>
            <a:off x="7196328" y="3479292"/>
            <a:ext cx="1961388" cy="1467612"/>
          </a:xfrm>
          <a:prstGeom prst="roundRect">
            <a:avLst>
              <a:gd name="adj" fmla="val 4984"/>
            </a:avLst>
          </a:prstGeom>
          <a:solidFill>
            <a:srgbClr val="FBFCFE"/>
          </a:solidFill>
          <a:ln w="12700">
            <a:solidFill>
              <a:srgbClr val="CBD5E1"/>
            </a:solidFill>
            <a:prstDash val="solid"/>
          </a:ln>
        </p:spPr>
        <p:txBody>
          <a:bodyPr/>
          <a:lstStyle/>
          <a:p>
            <a:endParaRPr lang="ja-JP" altLang="en-US"/>
          </a:p>
        </p:txBody>
      </p:sp>
      <p:sp>
        <p:nvSpPr>
          <p:cNvPr id="28" name="Text 25"/>
          <p:cNvSpPr/>
          <p:nvPr/>
        </p:nvSpPr>
        <p:spPr>
          <a:xfrm>
            <a:off x="7269480" y="3552444"/>
            <a:ext cx="1815084" cy="1321308"/>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α</a:t>
            </a:r>
            <a:endParaRPr lang="en-US" sz="1800" dirty="0"/>
          </a:p>
        </p:txBody>
      </p:sp>
      <p:sp>
        <p:nvSpPr>
          <p:cNvPr id="29" name="Shape 26"/>
          <p:cNvSpPr/>
          <p:nvPr/>
        </p:nvSpPr>
        <p:spPr>
          <a:xfrm>
            <a:off x="9194292" y="3479292"/>
            <a:ext cx="1961388" cy="1467612"/>
          </a:xfrm>
          <a:prstGeom prst="roundRect">
            <a:avLst>
              <a:gd name="adj" fmla="val 4984"/>
            </a:avLst>
          </a:prstGeom>
          <a:solidFill>
            <a:srgbClr val="FBFCFE"/>
          </a:solidFill>
          <a:ln w="12700">
            <a:solidFill>
              <a:srgbClr val="CBD5E1"/>
            </a:solidFill>
            <a:prstDash val="solid"/>
          </a:ln>
        </p:spPr>
        <p:txBody>
          <a:bodyPr/>
          <a:lstStyle/>
          <a:p>
            <a:endParaRPr lang="ja-JP" altLang="en-US"/>
          </a:p>
        </p:txBody>
      </p:sp>
      <p:sp>
        <p:nvSpPr>
          <p:cNvPr id="30" name="Text 27"/>
          <p:cNvSpPr/>
          <p:nvPr/>
        </p:nvSpPr>
        <p:spPr>
          <a:xfrm>
            <a:off x="9267444" y="3552444"/>
            <a:ext cx="1815084" cy="1321308"/>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α+γ</a:t>
            </a:r>
            <a:endParaRPr lang="en-US" sz="1800" dirty="0"/>
          </a:p>
        </p:txBody>
      </p:sp>
      <p:sp>
        <p:nvSpPr>
          <p:cNvPr id="31" name="Shape 2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2" name="Shape 29"/>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3" name="Text 3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処置群の前後差は γ+δ、対照群の前後差は γ。だから差の差は δ になる。</a:t>
            </a:r>
            <a:endParaRPr lang="en-US" sz="152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係数 α, β, γ, δ の意味</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回帰式をセル平均と対応づけると、各係数の役割が明確になる。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18</a:t>
            </a:r>
            <a:endParaRPr lang="en-US" sz="950" dirty="0"/>
          </a:p>
        </p:txBody>
      </p:sp>
      <p:sp>
        <p:nvSpPr>
          <p:cNvPr id="10" name="Shape 8"/>
          <p:cNvSpPr/>
          <p:nvPr/>
        </p:nvSpPr>
        <p:spPr>
          <a:xfrm>
            <a:off x="841248" y="1572768"/>
            <a:ext cx="2487168" cy="1645920"/>
          </a:xfrm>
          <a:prstGeom prst="roundRect">
            <a:avLst>
              <a:gd name="adj" fmla="val 6667"/>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682496"/>
            <a:ext cx="2212848" cy="256032"/>
          </a:xfrm>
          <a:prstGeom prst="rect">
            <a:avLst/>
          </a:prstGeom>
          <a:noFill/>
          <a:ln/>
        </p:spPr>
        <p:txBody>
          <a:bodyPr wrap="square" lIns="0" tIns="0" rIns="0" bIns="0" rtlCol="0" anchor="ctr">
            <a:normAutofit/>
          </a:bodyPr>
          <a:lstStyle/>
          <a:p>
            <a:pPr marL="0" indent="0">
              <a:buNone/>
            </a:pPr>
            <a:r>
              <a:rPr lang="en-US" sz="2600" b="1" dirty="0">
                <a:solidFill>
                  <a:srgbClr val="4C78A8"/>
                </a:solidFill>
                <a:latin typeface="Noto Sans CJK JP" pitchFamily="34" charset="0"/>
                <a:ea typeface="Noto Sans CJK JP" pitchFamily="34" charset="-122"/>
                <a:cs typeface="Noto Sans CJK JP" pitchFamily="34" charset="-120"/>
              </a:rPr>
              <a:t>α</a:t>
            </a:r>
            <a:endParaRPr lang="en-US" sz="2600" dirty="0"/>
          </a:p>
        </p:txBody>
      </p:sp>
      <p:sp>
        <p:nvSpPr>
          <p:cNvPr id="12" name="Text 10"/>
          <p:cNvSpPr/>
          <p:nvPr/>
        </p:nvSpPr>
        <p:spPr>
          <a:xfrm>
            <a:off x="1005840" y="1993392"/>
            <a:ext cx="2212848" cy="1133856"/>
          </a:xfrm>
          <a:prstGeom prst="rect">
            <a:avLst/>
          </a:prstGeom>
          <a:noFill/>
          <a:ln/>
        </p:spPr>
        <p:txBody>
          <a:bodyPr wrap="square" lIns="0" tIns="0" rIns="0" bIns="0" rtlCol="0" anchor="t">
            <a:normAutofit/>
          </a:bodyPr>
          <a:lstStyle/>
          <a:p>
            <a:pPr marL="0" indent="0">
              <a:buNone/>
            </a:pPr>
            <a:r>
              <a:rPr lang="en-US" sz="1900" dirty="0">
                <a:solidFill>
                  <a:srgbClr val="183B63"/>
                </a:solidFill>
                <a:latin typeface="Noto Sans CJK JP" pitchFamily="34" charset="0"/>
                <a:ea typeface="Noto Sans CJK JP" pitchFamily="34" charset="-122"/>
                <a:cs typeface="Noto Sans CJK JP" pitchFamily="34" charset="-120"/>
              </a:rPr>
              <a:t>対照群・政策前の平均水準</a:t>
            </a:r>
            <a:endParaRPr lang="en-US" sz="1900" dirty="0"/>
          </a:p>
        </p:txBody>
      </p:sp>
      <p:sp>
        <p:nvSpPr>
          <p:cNvPr id="13" name="Shape 11"/>
          <p:cNvSpPr/>
          <p:nvPr/>
        </p:nvSpPr>
        <p:spPr>
          <a:xfrm>
            <a:off x="3584448" y="1572768"/>
            <a:ext cx="2487168" cy="1645920"/>
          </a:xfrm>
          <a:prstGeom prst="roundRect">
            <a:avLst>
              <a:gd name="adj" fmla="val 6667"/>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3749040" y="1682496"/>
            <a:ext cx="2212848" cy="256032"/>
          </a:xfrm>
          <a:prstGeom prst="rect">
            <a:avLst/>
          </a:prstGeom>
          <a:noFill/>
          <a:ln/>
        </p:spPr>
        <p:txBody>
          <a:bodyPr wrap="square" lIns="0" tIns="0" rIns="0" bIns="0" rtlCol="0" anchor="ctr">
            <a:normAutofit/>
          </a:bodyPr>
          <a:lstStyle/>
          <a:p>
            <a:pPr marL="0" indent="0">
              <a:buNone/>
            </a:pPr>
            <a:r>
              <a:rPr lang="en-US" sz="2600" b="1" dirty="0">
                <a:solidFill>
                  <a:srgbClr val="0F766E"/>
                </a:solidFill>
                <a:latin typeface="Noto Sans CJK JP" pitchFamily="34" charset="0"/>
                <a:ea typeface="Noto Sans CJK JP" pitchFamily="34" charset="-122"/>
                <a:cs typeface="Noto Sans CJK JP" pitchFamily="34" charset="-120"/>
              </a:rPr>
              <a:t>β</a:t>
            </a:r>
            <a:endParaRPr lang="en-US" sz="2600" dirty="0"/>
          </a:p>
        </p:txBody>
      </p:sp>
      <p:sp>
        <p:nvSpPr>
          <p:cNvPr id="15" name="Text 13"/>
          <p:cNvSpPr/>
          <p:nvPr/>
        </p:nvSpPr>
        <p:spPr>
          <a:xfrm>
            <a:off x="3749040" y="1993392"/>
            <a:ext cx="2212848" cy="1133856"/>
          </a:xfrm>
          <a:prstGeom prst="rect">
            <a:avLst/>
          </a:prstGeom>
          <a:noFill/>
          <a:ln/>
        </p:spPr>
        <p:txBody>
          <a:bodyPr wrap="square" lIns="0" tIns="0" rIns="0" bIns="0" rtlCol="0" anchor="t">
            <a:normAutofit/>
          </a:bodyPr>
          <a:lstStyle/>
          <a:p>
            <a:pPr marL="0" indent="0">
              <a:buNone/>
            </a:pPr>
            <a:r>
              <a:rPr lang="en-US" sz="1800" dirty="0">
                <a:solidFill>
                  <a:srgbClr val="183B63"/>
                </a:solidFill>
                <a:latin typeface="Noto Sans CJK JP" pitchFamily="34" charset="0"/>
                <a:ea typeface="Noto Sans CJK JP" pitchFamily="34" charset="-122"/>
                <a:cs typeface="Noto Sans CJK JP" pitchFamily="34" charset="-120"/>
              </a:rPr>
              <a:t>政策前における treated と control の平均差</a:t>
            </a:r>
            <a:endParaRPr lang="en-US" sz="1800" dirty="0"/>
          </a:p>
        </p:txBody>
      </p:sp>
      <p:sp>
        <p:nvSpPr>
          <p:cNvPr id="16" name="Shape 14"/>
          <p:cNvSpPr/>
          <p:nvPr/>
        </p:nvSpPr>
        <p:spPr>
          <a:xfrm>
            <a:off x="6327648" y="1572768"/>
            <a:ext cx="2487168" cy="1645920"/>
          </a:xfrm>
          <a:prstGeom prst="roundRect">
            <a:avLst>
              <a:gd name="adj" fmla="val 6667"/>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6492240" y="1682496"/>
            <a:ext cx="2212848" cy="256032"/>
          </a:xfrm>
          <a:prstGeom prst="rect">
            <a:avLst/>
          </a:prstGeom>
          <a:noFill/>
          <a:ln/>
        </p:spPr>
        <p:txBody>
          <a:bodyPr wrap="square" lIns="0" tIns="0" rIns="0" bIns="0" rtlCol="0" anchor="ctr">
            <a:normAutofit/>
          </a:bodyPr>
          <a:lstStyle/>
          <a:p>
            <a:pPr marL="0" indent="0">
              <a:buNone/>
            </a:pPr>
            <a:r>
              <a:rPr lang="en-US" sz="2600" b="1" dirty="0">
                <a:solidFill>
                  <a:srgbClr val="B78008"/>
                </a:solidFill>
                <a:latin typeface="Noto Sans CJK JP" pitchFamily="34" charset="0"/>
                <a:ea typeface="Noto Sans CJK JP" pitchFamily="34" charset="-122"/>
                <a:cs typeface="Noto Sans CJK JP" pitchFamily="34" charset="-120"/>
              </a:rPr>
              <a:t>γ</a:t>
            </a:r>
            <a:endParaRPr lang="en-US" sz="2600" dirty="0"/>
          </a:p>
        </p:txBody>
      </p:sp>
      <p:sp>
        <p:nvSpPr>
          <p:cNvPr id="18" name="Text 16"/>
          <p:cNvSpPr/>
          <p:nvPr/>
        </p:nvSpPr>
        <p:spPr>
          <a:xfrm>
            <a:off x="6492240" y="1993392"/>
            <a:ext cx="2212848" cy="1133856"/>
          </a:xfrm>
          <a:prstGeom prst="rect">
            <a:avLst/>
          </a:prstGeom>
          <a:noFill/>
          <a:ln/>
        </p:spPr>
        <p:txBody>
          <a:bodyPr wrap="square" lIns="0" tIns="0" rIns="0" bIns="0" rtlCol="0" anchor="t">
            <a:normAutofit/>
          </a:bodyPr>
          <a:lstStyle/>
          <a:p>
            <a:pPr marL="0" indent="0">
              <a:buNone/>
            </a:pPr>
            <a:r>
              <a:rPr lang="en-US" sz="1900" dirty="0">
                <a:solidFill>
                  <a:srgbClr val="183B63"/>
                </a:solidFill>
                <a:latin typeface="Noto Sans CJK JP" pitchFamily="34" charset="0"/>
                <a:ea typeface="Noto Sans CJK JP" pitchFamily="34" charset="-122"/>
                <a:cs typeface="Noto Sans CJK JP" pitchFamily="34" charset="-120"/>
              </a:rPr>
              <a:t>対照群における前後の平均変化</a:t>
            </a:r>
            <a:endParaRPr lang="en-US" sz="1900" dirty="0"/>
          </a:p>
        </p:txBody>
      </p:sp>
      <p:sp>
        <p:nvSpPr>
          <p:cNvPr id="19" name="Shape 17"/>
          <p:cNvSpPr/>
          <p:nvPr/>
        </p:nvSpPr>
        <p:spPr>
          <a:xfrm>
            <a:off x="9070848" y="1572768"/>
            <a:ext cx="2267712" cy="1645920"/>
          </a:xfrm>
          <a:prstGeom prst="roundRect">
            <a:avLst>
              <a:gd name="adj" fmla="val 6667"/>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20" name="Text 18"/>
          <p:cNvSpPr/>
          <p:nvPr/>
        </p:nvSpPr>
        <p:spPr>
          <a:xfrm>
            <a:off x="9235440" y="1682496"/>
            <a:ext cx="1993392" cy="256032"/>
          </a:xfrm>
          <a:prstGeom prst="rect">
            <a:avLst/>
          </a:prstGeom>
          <a:noFill/>
          <a:ln/>
        </p:spPr>
        <p:txBody>
          <a:bodyPr wrap="square" lIns="0" tIns="0" rIns="0" bIns="0" rtlCol="0" anchor="ctr">
            <a:normAutofit/>
          </a:bodyPr>
          <a:lstStyle/>
          <a:p>
            <a:pPr marL="0" indent="0">
              <a:buNone/>
            </a:pPr>
            <a:r>
              <a:rPr lang="en-US" sz="2600" b="1" dirty="0">
                <a:solidFill>
                  <a:srgbClr val="7C3AED"/>
                </a:solidFill>
                <a:latin typeface="Noto Sans CJK JP" pitchFamily="34" charset="0"/>
                <a:ea typeface="Noto Sans CJK JP" pitchFamily="34" charset="-122"/>
                <a:cs typeface="Noto Sans CJK JP" pitchFamily="34" charset="-120"/>
              </a:rPr>
              <a:t>δ</a:t>
            </a:r>
            <a:endParaRPr lang="en-US" sz="2600" dirty="0"/>
          </a:p>
        </p:txBody>
      </p:sp>
      <p:sp>
        <p:nvSpPr>
          <p:cNvPr id="21" name="Text 19"/>
          <p:cNvSpPr/>
          <p:nvPr/>
        </p:nvSpPr>
        <p:spPr>
          <a:xfrm>
            <a:off x="9235440" y="1993392"/>
            <a:ext cx="1993392" cy="1133856"/>
          </a:xfrm>
          <a:prstGeom prst="rect">
            <a:avLst/>
          </a:prstGeom>
          <a:noFill/>
          <a:ln/>
        </p:spPr>
        <p:txBody>
          <a:bodyPr wrap="square" lIns="0" tIns="0" rIns="0" bIns="0" rtlCol="0" anchor="t">
            <a:normAutofit/>
          </a:bodyPr>
          <a:lstStyle/>
          <a:p>
            <a:pPr marL="0" indent="0">
              <a:buNone/>
            </a:pPr>
            <a:r>
              <a:rPr lang="en-US" sz="1850" dirty="0">
                <a:solidFill>
                  <a:srgbClr val="183B63"/>
                </a:solidFill>
                <a:latin typeface="Noto Sans CJK JP" pitchFamily="34" charset="0"/>
                <a:ea typeface="Noto Sans CJK JP" pitchFamily="34" charset="-122"/>
                <a:cs typeface="Noto Sans CJK JP" pitchFamily="34" charset="-120"/>
              </a:rPr>
              <a:t>treated が政策後に経験した追加的な変化</a:t>
            </a:r>
            <a:endParaRPr lang="en-US" sz="1850" dirty="0"/>
          </a:p>
        </p:txBody>
      </p:sp>
      <p:sp>
        <p:nvSpPr>
          <p:cNvPr id="22" name="Shape 20"/>
          <p:cNvSpPr/>
          <p:nvPr/>
        </p:nvSpPr>
        <p:spPr>
          <a:xfrm>
            <a:off x="1051560" y="3703320"/>
            <a:ext cx="10058400" cy="1097280"/>
          </a:xfrm>
          <a:prstGeom prst="roundRect">
            <a:avLst>
              <a:gd name="adj" fmla="val 1000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23" name="Text 21"/>
          <p:cNvSpPr/>
          <p:nvPr/>
        </p:nvSpPr>
        <p:spPr>
          <a:xfrm>
            <a:off x="1216152" y="3813048"/>
            <a:ext cx="9784080" cy="256032"/>
          </a:xfrm>
          <a:prstGeom prst="rect">
            <a:avLst/>
          </a:prstGeom>
          <a:noFill/>
          <a:ln/>
        </p:spPr>
        <p:txBody>
          <a:bodyPr wrap="square" lIns="0" tIns="0" rIns="0" bIns="0" rtlCol="0" anchor="ctr">
            <a:normAutofit/>
          </a:bodyPr>
          <a:lstStyle/>
          <a:p>
            <a:pPr marL="0" indent="0">
              <a:buNone/>
            </a:pPr>
            <a:r>
              <a:rPr lang="en-US" sz="1500" b="1" dirty="0">
                <a:solidFill>
                  <a:srgbClr val="4C78A8"/>
                </a:solidFill>
                <a:latin typeface="Noto Sans CJK JP" pitchFamily="34" charset="0"/>
                <a:ea typeface="Noto Sans CJK JP" pitchFamily="34" charset="-122"/>
                <a:cs typeface="Noto Sans CJK JP" pitchFamily="34" charset="-120"/>
              </a:rPr>
              <a:t>ここで大事なこと</a:t>
            </a:r>
            <a:endParaRPr lang="en-US" sz="1500" dirty="0"/>
          </a:p>
        </p:txBody>
      </p:sp>
      <p:sp>
        <p:nvSpPr>
          <p:cNvPr id="24" name="Text 22"/>
          <p:cNvSpPr/>
          <p:nvPr/>
        </p:nvSpPr>
        <p:spPr>
          <a:xfrm>
            <a:off x="1216152" y="4123944"/>
            <a:ext cx="9784080" cy="585216"/>
          </a:xfrm>
          <a:prstGeom prst="rect">
            <a:avLst/>
          </a:prstGeom>
          <a:noFill/>
          <a:ln/>
        </p:spPr>
        <p:txBody>
          <a:bodyPr wrap="square" lIns="0" tIns="0" rIns="0" bIns="0" rtlCol="0" anchor="t">
            <a:normAutofit/>
          </a:bodyPr>
          <a:lstStyle/>
          <a:p>
            <a:pPr marL="0" indent="0">
              <a:buNone/>
            </a:pPr>
            <a:r>
              <a:rPr lang="en-US" sz="1800" dirty="0">
                <a:solidFill>
                  <a:srgbClr val="183B63"/>
                </a:solidFill>
                <a:latin typeface="Noto Sans CJK JP" pitchFamily="34" charset="0"/>
                <a:ea typeface="Noto Sans CJK JP" pitchFamily="34" charset="-122"/>
                <a:cs typeface="Noto Sans CJK JP" pitchFamily="34" charset="-120"/>
              </a:rPr>
              <a:t>DiD が必要としているのは、β=0 ではなく、処置がなければ両グループの変化の仕方が同じだったということ。</a:t>
            </a:r>
            <a:endParaRPr lang="en-US" sz="1800" dirty="0"/>
          </a:p>
        </p:txBody>
      </p:sp>
      <p:sp>
        <p:nvSpPr>
          <p:cNvPr id="25" name="Shape 23"/>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6" name="Shape 24"/>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7" name="Text 25"/>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処置群と対照群は、もともとの level が違っていてもよい。必要なのは parallel trends である。</a:t>
            </a:r>
            <a:endParaRPr lang="en-US" sz="152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一度、回帰の出力と対応づけてみる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DiD の考え方は、回帰を回すと交差項の係数としてそのまま現れる。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19</a:t>
            </a:r>
            <a:endParaRPr lang="en-US" sz="950" dirty="0"/>
          </a:p>
        </p:txBody>
      </p:sp>
      <p:sp>
        <p:nvSpPr>
          <p:cNvPr id="10" name="Shape 8"/>
          <p:cNvSpPr/>
          <p:nvPr/>
        </p:nvSpPr>
        <p:spPr>
          <a:xfrm>
            <a:off x="841248" y="1517904"/>
            <a:ext cx="4754880" cy="987552"/>
          </a:xfrm>
          <a:prstGeom prst="roundRect">
            <a:avLst>
              <a:gd name="adj" fmla="val 11111"/>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27632"/>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78408" y="163677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simulated regression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05840" y="2020489"/>
            <a:ext cx="4425696" cy="220126"/>
          </a:xfrm>
          <a:prstGeom prst="rect">
            <a:avLst/>
          </a:prstGeom>
        </p:spPr>
      </p:pic>
      <p:sp>
        <p:nvSpPr>
          <p:cNvPr id="14" name="Shape 11"/>
          <p:cNvSpPr/>
          <p:nvPr/>
        </p:nvSpPr>
        <p:spPr>
          <a:xfrm>
            <a:off x="841248" y="2724912"/>
            <a:ext cx="4754880" cy="2322576"/>
          </a:xfrm>
          <a:prstGeom prst="roundRect">
            <a:avLst>
              <a:gd name="adj" fmla="val 4724"/>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950976" y="2834640"/>
            <a:ext cx="1600200"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16" name="Text 13"/>
          <p:cNvSpPr/>
          <p:nvPr/>
        </p:nvSpPr>
        <p:spPr>
          <a:xfrm>
            <a:off x="987552" y="2898648"/>
            <a:ext cx="1527048" cy="237744"/>
          </a:xfrm>
          <a:prstGeom prst="rect">
            <a:avLst/>
          </a:prstGeom>
          <a:noFill/>
          <a:ln/>
        </p:spPr>
        <p:txBody>
          <a:bodyPr wrap="square" lIns="0" tIns="0" rIns="0" bIns="0" rtlCol="0" anchor="ctr">
            <a:normAutofit/>
          </a:bodyPr>
          <a:lstStyle/>
          <a:p>
            <a:pPr marL="0" indent="0" algn="l">
              <a:buNone/>
            </a:pPr>
            <a:r>
              <a:rPr lang="en-US" sz="1340" b="1" dirty="0">
                <a:solidFill>
                  <a:srgbClr val="475569"/>
                </a:solidFill>
                <a:latin typeface="Noto Sans CJK JP" pitchFamily="34" charset="0"/>
                <a:ea typeface="Noto Sans CJK JP" pitchFamily="34" charset="-122"/>
                <a:cs typeface="Noto Sans CJK JP" pitchFamily="34" charset="-120"/>
              </a:rPr>
              <a:t>term</a:t>
            </a:r>
            <a:endParaRPr lang="en-US" sz="1340" dirty="0"/>
          </a:p>
        </p:txBody>
      </p:sp>
      <p:sp>
        <p:nvSpPr>
          <p:cNvPr id="17" name="Shape 14"/>
          <p:cNvSpPr/>
          <p:nvPr/>
        </p:nvSpPr>
        <p:spPr>
          <a:xfrm>
            <a:off x="2551176" y="2834640"/>
            <a:ext cx="914400"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18" name="Text 15"/>
          <p:cNvSpPr/>
          <p:nvPr/>
        </p:nvSpPr>
        <p:spPr>
          <a:xfrm>
            <a:off x="2587752" y="2898648"/>
            <a:ext cx="841248" cy="237744"/>
          </a:xfrm>
          <a:prstGeom prst="rect">
            <a:avLst/>
          </a:prstGeom>
          <a:noFill/>
          <a:ln/>
        </p:spPr>
        <p:txBody>
          <a:bodyPr wrap="square" lIns="0" tIns="0" rIns="0" bIns="0" rtlCol="0" anchor="ctr">
            <a:normAutofit/>
          </a:bodyPr>
          <a:lstStyle/>
          <a:p>
            <a:pPr marL="0" indent="0" algn="ctr">
              <a:buNone/>
            </a:pPr>
            <a:r>
              <a:rPr lang="en-US" sz="1340" b="1" dirty="0">
                <a:solidFill>
                  <a:srgbClr val="475569"/>
                </a:solidFill>
                <a:latin typeface="Noto Sans CJK JP" pitchFamily="34" charset="0"/>
                <a:ea typeface="Noto Sans CJK JP" pitchFamily="34" charset="-122"/>
                <a:cs typeface="Noto Sans CJK JP" pitchFamily="34" charset="-120"/>
              </a:rPr>
              <a:t>estimate</a:t>
            </a:r>
            <a:endParaRPr lang="en-US" sz="1340" dirty="0"/>
          </a:p>
        </p:txBody>
      </p:sp>
      <p:sp>
        <p:nvSpPr>
          <p:cNvPr id="19" name="Shape 16"/>
          <p:cNvSpPr/>
          <p:nvPr/>
        </p:nvSpPr>
        <p:spPr>
          <a:xfrm>
            <a:off x="3465576" y="2834640"/>
            <a:ext cx="2130552"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20" name="Text 17"/>
          <p:cNvSpPr/>
          <p:nvPr/>
        </p:nvSpPr>
        <p:spPr>
          <a:xfrm>
            <a:off x="3502152" y="2898648"/>
            <a:ext cx="2057400" cy="237744"/>
          </a:xfrm>
          <a:prstGeom prst="rect">
            <a:avLst/>
          </a:prstGeom>
          <a:noFill/>
          <a:ln/>
        </p:spPr>
        <p:txBody>
          <a:bodyPr wrap="square" lIns="0" tIns="0" rIns="0" bIns="0" rtlCol="0" anchor="ctr">
            <a:normAutofit/>
          </a:bodyPr>
          <a:lstStyle/>
          <a:p>
            <a:pPr marL="0" indent="0" algn="l">
              <a:buNone/>
            </a:pPr>
            <a:r>
              <a:rPr lang="en-US" sz="1340" b="1" dirty="0">
                <a:solidFill>
                  <a:srgbClr val="475569"/>
                </a:solidFill>
                <a:latin typeface="Noto Sans CJK JP" pitchFamily="34" charset="0"/>
                <a:ea typeface="Noto Sans CJK JP" pitchFamily="34" charset="-122"/>
                <a:cs typeface="Noto Sans CJK JP" pitchFamily="34" charset="-120"/>
              </a:rPr>
              <a:t>読み方</a:t>
            </a:r>
            <a:endParaRPr lang="en-US" sz="1340" dirty="0"/>
          </a:p>
        </p:txBody>
      </p:sp>
      <p:sp>
        <p:nvSpPr>
          <p:cNvPr id="21" name="Shape 18"/>
          <p:cNvSpPr/>
          <p:nvPr/>
        </p:nvSpPr>
        <p:spPr>
          <a:xfrm>
            <a:off x="950976" y="3182112"/>
            <a:ext cx="1600200"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22" name="Text 19"/>
          <p:cNvSpPr/>
          <p:nvPr/>
        </p:nvSpPr>
        <p:spPr>
          <a:xfrm>
            <a:off x="987552" y="3227832"/>
            <a:ext cx="1527048"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(Intercept)</a:t>
            </a:r>
            <a:endParaRPr lang="en-US" sz="1380" dirty="0"/>
          </a:p>
        </p:txBody>
      </p:sp>
      <p:sp>
        <p:nvSpPr>
          <p:cNvPr id="23" name="Shape 20"/>
          <p:cNvSpPr/>
          <p:nvPr/>
        </p:nvSpPr>
        <p:spPr>
          <a:xfrm>
            <a:off x="2551176" y="3182112"/>
            <a:ext cx="914400"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24" name="Text 21"/>
          <p:cNvSpPr/>
          <p:nvPr/>
        </p:nvSpPr>
        <p:spPr>
          <a:xfrm>
            <a:off x="2587752" y="3227832"/>
            <a:ext cx="841248" cy="347472"/>
          </a:xfrm>
          <a:prstGeom prst="rect">
            <a:avLst/>
          </a:prstGeom>
          <a:noFill/>
          <a:ln/>
        </p:spPr>
        <p:txBody>
          <a:bodyPr wrap="square" lIns="0" tIns="0" rIns="0" bIns="0" rtlCol="0" anchor="ctr">
            <a:normAutofit/>
          </a:bodyPr>
          <a:lstStyle/>
          <a:p>
            <a:pPr marL="0" indent="0" algn="ctr">
              <a:buNone/>
            </a:pPr>
            <a:r>
              <a:rPr lang="en-US" sz="1380" dirty="0">
                <a:solidFill>
                  <a:srgbClr val="183B63"/>
                </a:solidFill>
                <a:latin typeface="Noto Sans CJK JP" pitchFamily="34" charset="0"/>
                <a:ea typeface="Noto Sans CJK JP" pitchFamily="34" charset="-122"/>
                <a:cs typeface="Noto Sans CJK JP" pitchFamily="34" charset="-120"/>
              </a:rPr>
              <a:t>60.04</a:t>
            </a:r>
            <a:endParaRPr lang="en-US" sz="1380" dirty="0"/>
          </a:p>
        </p:txBody>
      </p:sp>
      <p:sp>
        <p:nvSpPr>
          <p:cNvPr id="25" name="Shape 22"/>
          <p:cNvSpPr/>
          <p:nvPr/>
        </p:nvSpPr>
        <p:spPr>
          <a:xfrm>
            <a:off x="3465576" y="3182112"/>
            <a:ext cx="2130552"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26" name="Text 23"/>
          <p:cNvSpPr/>
          <p:nvPr/>
        </p:nvSpPr>
        <p:spPr>
          <a:xfrm>
            <a:off x="3502152" y="3227832"/>
            <a:ext cx="2057400"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対照群・政策前</a:t>
            </a:r>
            <a:endParaRPr lang="en-US" sz="1380" dirty="0"/>
          </a:p>
        </p:txBody>
      </p:sp>
      <p:sp>
        <p:nvSpPr>
          <p:cNvPr id="27" name="Shape 24"/>
          <p:cNvSpPr/>
          <p:nvPr/>
        </p:nvSpPr>
        <p:spPr>
          <a:xfrm>
            <a:off x="950976" y="3621024"/>
            <a:ext cx="1600200"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28" name="Text 25"/>
          <p:cNvSpPr/>
          <p:nvPr/>
        </p:nvSpPr>
        <p:spPr>
          <a:xfrm>
            <a:off x="987552" y="3666744"/>
            <a:ext cx="1527048"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treated</a:t>
            </a:r>
            <a:endParaRPr lang="en-US" sz="1380" dirty="0"/>
          </a:p>
        </p:txBody>
      </p:sp>
      <p:sp>
        <p:nvSpPr>
          <p:cNvPr id="29" name="Shape 26"/>
          <p:cNvSpPr/>
          <p:nvPr/>
        </p:nvSpPr>
        <p:spPr>
          <a:xfrm>
            <a:off x="2551176" y="3621024"/>
            <a:ext cx="914400"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30" name="Text 27"/>
          <p:cNvSpPr/>
          <p:nvPr/>
        </p:nvSpPr>
        <p:spPr>
          <a:xfrm>
            <a:off x="2587752" y="3666744"/>
            <a:ext cx="841248" cy="347472"/>
          </a:xfrm>
          <a:prstGeom prst="rect">
            <a:avLst/>
          </a:prstGeom>
          <a:noFill/>
          <a:ln/>
        </p:spPr>
        <p:txBody>
          <a:bodyPr wrap="square" lIns="0" tIns="0" rIns="0" bIns="0" rtlCol="0" anchor="ctr">
            <a:normAutofit/>
          </a:bodyPr>
          <a:lstStyle/>
          <a:p>
            <a:pPr marL="0" indent="0" algn="ctr">
              <a:buNone/>
            </a:pPr>
            <a:r>
              <a:rPr lang="en-US" sz="1380" dirty="0">
                <a:solidFill>
                  <a:srgbClr val="183B63"/>
                </a:solidFill>
                <a:latin typeface="Noto Sans CJK JP" pitchFamily="34" charset="0"/>
                <a:ea typeface="Noto Sans CJK JP" pitchFamily="34" charset="-122"/>
                <a:cs typeface="Noto Sans CJK JP" pitchFamily="34" charset="-120"/>
              </a:rPr>
              <a:t>4.09</a:t>
            </a:r>
            <a:endParaRPr lang="en-US" sz="1380" dirty="0"/>
          </a:p>
        </p:txBody>
      </p:sp>
      <p:sp>
        <p:nvSpPr>
          <p:cNvPr id="31" name="Shape 28"/>
          <p:cNvSpPr/>
          <p:nvPr/>
        </p:nvSpPr>
        <p:spPr>
          <a:xfrm>
            <a:off x="3465576" y="3621024"/>
            <a:ext cx="2130552"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32" name="Text 29"/>
          <p:cNvSpPr/>
          <p:nvPr/>
        </p:nvSpPr>
        <p:spPr>
          <a:xfrm>
            <a:off x="3502152" y="3666744"/>
            <a:ext cx="2057400"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政策前の群間差</a:t>
            </a:r>
            <a:endParaRPr lang="en-US" sz="1380" dirty="0"/>
          </a:p>
        </p:txBody>
      </p:sp>
      <p:sp>
        <p:nvSpPr>
          <p:cNvPr id="33" name="Shape 30"/>
          <p:cNvSpPr/>
          <p:nvPr/>
        </p:nvSpPr>
        <p:spPr>
          <a:xfrm>
            <a:off x="950976" y="4059936"/>
            <a:ext cx="1600200"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34" name="Text 31"/>
          <p:cNvSpPr/>
          <p:nvPr/>
        </p:nvSpPr>
        <p:spPr>
          <a:xfrm>
            <a:off x="987552" y="4105656"/>
            <a:ext cx="1527048"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post</a:t>
            </a:r>
            <a:endParaRPr lang="en-US" sz="1380" dirty="0"/>
          </a:p>
        </p:txBody>
      </p:sp>
      <p:sp>
        <p:nvSpPr>
          <p:cNvPr id="35" name="Shape 32"/>
          <p:cNvSpPr/>
          <p:nvPr/>
        </p:nvSpPr>
        <p:spPr>
          <a:xfrm>
            <a:off x="2551176" y="4059936"/>
            <a:ext cx="914400"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36" name="Text 33"/>
          <p:cNvSpPr/>
          <p:nvPr/>
        </p:nvSpPr>
        <p:spPr>
          <a:xfrm>
            <a:off x="2587752" y="4105656"/>
            <a:ext cx="841248" cy="347472"/>
          </a:xfrm>
          <a:prstGeom prst="rect">
            <a:avLst/>
          </a:prstGeom>
          <a:noFill/>
          <a:ln/>
        </p:spPr>
        <p:txBody>
          <a:bodyPr wrap="square" lIns="0" tIns="0" rIns="0" bIns="0" rtlCol="0" anchor="ctr">
            <a:normAutofit/>
          </a:bodyPr>
          <a:lstStyle/>
          <a:p>
            <a:pPr marL="0" indent="0" algn="ctr">
              <a:buNone/>
            </a:pPr>
            <a:r>
              <a:rPr lang="en-US" sz="1380" dirty="0">
                <a:solidFill>
                  <a:srgbClr val="183B63"/>
                </a:solidFill>
                <a:latin typeface="Noto Sans CJK JP" pitchFamily="34" charset="0"/>
                <a:ea typeface="Noto Sans CJK JP" pitchFamily="34" charset="-122"/>
                <a:cs typeface="Noto Sans CJK JP" pitchFamily="34" charset="-120"/>
              </a:rPr>
              <a:t>5.09</a:t>
            </a:r>
            <a:endParaRPr lang="en-US" sz="1380" dirty="0"/>
          </a:p>
        </p:txBody>
      </p:sp>
      <p:sp>
        <p:nvSpPr>
          <p:cNvPr id="37" name="Shape 34"/>
          <p:cNvSpPr/>
          <p:nvPr/>
        </p:nvSpPr>
        <p:spPr>
          <a:xfrm>
            <a:off x="3465576" y="4059936"/>
            <a:ext cx="2130552" cy="438912"/>
          </a:xfrm>
          <a:prstGeom prst="roundRect">
            <a:avLst>
              <a:gd name="adj" fmla="val 8333"/>
            </a:avLst>
          </a:prstGeom>
          <a:solidFill>
            <a:srgbClr val="FFFFFF"/>
          </a:solidFill>
          <a:ln w="12700">
            <a:solidFill>
              <a:srgbClr val="E2E8F0"/>
            </a:solidFill>
            <a:prstDash val="solid"/>
          </a:ln>
        </p:spPr>
        <p:txBody>
          <a:bodyPr/>
          <a:lstStyle/>
          <a:p>
            <a:endParaRPr lang="ja-JP" altLang="en-US"/>
          </a:p>
        </p:txBody>
      </p:sp>
      <p:sp>
        <p:nvSpPr>
          <p:cNvPr id="38" name="Text 35"/>
          <p:cNvSpPr/>
          <p:nvPr/>
        </p:nvSpPr>
        <p:spPr>
          <a:xfrm>
            <a:off x="3502152" y="4105656"/>
            <a:ext cx="2057400"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共通の時間変化</a:t>
            </a:r>
            <a:endParaRPr lang="en-US" sz="1380" dirty="0"/>
          </a:p>
        </p:txBody>
      </p:sp>
      <p:sp>
        <p:nvSpPr>
          <p:cNvPr id="39" name="Shape 36"/>
          <p:cNvSpPr/>
          <p:nvPr/>
        </p:nvSpPr>
        <p:spPr>
          <a:xfrm>
            <a:off x="950976" y="4498848"/>
            <a:ext cx="1600200"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40" name="Text 37"/>
          <p:cNvSpPr/>
          <p:nvPr/>
        </p:nvSpPr>
        <p:spPr>
          <a:xfrm>
            <a:off x="987552" y="4544568"/>
            <a:ext cx="1527048"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treated:post</a:t>
            </a:r>
            <a:endParaRPr lang="en-US" sz="1380" dirty="0"/>
          </a:p>
        </p:txBody>
      </p:sp>
      <p:sp>
        <p:nvSpPr>
          <p:cNvPr id="41" name="Shape 38"/>
          <p:cNvSpPr/>
          <p:nvPr/>
        </p:nvSpPr>
        <p:spPr>
          <a:xfrm>
            <a:off x="2551176" y="4498848"/>
            <a:ext cx="914400"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42" name="Text 39"/>
          <p:cNvSpPr/>
          <p:nvPr/>
        </p:nvSpPr>
        <p:spPr>
          <a:xfrm>
            <a:off x="2587752" y="4544568"/>
            <a:ext cx="841248" cy="347472"/>
          </a:xfrm>
          <a:prstGeom prst="rect">
            <a:avLst/>
          </a:prstGeom>
          <a:noFill/>
          <a:ln/>
        </p:spPr>
        <p:txBody>
          <a:bodyPr wrap="square" lIns="0" tIns="0" rIns="0" bIns="0" rtlCol="0" anchor="ctr">
            <a:normAutofit/>
          </a:bodyPr>
          <a:lstStyle/>
          <a:p>
            <a:pPr marL="0" indent="0" algn="ctr">
              <a:buNone/>
            </a:pPr>
            <a:r>
              <a:rPr lang="en-US" sz="1380" dirty="0">
                <a:solidFill>
                  <a:srgbClr val="183B63"/>
                </a:solidFill>
                <a:latin typeface="Noto Sans CJK JP" pitchFamily="34" charset="0"/>
                <a:ea typeface="Noto Sans CJK JP" pitchFamily="34" charset="-122"/>
                <a:cs typeface="Noto Sans CJK JP" pitchFamily="34" charset="-120"/>
              </a:rPr>
              <a:t>6.12</a:t>
            </a:r>
            <a:endParaRPr lang="en-US" sz="1380" dirty="0"/>
          </a:p>
        </p:txBody>
      </p:sp>
      <p:sp>
        <p:nvSpPr>
          <p:cNvPr id="43" name="Shape 40"/>
          <p:cNvSpPr/>
          <p:nvPr/>
        </p:nvSpPr>
        <p:spPr>
          <a:xfrm>
            <a:off x="3465576" y="4498848"/>
            <a:ext cx="2130552" cy="438912"/>
          </a:xfrm>
          <a:prstGeom prst="roundRect">
            <a:avLst>
              <a:gd name="adj" fmla="val 8333"/>
            </a:avLst>
          </a:prstGeom>
          <a:solidFill>
            <a:srgbClr val="FBFCFE"/>
          </a:solidFill>
          <a:ln w="12700">
            <a:solidFill>
              <a:srgbClr val="E2E8F0"/>
            </a:solidFill>
            <a:prstDash val="solid"/>
          </a:ln>
        </p:spPr>
        <p:txBody>
          <a:bodyPr/>
          <a:lstStyle/>
          <a:p>
            <a:endParaRPr lang="ja-JP" altLang="en-US"/>
          </a:p>
        </p:txBody>
      </p:sp>
      <p:sp>
        <p:nvSpPr>
          <p:cNvPr id="44" name="Text 41"/>
          <p:cNvSpPr/>
          <p:nvPr/>
        </p:nvSpPr>
        <p:spPr>
          <a:xfrm>
            <a:off x="3502152" y="4544568"/>
            <a:ext cx="2057400" cy="347472"/>
          </a:xfrm>
          <a:prstGeom prst="rect">
            <a:avLst/>
          </a:prstGeom>
          <a:noFill/>
          <a:ln/>
        </p:spPr>
        <p:txBody>
          <a:bodyPr wrap="square" lIns="0" tIns="0" rIns="0" bIns="0" rtlCol="0" anchor="ctr">
            <a:normAutofit/>
          </a:bodyPr>
          <a:lstStyle/>
          <a:p>
            <a:pPr marL="0" indent="0" algn="l">
              <a:buNone/>
            </a:pPr>
            <a:r>
              <a:rPr lang="en-US" sz="1380" dirty="0">
                <a:solidFill>
                  <a:srgbClr val="183B63"/>
                </a:solidFill>
                <a:latin typeface="Noto Sans CJK JP" pitchFamily="34" charset="0"/>
                <a:ea typeface="Noto Sans CJK JP" pitchFamily="34" charset="-122"/>
                <a:cs typeface="Noto Sans CJK JP" pitchFamily="34" charset="-120"/>
              </a:rPr>
              <a:t>DiD = 政策効果</a:t>
            </a:r>
            <a:endParaRPr lang="en-US" sz="1380" dirty="0"/>
          </a:p>
        </p:txBody>
      </p:sp>
      <p:sp>
        <p:nvSpPr>
          <p:cNvPr id="45" name="Shape 42"/>
          <p:cNvSpPr/>
          <p:nvPr/>
        </p:nvSpPr>
        <p:spPr>
          <a:xfrm>
            <a:off x="5897880" y="1517904"/>
            <a:ext cx="1965960" cy="2157984"/>
          </a:xfrm>
          <a:prstGeom prst="roundRect">
            <a:avLst>
              <a:gd name="adj" fmla="val 5581"/>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46" name="Text 43"/>
          <p:cNvSpPr/>
          <p:nvPr/>
        </p:nvSpPr>
        <p:spPr>
          <a:xfrm>
            <a:off x="6903720" y="1609344"/>
            <a:ext cx="406908"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47" name="Text 44"/>
          <p:cNvSpPr/>
          <p:nvPr/>
        </p:nvSpPr>
        <p:spPr>
          <a:xfrm>
            <a:off x="7310628" y="1609344"/>
            <a:ext cx="406908"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48" name="Text 45"/>
          <p:cNvSpPr/>
          <p:nvPr/>
        </p:nvSpPr>
        <p:spPr>
          <a:xfrm>
            <a:off x="6007608" y="2276856"/>
            <a:ext cx="731520"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control</a:t>
            </a:r>
            <a:endParaRPr lang="en-US" sz="1530" dirty="0"/>
          </a:p>
        </p:txBody>
      </p:sp>
      <p:sp>
        <p:nvSpPr>
          <p:cNvPr id="49" name="Text 46"/>
          <p:cNvSpPr/>
          <p:nvPr/>
        </p:nvSpPr>
        <p:spPr>
          <a:xfrm>
            <a:off x="6007608" y="3063240"/>
            <a:ext cx="731520"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treated</a:t>
            </a:r>
            <a:endParaRPr lang="en-US" sz="1530" dirty="0"/>
          </a:p>
        </p:txBody>
      </p:sp>
      <p:sp>
        <p:nvSpPr>
          <p:cNvPr id="50" name="Shape 47"/>
          <p:cNvSpPr/>
          <p:nvPr/>
        </p:nvSpPr>
        <p:spPr>
          <a:xfrm>
            <a:off x="6903720" y="1993392"/>
            <a:ext cx="370332" cy="749808"/>
          </a:xfrm>
          <a:prstGeom prst="roundRect">
            <a:avLst>
              <a:gd name="adj" fmla="val 19753"/>
            </a:avLst>
          </a:prstGeom>
          <a:solidFill>
            <a:srgbClr val="FBFCFE"/>
          </a:solidFill>
          <a:ln w="12700">
            <a:solidFill>
              <a:srgbClr val="CBD5E1"/>
            </a:solidFill>
            <a:prstDash val="solid"/>
          </a:ln>
        </p:spPr>
        <p:txBody>
          <a:bodyPr/>
          <a:lstStyle/>
          <a:p>
            <a:endParaRPr lang="ja-JP" altLang="en-US"/>
          </a:p>
        </p:txBody>
      </p:sp>
      <p:sp>
        <p:nvSpPr>
          <p:cNvPr id="51" name="Text 48"/>
          <p:cNvSpPr/>
          <p:nvPr/>
        </p:nvSpPr>
        <p:spPr>
          <a:xfrm>
            <a:off x="6976872" y="2066544"/>
            <a:ext cx="224028" cy="603504"/>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60</a:t>
            </a:r>
            <a:endParaRPr lang="en-US" sz="1800" dirty="0"/>
          </a:p>
        </p:txBody>
      </p:sp>
      <p:sp>
        <p:nvSpPr>
          <p:cNvPr id="52" name="Shape 49"/>
          <p:cNvSpPr/>
          <p:nvPr/>
        </p:nvSpPr>
        <p:spPr>
          <a:xfrm>
            <a:off x="7310628" y="1993392"/>
            <a:ext cx="370332" cy="749808"/>
          </a:xfrm>
          <a:prstGeom prst="roundRect">
            <a:avLst>
              <a:gd name="adj" fmla="val 19753"/>
            </a:avLst>
          </a:prstGeom>
          <a:solidFill>
            <a:srgbClr val="FBFCFE"/>
          </a:solidFill>
          <a:ln w="12700">
            <a:solidFill>
              <a:srgbClr val="CBD5E1"/>
            </a:solidFill>
            <a:prstDash val="solid"/>
          </a:ln>
        </p:spPr>
        <p:txBody>
          <a:bodyPr/>
          <a:lstStyle/>
          <a:p>
            <a:endParaRPr lang="ja-JP" altLang="en-US"/>
          </a:p>
        </p:txBody>
      </p:sp>
      <p:sp>
        <p:nvSpPr>
          <p:cNvPr id="53" name="Text 50"/>
          <p:cNvSpPr/>
          <p:nvPr/>
        </p:nvSpPr>
        <p:spPr>
          <a:xfrm>
            <a:off x="7383780" y="2066544"/>
            <a:ext cx="224028" cy="603504"/>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65</a:t>
            </a:r>
            <a:endParaRPr lang="en-US" sz="1800" dirty="0"/>
          </a:p>
        </p:txBody>
      </p:sp>
      <p:sp>
        <p:nvSpPr>
          <p:cNvPr id="54" name="Shape 51"/>
          <p:cNvSpPr/>
          <p:nvPr/>
        </p:nvSpPr>
        <p:spPr>
          <a:xfrm>
            <a:off x="6903720" y="2779776"/>
            <a:ext cx="370332" cy="749808"/>
          </a:xfrm>
          <a:prstGeom prst="roundRect">
            <a:avLst>
              <a:gd name="adj" fmla="val 19753"/>
            </a:avLst>
          </a:prstGeom>
          <a:solidFill>
            <a:srgbClr val="FBFCFE"/>
          </a:solidFill>
          <a:ln w="12700">
            <a:solidFill>
              <a:srgbClr val="CBD5E1"/>
            </a:solidFill>
            <a:prstDash val="solid"/>
          </a:ln>
        </p:spPr>
        <p:txBody>
          <a:bodyPr/>
          <a:lstStyle/>
          <a:p>
            <a:endParaRPr lang="ja-JP" altLang="en-US"/>
          </a:p>
        </p:txBody>
      </p:sp>
      <p:sp>
        <p:nvSpPr>
          <p:cNvPr id="55" name="Text 52"/>
          <p:cNvSpPr/>
          <p:nvPr/>
        </p:nvSpPr>
        <p:spPr>
          <a:xfrm>
            <a:off x="6976872" y="2852928"/>
            <a:ext cx="224028" cy="603504"/>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64</a:t>
            </a:r>
            <a:endParaRPr lang="en-US" sz="1800" dirty="0"/>
          </a:p>
        </p:txBody>
      </p:sp>
      <p:sp>
        <p:nvSpPr>
          <p:cNvPr id="56" name="Shape 53"/>
          <p:cNvSpPr/>
          <p:nvPr/>
        </p:nvSpPr>
        <p:spPr>
          <a:xfrm>
            <a:off x="7310628" y="2779776"/>
            <a:ext cx="370332" cy="749808"/>
          </a:xfrm>
          <a:prstGeom prst="roundRect">
            <a:avLst>
              <a:gd name="adj" fmla="val 19753"/>
            </a:avLst>
          </a:prstGeom>
          <a:solidFill>
            <a:srgbClr val="FBFCFE"/>
          </a:solidFill>
          <a:ln w="12700">
            <a:solidFill>
              <a:srgbClr val="CBD5E1"/>
            </a:solidFill>
            <a:prstDash val="solid"/>
          </a:ln>
        </p:spPr>
        <p:txBody>
          <a:bodyPr/>
          <a:lstStyle/>
          <a:p>
            <a:endParaRPr lang="ja-JP" altLang="en-US"/>
          </a:p>
        </p:txBody>
      </p:sp>
      <p:sp>
        <p:nvSpPr>
          <p:cNvPr id="57" name="Text 54"/>
          <p:cNvSpPr/>
          <p:nvPr/>
        </p:nvSpPr>
        <p:spPr>
          <a:xfrm>
            <a:off x="7383780" y="2852928"/>
            <a:ext cx="224028" cy="603504"/>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75</a:t>
            </a:r>
            <a:endParaRPr lang="en-US" sz="1800" dirty="0"/>
          </a:p>
        </p:txBody>
      </p:sp>
      <p:sp>
        <p:nvSpPr>
          <p:cNvPr id="58" name="Shape 55"/>
          <p:cNvSpPr/>
          <p:nvPr/>
        </p:nvSpPr>
        <p:spPr>
          <a:xfrm>
            <a:off x="8183880" y="1517904"/>
            <a:ext cx="2880360" cy="877824"/>
          </a:xfrm>
          <a:prstGeom prst="roundRect">
            <a:avLst>
              <a:gd name="adj" fmla="val 1250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59" name="Shape 56"/>
          <p:cNvSpPr/>
          <p:nvPr/>
        </p:nvSpPr>
        <p:spPr>
          <a:xfrm>
            <a:off x="8293608" y="1627632"/>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60" name="Text 57"/>
          <p:cNvSpPr/>
          <p:nvPr/>
        </p:nvSpPr>
        <p:spPr>
          <a:xfrm>
            <a:off x="8321040" y="163677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difference</a:t>
            </a:r>
            <a:endParaRPr lang="en-US" sz="950" dirty="0"/>
          </a:p>
        </p:txBody>
      </p:sp>
      <p:pic>
        <p:nvPicPr>
          <p:cNvPr id="6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348472" y="1961903"/>
            <a:ext cx="2551176" cy="227570"/>
          </a:xfrm>
          <a:prstGeom prst="rect">
            <a:avLst/>
          </a:prstGeom>
        </p:spPr>
      </p:pic>
      <p:sp>
        <p:nvSpPr>
          <p:cNvPr id="62" name="Shape 58"/>
          <p:cNvSpPr/>
          <p:nvPr/>
        </p:nvSpPr>
        <p:spPr>
          <a:xfrm>
            <a:off x="8183880" y="2615184"/>
            <a:ext cx="2880360" cy="2432304"/>
          </a:xfrm>
          <a:prstGeom prst="roundRect">
            <a:avLst>
              <a:gd name="adj" fmla="val 4511"/>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63" name="Shape 59"/>
          <p:cNvSpPr/>
          <p:nvPr/>
        </p:nvSpPr>
        <p:spPr>
          <a:xfrm>
            <a:off x="8183880" y="2615184"/>
            <a:ext cx="109728" cy="2432304"/>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64" name="Text 60"/>
          <p:cNvSpPr/>
          <p:nvPr/>
        </p:nvSpPr>
        <p:spPr>
          <a:xfrm>
            <a:off x="8385048" y="2761488"/>
            <a:ext cx="258775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読むべき係数</a:t>
            </a:r>
            <a:endParaRPr lang="en-US" sz="1800" dirty="0"/>
          </a:p>
        </p:txBody>
      </p:sp>
      <p:sp>
        <p:nvSpPr>
          <p:cNvPr id="65" name="Text 61"/>
          <p:cNvSpPr/>
          <p:nvPr/>
        </p:nvSpPr>
        <p:spPr>
          <a:xfrm>
            <a:off x="8385048" y="3090672"/>
            <a:ext cx="2587752" cy="1865376"/>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交差項 treated:post の係数が、まさに差の差になっている。</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推定値が 6 に近いのは、DGP に入れた処置効果が 6 だからである。</a:t>
            </a:r>
            <a:endParaRPr lang="en-US" sz="1580" dirty="0"/>
          </a:p>
        </p:txBody>
      </p:sp>
      <p:sp>
        <p:nvSpPr>
          <p:cNvPr id="66" name="Shape 62"/>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67" name="Shape 63"/>
          <p:cNvSpPr/>
          <p:nvPr/>
        </p:nvSpPr>
        <p:spPr>
          <a:xfrm>
            <a:off x="877824" y="5486400"/>
            <a:ext cx="128016" cy="292608"/>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68" name="Text 64"/>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式・4 セル平均・回帰出力は、すべて同じ比較設計を別の言葉で書いている。</a:t>
            </a:r>
            <a:endParaRPr lang="en-US" sz="15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この講義で押さえるポイント</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Lecture 7 の論点を最初に 3 行で固定する。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a:t>
            </a:r>
            <a:endParaRPr lang="en-US" sz="950" dirty="0"/>
          </a:p>
        </p:txBody>
      </p:sp>
      <p:sp>
        <p:nvSpPr>
          <p:cNvPr id="10" name="Shape 8"/>
          <p:cNvSpPr/>
          <p:nvPr/>
        </p:nvSpPr>
        <p:spPr>
          <a:xfrm>
            <a:off x="841248" y="1481328"/>
            <a:ext cx="3429000" cy="3611880"/>
          </a:xfrm>
          <a:prstGeom prst="roundRect">
            <a:avLst>
              <a:gd name="adj" fmla="val 320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591056"/>
            <a:ext cx="3154680" cy="256032"/>
          </a:xfrm>
          <a:prstGeom prst="rect">
            <a:avLst/>
          </a:prstGeom>
          <a:noFill/>
          <a:ln/>
        </p:spPr>
        <p:txBody>
          <a:bodyPr wrap="square" lIns="0" tIns="0" rIns="0" bIns="0" rtlCol="0" anchor="ctr">
            <a:normAutofit/>
          </a:bodyPr>
          <a:lstStyle/>
          <a:p>
            <a:pPr marL="0" indent="0">
              <a:buNone/>
            </a:pPr>
            <a:r>
              <a:rPr lang="en-US" sz="2200" b="1" dirty="0">
                <a:solidFill>
                  <a:srgbClr val="0F766E"/>
                </a:solidFill>
                <a:latin typeface="Noto Sans CJK JP" pitchFamily="34" charset="0"/>
                <a:ea typeface="Noto Sans CJK JP" pitchFamily="34" charset="-122"/>
                <a:cs typeface="Noto Sans CJK JP" pitchFamily="34" charset="-120"/>
              </a:rPr>
              <a:t>Point 1</a:t>
            </a:r>
            <a:endParaRPr lang="en-US" sz="2200" dirty="0"/>
          </a:p>
        </p:txBody>
      </p:sp>
      <p:sp>
        <p:nvSpPr>
          <p:cNvPr id="12" name="Text 10"/>
          <p:cNvSpPr/>
          <p:nvPr/>
        </p:nvSpPr>
        <p:spPr>
          <a:xfrm>
            <a:off x="1005840" y="1901952"/>
            <a:ext cx="3154680" cy="3099816"/>
          </a:xfrm>
          <a:prstGeom prst="rect">
            <a:avLst/>
          </a:prstGeom>
          <a:noFill/>
          <a:ln/>
        </p:spPr>
        <p:txBody>
          <a:bodyPr wrap="square" lIns="0" tIns="0" rIns="0" bIns="0" rtlCol="0" anchor="t">
            <a:normAutofit/>
          </a:bodyPr>
          <a:lstStyle/>
          <a:p>
            <a:pPr marL="0" indent="0">
              <a:buNone/>
            </a:pPr>
            <a:r>
              <a:rPr lang="en-US" sz="2000" dirty="0">
                <a:solidFill>
                  <a:srgbClr val="183B63"/>
                </a:solidFill>
                <a:latin typeface="Noto Sans CJK JP" pitchFamily="34" charset="0"/>
                <a:ea typeface="Noto Sans CJK JP" pitchFamily="34" charset="-122"/>
                <a:cs typeface="Noto Sans CJK JP" pitchFamily="34" charset="-120"/>
              </a:rPr>
              <a:t>DiD は、前後比較と群間比較の弱点を同時に補正する方法である。</a:t>
            </a:r>
            <a:endParaRPr lang="en-US" sz="2000" dirty="0"/>
          </a:p>
        </p:txBody>
      </p:sp>
      <p:sp>
        <p:nvSpPr>
          <p:cNvPr id="13" name="Shape 11"/>
          <p:cNvSpPr/>
          <p:nvPr/>
        </p:nvSpPr>
        <p:spPr>
          <a:xfrm>
            <a:off x="4389120" y="1481328"/>
            <a:ext cx="3429000" cy="3611880"/>
          </a:xfrm>
          <a:prstGeom prst="roundRect">
            <a:avLst>
              <a:gd name="adj" fmla="val 320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553712" y="1591056"/>
            <a:ext cx="3154680" cy="256032"/>
          </a:xfrm>
          <a:prstGeom prst="rect">
            <a:avLst/>
          </a:prstGeom>
          <a:noFill/>
          <a:ln/>
        </p:spPr>
        <p:txBody>
          <a:bodyPr wrap="square" lIns="0" tIns="0" rIns="0" bIns="0" rtlCol="0" anchor="ctr">
            <a:normAutofit/>
          </a:bodyPr>
          <a:lstStyle/>
          <a:p>
            <a:pPr marL="0" indent="0">
              <a:buNone/>
            </a:pPr>
            <a:r>
              <a:rPr lang="en-US" sz="2200" b="1" dirty="0">
                <a:solidFill>
                  <a:srgbClr val="4C78A8"/>
                </a:solidFill>
                <a:latin typeface="Noto Sans CJK JP" pitchFamily="34" charset="0"/>
                <a:ea typeface="Noto Sans CJK JP" pitchFamily="34" charset="-122"/>
                <a:cs typeface="Noto Sans CJK JP" pitchFamily="34" charset="-120"/>
              </a:rPr>
              <a:t>Point 2</a:t>
            </a:r>
            <a:endParaRPr lang="en-US" sz="2200" dirty="0"/>
          </a:p>
        </p:txBody>
      </p:sp>
      <p:sp>
        <p:nvSpPr>
          <p:cNvPr id="15" name="Text 13"/>
          <p:cNvSpPr/>
          <p:nvPr/>
        </p:nvSpPr>
        <p:spPr>
          <a:xfrm>
            <a:off x="4553712" y="1901952"/>
            <a:ext cx="3154680" cy="3099816"/>
          </a:xfrm>
          <a:prstGeom prst="rect">
            <a:avLst/>
          </a:prstGeom>
          <a:noFill/>
          <a:ln/>
        </p:spPr>
        <p:txBody>
          <a:bodyPr wrap="square" lIns="0" tIns="0" rIns="0" bIns="0" rtlCol="0" anchor="t">
            <a:normAutofit/>
          </a:bodyPr>
          <a:lstStyle/>
          <a:p>
            <a:pPr marL="0" indent="0">
              <a:buNone/>
            </a:pPr>
            <a:r>
              <a:rPr lang="en-US" sz="1880" dirty="0">
                <a:solidFill>
                  <a:srgbClr val="183B63"/>
                </a:solidFill>
                <a:latin typeface="Noto Sans CJK JP" pitchFamily="34" charset="0"/>
                <a:ea typeface="Noto Sans CJK JP" pitchFamily="34" charset="-122"/>
                <a:cs typeface="Noto Sans CJK JP" pitchFamily="34" charset="-120"/>
              </a:rPr>
              <a:t>識別の核心は平行トレンド仮定にあり、event study はその妥当性を点検する重要な道具である。</a:t>
            </a:r>
            <a:endParaRPr lang="en-US" sz="1880" dirty="0"/>
          </a:p>
        </p:txBody>
      </p:sp>
      <p:sp>
        <p:nvSpPr>
          <p:cNvPr id="16" name="Shape 14"/>
          <p:cNvSpPr/>
          <p:nvPr/>
        </p:nvSpPr>
        <p:spPr>
          <a:xfrm>
            <a:off x="7936992" y="1481328"/>
            <a:ext cx="3429000" cy="3611880"/>
          </a:xfrm>
          <a:prstGeom prst="roundRect">
            <a:avLst>
              <a:gd name="adj" fmla="val 3200"/>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8101584" y="1591056"/>
            <a:ext cx="3154680" cy="256032"/>
          </a:xfrm>
          <a:prstGeom prst="rect">
            <a:avLst/>
          </a:prstGeom>
          <a:noFill/>
          <a:ln/>
        </p:spPr>
        <p:txBody>
          <a:bodyPr wrap="square" lIns="0" tIns="0" rIns="0" bIns="0" rtlCol="0" anchor="ctr">
            <a:normAutofit/>
          </a:bodyPr>
          <a:lstStyle/>
          <a:p>
            <a:pPr marL="0" indent="0">
              <a:buNone/>
            </a:pPr>
            <a:r>
              <a:rPr lang="en-US" sz="2200" b="1" dirty="0">
                <a:solidFill>
                  <a:srgbClr val="7C3AED"/>
                </a:solidFill>
                <a:latin typeface="Noto Sans CJK JP" pitchFamily="34" charset="0"/>
                <a:ea typeface="Noto Sans CJK JP" pitchFamily="34" charset="-122"/>
                <a:cs typeface="Noto Sans CJK JP" pitchFamily="34" charset="-120"/>
              </a:rPr>
              <a:t>Point 3</a:t>
            </a:r>
            <a:endParaRPr lang="en-US" sz="2200" dirty="0"/>
          </a:p>
        </p:txBody>
      </p:sp>
      <p:sp>
        <p:nvSpPr>
          <p:cNvPr id="18" name="Text 16"/>
          <p:cNvSpPr/>
          <p:nvPr/>
        </p:nvSpPr>
        <p:spPr>
          <a:xfrm>
            <a:off x="8101584" y="1901952"/>
            <a:ext cx="3154680" cy="3099816"/>
          </a:xfrm>
          <a:prstGeom prst="rect">
            <a:avLst/>
          </a:prstGeom>
          <a:noFill/>
          <a:ln/>
        </p:spPr>
        <p:txBody>
          <a:bodyPr wrap="square" lIns="0" tIns="0" rIns="0" bIns="0" rtlCol="0" anchor="t">
            <a:normAutofit/>
          </a:bodyPr>
          <a:lstStyle/>
          <a:p>
            <a:pPr marL="0" indent="0">
              <a:buNone/>
            </a:pPr>
            <a:r>
              <a:rPr lang="en-US" sz="1850" dirty="0">
                <a:solidFill>
                  <a:srgbClr val="183B63"/>
                </a:solidFill>
                <a:latin typeface="Noto Sans CJK JP" pitchFamily="34" charset="0"/>
                <a:ea typeface="Noto Sans CJK JP" pitchFamily="34" charset="-122"/>
                <a:cs typeface="Noto Sans CJK JP" pitchFamily="34" charset="-120"/>
              </a:rPr>
              <a:t>処置時期がずれる staggered DiD では、比較対象の作り方と係数の解釈が急に難しくなる。</a:t>
            </a:r>
            <a:endParaRPr lang="en-US" sz="1850" dirty="0"/>
          </a:p>
        </p:txBody>
      </p:sp>
      <p:sp>
        <p:nvSpPr>
          <p:cNvPr id="19"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21"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直感 → 2群2期 → event study → staggered DiD の順で、比較設計として DiD を読む。</a:t>
            </a:r>
            <a:endParaRPr lang="en-US" sz="152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Card and Krueger (1994)：DiD の古典例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最低賃金の引き上げを、州間の before-after 比較として読む。</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4C78A8">
              <a:alpha val="12000"/>
            </a:srgbClr>
          </a:solidFill>
          <a:ln w="12700">
            <a:solidFill>
              <a:srgbClr val="4C78A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4C78A8"/>
                </a:solidFill>
                <a:latin typeface="Noto Sans CJK JP" pitchFamily="34" charset="0"/>
                <a:ea typeface="Noto Sans CJK JP" pitchFamily="34" charset="-122"/>
                <a:cs typeface="Noto Sans CJK JP" pitchFamily="34" charset="-120"/>
              </a:rPr>
              <a:t>Difference</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20</a:t>
            </a:r>
            <a:endParaRPr lang="en-US" sz="950" dirty="0"/>
          </a:p>
        </p:txBody>
      </p:sp>
      <p:sp>
        <p:nvSpPr>
          <p:cNvPr id="10" name="Shape 8"/>
          <p:cNvSpPr/>
          <p:nvPr/>
        </p:nvSpPr>
        <p:spPr>
          <a:xfrm>
            <a:off x="804672" y="1481328"/>
            <a:ext cx="3218688" cy="2651760"/>
          </a:xfrm>
          <a:prstGeom prst="roundRect">
            <a:avLst>
              <a:gd name="adj" fmla="val 4138"/>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591056"/>
            <a:ext cx="2944368" cy="256032"/>
          </a:xfrm>
          <a:prstGeom prst="rect">
            <a:avLst/>
          </a:prstGeom>
          <a:noFill/>
          <a:ln/>
        </p:spPr>
        <p:txBody>
          <a:bodyPr wrap="square" lIns="0" tIns="0" rIns="0" bIns="0" rtlCol="0" anchor="ctr">
            <a:normAutofit/>
          </a:bodyPr>
          <a:lstStyle/>
          <a:p>
            <a:pPr marL="0" indent="0">
              <a:buNone/>
            </a:pPr>
            <a:r>
              <a:rPr lang="en-US" sz="1600" b="1" dirty="0">
                <a:solidFill>
                  <a:srgbClr val="EA580C"/>
                </a:solidFill>
                <a:latin typeface="Noto Sans CJK JP" pitchFamily="34" charset="0"/>
                <a:ea typeface="Noto Sans CJK JP" pitchFamily="34" charset="-122"/>
                <a:cs typeface="Noto Sans CJK JP" pitchFamily="34" charset="-120"/>
              </a:rPr>
              <a:t>研究デザイン</a:t>
            </a:r>
            <a:endParaRPr lang="en-US" sz="1600" dirty="0"/>
          </a:p>
        </p:txBody>
      </p:sp>
      <p:sp>
        <p:nvSpPr>
          <p:cNvPr id="12" name="Text 10"/>
          <p:cNvSpPr/>
          <p:nvPr/>
        </p:nvSpPr>
        <p:spPr>
          <a:xfrm>
            <a:off x="969264" y="1883664"/>
            <a:ext cx="2944368" cy="2157984"/>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1992年4月1日に New Jersey の最低賃金が 4.25 から 5.05 へ引き上げられた。</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比較対象は、当時据え置きだった Pennsylvania 東部の店舗である。</a:t>
            </a:r>
            <a:endParaRPr lang="en-US" sz="1620" dirty="0"/>
          </a:p>
        </p:txBody>
      </p:sp>
      <p:sp>
        <p:nvSpPr>
          <p:cNvPr id="13" name="Shape 11"/>
          <p:cNvSpPr/>
          <p:nvPr/>
        </p:nvSpPr>
        <p:spPr>
          <a:xfrm>
            <a:off x="4233672" y="1481328"/>
            <a:ext cx="2761488" cy="2651760"/>
          </a:xfrm>
          <a:prstGeom prst="roundRect">
            <a:avLst>
              <a:gd name="adj" fmla="val 4138"/>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398264" y="1591056"/>
            <a:ext cx="2487168"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データ</a:t>
            </a:r>
            <a:endParaRPr lang="en-US" sz="1600" dirty="0"/>
          </a:p>
        </p:txBody>
      </p:sp>
      <p:sp>
        <p:nvSpPr>
          <p:cNvPr id="15" name="Text 13"/>
          <p:cNvSpPr/>
          <p:nvPr/>
        </p:nvSpPr>
        <p:spPr>
          <a:xfrm>
            <a:off x="4398264" y="1883664"/>
            <a:ext cx="2487168" cy="2157984"/>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Burger King・KFC・Wendy’s・Roy Rogers の 4 チェーン</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電話調査ベースで 410 店舗</a:t>
            </a:r>
            <a:endParaRPr lang="en-US" sz="1620" dirty="0"/>
          </a:p>
        </p:txBody>
      </p:sp>
      <p:sp>
        <p:nvSpPr>
          <p:cNvPr id="16" name="Shape 14"/>
          <p:cNvSpPr/>
          <p:nvPr/>
        </p:nvSpPr>
        <p:spPr>
          <a:xfrm>
            <a:off x="7223760" y="1481328"/>
            <a:ext cx="3822192" cy="2651760"/>
          </a:xfrm>
          <a:prstGeom prst="roundRect">
            <a:avLst>
              <a:gd name="adj" fmla="val 4138"/>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7388352" y="1591056"/>
            <a:ext cx="3547872" cy="256032"/>
          </a:xfrm>
          <a:prstGeom prst="rect">
            <a:avLst/>
          </a:prstGeom>
          <a:noFill/>
          <a:ln/>
        </p:spPr>
        <p:txBody>
          <a:bodyPr wrap="square" lIns="0" tIns="0" rIns="0" bIns="0" rtlCol="0" anchor="ctr">
            <a:normAutofit/>
          </a:bodyPr>
          <a:lstStyle/>
          <a:p>
            <a:pPr marL="0" indent="0">
              <a:buNone/>
            </a:pPr>
            <a:r>
              <a:rPr lang="en-US" sz="1600" b="1" dirty="0">
                <a:solidFill>
                  <a:srgbClr val="0F766E"/>
                </a:solidFill>
                <a:latin typeface="Noto Sans CJK JP" pitchFamily="34" charset="0"/>
                <a:ea typeface="Noto Sans CJK JP" pitchFamily="34" charset="-122"/>
                <a:cs typeface="Noto Sans CJK JP" pitchFamily="34" charset="-120"/>
              </a:rPr>
              <a:t>講義でのメッセージ</a:t>
            </a:r>
            <a:endParaRPr lang="en-US" sz="1600" dirty="0"/>
          </a:p>
        </p:txBody>
      </p:sp>
      <p:sp>
        <p:nvSpPr>
          <p:cNvPr id="18" name="Text 16"/>
          <p:cNvSpPr/>
          <p:nvPr/>
        </p:nvSpPr>
        <p:spPr>
          <a:xfrm>
            <a:off x="7388352" y="1883664"/>
            <a:ext cx="3547872" cy="2157984"/>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NJ だけの前後比較でも、政策後だけの州間比較でも不十分。</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NJ の前後差から PA の前後差を引く、という DiD の考え方が核心である。</a:t>
            </a:r>
            <a:endParaRPr lang="en-US" sz="1620" dirty="0"/>
          </a:p>
        </p:txBody>
      </p:sp>
      <p:sp>
        <p:nvSpPr>
          <p:cNvPr id="19" name="Shape 17"/>
          <p:cNvSpPr/>
          <p:nvPr/>
        </p:nvSpPr>
        <p:spPr>
          <a:xfrm>
            <a:off x="804672" y="4370832"/>
            <a:ext cx="6400800" cy="822960"/>
          </a:xfrm>
          <a:prstGeom prst="roundRect">
            <a:avLst>
              <a:gd name="adj" fmla="val 13333"/>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914400" y="4480560"/>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21" name="Text 19"/>
          <p:cNvSpPr/>
          <p:nvPr/>
        </p:nvSpPr>
        <p:spPr>
          <a:xfrm>
            <a:off x="941832" y="448970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estimator</a:t>
            </a:r>
            <a:endParaRPr lang="en-US" sz="950" dirty="0"/>
          </a:p>
        </p:txBody>
      </p:sp>
      <p:pic>
        <p:nvPicPr>
          <p:cNvPr id="22"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69264" y="4825453"/>
            <a:ext cx="6071616" cy="151461"/>
          </a:xfrm>
          <a:prstGeom prst="rect">
            <a:avLst/>
          </a:prstGeom>
        </p:spPr>
      </p:pic>
      <p:sp>
        <p:nvSpPr>
          <p:cNvPr id="23" name="Shape 20"/>
          <p:cNvSpPr/>
          <p:nvPr/>
        </p:nvSpPr>
        <p:spPr>
          <a:xfrm>
            <a:off x="7452360" y="4334256"/>
            <a:ext cx="3593592" cy="859536"/>
          </a:xfrm>
          <a:prstGeom prst="roundRect">
            <a:avLst>
              <a:gd name="adj" fmla="val 12766"/>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4" name="Shape 21"/>
          <p:cNvSpPr/>
          <p:nvPr/>
        </p:nvSpPr>
        <p:spPr>
          <a:xfrm>
            <a:off x="7452360" y="4334256"/>
            <a:ext cx="109728" cy="859536"/>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25" name="Text 22"/>
          <p:cNvSpPr/>
          <p:nvPr/>
        </p:nvSpPr>
        <p:spPr>
          <a:xfrm>
            <a:off x="7653528" y="4480560"/>
            <a:ext cx="3300984"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有名な論点</a:t>
            </a:r>
            <a:endParaRPr lang="en-US" sz="1800" dirty="0"/>
          </a:p>
        </p:txBody>
      </p:sp>
      <p:sp>
        <p:nvSpPr>
          <p:cNvPr id="26" name="Text 23"/>
          <p:cNvSpPr/>
          <p:nvPr/>
        </p:nvSpPr>
        <p:spPr>
          <a:xfrm>
            <a:off x="7653528" y="4791456"/>
            <a:ext cx="3300984" cy="329184"/>
          </a:xfrm>
          <a:prstGeom prst="rect">
            <a:avLst/>
          </a:prstGeom>
          <a:noFill/>
          <a:ln/>
        </p:spPr>
        <p:txBody>
          <a:bodyPr wrap="square" lIns="0" tIns="0" rIns="0" bIns="0" rtlCol="0" anchor="t">
            <a:normAutofit/>
          </a:bodyPr>
          <a:lstStyle/>
          <a:p>
            <a:pPr marL="0" indent="0">
              <a:buNone/>
            </a:pPr>
            <a:r>
              <a:rPr lang="en-US" sz="1460" dirty="0">
                <a:solidFill>
                  <a:srgbClr val="183B63"/>
                </a:solidFill>
                <a:latin typeface="Noto Sans CJK JP" pitchFamily="34" charset="0"/>
                <a:ea typeface="Noto Sans CJK JP" pitchFamily="34" charset="-122"/>
                <a:cs typeface="Noto Sans CJK JP" pitchFamily="34" charset="-120"/>
              </a:rPr>
              <a:t>「最低賃金の引き上げで雇用が必ず減る」とは限らない、という大きな議論の出発点になった。</a:t>
            </a:r>
            <a:endParaRPr lang="en-US" sz="1460" dirty="0"/>
          </a:p>
        </p:txBody>
      </p:sp>
      <p:sp>
        <p:nvSpPr>
          <p:cNvPr id="27" name="Shape 24"/>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8" name="Shape 25"/>
          <p:cNvSpPr/>
          <p:nvPr/>
        </p:nvSpPr>
        <p:spPr>
          <a:xfrm>
            <a:off x="877824" y="5486400"/>
            <a:ext cx="128016" cy="292608"/>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29" name="Text 26"/>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古典例として大事なのは結果そのもの以上に、「比較対象を持った差の差」という設計である。</a:t>
            </a:r>
            <a:endParaRPr lang="en-US" sz="152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4" name="Text 2"/>
          <p:cNvSpPr/>
          <p:nvPr/>
        </p:nvSpPr>
        <p:spPr>
          <a:xfrm>
            <a:off x="786384" y="676656"/>
            <a:ext cx="1371600" cy="237744"/>
          </a:xfrm>
          <a:prstGeom prst="rect">
            <a:avLst/>
          </a:prstGeom>
          <a:noFill/>
          <a:ln/>
        </p:spPr>
        <p:txBody>
          <a:bodyPr wrap="square" lIns="0" tIns="0" rIns="0" bIns="0" rtlCol="0" anchor="ctr">
            <a:normAutofit/>
          </a:bodyPr>
          <a:lstStyle/>
          <a:p>
            <a:pPr marL="0" indent="0">
              <a:buNone/>
            </a:pPr>
            <a:r>
              <a:rPr lang="en-US" sz="1400" b="1" dirty="0">
                <a:solidFill>
                  <a:srgbClr val="D4DFEA"/>
                </a:solidFill>
                <a:latin typeface="Noto Sans CJK JP" pitchFamily="34" charset="0"/>
                <a:ea typeface="Noto Sans CJK JP" pitchFamily="34" charset="-122"/>
                <a:cs typeface="Noto Sans CJK JP" pitchFamily="34" charset="-120"/>
              </a:rPr>
              <a:t>Lecture 7</a:t>
            </a:r>
            <a:endParaRPr lang="en-US" sz="1400" dirty="0"/>
          </a:p>
        </p:txBody>
      </p:sp>
      <p:sp>
        <p:nvSpPr>
          <p:cNvPr id="5" name="Text 3"/>
          <p:cNvSpPr/>
          <p:nvPr/>
        </p:nvSpPr>
        <p:spPr>
          <a:xfrm>
            <a:off x="786384" y="1115568"/>
            <a:ext cx="6217920" cy="566928"/>
          </a:xfrm>
          <a:prstGeom prst="rect">
            <a:avLst/>
          </a:prstGeom>
          <a:noFill/>
          <a:ln/>
        </p:spPr>
        <p:txBody>
          <a:bodyPr wrap="square" lIns="0" tIns="0" rIns="0" bIns="0" rtlCol="0" anchor="ctr">
            <a:normAutofit/>
          </a:bodyPr>
          <a:lstStyle/>
          <a:p>
            <a:pPr marL="0" indent="0">
              <a:buNone/>
            </a:pPr>
            <a:r>
              <a:rPr lang="en-US" sz="3100" b="1" dirty="0">
                <a:solidFill>
                  <a:srgbClr val="FFFFFF"/>
                </a:solidFill>
                <a:latin typeface="Noto Serif CJK JP" pitchFamily="34" charset="0"/>
                <a:ea typeface="Noto Serif CJK JP" pitchFamily="34" charset="-122"/>
                <a:cs typeface="Noto Serif CJK JP" pitchFamily="34" charset="-120"/>
              </a:rPr>
              <a:t>処置がいろいろな場所で順々に起こるとき</a:t>
            </a:r>
            <a:endParaRPr lang="en-US" sz="3100" dirty="0"/>
          </a:p>
        </p:txBody>
      </p:sp>
      <p:sp>
        <p:nvSpPr>
          <p:cNvPr id="6" name="Shape 4"/>
          <p:cNvSpPr/>
          <p:nvPr/>
        </p:nvSpPr>
        <p:spPr>
          <a:xfrm>
            <a:off x="804672" y="1847088"/>
            <a:ext cx="1554480" cy="0"/>
          </a:xfrm>
          <a:prstGeom prst="line">
            <a:avLst/>
          </a:prstGeom>
          <a:noFill/>
          <a:ln w="12700">
            <a:solidFill>
              <a:srgbClr val="65A30D"/>
            </a:solidFill>
            <a:prstDash val="solid"/>
          </a:ln>
        </p:spPr>
        <p:txBody>
          <a:bodyPr/>
          <a:lstStyle/>
          <a:p>
            <a:endParaRPr lang="ja-JP" altLang="en-US"/>
          </a:p>
        </p:txBody>
      </p:sp>
      <p:sp>
        <p:nvSpPr>
          <p:cNvPr id="7" name="Text 5"/>
          <p:cNvSpPr/>
          <p:nvPr/>
        </p:nvSpPr>
        <p:spPr>
          <a:xfrm>
            <a:off x="804672" y="2029968"/>
            <a:ext cx="6217920" cy="438912"/>
          </a:xfrm>
          <a:prstGeom prst="rect">
            <a:avLst/>
          </a:prstGeom>
          <a:noFill/>
          <a:ln/>
        </p:spPr>
        <p:txBody>
          <a:bodyPr wrap="square" lIns="0" tIns="0" rIns="0" bIns="0" rtlCol="0" anchor="t">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2群2期の直感を一般化するとき、どの単位が comparison になるのかが急に大事になる。</a:t>
            </a:r>
            <a:endParaRPr lang="en-US" sz="1580" dirty="0"/>
          </a:p>
        </p:txBody>
      </p:sp>
      <p:sp>
        <p:nvSpPr>
          <p:cNvPr id="8" name="Shape 6"/>
          <p:cNvSpPr/>
          <p:nvPr/>
        </p:nvSpPr>
        <p:spPr>
          <a:xfrm>
            <a:off x="7388352" y="1078992"/>
            <a:ext cx="3977640" cy="4434840"/>
          </a:xfrm>
          <a:prstGeom prst="roundRect">
            <a:avLst>
              <a:gd name="adj" fmla="val 2759"/>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9" name="Text 7"/>
          <p:cNvSpPr/>
          <p:nvPr/>
        </p:nvSpPr>
        <p:spPr>
          <a:xfrm>
            <a:off x="7552944" y="1188720"/>
            <a:ext cx="3703320" cy="256032"/>
          </a:xfrm>
          <a:prstGeom prst="rect">
            <a:avLst/>
          </a:prstGeom>
          <a:noFill/>
          <a:ln/>
        </p:spPr>
        <p:txBody>
          <a:bodyPr wrap="square" lIns="0" tIns="0" rIns="0" bIns="0" rtlCol="0" anchor="ctr">
            <a:normAutofit/>
          </a:bodyPr>
          <a:lstStyle/>
          <a:p>
            <a:pPr marL="0" indent="0">
              <a:buNone/>
            </a:pPr>
            <a:r>
              <a:rPr lang="en-US" sz="1800" b="1" dirty="0">
                <a:solidFill>
                  <a:srgbClr val="65A30D"/>
                </a:solidFill>
                <a:latin typeface="Noto Sans CJK JP" pitchFamily="34" charset="0"/>
                <a:ea typeface="Noto Sans CJK JP" pitchFamily="34" charset="-122"/>
                <a:cs typeface="Noto Sans CJK JP" pitchFamily="34" charset="-120"/>
              </a:rPr>
              <a:t>この部で押さえること</a:t>
            </a:r>
            <a:endParaRPr lang="en-US" sz="1800" dirty="0"/>
          </a:p>
        </p:txBody>
      </p:sp>
      <p:sp>
        <p:nvSpPr>
          <p:cNvPr id="10" name="Text 8"/>
          <p:cNvSpPr/>
          <p:nvPr/>
        </p:nvSpPr>
        <p:spPr>
          <a:xfrm>
            <a:off x="7552944" y="1481328"/>
            <a:ext cx="3703320" cy="394106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D_it と G_i で処置状態を一般化する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比較対象は時点ごとに変わる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ここから event study と staggered DiD に接続する</a:t>
            </a:r>
            <a:endParaRPr lang="en-US" sz="1710" dirty="0"/>
          </a:p>
        </p:txBody>
      </p:sp>
      <p:sp>
        <p:nvSpPr>
          <p:cNvPr id="11" name="Text 9"/>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12" name="Text 10"/>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21</a:t>
            </a:r>
            <a:endParaRPr lang="en-US" sz="9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staggered adoption の基本設定</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「いつ処置が始まるか」を unit ごとに持たせると、2群2期の記法が一般化できる。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65A30D">
              <a:alpha val="12000"/>
            </a:srgbClr>
          </a:solidFill>
          <a:ln w="12700">
            <a:solidFill>
              <a:srgbClr val="65A30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65A30D"/>
                </a:solidFill>
                <a:latin typeface="Noto Sans CJK JP" pitchFamily="34" charset="0"/>
                <a:ea typeface="Noto Sans CJK JP" pitchFamily="34" charset="-122"/>
                <a:cs typeface="Noto Sans CJK JP" pitchFamily="34" charset="-120"/>
              </a:rPr>
              <a:t>Timing</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22</a:t>
            </a:r>
            <a:endParaRPr lang="en-US" sz="950" dirty="0"/>
          </a:p>
        </p:txBody>
      </p:sp>
      <p:sp>
        <p:nvSpPr>
          <p:cNvPr id="10" name="Shape 8"/>
          <p:cNvSpPr/>
          <p:nvPr/>
        </p:nvSpPr>
        <p:spPr>
          <a:xfrm>
            <a:off x="749808" y="1426464"/>
            <a:ext cx="5623560" cy="3749040"/>
          </a:xfrm>
          <a:prstGeom prst="roundRect">
            <a:avLst>
              <a:gd name="adj" fmla="val 2927"/>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59536" y="1536192"/>
            <a:ext cx="1783080" cy="219456"/>
          </a:xfrm>
          <a:prstGeom prst="roundRect">
            <a:avLst>
              <a:gd name="adj" fmla="val 33333"/>
            </a:avLst>
          </a:prstGeom>
          <a:solidFill>
            <a:srgbClr val="65A30D">
              <a:alpha val="12000"/>
            </a:srgbClr>
          </a:solidFill>
          <a:ln w="12700">
            <a:solidFill>
              <a:srgbClr val="65A30D"/>
            </a:solidFill>
            <a:prstDash val="solid"/>
          </a:ln>
        </p:spPr>
        <p:txBody>
          <a:bodyPr/>
          <a:lstStyle/>
          <a:p>
            <a:endParaRPr lang="ja-JP" altLang="en-US"/>
          </a:p>
        </p:txBody>
      </p:sp>
      <p:sp>
        <p:nvSpPr>
          <p:cNvPr id="12" name="Text 10"/>
          <p:cNvSpPr/>
          <p:nvPr/>
        </p:nvSpPr>
        <p:spPr>
          <a:xfrm>
            <a:off x="886968" y="154533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65A30D"/>
                </a:solidFill>
                <a:latin typeface="Noto Sans CJK JP" pitchFamily="34" charset="0"/>
                <a:ea typeface="Noto Sans CJK JP" pitchFamily="34" charset="-122"/>
                <a:cs typeface="Noto Sans CJK JP" pitchFamily="34" charset="-120"/>
              </a:rPr>
              <a:t>adoption timing</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59536" y="1828800"/>
            <a:ext cx="5404104" cy="3236976"/>
          </a:xfrm>
          <a:prstGeom prst="rect">
            <a:avLst/>
          </a:prstGeom>
        </p:spPr>
      </p:pic>
      <p:sp>
        <p:nvSpPr>
          <p:cNvPr id="14" name="Shape 11"/>
          <p:cNvSpPr/>
          <p:nvPr/>
        </p:nvSpPr>
        <p:spPr>
          <a:xfrm>
            <a:off x="6629400" y="1536192"/>
            <a:ext cx="4526280" cy="914400"/>
          </a:xfrm>
          <a:prstGeom prst="roundRect">
            <a:avLst>
              <a:gd name="adj" fmla="val 12000"/>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739128" y="1645920"/>
            <a:ext cx="1828800" cy="219456"/>
          </a:xfrm>
          <a:prstGeom prst="roundRect">
            <a:avLst>
              <a:gd name="adj" fmla="val 33333"/>
            </a:avLst>
          </a:prstGeom>
          <a:solidFill>
            <a:srgbClr val="65A30D">
              <a:alpha val="12000"/>
            </a:srgbClr>
          </a:solidFill>
          <a:ln w="12700">
            <a:solidFill>
              <a:srgbClr val="65A30D"/>
            </a:solidFill>
            <a:prstDash val="solid"/>
          </a:ln>
        </p:spPr>
        <p:txBody>
          <a:bodyPr/>
          <a:lstStyle/>
          <a:p>
            <a:endParaRPr lang="ja-JP" altLang="en-US"/>
          </a:p>
        </p:txBody>
      </p:sp>
      <p:sp>
        <p:nvSpPr>
          <p:cNvPr id="16" name="Text 13"/>
          <p:cNvSpPr/>
          <p:nvPr/>
        </p:nvSpPr>
        <p:spPr>
          <a:xfrm>
            <a:off x="6766560"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65A30D"/>
                </a:solidFill>
                <a:latin typeface="Noto Sans CJK JP" pitchFamily="34" charset="0"/>
                <a:ea typeface="Noto Sans CJK JP" pitchFamily="34" charset="-122"/>
                <a:cs typeface="Noto Sans CJK JP" pitchFamily="34" charset="-120"/>
              </a:rPr>
              <a:t>treatment status</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518052" y="1920240"/>
            <a:ext cx="2748975" cy="384048"/>
          </a:xfrm>
          <a:prstGeom prst="rect">
            <a:avLst/>
          </a:prstGeom>
        </p:spPr>
      </p:pic>
      <p:sp>
        <p:nvSpPr>
          <p:cNvPr id="18" name="Shape 14"/>
          <p:cNvSpPr/>
          <p:nvPr/>
        </p:nvSpPr>
        <p:spPr>
          <a:xfrm>
            <a:off x="6629400" y="2670048"/>
            <a:ext cx="4526280" cy="914400"/>
          </a:xfrm>
          <a:prstGeom prst="roundRect">
            <a:avLst>
              <a:gd name="adj" fmla="val 1200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6739128" y="2779776"/>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0" name="Text 16"/>
          <p:cNvSpPr/>
          <p:nvPr/>
        </p:nvSpPr>
        <p:spPr>
          <a:xfrm>
            <a:off x="6766560" y="278892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TWFE form</a:t>
            </a:r>
            <a:endParaRPr lang="en-US" sz="950" dirty="0"/>
          </a:p>
        </p:txBody>
      </p:sp>
      <p:pic>
        <p:nvPicPr>
          <p:cNvPr id="21"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793992" y="3080188"/>
            <a:ext cx="4197096" cy="331863"/>
          </a:xfrm>
          <a:prstGeom prst="rect">
            <a:avLst/>
          </a:prstGeom>
        </p:spPr>
      </p:pic>
      <p:sp>
        <p:nvSpPr>
          <p:cNvPr id="22" name="Shape 17"/>
          <p:cNvSpPr/>
          <p:nvPr/>
        </p:nvSpPr>
        <p:spPr>
          <a:xfrm>
            <a:off x="6629400" y="3803904"/>
            <a:ext cx="4526280" cy="1371600"/>
          </a:xfrm>
          <a:prstGeom prst="roundRect">
            <a:avLst>
              <a:gd name="adj" fmla="val 8000"/>
            </a:avLst>
          </a:prstGeom>
          <a:solidFill>
            <a:srgbClr val="F7FEE7"/>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8"/>
          <p:cNvSpPr/>
          <p:nvPr/>
        </p:nvSpPr>
        <p:spPr>
          <a:xfrm>
            <a:off x="6629400" y="3803904"/>
            <a:ext cx="109728" cy="1371600"/>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24" name="Text 19"/>
          <p:cNvSpPr/>
          <p:nvPr/>
        </p:nvSpPr>
        <p:spPr>
          <a:xfrm>
            <a:off x="6830568" y="3950208"/>
            <a:ext cx="423367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読み方</a:t>
            </a:r>
            <a:endParaRPr lang="en-US" sz="1800" dirty="0"/>
          </a:p>
        </p:txBody>
      </p:sp>
      <p:sp>
        <p:nvSpPr>
          <p:cNvPr id="25" name="Text 20"/>
          <p:cNvSpPr/>
          <p:nvPr/>
        </p:nvSpPr>
        <p:spPr>
          <a:xfrm>
            <a:off x="6830568" y="4279392"/>
            <a:ext cx="4233672" cy="804672"/>
          </a:xfrm>
          <a:prstGeom prst="rect">
            <a:avLst/>
          </a:prstGeom>
          <a:noFill/>
          <a:ln/>
        </p:spPr>
        <p:txBody>
          <a:bodyPr wrap="square" lIns="254" tIns="254" rIns="254" bIns="254" rtlCol="0" anchor="t">
            <a:normAutofit/>
          </a:bodyPr>
          <a:lstStyle/>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まだ処置が始まっていなければ D_it=0、始まった後は 1。</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α_i は unit 固定効果、λ_t は時点固定効果である。</a:t>
            </a:r>
            <a:endParaRPr lang="en-US" sz="1550" dirty="0"/>
          </a:p>
        </p:txBody>
      </p:sp>
      <p:sp>
        <p:nvSpPr>
          <p:cNvPr id="26" name="Shape 21"/>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7" name="Shape 22"/>
          <p:cNvSpPr/>
          <p:nvPr/>
        </p:nvSpPr>
        <p:spPr>
          <a:xfrm>
            <a:off x="877824" y="5486400"/>
            <a:ext cx="128016" cy="292608"/>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28" name="Text 23"/>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複数地域・複数時点では、「treated」と「control」を一度だけ決めれば済むわけではない。</a:t>
            </a:r>
            <a:endParaRPr lang="en-US" sz="152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重要な注意点：何が比較対象になっているのか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見た目に自然な TWFE でも、比較設計の中身は 2群2期よりずっと複雑である。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65A30D">
              <a:alpha val="12000"/>
            </a:srgbClr>
          </a:solidFill>
          <a:ln w="12700">
            <a:solidFill>
              <a:srgbClr val="65A30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65A30D"/>
                </a:solidFill>
                <a:latin typeface="Noto Sans CJK JP" pitchFamily="34" charset="0"/>
                <a:ea typeface="Noto Sans CJK JP" pitchFamily="34" charset="-122"/>
                <a:cs typeface="Noto Sans CJK JP" pitchFamily="34" charset="-120"/>
              </a:rPr>
              <a:t>Timing</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23</a:t>
            </a:r>
            <a:endParaRPr lang="en-US" sz="950" dirty="0"/>
          </a:p>
        </p:txBody>
      </p:sp>
      <p:sp>
        <p:nvSpPr>
          <p:cNvPr id="10" name="Shape 8"/>
          <p:cNvSpPr/>
          <p:nvPr/>
        </p:nvSpPr>
        <p:spPr>
          <a:xfrm>
            <a:off x="859536" y="1572768"/>
            <a:ext cx="5166360" cy="3520440"/>
          </a:xfrm>
          <a:prstGeom prst="roundRect">
            <a:avLst>
              <a:gd name="adj" fmla="val 3117"/>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69264" y="1682496"/>
            <a:ext cx="1783080" cy="219456"/>
          </a:xfrm>
          <a:prstGeom prst="roundRect">
            <a:avLst>
              <a:gd name="adj" fmla="val 33333"/>
            </a:avLst>
          </a:prstGeom>
          <a:solidFill>
            <a:srgbClr val="65A30D">
              <a:alpha val="12000"/>
            </a:srgbClr>
          </a:solidFill>
          <a:ln w="12700">
            <a:solidFill>
              <a:srgbClr val="65A30D"/>
            </a:solidFill>
            <a:prstDash val="solid"/>
          </a:ln>
        </p:spPr>
        <p:txBody>
          <a:bodyPr/>
          <a:lstStyle/>
          <a:p>
            <a:endParaRPr lang="ja-JP" altLang="en-US"/>
          </a:p>
        </p:txBody>
      </p:sp>
      <p:sp>
        <p:nvSpPr>
          <p:cNvPr id="12" name="Text 10"/>
          <p:cNvSpPr/>
          <p:nvPr/>
        </p:nvSpPr>
        <p:spPr>
          <a:xfrm>
            <a:off x="996696" y="169164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65A30D"/>
                </a:solidFill>
                <a:latin typeface="Noto Sans CJK JP" pitchFamily="34" charset="0"/>
                <a:ea typeface="Noto Sans CJK JP" pitchFamily="34" charset="-122"/>
                <a:cs typeface="Noto Sans CJK JP" pitchFamily="34" charset="-120"/>
              </a:rPr>
              <a:t>comparison logic</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69264" y="1975104"/>
            <a:ext cx="4946904" cy="3008376"/>
          </a:xfrm>
          <a:prstGeom prst="rect">
            <a:avLst/>
          </a:prstGeom>
        </p:spPr>
      </p:pic>
      <p:sp>
        <p:nvSpPr>
          <p:cNvPr id="14" name="Shape 11"/>
          <p:cNvSpPr/>
          <p:nvPr/>
        </p:nvSpPr>
        <p:spPr>
          <a:xfrm>
            <a:off x="6327648" y="1572768"/>
            <a:ext cx="4754880" cy="1993392"/>
          </a:xfrm>
          <a:prstGeom prst="roundRect">
            <a:avLst>
              <a:gd name="adj" fmla="val 5505"/>
            </a:avLst>
          </a:prstGeom>
          <a:solidFill>
            <a:srgbClr val="F7FEE7"/>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327648" y="1572768"/>
            <a:ext cx="109728" cy="1993392"/>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16" name="Text 13"/>
          <p:cNvSpPr/>
          <p:nvPr/>
        </p:nvSpPr>
        <p:spPr>
          <a:xfrm>
            <a:off x="6528816" y="1719072"/>
            <a:ext cx="446227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ここで問題になること</a:t>
            </a:r>
            <a:endParaRPr lang="en-US" sz="1800" dirty="0"/>
          </a:p>
        </p:txBody>
      </p:sp>
      <p:sp>
        <p:nvSpPr>
          <p:cNvPr id="17" name="Text 14"/>
          <p:cNvSpPr/>
          <p:nvPr/>
        </p:nvSpPr>
        <p:spPr>
          <a:xfrm>
            <a:off x="6528816" y="2048256"/>
            <a:ext cx="4462272" cy="1426464"/>
          </a:xfrm>
          <a:prstGeom prst="rect">
            <a:avLst/>
          </a:prstGeom>
          <a:noFill/>
          <a:ln/>
        </p:spPr>
        <p:txBody>
          <a:bodyPr wrap="square" lIns="254" tIns="254" rIns="254" bIns="254" rtlCol="0" anchor="t">
            <a:normAutofit/>
          </a:bodyPr>
          <a:lstStyle/>
          <a:p>
            <a:pPr marL="203200" indent="-203200">
              <a:buSzPct val="100000"/>
              <a:buChar char="•"/>
            </a:pPr>
            <a:r>
              <a:rPr lang="en-US" sz="1560" dirty="0">
                <a:solidFill>
                  <a:srgbClr val="183B63"/>
                </a:solidFill>
                <a:latin typeface="Noto Sans CJK JP" pitchFamily="34" charset="0"/>
                <a:ea typeface="Noto Sans CJK JP" pitchFamily="34" charset="-122"/>
                <a:cs typeface="Noto Sans CJK JP" pitchFamily="34" charset="-120"/>
              </a:rPr>
              <a:t>どの群が comparison になっているのか</a:t>
            </a:r>
            <a:endParaRPr lang="en-US" sz="1560" dirty="0"/>
          </a:p>
          <a:p>
            <a:pPr marL="203200" indent="-203200">
              <a:buSzPct val="100000"/>
              <a:buChar char="•"/>
            </a:pPr>
            <a:r>
              <a:rPr lang="en-US" sz="1560" dirty="0">
                <a:solidFill>
                  <a:srgbClr val="183B63"/>
                </a:solidFill>
                <a:latin typeface="Noto Sans CJK JP" pitchFamily="34" charset="0"/>
                <a:ea typeface="Noto Sans CJK JP" pitchFamily="34" charset="-122"/>
                <a:cs typeface="Noto Sans CJK JP" pitchFamily="34" charset="-120"/>
              </a:rPr>
              <a:t>処置効果が cohort や event time で異質なとき何が起こるのか</a:t>
            </a:r>
            <a:endParaRPr lang="en-US" sz="1560" dirty="0"/>
          </a:p>
          <a:p>
            <a:pPr marL="203200" indent="-203200">
              <a:buSzPct val="100000"/>
              <a:buChar char="•"/>
            </a:pPr>
            <a:r>
              <a:rPr lang="en-US" sz="1560" dirty="0">
                <a:solidFill>
                  <a:srgbClr val="183B63"/>
                </a:solidFill>
                <a:latin typeface="Noto Sans CJK JP" pitchFamily="34" charset="0"/>
                <a:ea typeface="Noto Sans CJK JP" pitchFamily="34" charset="-122"/>
                <a:cs typeface="Noto Sans CJK JP" pitchFamily="34" charset="-120"/>
              </a:rPr>
              <a:t>event study をそのまま TWFE に入れてよいのか</a:t>
            </a:r>
            <a:endParaRPr lang="en-US" sz="1560" dirty="0"/>
          </a:p>
        </p:txBody>
      </p:sp>
      <p:sp>
        <p:nvSpPr>
          <p:cNvPr id="18" name="Shape 15"/>
          <p:cNvSpPr/>
          <p:nvPr/>
        </p:nvSpPr>
        <p:spPr>
          <a:xfrm>
            <a:off x="6327648" y="3803904"/>
            <a:ext cx="4754880" cy="1298448"/>
          </a:xfrm>
          <a:prstGeom prst="roundRect">
            <a:avLst>
              <a:gd name="adj" fmla="val 8451"/>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6492240" y="3913632"/>
            <a:ext cx="4480560"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講義上のポイント</a:t>
            </a:r>
            <a:endParaRPr lang="en-US" sz="1500" dirty="0"/>
          </a:p>
        </p:txBody>
      </p:sp>
      <p:sp>
        <p:nvSpPr>
          <p:cNvPr id="20" name="Text 17"/>
          <p:cNvSpPr/>
          <p:nvPr/>
        </p:nvSpPr>
        <p:spPr>
          <a:xfrm>
            <a:off x="6492240" y="4224528"/>
            <a:ext cx="4480560" cy="786384"/>
          </a:xfrm>
          <a:prstGeom prst="rect">
            <a:avLst/>
          </a:prstGeom>
          <a:noFill/>
          <a:ln/>
        </p:spPr>
        <p:txBody>
          <a:bodyPr wrap="square" lIns="0" tIns="0" rIns="0" bIns="0" rtlCol="0" anchor="t">
            <a:normAutofit/>
          </a:bodyPr>
          <a:lstStyle/>
          <a:p>
            <a:pPr marL="0" indent="0">
              <a:buNone/>
            </a:pPr>
            <a:r>
              <a:rPr lang="en-US" sz="1640" dirty="0">
                <a:solidFill>
                  <a:srgbClr val="183B63"/>
                </a:solidFill>
                <a:latin typeface="Noto Sans CJK JP" pitchFamily="34" charset="0"/>
                <a:ea typeface="Noto Sans CJK JP" pitchFamily="34" charset="-122"/>
                <a:cs typeface="Noto Sans CJK JP" pitchFamily="34" charset="-120"/>
              </a:rPr>
              <a:t>「β を推定した」で終わらず、その β がどの比較を混ぜたものかを説明できる必要がある。</a:t>
            </a:r>
            <a:endParaRPr lang="en-US" sz="164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2群2期の直感をそのまま一般化しない。複数タイミングでは comparison set の作り方が本体である。</a:t>
            </a:r>
            <a:endParaRPr lang="en-US" sz="152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65A30D"/>
          </a:solidFill>
          <a:ln w="12700">
            <a:solidFill>
              <a:srgbClr val="65A30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Carpenter, Postolek, and Warman (2011)</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禁煙法の研究は、複数地域・複数時点の DiD と event study の役割を見せてくれる。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65A30D">
              <a:alpha val="12000"/>
            </a:srgbClr>
          </a:solidFill>
          <a:ln w="12700">
            <a:solidFill>
              <a:srgbClr val="65A30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65A30D"/>
                </a:solidFill>
                <a:latin typeface="Noto Sans CJK JP" pitchFamily="34" charset="0"/>
                <a:ea typeface="Noto Sans CJK JP" pitchFamily="34" charset="-122"/>
                <a:cs typeface="Noto Sans CJK JP" pitchFamily="34" charset="-120"/>
              </a:rPr>
              <a:t>Timing</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24</a:t>
            </a:r>
            <a:endParaRPr lang="en-US" sz="950" dirty="0"/>
          </a:p>
        </p:txBody>
      </p:sp>
      <p:sp>
        <p:nvSpPr>
          <p:cNvPr id="10" name="Shape 8"/>
          <p:cNvSpPr/>
          <p:nvPr/>
        </p:nvSpPr>
        <p:spPr>
          <a:xfrm>
            <a:off x="804672" y="1481328"/>
            <a:ext cx="3474720" cy="2606040"/>
          </a:xfrm>
          <a:prstGeom prst="roundRect">
            <a:avLst>
              <a:gd name="adj" fmla="val 4211"/>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591056"/>
            <a:ext cx="3200400" cy="256032"/>
          </a:xfrm>
          <a:prstGeom prst="rect">
            <a:avLst/>
          </a:prstGeom>
          <a:noFill/>
          <a:ln/>
        </p:spPr>
        <p:txBody>
          <a:bodyPr wrap="square" lIns="0" tIns="0" rIns="0" bIns="0" rtlCol="0" anchor="ctr">
            <a:normAutofit/>
          </a:bodyPr>
          <a:lstStyle/>
          <a:p>
            <a:pPr marL="0" indent="0">
              <a:buNone/>
            </a:pPr>
            <a:r>
              <a:rPr lang="en-US" sz="1600" b="1" dirty="0">
                <a:solidFill>
                  <a:srgbClr val="65A30D"/>
                </a:solidFill>
                <a:latin typeface="Noto Sans CJK JP" pitchFamily="34" charset="0"/>
                <a:ea typeface="Noto Sans CJK JP" pitchFamily="34" charset="-122"/>
                <a:cs typeface="Noto Sans CJK JP" pitchFamily="34" charset="-120"/>
              </a:rPr>
              <a:t>研究テーマ</a:t>
            </a:r>
            <a:endParaRPr lang="en-US" sz="1600" dirty="0"/>
          </a:p>
        </p:txBody>
      </p:sp>
      <p:sp>
        <p:nvSpPr>
          <p:cNvPr id="12" name="Text 10"/>
          <p:cNvSpPr/>
          <p:nvPr/>
        </p:nvSpPr>
        <p:spPr>
          <a:xfrm>
            <a:off x="969264" y="1883664"/>
            <a:ext cx="3200400" cy="2112264"/>
          </a:xfrm>
          <a:prstGeom prst="rect">
            <a:avLst/>
          </a:prstGeom>
          <a:noFill/>
          <a:ln/>
        </p:spPr>
        <p:txBody>
          <a:bodyPr wrap="square" lIns="254" tIns="254" rIns="254" bIns="254" rtlCol="0" anchor="t">
            <a:normAutofit/>
          </a:bodyPr>
          <a:lstStyle/>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カナダで地域ごとに時期をずらして導入された公共の場所での禁煙法が、ETS（受動喫煙）曝露をどれだけ減らしたかを分析する。</a:t>
            </a:r>
            <a:endParaRPr lang="en-US" sz="1600" dirty="0"/>
          </a:p>
        </p:txBody>
      </p:sp>
      <p:sp>
        <p:nvSpPr>
          <p:cNvPr id="13" name="Shape 11"/>
          <p:cNvSpPr/>
          <p:nvPr/>
        </p:nvSpPr>
        <p:spPr>
          <a:xfrm>
            <a:off x="4553712" y="1481328"/>
            <a:ext cx="3063240" cy="2606040"/>
          </a:xfrm>
          <a:prstGeom prst="roundRect">
            <a:avLst>
              <a:gd name="adj" fmla="val 4211"/>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4" name="Shape 12"/>
          <p:cNvSpPr/>
          <p:nvPr/>
        </p:nvSpPr>
        <p:spPr>
          <a:xfrm>
            <a:off x="4663440" y="1591056"/>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15" name="Text 13"/>
          <p:cNvSpPr/>
          <p:nvPr/>
        </p:nvSpPr>
        <p:spPr>
          <a:xfrm>
            <a:off x="4690872" y="160020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回帰の基本形</a:t>
            </a:r>
            <a:endParaRPr lang="en-US" sz="950" dirty="0"/>
          </a:p>
        </p:txBody>
      </p:sp>
      <p:pic>
        <p:nvPicPr>
          <p:cNvPr id="16"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718304" y="2836859"/>
            <a:ext cx="2734056" cy="132721"/>
          </a:xfrm>
          <a:prstGeom prst="rect">
            <a:avLst/>
          </a:prstGeom>
        </p:spPr>
      </p:pic>
      <p:sp>
        <p:nvSpPr>
          <p:cNvPr id="17" name="Shape 14"/>
          <p:cNvSpPr/>
          <p:nvPr/>
        </p:nvSpPr>
        <p:spPr>
          <a:xfrm>
            <a:off x="7900416" y="1481328"/>
            <a:ext cx="3246120" cy="2606040"/>
          </a:xfrm>
          <a:prstGeom prst="roundRect">
            <a:avLst>
              <a:gd name="adj" fmla="val 4211"/>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8" name="Shape 15"/>
          <p:cNvSpPr/>
          <p:nvPr/>
        </p:nvSpPr>
        <p:spPr>
          <a:xfrm>
            <a:off x="7900416" y="1481328"/>
            <a:ext cx="109728" cy="2606040"/>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9" name="Text 16"/>
          <p:cNvSpPr/>
          <p:nvPr/>
        </p:nvSpPr>
        <p:spPr>
          <a:xfrm>
            <a:off x="8101584" y="1627632"/>
            <a:ext cx="295351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この論文から学ぶこと</a:t>
            </a:r>
            <a:endParaRPr lang="en-US" sz="1800" dirty="0"/>
          </a:p>
        </p:txBody>
      </p:sp>
      <p:sp>
        <p:nvSpPr>
          <p:cNvPr id="20" name="Text 17"/>
          <p:cNvSpPr/>
          <p:nvPr/>
        </p:nvSpPr>
        <p:spPr>
          <a:xfrm>
            <a:off x="8101584" y="1956816"/>
            <a:ext cx="2953512" cy="2039112"/>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処置効果の動学を見るためだけでなく、処置前の係数が不自然に動いていないかを確認するためにも event study が重要である。</a:t>
            </a:r>
            <a:endParaRPr lang="en-US" sz="1580" dirty="0"/>
          </a:p>
        </p:txBody>
      </p:sp>
      <p:sp>
        <p:nvSpPr>
          <p:cNvPr id="21" name="Shape 18"/>
          <p:cNvSpPr/>
          <p:nvPr/>
        </p:nvSpPr>
        <p:spPr>
          <a:xfrm>
            <a:off x="804672" y="4315968"/>
            <a:ext cx="10332720" cy="786384"/>
          </a:xfrm>
          <a:prstGeom prst="roundRect">
            <a:avLst>
              <a:gd name="adj" fmla="val 13953"/>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22" name="Text 19"/>
          <p:cNvSpPr/>
          <p:nvPr/>
        </p:nvSpPr>
        <p:spPr>
          <a:xfrm>
            <a:off x="969264" y="4425696"/>
            <a:ext cx="10058400" cy="256032"/>
          </a:xfrm>
          <a:prstGeom prst="rect">
            <a:avLst/>
          </a:prstGeom>
          <a:noFill/>
          <a:ln/>
        </p:spPr>
        <p:txBody>
          <a:bodyPr wrap="square" lIns="0" tIns="0" rIns="0" bIns="0" rtlCol="0" anchor="ctr">
            <a:normAutofit/>
          </a:bodyPr>
          <a:lstStyle/>
          <a:p>
            <a:pPr marL="0" indent="0">
              <a:buNone/>
            </a:pPr>
            <a:r>
              <a:rPr lang="en-US" sz="1500" b="1" dirty="0">
                <a:solidFill>
                  <a:srgbClr val="B78008"/>
                </a:solidFill>
                <a:latin typeface="Noto Sans CJK JP" pitchFamily="34" charset="0"/>
                <a:ea typeface="Noto Sans CJK JP" pitchFamily="34" charset="-122"/>
                <a:cs typeface="Noto Sans CJK JP" pitchFamily="34" charset="-120"/>
              </a:rPr>
              <a:t>メッセージ</a:t>
            </a:r>
            <a:endParaRPr lang="en-US" sz="1500" dirty="0"/>
          </a:p>
        </p:txBody>
      </p:sp>
      <p:sp>
        <p:nvSpPr>
          <p:cNvPr id="23" name="Text 20"/>
          <p:cNvSpPr/>
          <p:nvPr/>
        </p:nvSpPr>
        <p:spPr>
          <a:xfrm>
            <a:off x="969264" y="4736592"/>
            <a:ext cx="10058400" cy="274320"/>
          </a:xfrm>
          <a:prstGeom prst="rect">
            <a:avLst/>
          </a:prstGeom>
          <a:noFill/>
          <a:ln/>
        </p:spPr>
        <p:txBody>
          <a:bodyPr wrap="square" lIns="0" tIns="0" rIns="0" bIns="0" rtlCol="0" anchor="t">
            <a:normAutofit/>
          </a:bodyPr>
          <a:lstStyle/>
          <a:p>
            <a:pPr marL="0" indent="0">
              <a:buNone/>
            </a:pPr>
            <a:r>
              <a:rPr lang="en-US" sz="1740" dirty="0">
                <a:solidFill>
                  <a:srgbClr val="183B63"/>
                </a:solidFill>
                <a:latin typeface="Noto Sans CJK JP" pitchFamily="34" charset="0"/>
                <a:ea typeface="Noto Sans CJK JP" pitchFamily="34" charset="-122"/>
                <a:cs typeface="Noto Sans CJK JP" pitchFamily="34" charset="-120"/>
              </a:rPr>
              <a:t>event study は「効果の推移」を描く道具であると同時に、「並行トレンドっぽいか」を点検する道具でもある。</a:t>
            </a:r>
            <a:endParaRPr lang="en-US" sz="1740" dirty="0"/>
          </a:p>
        </p:txBody>
      </p:sp>
      <p:sp>
        <p:nvSpPr>
          <p:cNvPr id="24" name="Shape 21"/>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5" name="Shape 22"/>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6" name="Text 23"/>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処置後の係数だけでなく、処置前の係数も同じくらい重要である。</a:t>
            </a:r>
            <a:endParaRPr lang="en-US" sz="152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4" name="Text 2"/>
          <p:cNvSpPr/>
          <p:nvPr/>
        </p:nvSpPr>
        <p:spPr>
          <a:xfrm>
            <a:off x="786384" y="676656"/>
            <a:ext cx="1371600" cy="237744"/>
          </a:xfrm>
          <a:prstGeom prst="rect">
            <a:avLst/>
          </a:prstGeom>
          <a:noFill/>
          <a:ln/>
        </p:spPr>
        <p:txBody>
          <a:bodyPr wrap="square" lIns="0" tIns="0" rIns="0" bIns="0" rtlCol="0" anchor="ctr">
            <a:normAutofit/>
          </a:bodyPr>
          <a:lstStyle/>
          <a:p>
            <a:pPr marL="0" indent="0">
              <a:buNone/>
            </a:pPr>
            <a:r>
              <a:rPr lang="en-US" sz="1400" b="1" dirty="0">
                <a:solidFill>
                  <a:srgbClr val="D4DFEA"/>
                </a:solidFill>
                <a:latin typeface="Noto Sans CJK JP" pitchFamily="34" charset="0"/>
                <a:ea typeface="Noto Sans CJK JP" pitchFamily="34" charset="-122"/>
                <a:cs typeface="Noto Sans CJK JP" pitchFamily="34" charset="-120"/>
              </a:rPr>
              <a:t>Lecture 7</a:t>
            </a:r>
            <a:endParaRPr lang="en-US" sz="1400" dirty="0"/>
          </a:p>
        </p:txBody>
      </p:sp>
      <p:sp>
        <p:nvSpPr>
          <p:cNvPr id="5" name="Text 3"/>
          <p:cNvSpPr/>
          <p:nvPr/>
        </p:nvSpPr>
        <p:spPr>
          <a:xfrm>
            <a:off x="786384" y="1115568"/>
            <a:ext cx="6217920" cy="566928"/>
          </a:xfrm>
          <a:prstGeom prst="rect">
            <a:avLst/>
          </a:prstGeom>
          <a:noFill/>
          <a:ln/>
        </p:spPr>
        <p:txBody>
          <a:bodyPr wrap="square" lIns="0" tIns="0" rIns="0" bIns="0" rtlCol="0" anchor="ctr">
            <a:normAutofit/>
          </a:bodyPr>
          <a:lstStyle/>
          <a:p>
            <a:pPr marL="0" indent="0">
              <a:buNone/>
            </a:pPr>
            <a:r>
              <a:rPr lang="en-US" sz="3100" b="1" dirty="0">
                <a:solidFill>
                  <a:srgbClr val="FFFFFF"/>
                </a:solidFill>
                <a:latin typeface="Noto Serif CJK JP" pitchFamily="34" charset="0"/>
                <a:ea typeface="Noto Serif CJK JP" pitchFamily="34" charset="-122"/>
                <a:cs typeface="Noto Serif CJK JP" pitchFamily="34" charset="-120"/>
              </a:rPr>
              <a:t>Event study と並行トレンド</a:t>
            </a:r>
            <a:endParaRPr lang="en-US" sz="3100" dirty="0"/>
          </a:p>
        </p:txBody>
      </p:sp>
      <p:sp>
        <p:nvSpPr>
          <p:cNvPr id="6" name="Shape 4"/>
          <p:cNvSpPr/>
          <p:nvPr/>
        </p:nvSpPr>
        <p:spPr>
          <a:xfrm>
            <a:off x="804672" y="1847088"/>
            <a:ext cx="1554480" cy="0"/>
          </a:xfrm>
          <a:prstGeom prst="line">
            <a:avLst/>
          </a:prstGeom>
          <a:noFill/>
          <a:ln w="12700">
            <a:solidFill>
              <a:srgbClr val="B78008"/>
            </a:solidFill>
            <a:prstDash val="solid"/>
          </a:ln>
        </p:spPr>
        <p:txBody>
          <a:bodyPr/>
          <a:lstStyle/>
          <a:p>
            <a:endParaRPr lang="ja-JP" altLang="en-US"/>
          </a:p>
        </p:txBody>
      </p:sp>
      <p:sp>
        <p:nvSpPr>
          <p:cNvPr id="7" name="Text 5"/>
          <p:cNvSpPr/>
          <p:nvPr/>
        </p:nvSpPr>
        <p:spPr>
          <a:xfrm>
            <a:off x="804672" y="2029968"/>
            <a:ext cx="6217920" cy="438912"/>
          </a:xfrm>
          <a:prstGeom prst="rect">
            <a:avLst/>
          </a:prstGeom>
          <a:noFill/>
          <a:ln/>
        </p:spPr>
        <p:txBody>
          <a:bodyPr wrap="square" lIns="0" tIns="0" rIns="0" bIns="0" rtlCol="0" anchor="t">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並行トレンドは直接検証できない。そこで、relative time の係数を見て仮定と整合的かを点検する。</a:t>
            </a:r>
            <a:endParaRPr lang="en-US" sz="1580" dirty="0"/>
          </a:p>
        </p:txBody>
      </p:sp>
      <p:sp>
        <p:nvSpPr>
          <p:cNvPr id="8" name="Shape 6"/>
          <p:cNvSpPr/>
          <p:nvPr/>
        </p:nvSpPr>
        <p:spPr>
          <a:xfrm>
            <a:off x="7388352" y="1078992"/>
            <a:ext cx="3977640" cy="4434840"/>
          </a:xfrm>
          <a:prstGeom prst="roundRect">
            <a:avLst>
              <a:gd name="adj" fmla="val 2759"/>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9" name="Text 7"/>
          <p:cNvSpPr/>
          <p:nvPr/>
        </p:nvSpPr>
        <p:spPr>
          <a:xfrm>
            <a:off x="7552944" y="1188720"/>
            <a:ext cx="3703320" cy="256032"/>
          </a:xfrm>
          <a:prstGeom prst="rect">
            <a:avLst/>
          </a:prstGeom>
          <a:noFill/>
          <a:ln/>
        </p:spPr>
        <p:txBody>
          <a:bodyPr wrap="square" lIns="0" tIns="0" rIns="0" bIns="0" rtlCol="0" anchor="ctr">
            <a:normAutofit/>
          </a:bodyPr>
          <a:lstStyle/>
          <a:p>
            <a:pPr marL="0" indent="0">
              <a:buNone/>
            </a:pPr>
            <a:r>
              <a:rPr lang="en-US" sz="1800" b="1" dirty="0">
                <a:solidFill>
                  <a:srgbClr val="B78008"/>
                </a:solidFill>
                <a:latin typeface="Noto Sans CJK JP" pitchFamily="34" charset="0"/>
                <a:ea typeface="Noto Sans CJK JP" pitchFamily="34" charset="-122"/>
                <a:cs typeface="Noto Sans CJK JP" pitchFamily="34" charset="-120"/>
              </a:rPr>
              <a:t>この部で押さえること</a:t>
            </a:r>
            <a:endParaRPr lang="en-US" sz="1800" dirty="0"/>
          </a:p>
        </p:txBody>
      </p:sp>
      <p:sp>
        <p:nvSpPr>
          <p:cNvPr id="10" name="Text 8"/>
          <p:cNvSpPr/>
          <p:nvPr/>
        </p:nvSpPr>
        <p:spPr>
          <a:xfrm>
            <a:off x="7552944" y="1481328"/>
            <a:ext cx="3703320" cy="394106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処置開始時点から見た相対時点 k を作る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処置前の係数が 0 付近かを見る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処置後の係数で動学的な効果を描く</a:t>
            </a:r>
            <a:endParaRPr lang="en-US" sz="1710" dirty="0"/>
          </a:p>
        </p:txBody>
      </p:sp>
      <p:sp>
        <p:nvSpPr>
          <p:cNvPr id="11" name="Text 9"/>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12" name="Text 10"/>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25</a:t>
            </a:r>
            <a:endParaRPr lang="en-US" sz="9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Event study の発想</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relative time ごとの係数を並べて、処置前と処置後の動きを分けて見る。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26</a:t>
            </a:r>
            <a:endParaRPr lang="en-US" sz="950" dirty="0"/>
          </a:p>
        </p:txBody>
      </p:sp>
      <p:sp>
        <p:nvSpPr>
          <p:cNvPr id="10" name="Shape 8"/>
          <p:cNvSpPr/>
          <p:nvPr/>
        </p:nvSpPr>
        <p:spPr>
          <a:xfrm>
            <a:off x="804672" y="1444752"/>
            <a:ext cx="5486400" cy="3822192"/>
          </a:xfrm>
          <a:prstGeom prst="roundRect">
            <a:avLst>
              <a:gd name="adj" fmla="val 2871"/>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54480"/>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56362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event-study plot</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47088"/>
            <a:ext cx="5266944" cy="3310128"/>
          </a:xfrm>
          <a:prstGeom prst="rect">
            <a:avLst/>
          </a:prstGeom>
        </p:spPr>
      </p:pic>
      <p:sp>
        <p:nvSpPr>
          <p:cNvPr id="14" name="Shape 11"/>
          <p:cNvSpPr/>
          <p:nvPr/>
        </p:nvSpPr>
        <p:spPr>
          <a:xfrm>
            <a:off x="6565392" y="1444752"/>
            <a:ext cx="4535424" cy="1901952"/>
          </a:xfrm>
          <a:prstGeom prst="roundRect">
            <a:avLst>
              <a:gd name="adj" fmla="val 5769"/>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565392" y="1444752"/>
            <a:ext cx="109728" cy="1901952"/>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6" name="Text 13"/>
          <p:cNvSpPr/>
          <p:nvPr/>
        </p:nvSpPr>
        <p:spPr>
          <a:xfrm>
            <a:off x="6766560" y="1591056"/>
            <a:ext cx="4242816"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見たいもの</a:t>
            </a:r>
            <a:endParaRPr lang="en-US" sz="1800" dirty="0"/>
          </a:p>
        </p:txBody>
      </p:sp>
      <p:sp>
        <p:nvSpPr>
          <p:cNvPr id="17" name="Text 14"/>
          <p:cNvSpPr/>
          <p:nvPr/>
        </p:nvSpPr>
        <p:spPr>
          <a:xfrm>
            <a:off x="6766560" y="1920240"/>
            <a:ext cx="4242816" cy="1335024"/>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処置前の係数が 0 に近いか</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処置後の係数がどう推移するか</a:t>
            </a:r>
            <a:endParaRPr lang="en-US" sz="1620" dirty="0"/>
          </a:p>
        </p:txBody>
      </p:sp>
      <p:sp>
        <p:nvSpPr>
          <p:cNvPr id="18" name="Shape 15"/>
          <p:cNvSpPr/>
          <p:nvPr/>
        </p:nvSpPr>
        <p:spPr>
          <a:xfrm>
            <a:off x="6565392" y="3602736"/>
            <a:ext cx="4535424" cy="1664208"/>
          </a:xfrm>
          <a:prstGeom prst="roundRect">
            <a:avLst>
              <a:gd name="adj" fmla="val 6593"/>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6729984" y="3712464"/>
            <a:ext cx="4261104"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直感</a:t>
            </a:r>
            <a:endParaRPr lang="en-US" sz="1500" dirty="0"/>
          </a:p>
        </p:txBody>
      </p:sp>
      <p:sp>
        <p:nvSpPr>
          <p:cNvPr id="20" name="Text 17"/>
          <p:cNvSpPr/>
          <p:nvPr/>
        </p:nvSpPr>
        <p:spPr>
          <a:xfrm>
            <a:off x="6729984" y="4023360"/>
            <a:ext cx="4261104" cy="1152144"/>
          </a:xfrm>
          <a:prstGeom prst="rect">
            <a:avLst/>
          </a:prstGeom>
          <a:noFill/>
          <a:ln/>
        </p:spPr>
        <p:txBody>
          <a:bodyPr wrap="square" lIns="0" tIns="0" rIns="0" bIns="0" rtlCol="0" anchor="t">
            <a:normAutofit/>
          </a:bodyPr>
          <a:lstStyle/>
          <a:p>
            <a:pPr marL="0" indent="0">
              <a:buNone/>
            </a:pPr>
            <a:r>
              <a:rPr lang="en-US" sz="1610" dirty="0">
                <a:solidFill>
                  <a:srgbClr val="183B63"/>
                </a:solidFill>
                <a:latin typeface="Noto Sans CJK JP" pitchFamily="34" charset="0"/>
                <a:ea typeface="Noto Sans CJK JP" pitchFamily="34" charset="-122"/>
                <a:cs typeface="Noto Sans CJK JP" pitchFamily="34" charset="-120"/>
              </a:rPr>
              <a:t>もし parallel trends がもっともらしいなら、処置が始まる前の時点では処置群と比較群のあいだに系統的な差の広がりは見られないはずである。</a:t>
            </a:r>
            <a:endParaRPr lang="en-US" sz="161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event study は、仮定の点検と動学的効果の可視化を同時にやる道具である。</a:t>
            </a:r>
            <a:endParaRPr lang="en-US" sz="152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相対時点を定義する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カレンダー時点そのものではなく、「処置の何期前・何期後か」で並べ直す。</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27</a:t>
            </a:r>
            <a:endParaRPr lang="en-US" sz="950" dirty="0"/>
          </a:p>
        </p:txBody>
      </p:sp>
      <p:sp>
        <p:nvSpPr>
          <p:cNvPr id="10" name="Shape 8"/>
          <p:cNvSpPr/>
          <p:nvPr/>
        </p:nvSpPr>
        <p:spPr>
          <a:xfrm>
            <a:off x="841248" y="1536192"/>
            <a:ext cx="3840480" cy="969264"/>
          </a:xfrm>
          <a:prstGeom prst="roundRect">
            <a:avLst>
              <a:gd name="adj" fmla="val 11321"/>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45920"/>
            <a:ext cx="182880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78408"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definition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625480" y="1920240"/>
            <a:ext cx="2272015" cy="438912"/>
          </a:xfrm>
          <a:prstGeom prst="rect">
            <a:avLst/>
          </a:prstGeom>
        </p:spPr>
      </p:pic>
      <p:sp>
        <p:nvSpPr>
          <p:cNvPr id="14" name="Shape 11"/>
          <p:cNvSpPr/>
          <p:nvPr/>
        </p:nvSpPr>
        <p:spPr>
          <a:xfrm>
            <a:off x="841248" y="2743200"/>
            <a:ext cx="3840480" cy="2331720"/>
          </a:xfrm>
          <a:prstGeom prst="roundRect">
            <a:avLst>
              <a:gd name="adj" fmla="val 4706"/>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5" name="Text 12"/>
          <p:cNvSpPr/>
          <p:nvPr/>
        </p:nvSpPr>
        <p:spPr>
          <a:xfrm>
            <a:off x="1005840" y="2852928"/>
            <a:ext cx="3566160" cy="256032"/>
          </a:xfrm>
          <a:prstGeom prst="rect">
            <a:avLst/>
          </a:prstGeom>
          <a:noFill/>
          <a:ln/>
        </p:spPr>
        <p:txBody>
          <a:bodyPr wrap="square" lIns="0" tIns="0" rIns="0" bIns="0" rtlCol="0" anchor="ctr">
            <a:normAutofit/>
          </a:bodyPr>
          <a:lstStyle/>
          <a:p>
            <a:pPr marL="0" indent="0">
              <a:buNone/>
            </a:pPr>
            <a:r>
              <a:rPr lang="en-US" sz="1600" b="1" dirty="0">
                <a:solidFill>
                  <a:srgbClr val="B78008"/>
                </a:solidFill>
                <a:latin typeface="Noto Sans CJK JP" pitchFamily="34" charset="0"/>
                <a:ea typeface="Noto Sans CJK JP" pitchFamily="34" charset="-122"/>
                <a:cs typeface="Noto Sans CJK JP" pitchFamily="34" charset="-120"/>
              </a:rPr>
              <a:t>読み方</a:t>
            </a:r>
            <a:endParaRPr lang="en-US" sz="1600" dirty="0"/>
          </a:p>
        </p:txBody>
      </p:sp>
      <p:sp>
        <p:nvSpPr>
          <p:cNvPr id="16" name="Text 13"/>
          <p:cNvSpPr/>
          <p:nvPr/>
        </p:nvSpPr>
        <p:spPr>
          <a:xfrm>
            <a:off x="1005840" y="3145536"/>
            <a:ext cx="3566160" cy="1837944"/>
          </a:xfrm>
          <a:prstGeom prst="rect">
            <a:avLst/>
          </a:prstGeom>
          <a:noFill/>
          <a:ln/>
        </p:spPr>
        <p:txBody>
          <a:bodyPr wrap="square" lIns="254" tIns="254" rIns="254" bIns="254" rtlCol="0" anchor="t">
            <a:normAutofit/>
          </a:bodyPr>
          <a:lstStyle/>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k=-3：処置の 3 期前</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k=-1：処置の 1 期前</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k=0：処置が始まった期</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k=2：処置の 2 期後</a:t>
            </a:r>
            <a:endParaRPr lang="en-US" sz="1700" dirty="0"/>
          </a:p>
        </p:txBody>
      </p:sp>
      <p:sp>
        <p:nvSpPr>
          <p:cNvPr id="17" name="Shape 14"/>
          <p:cNvSpPr/>
          <p:nvPr/>
        </p:nvSpPr>
        <p:spPr>
          <a:xfrm>
            <a:off x="5010912" y="1536192"/>
            <a:ext cx="6053328" cy="3547872"/>
          </a:xfrm>
          <a:prstGeom prst="roundRect">
            <a:avLst>
              <a:gd name="adj" fmla="val 3093"/>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8" name="Shape 15"/>
          <p:cNvSpPr/>
          <p:nvPr/>
        </p:nvSpPr>
        <p:spPr>
          <a:xfrm>
            <a:off x="5120640" y="1645920"/>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9" name="Text 16"/>
          <p:cNvSpPr/>
          <p:nvPr/>
        </p:nvSpPr>
        <p:spPr>
          <a:xfrm>
            <a:off x="5148072" y="165506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example</a:t>
            </a:r>
            <a:endParaRPr lang="en-US" sz="950" dirty="0"/>
          </a:p>
        </p:txBody>
      </p:sp>
      <p:pic>
        <p:nvPicPr>
          <p:cNvPr id="2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120640" y="1938528"/>
            <a:ext cx="5833872" cy="3035808"/>
          </a:xfrm>
          <a:prstGeom prst="rect">
            <a:avLst/>
          </a:prstGeom>
        </p:spPr>
      </p:pic>
      <p:sp>
        <p:nvSpPr>
          <p:cNvPr id="21"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8"/>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event study の基本は、時点 t を「その unit にとっての event time」に置き換えること。</a:t>
            </a:r>
            <a:endParaRPr lang="en-US" sz="152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わかりやすいように、一回 2 地域の basic DiD で考える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A は t=3 で処置、B は最後まで未処置だとする。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28</a:t>
            </a:r>
            <a:endParaRPr lang="en-US" sz="950" dirty="0"/>
          </a:p>
        </p:txBody>
      </p:sp>
      <p:sp>
        <p:nvSpPr>
          <p:cNvPr id="10" name="Shape 8"/>
          <p:cNvSpPr/>
          <p:nvPr/>
        </p:nvSpPr>
        <p:spPr>
          <a:xfrm>
            <a:off x="804672" y="1517904"/>
            <a:ext cx="5349240" cy="3584448"/>
          </a:xfrm>
          <a:prstGeom prst="roundRect">
            <a:avLst>
              <a:gd name="adj" fmla="val 3061"/>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27632"/>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63677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region A / region B</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920240"/>
            <a:ext cx="5129784" cy="3072384"/>
          </a:xfrm>
          <a:prstGeom prst="rect">
            <a:avLst/>
          </a:prstGeom>
        </p:spPr>
      </p:pic>
      <p:sp>
        <p:nvSpPr>
          <p:cNvPr id="14" name="Shape 11"/>
          <p:cNvSpPr/>
          <p:nvPr/>
        </p:nvSpPr>
        <p:spPr>
          <a:xfrm>
            <a:off x="6400800" y="1517904"/>
            <a:ext cx="4663440" cy="1965960"/>
          </a:xfrm>
          <a:prstGeom prst="roundRect">
            <a:avLst>
              <a:gd name="adj" fmla="val 5581"/>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5" name="Text 12"/>
          <p:cNvSpPr/>
          <p:nvPr/>
        </p:nvSpPr>
        <p:spPr>
          <a:xfrm>
            <a:off x="6565392" y="1627632"/>
            <a:ext cx="4389120" cy="256032"/>
          </a:xfrm>
          <a:prstGeom prst="rect">
            <a:avLst/>
          </a:prstGeom>
          <a:noFill/>
          <a:ln/>
        </p:spPr>
        <p:txBody>
          <a:bodyPr wrap="square" lIns="0" tIns="0" rIns="0" bIns="0" rtlCol="0" anchor="ctr">
            <a:normAutofit/>
          </a:bodyPr>
          <a:lstStyle/>
          <a:p>
            <a:pPr marL="0" indent="0">
              <a:buNone/>
            </a:pPr>
            <a:r>
              <a:rPr lang="en-US" sz="1600" b="1" dirty="0">
                <a:solidFill>
                  <a:srgbClr val="B78008"/>
                </a:solidFill>
                <a:latin typeface="Noto Sans CJK JP" pitchFamily="34" charset="0"/>
                <a:ea typeface="Noto Sans CJK JP" pitchFamily="34" charset="-122"/>
                <a:cs typeface="Noto Sans CJK JP" pitchFamily="34" charset="-120"/>
              </a:rPr>
              <a:t>relative time が定義できるのは誰か</a:t>
            </a:r>
            <a:endParaRPr lang="en-US" sz="1600" dirty="0"/>
          </a:p>
        </p:txBody>
      </p:sp>
      <p:sp>
        <p:nvSpPr>
          <p:cNvPr id="16" name="Text 13"/>
          <p:cNvSpPr/>
          <p:nvPr/>
        </p:nvSpPr>
        <p:spPr>
          <a:xfrm>
            <a:off x="6565392" y="1920240"/>
            <a:ext cx="4389120" cy="1472184"/>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地域 A については G_A=3 なので、t=1,2,3,4 はそれぞれ k=-2,-1,0,1 に対応する。</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地域 B は最後まで未処置なので、文字通りの意味では relative time は定義できない。</a:t>
            </a:r>
            <a:endParaRPr lang="en-US" sz="1580" dirty="0"/>
          </a:p>
        </p:txBody>
      </p:sp>
      <p:sp>
        <p:nvSpPr>
          <p:cNvPr id="17" name="Shape 14"/>
          <p:cNvSpPr/>
          <p:nvPr/>
        </p:nvSpPr>
        <p:spPr>
          <a:xfrm>
            <a:off x="6400800" y="3703320"/>
            <a:ext cx="4663440" cy="1399032"/>
          </a:xfrm>
          <a:prstGeom prst="roundRect">
            <a:avLst>
              <a:gd name="adj" fmla="val 7843"/>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8" name="Text 15"/>
          <p:cNvSpPr/>
          <p:nvPr/>
        </p:nvSpPr>
        <p:spPr>
          <a:xfrm>
            <a:off x="6565392" y="3813048"/>
            <a:ext cx="4389120"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ここでのポイント</a:t>
            </a:r>
            <a:endParaRPr lang="en-US" sz="1500" dirty="0"/>
          </a:p>
        </p:txBody>
      </p:sp>
      <p:sp>
        <p:nvSpPr>
          <p:cNvPr id="19" name="Text 16"/>
          <p:cNvSpPr/>
          <p:nvPr/>
        </p:nvSpPr>
        <p:spPr>
          <a:xfrm>
            <a:off x="6565392" y="4123944"/>
            <a:ext cx="4389120" cy="886968"/>
          </a:xfrm>
          <a:prstGeom prst="rect">
            <a:avLst/>
          </a:prstGeom>
          <a:noFill/>
          <a:ln/>
        </p:spPr>
        <p:txBody>
          <a:bodyPr wrap="square" lIns="0" tIns="0" rIns="0" bIns="0" rtlCol="0" anchor="t">
            <a:normAutofit/>
          </a:bodyPr>
          <a:lstStyle/>
          <a:p>
            <a:pPr marL="0" indent="0">
              <a:buNone/>
            </a:pPr>
            <a:r>
              <a:rPr lang="en-US" sz="1620" dirty="0">
                <a:solidFill>
                  <a:srgbClr val="183B63"/>
                </a:solidFill>
                <a:latin typeface="Noto Sans CJK JP" pitchFamily="34" charset="0"/>
                <a:ea typeface="Noto Sans CJK JP" pitchFamily="34" charset="-122"/>
                <a:cs typeface="Noto Sans CJK JP" pitchFamily="34" charset="-120"/>
              </a:rPr>
              <a:t>relative time のダミーは、「処置される unit がいま何期前・何期後にいるか」を表すためのものだと理解する。</a:t>
            </a:r>
            <a:endParaRPr lang="en-US" sz="1620" dirty="0"/>
          </a:p>
        </p:txBody>
      </p:sp>
      <p:sp>
        <p:nvSpPr>
          <p:cNvPr id="20"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1" name="Shape 18"/>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2"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「ずっと未処置の control には relative time がない」という点を一度は意識しておく。</a:t>
            </a:r>
            <a:endParaRPr lang="en-US" sz="152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ではコントロール群はどう使うのか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relative time のダミーが立つのは treated 側だが、比較は同じ暦時点の未処置単位で行う。</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29</a:t>
            </a:r>
            <a:endParaRPr lang="en-US" sz="950" dirty="0"/>
          </a:p>
        </p:txBody>
      </p:sp>
      <p:sp>
        <p:nvSpPr>
          <p:cNvPr id="10" name="Shape 8"/>
          <p:cNvSpPr/>
          <p:nvPr/>
        </p:nvSpPr>
        <p:spPr>
          <a:xfrm>
            <a:off x="804672" y="1481328"/>
            <a:ext cx="5577840" cy="3703320"/>
          </a:xfrm>
          <a:prstGeom prst="roundRect">
            <a:avLst>
              <a:gd name="adj" fmla="val 2963"/>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91056"/>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60020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same calendar time</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83664"/>
            <a:ext cx="5358384" cy="3191256"/>
          </a:xfrm>
          <a:prstGeom prst="rect">
            <a:avLst/>
          </a:prstGeom>
        </p:spPr>
      </p:pic>
      <p:sp>
        <p:nvSpPr>
          <p:cNvPr id="14" name="Shape 11"/>
          <p:cNvSpPr/>
          <p:nvPr/>
        </p:nvSpPr>
        <p:spPr>
          <a:xfrm>
            <a:off x="6656832" y="1481328"/>
            <a:ext cx="4407408" cy="1975104"/>
          </a:xfrm>
          <a:prstGeom prst="roundRect">
            <a:avLst>
              <a:gd name="adj" fmla="val 5556"/>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656832" y="1481328"/>
            <a:ext cx="109728" cy="197510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6" name="Text 13"/>
          <p:cNvSpPr/>
          <p:nvPr/>
        </p:nvSpPr>
        <p:spPr>
          <a:xfrm>
            <a:off x="6858000" y="1627632"/>
            <a:ext cx="411480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例</a:t>
            </a:r>
            <a:endParaRPr lang="en-US" sz="1800" dirty="0"/>
          </a:p>
        </p:txBody>
      </p:sp>
      <p:sp>
        <p:nvSpPr>
          <p:cNvPr id="17" name="Text 14"/>
          <p:cNvSpPr/>
          <p:nvPr/>
        </p:nvSpPr>
        <p:spPr>
          <a:xfrm>
            <a:off x="6858000" y="1956816"/>
            <a:ext cx="4114800" cy="1408176"/>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地域 A が t=4 にいて k=1、つまり「処置の 1 期後」にあるとする。</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このとき comparison になるのは、同じカレンダー時点 t=4 において、まだ処置されていない単位である。</a:t>
            </a:r>
            <a:endParaRPr lang="en-US" sz="1580" dirty="0"/>
          </a:p>
        </p:txBody>
      </p:sp>
      <p:sp>
        <p:nvSpPr>
          <p:cNvPr id="18" name="Shape 15"/>
          <p:cNvSpPr/>
          <p:nvPr/>
        </p:nvSpPr>
        <p:spPr>
          <a:xfrm>
            <a:off x="6656832" y="3675888"/>
            <a:ext cx="4407408" cy="1508760"/>
          </a:xfrm>
          <a:prstGeom prst="roundRect">
            <a:avLst>
              <a:gd name="adj" fmla="val 7273"/>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6821424" y="3785616"/>
            <a:ext cx="4133088" cy="256032"/>
          </a:xfrm>
          <a:prstGeom prst="rect">
            <a:avLst/>
          </a:prstGeom>
          <a:noFill/>
          <a:ln/>
        </p:spPr>
        <p:txBody>
          <a:bodyPr wrap="square" lIns="0" tIns="0" rIns="0" bIns="0" rtlCol="0" anchor="ctr">
            <a:normAutofit/>
          </a:bodyPr>
          <a:lstStyle/>
          <a:p>
            <a:pPr marL="0" indent="0">
              <a:buNone/>
            </a:pPr>
            <a:r>
              <a:rPr lang="en-US" sz="1500" b="1" dirty="0">
                <a:solidFill>
                  <a:srgbClr val="0F766E"/>
                </a:solidFill>
                <a:latin typeface="Noto Sans CJK JP" pitchFamily="34" charset="0"/>
                <a:ea typeface="Noto Sans CJK JP" pitchFamily="34" charset="-122"/>
                <a:cs typeface="Noto Sans CJK JP" pitchFamily="34" charset="-120"/>
              </a:rPr>
              <a:t>まとめると</a:t>
            </a:r>
            <a:endParaRPr lang="en-US" sz="1500" dirty="0"/>
          </a:p>
        </p:txBody>
      </p:sp>
      <p:sp>
        <p:nvSpPr>
          <p:cNvPr id="20" name="Text 17"/>
          <p:cNvSpPr/>
          <p:nvPr/>
        </p:nvSpPr>
        <p:spPr>
          <a:xfrm>
            <a:off x="6821424" y="4096512"/>
            <a:ext cx="4133088" cy="996696"/>
          </a:xfrm>
          <a:prstGeom prst="rect">
            <a:avLst/>
          </a:prstGeom>
          <a:noFill/>
          <a:ln/>
        </p:spPr>
        <p:txBody>
          <a:bodyPr wrap="square" lIns="0" tIns="0" rIns="0" bIns="0" rtlCol="0" anchor="t">
            <a:normAutofit/>
          </a:bodyPr>
          <a:lstStyle/>
          <a:p>
            <a:pPr marL="0" indent="0">
              <a:buNone/>
            </a:pPr>
            <a:r>
              <a:rPr lang="en-US" sz="1610" dirty="0">
                <a:solidFill>
                  <a:srgbClr val="183B63"/>
                </a:solidFill>
                <a:latin typeface="Noto Sans CJK JP" pitchFamily="34" charset="0"/>
                <a:ea typeface="Noto Sans CJK JP" pitchFamily="34" charset="-122"/>
                <a:cs typeface="Noto Sans CJK JP" pitchFamily="34" charset="-120"/>
              </a:rPr>
              <a:t>event study では、「ある relative time にいる処置群」と「その時点でまだ処置されていない単位」を比べている。</a:t>
            </a:r>
            <a:endParaRPr lang="en-US" sz="161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relative time は treated 側の位置を表し、comparison は同じ calendar time の未処置群が担う。</a:t>
            </a:r>
            <a:endParaRPr lang="en-US" sz="152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Lecture の流れ</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章立てを先に見てから中身へ進む。</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a:t>
            </a:r>
            <a:endParaRPr lang="en-US" sz="950" dirty="0"/>
          </a:p>
        </p:txBody>
      </p:sp>
      <p:sp>
        <p:nvSpPr>
          <p:cNvPr id="10" name="Shape 8"/>
          <p:cNvSpPr/>
          <p:nvPr/>
        </p:nvSpPr>
        <p:spPr>
          <a:xfrm>
            <a:off x="841248" y="1591056"/>
            <a:ext cx="3246120" cy="3273552"/>
          </a:xfrm>
          <a:prstGeom prst="roundRect">
            <a:avLst>
              <a:gd name="adj" fmla="val 338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700784"/>
            <a:ext cx="2971800" cy="256032"/>
          </a:xfrm>
          <a:prstGeom prst="rect">
            <a:avLst/>
          </a:prstGeom>
          <a:noFill/>
          <a:ln/>
        </p:spPr>
        <p:txBody>
          <a:bodyPr wrap="square" lIns="0" tIns="0" rIns="0" bIns="0" rtlCol="0" anchor="ctr">
            <a:normAutofit/>
          </a:bodyPr>
          <a:lstStyle/>
          <a:p>
            <a:pPr marL="0" indent="0">
              <a:buNone/>
            </a:pPr>
            <a:r>
              <a:rPr lang="en-US" sz="1600" b="1" dirty="0">
                <a:solidFill>
                  <a:srgbClr val="0F766E"/>
                </a:solidFill>
                <a:latin typeface="Noto Sans CJK JP" pitchFamily="34" charset="0"/>
                <a:ea typeface="Noto Sans CJK JP" pitchFamily="34" charset="-122"/>
                <a:cs typeface="Noto Sans CJK JP" pitchFamily="34" charset="-120"/>
              </a:rPr>
              <a:t>1. 導入</a:t>
            </a:r>
            <a:endParaRPr lang="en-US" sz="1600" dirty="0"/>
          </a:p>
        </p:txBody>
      </p:sp>
      <p:sp>
        <p:nvSpPr>
          <p:cNvPr id="12" name="Text 10"/>
          <p:cNvSpPr/>
          <p:nvPr/>
        </p:nvSpPr>
        <p:spPr>
          <a:xfrm>
            <a:off x="1005840" y="1993392"/>
            <a:ext cx="2971800" cy="2779776"/>
          </a:xfrm>
          <a:prstGeom prst="rect">
            <a:avLst/>
          </a:prstGeom>
          <a:noFill/>
          <a:ln/>
        </p:spPr>
        <p:txBody>
          <a:bodyPr wrap="square" lIns="254" tIns="254" rIns="254" bIns="254" rtlCol="0" anchor="t">
            <a:normAutofit/>
          </a:bodyPr>
          <a:lstStyle/>
          <a:p>
            <a:pPr marL="203200" indent="-203200">
              <a:buSzPct val="100000"/>
              <a:buChar char="•"/>
            </a:pPr>
            <a:r>
              <a:rPr lang="en-US" sz="2000" dirty="0">
                <a:solidFill>
                  <a:srgbClr val="183B63"/>
                </a:solidFill>
                <a:latin typeface="Noto Sans CJK JP" pitchFamily="34" charset="0"/>
                <a:ea typeface="Noto Sans CJK JP" pitchFamily="34" charset="-122"/>
                <a:cs typeface="Noto Sans CJK JP" pitchFamily="34" charset="-120"/>
              </a:rPr>
              <a:t>前後比較と群間比較が、それぞれ何に失敗するのかを具体例で確認する。</a:t>
            </a:r>
            <a:endParaRPr lang="en-US" sz="2000" dirty="0"/>
          </a:p>
        </p:txBody>
      </p:sp>
      <p:sp>
        <p:nvSpPr>
          <p:cNvPr id="13" name="Shape 11"/>
          <p:cNvSpPr/>
          <p:nvPr/>
        </p:nvSpPr>
        <p:spPr>
          <a:xfrm>
            <a:off x="4462272" y="1591056"/>
            <a:ext cx="3246120" cy="3273552"/>
          </a:xfrm>
          <a:prstGeom prst="roundRect">
            <a:avLst>
              <a:gd name="adj" fmla="val 338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626864" y="1700784"/>
            <a:ext cx="297180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2. basic DiD</a:t>
            </a:r>
            <a:endParaRPr lang="en-US" sz="1600" dirty="0"/>
          </a:p>
        </p:txBody>
      </p:sp>
      <p:sp>
        <p:nvSpPr>
          <p:cNvPr id="15" name="Text 13"/>
          <p:cNvSpPr/>
          <p:nvPr/>
        </p:nvSpPr>
        <p:spPr>
          <a:xfrm>
            <a:off x="4626864" y="1993392"/>
            <a:ext cx="2971800" cy="2779776"/>
          </a:xfrm>
          <a:prstGeom prst="rect">
            <a:avLst/>
          </a:prstGeom>
          <a:noFill/>
          <a:ln/>
        </p:spPr>
        <p:txBody>
          <a:bodyPr wrap="square" lIns="254" tIns="254" rIns="254" bIns="254" rtlCol="0" anchor="t">
            <a:normAutofit/>
          </a:bodyPr>
          <a:lstStyle/>
          <a:p>
            <a:pPr marL="203200" indent="-203200">
              <a:buSzPct val="100000"/>
              <a:buChar char="•"/>
            </a:pPr>
            <a:r>
              <a:rPr lang="en-US" sz="2000" dirty="0">
                <a:solidFill>
                  <a:srgbClr val="183B63"/>
                </a:solidFill>
                <a:latin typeface="Noto Sans CJK JP" pitchFamily="34" charset="0"/>
                <a:ea typeface="Noto Sans CJK JP" pitchFamily="34" charset="-122"/>
                <a:cs typeface="Noto Sans CJK JP" pitchFamily="34" charset="-120"/>
              </a:rPr>
              <a:t>2群2期の DiD を図・潜在アウトカム・回帰式で理解する。</a:t>
            </a:r>
            <a:endParaRPr lang="en-US" sz="2000" dirty="0"/>
          </a:p>
        </p:txBody>
      </p:sp>
      <p:sp>
        <p:nvSpPr>
          <p:cNvPr id="16" name="Shape 14"/>
          <p:cNvSpPr/>
          <p:nvPr/>
        </p:nvSpPr>
        <p:spPr>
          <a:xfrm>
            <a:off x="8083296" y="1591056"/>
            <a:ext cx="3246120" cy="3273552"/>
          </a:xfrm>
          <a:prstGeom prst="roundRect">
            <a:avLst>
              <a:gd name="adj" fmla="val 3380"/>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8247888" y="1700784"/>
            <a:ext cx="2971800" cy="256032"/>
          </a:xfrm>
          <a:prstGeom prst="rect">
            <a:avLst/>
          </a:prstGeom>
          <a:noFill/>
          <a:ln/>
        </p:spPr>
        <p:txBody>
          <a:bodyPr wrap="square" lIns="0" tIns="0" rIns="0" bIns="0" rtlCol="0" anchor="ctr">
            <a:normAutofit/>
          </a:bodyPr>
          <a:lstStyle/>
          <a:p>
            <a:pPr marL="0" indent="0">
              <a:buNone/>
            </a:pPr>
            <a:r>
              <a:rPr lang="en-US" sz="1600" b="1" dirty="0">
                <a:solidFill>
                  <a:srgbClr val="B78008"/>
                </a:solidFill>
                <a:latin typeface="Noto Sans CJK JP" pitchFamily="34" charset="0"/>
                <a:ea typeface="Noto Sans CJK JP" pitchFamily="34" charset="-122"/>
                <a:cs typeface="Noto Sans CJK JP" pitchFamily="34" charset="-120"/>
              </a:rPr>
              <a:t>3. 後半</a:t>
            </a:r>
            <a:endParaRPr lang="en-US" sz="1600" dirty="0"/>
          </a:p>
        </p:txBody>
      </p:sp>
      <p:sp>
        <p:nvSpPr>
          <p:cNvPr id="18" name="Text 16"/>
          <p:cNvSpPr/>
          <p:nvPr/>
        </p:nvSpPr>
        <p:spPr>
          <a:xfrm>
            <a:off x="8247888" y="1993392"/>
            <a:ext cx="2971800" cy="2779776"/>
          </a:xfrm>
          <a:prstGeom prst="rect">
            <a:avLst/>
          </a:prstGeom>
          <a:noFill/>
          <a:ln/>
        </p:spPr>
        <p:txBody>
          <a:bodyPr wrap="square" lIns="254" tIns="254" rIns="254" bIns="254" rtlCol="0" anchor="t">
            <a:normAutofit/>
          </a:bodyPr>
          <a:lstStyle/>
          <a:p>
            <a:pPr marL="203200" indent="-203200">
              <a:buSzPct val="100000"/>
              <a:buChar char="•"/>
            </a:pPr>
            <a:r>
              <a:rPr lang="en-US" sz="2000" dirty="0">
                <a:solidFill>
                  <a:srgbClr val="183B63"/>
                </a:solidFill>
                <a:latin typeface="Noto Sans CJK JP" pitchFamily="34" charset="0"/>
                <a:ea typeface="Noto Sans CJK JP" pitchFamily="34" charset="-122"/>
                <a:cs typeface="Noto Sans CJK JP" pitchFamily="34" charset="-120"/>
              </a:rPr>
              <a:t>event study と staggered DiD に進み、比較対象の作り方まで押さえる。</a:t>
            </a:r>
            <a:endParaRPr lang="en-US" sz="2000" dirty="0"/>
          </a:p>
        </p:txBody>
      </p:sp>
      <p:sp>
        <p:nvSpPr>
          <p:cNvPr id="19"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21"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この lecture の狙いは、DiD を「公式」ではなく「比較設計」として読めるようにすること。</a:t>
            </a:r>
            <a:endParaRPr lang="en-US" sz="152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relative-time ダミーをどう作るか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k ごとに indicator を作り、基準時点を 1 つ落として回帰に入れる。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30</a:t>
            </a:r>
            <a:endParaRPr lang="en-US" sz="950" dirty="0"/>
          </a:p>
        </p:txBody>
      </p:sp>
      <p:sp>
        <p:nvSpPr>
          <p:cNvPr id="10" name="Shape 8"/>
          <p:cNvSpPr/>
          <p:nvPr/>
        </p:nvSpPr>
        <p:spPr>
          <a:xfrm>
            <a:off x="841248" y="1536192"/>
            <a:ext cx="4983480" cy="960120"/>
          </a:xfrm>
          <a:prstGeom prst="roundRect">
            <a:avLst>
              <a:gd name="adj" fmla="val 11429"/>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45920"/>
            <a:ext cx="182880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78408"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dummy variables</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05840" y="2052478"/>
            <a:ext cx="4654296" cy="165293"/>
          </a:xfrm>
          <a:prstGeom prst="rect">
            <a:avLst/>
          </a:prstGeom>
        </p:spPr>
      </p:pic>
      <p:sp>
        <p:nvSpPr>
          <p:cNvPr id="14" name="Shape 11"/>
          <p:cNvSpPr/>
          <p:nvPr/>
        </p:nvSpPr>
        <p:spPr>
          <a:xfrm>
            <a:off x="841248" y="2706624"/>
            <a:ext cx="4983480" cy="2377440"/>
          </a:xfrm>
          <a:prstGeom prst="roundRect">
            <a:avLst>
              <a:gd name="adj" fmla="val 4615"/>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950976" y="2816352"/>
            <a:ext cx="1371600"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16" name="Text 13"/>
          <p:cNvSpPr/>
          <p:nvPr/>
        </p:nvSpPr>
        <p:spPr>
          <a:xfrm>
            <a:off x="987552" y="2880360"/>
            <a:ext cx="1298448" cy="237744"/>
          </a:xfrm>
          <a:prstGeom prst="rect">
            <a:avLst/>
          </a:prstGeom>
          <a:noFill/>
          <a:ln/>
        </p:spPr>
        <p:txBody>
          <a:bodyPr wrap="square" lIns="0" tIns="0" rIns="0" bIns="0" rtlCol="0" anchor="ctr">
            <a:normAutofit/>
          </a:bodyPr>
          <a:lstStyle/>
          <a:p>
            <a:pPr marL="0" indent="0" algn="l">
              <a:buNone/>
            </a:pPr>
            <a:r>
              <a:rPr lang="en-US" sz="1350" b="1" dirty="0">
                <a:solidFill>
                  <a:srgbClr val="475569"/>
                </a:solidFill>
                <a:latin typeface="Noto Sans CJK JP" pitchFamily="34" charset="0"/>
                <a:ea typeface="Noto Sans CJK JP" pitchFamily="34" charset="-122"/>
                <a:cs typeface="Noto Sans CJK JP" pitchFamily="34" charset="-120"/>
              </a:rPr>
              <a:t>観測</a:t>
            </a:r>
            <a:endParaRPr lang="en-US" sz="1350" dirty="0"/>
          </a:p>
        </p:txBody>
      </p:sp>
      <p:sp>
        <p:nvSpPr>
          <p:cNvPr id="17" name="Shape 14"/>
          <p:cNvSpPr/>
          <p:nvPr/>
        </p:nvSpPr>
        <p:spPr>
          <a:xfrm>
            <a:off x="2322576" y="2816352"/>
            <a:ext cx="640080"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18" name="Text 15"/>
          <p:cNvSpPr/>
          <p:nvPr/>
        </p:nvSpPr>
        <p:spPr>
          <a:xfrm>
            <a:off x="2359152" y="2880360"/>
            <a:ext cx="566928" cy="237744"/>
          </a:xfrm>
          <a:prstGeom prst="rect">
            <a:avLst/>
          </a:prstGeom>
          <a:noFill/>
          <a:ln/>
        </p:spPr>
        <p:txBody>
          <a:bodyPr wrap="square" lIns="0" tIns="0" rIns="0" bIns="0" rtlCol="0" anchor="ctr">
            <a:normAutofit/>
          </a:bodyPr>
          <a:lstStyle/>
          <a:p>
            <a:pPr marL="0" indent="0" algn="ctr">
              <a:buNone/>
            </a:pPr>
            <a:r>
              <a:rPr lang="en-US" sz="1350" b="1" dirty="0">
                <a:solidFill>
                  <a:srgbClr val="475569"/>
                </a:solidFill>
                <a:latin typeface="Noto Sans CJK JP" pitchFamily="34" charset="0"/>
                <a:ea typeface="Noto Sans CJK JP" pitchFamily="34" charset="-122"/>
                <a:cs typeface="Noto Sans CJK JP" pitchFamily="34" charset="-120"/>
              </a:rPr>
              <a:t>k</a:t>
            </a:r>
            <a:endParaRPr lang="en-US" sz="1350" dirty="0"/>
          </a:p>
        </p:txBody>
      </p:sp>
      <p:sp>
        <p:nvSpPr>
          <p:cNvPr id="19" name="Shape 16"/>
          <p:cNvSpPr/>
          <p:nvPr/>
        </p:nvSpPr>
        <p:spPr>
          <a:xfrm>
            <a:off x="2962656" y="2816352"/>
            <a:ext cx="2752344" cy="347472"/>
          </a:xfrm>
          <a:prstGeom prst="roundRect">
            <a:avLst>
              <a:gd name="adj" fmla="val 10526"/>
            </a:avLst>
          </a:prstGeom>
          <a:solidFill>
            <a:srgbClr val="F8FAFC"/>
          </a:solidFill>
          <a:ln w="12700">
            <a:solidFill>
              <a:srgbClr val="CBD5E1"/>
            </a:solidFill>
            <a:prstDash val="solid"/>
          </a:ln>
        </p:spPr>
        <p:txBody>
          <a:bodyPr/>
          <a:lstStyle/>
          <a:p>
            <a:endParaRPr lang="ja-JP" altLang="en-US"/>
          </a:p>
        </p:txBody>
      </p:sp>
      <p:sp>
        <p:nvSpPr>
          <p:cNvPr id="20" name="Text 17"/>
          <p:cNvSpPr/>
          <p:nvPr/>
        </p:nvSpPr>
        <p:spPr>
          <a:xfrm>
            <a:off x="2999232" y="2880360"/>
            <a:ext cx="2679192" cy="237744"/>
          </a:xfrm>
          <a:prstGeom prst="rect">
            <a:avLst/>
          </a:prstGeom>
          <a:noFill/>
          <a:ln/>
        </p:spPr>
        <p:txBody>
          <a:bodyPr wrap="square" lIns="0" tIns="0" rIns="0" bIns="0" rtlCol="0" anchor="ctr">
            <a:normAutofit/>
          </a:bodyPr>
          <a:lstStyle/>
          <a:p>
            <a:pPr marL="0" indent="0" algn="l">
              <a:buNone/>
            </a:pPr>
            <a:r>
              <a:rPr lang="en-US" sz="1350" b="1" dirty="0">
                <a:solidFill>
                  <a:srgbClr val="475569"/>
                </a:solidFill>
                <a:latin typeface="Noto Sans CJK JP" pitchFamily="34" charset="0"/>
                <a:ea typeface="Noto Sans CJK JP" pitchFamily="34" charset="-122"/>
                <a:cs typeface="Noto Sans CJK JP" pitchFamily="34" charset="-120"/>
              </a:rPr>
              <a:t>立つダミー</a:t>
            </a:r>
            <a:endParaRPr lang="en-US" sz="1350" dirty="0"/>
          </a:p>
        </p:txBody>
      </p:sp>
      <p:sp>
        <p:nvSpPr>
          <p:cNvPr id="21" name="Shape 18"/>
          <p:cNvSpPr/>
          <p:nvPr/>
        </p:nvSpPr>
        <p:spPr>
          <a:xfrm>
            <a:off x="950976" y="3163824"/>
            <a:ext cx="1371600"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22" name="Text 19"/>
          <p:cNvSpPr/>
          <p:nvPr/>
        </p:nvSpPr>
        <p:spPr>
          <a:xfrm>
            <a:off x="987552" y="3209544"/>
            <a:ext cx="1298448"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A, t=1</a:t>
            </a:r>
            <a:endParaRPr lang="en-US" sz="1430" dirty="0"/>
          </a:p>
        </p:txBody>
      </p:sp>
      <p:sp>
        <p:nvSpPr>
          <p:cNvPr id="23" name="Shape 20"/>
          <p:cNvSpPr/>
          <p:nvPr/>
        </p:nvSpPr>
        <p:spPr>
          <a:xfrm>
            <a:off x="2322576" y="3163824"/>
            <a:ext cx="640080"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24" name="Text 21"/>
          <p:cNvSpPr/>
          <p:nvPr/>
        </p:nvSpPr>
        <p:spPr>
          <a:xfrm>
            <a:off x="2359152" y="3209544"/>
            <a:ext cx="566928" cy="361188"/>
          </a:xfrm>
          <a:prstGeom prst="rect">
            <a:avLst/>
          </a:prstGeom>
          <a:noFill/>
          <a:ln/>
        </p:spPr>
        <p:txBody>
          <a:bodyPr wrap="square" lIns="0" tIns="0" rIns="0" bIns="0" rtlCol="0" anchor="ctr">
            <a:normAutofit/>
          </a:bodyPr>
          <a:lstStyle/>
          <a:p>
            <a:pPr marL="0" indent="0" algn="ctr">
              <a:buNone/>
            </a:pPr>
            <a:r>
              <a:rPr lang="en-US" sz="1430" dirty="0">
                <a:solidFill>
                  <a:srgbClr val="183B63"/>
                </a:solidFill>
                <a:latin typeface="Noto Sans CJK JP" pitchFamily="34" charset="0"/>
                <a:ea typeface="Noto Sans CJK JP" pitchFamily="34" charset="-122"/>
                <a:cs typeface="Noto Sans CJK JP" pitchFamily="34" charset="-120"/>
              </a:rPr>
              <a:t>-2</a:t>
            </a:r>
            <a:endParaRPr lang="en-US" sz="1430" dirty="0"/>
          </a:p>
        </p:txBody>
      </p:sp>
      <p:sp>
        <p:nvSpPr>
          <p:cNvPr id="25" name="Shape 22"/>
          <p:cNvSpPr/>
          <p:nvPr/>
        </p:nvSpPr>
        <p:spPr>
          <a:xfrm>
            <a:off x="2962656" y="3163824"/>
            <a:ext cx="2752344"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26" name="Text 23"/>
          <p:cNvSpPr/>
          <p:nvPr/>
        </p:nvSpPr>
        <p:spPr>
          <a:xfrm>
            <a:off x="2999232" y="3209544"/>
            <a:ext cx="2679192"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1{k=-2}</a:t>
            </a:r>
            <a:endParaRPr lang="en-US" sz="1430" dirty="0"/>
          </a:p>
        </p:txBody>
      </p:sp>
      <p:sp>
        <p:nvSpPr>
          <p:cNvPr id="27" name="Shape 24"/>
          <p:cNvSpPr/>
          <p:nvPr/>
        </p:nvSpPr>
        <p:spPr>
          <a:xfrm>
            <a:off x="950976" y="3616452"/>
            <a:ext cx="1371600"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28" name="Text 25"/>
          <p:cNvSpPr/>
          <p:nvPr/>
        </p:nvSpPr>
        <p:spPr>
          <a:xfrm>
            <a:off x="987552" y="3662172"/>
            <a:ext cx="1298448"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A, t=2</a:t>
            </a:r>
            <a:endParaRPr lang="en-US" sz="1430" dirty="0"/>
          </a:p>
        </p:txBody>
      </p:sp>
      <p:sp>
        <p:nvSpPr>
          <p:cNvPr id="29" name="Shape 26"/>
          <p:cNvSpPr/>
          <p:nvPr/>
        </p:nvSpPr>
        <p:spPr>
          <a:xfrm>
            <a:off x="2322576" y="3616452"/>
            <a:ext cx="640080"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30" name="Text 27"/>
          <p:cNvSpPr/>
          <p:nvPr/>
        </p:nvSpPr>
        <p:spPr>
          <a:xfrm>
            <a:off x="2359152" y="3662172"/>
            <a:ext cx="566928" cy="361188"/>
          </a:xfrm>
          <a:prstGeom prst="rect">
            <a:avLst/>
          </a:prstGeom>
          <a:noFill/>
          <a:ln/>
        </p:spPr>
        <p:txBody>
          <a:bodyPr wrap="square" lIns="0" tIns="0" rIns="0" bIns="0" rtlCol="0" anchor="ctr">
            <a:normAutofit/>
          </a:bodyPr>
          <a:lstStyle/>
          <a:p>
            <a:pPr marL="0" indent="0" algn="ctr">
              <a:buNone/>
            </a:pPr>
            <a:r>
              <a:rPr lang="en-US" sz="1430" dirty="0">
                <a:solidFill>
                  <a:srgbClr val="183B63"/>
                </a:solidFill>
                <a:latin typeface="Noto Sans CJK JP" pitchFamily="34" charset="0"/>
                <a:ea typeface="Noto Sans CJK JP" pitchFamily="34" charset="-122"/>
                <a:cs typeface="Noto Sans CJK JP" pitchFamily="34" charset="-120"/>
              </a:rPr>
              <a:t>-1</a:t>
            </a:r>
            <a:endParaRPr lang="en-US" sz="1430" dirty="0"/>
          </a:p>
        </p:txBody>
      </p:sp>
      <p:sp>
        <p:nvSpPr>
          <p:cNvPr id="31" name="Shape 28"/>
          <p:cNvSpPr/>
          <p:nvPr/>
        </p:nvSpPr>
        <p:spPr>
          <a:xfrm>
            <a:off x="2962656" y="3616452"/>
            <a:ext cx="2752344"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32" name="Text 29"/>
          <p:cNvSpPr/>
          <p:nvPr/>
        </p:nvSpPr>
        <p:spPr>
          <a:xfrm>
            <a:off x="2999232" y="3662172"/>
            <a:ext cx="2679192"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1{k=-1}</a:t>
            </a:r>
            <a:endParaRPr lang="en-US" sz="1430" dirty="0"/>
          </a:p>
        </p:txBody>
      </p:sp>
      <p:sp>
        <p:nvSpPr>
          <p:cNvPr id="33" name="Shape 30"/>
          <p:cNvSpPr/>
          <p:nvPr/>
        </p:nvSpPr>
        <p:spPr>
          <a:xfrm>
            <a:off x="950976" y="4069080"/>
            <a:ext cx="1371600"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34" name="Text 31"/>
          <p:cNvSpPr/>
          <p:nvPr/>
        </p:nvSpPr>
        <p:spPr>
          <a:xfrm>
            <a:off x="987552" y="4114800"/>
            <a:ext cx="1298448"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A, t=3</a:t>
            </a:r>
            <a:endParaRPr lang="en-US" sz="1430" dirty="0"/>
          </a:p>
        </p:txBody>
      </p:sp>
      <p:sp>
        <p:nvSpPr>
          <p:cNvPr id="35" name="Shape 32"/>
          <p:cNvSpPr/>
          <p:nvPr/>
        </p:nvSpPr>
        <p:spPr>
          <a:xfrm>
            <a:off x="2322576" y="4069080"/>
            <a:ext cx="640080"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36" name="Text 33"/>
          <p:cNvSpPr/>
          <p:nvPr/>
        </p:nvSpPr>
        <p:spPr>
          <a:xfrm>
            <a:off x="2359152" y="4114800"/>
            <a:ext cx="566928" cy="361188"/>
          </a:xfrm>
          <a:prstGeom prst="rect">
            <a:avLst/>
          </a:prstGeom>
          <a:noFill/>
          <a:ln/>
        </p:spPr>
        <p:txBody>
          <a:bodyPr wrap="square" lIns="0" tIns="0" rIns="0" bIns="0" rtlCol="0" anchor="ctr">
            <a:normAutofit/>
          </a:bodyPr>
          <a:lstStyle/>
          <a:p>
            <a:pPr marL="0" indent="0" algn="ctr">
              <a:buNone/>
            </a:pPr>
            <a:r>
              <a:rPr lang="en-US" sz="1430" dirty="0">
                <a:solidFill>
                  <a:srgbClr val="183B63"/>
                </a:solidFill>
                <a:latin typeface="Noto Sans CJK JP" pitchFamily="34" charset="0"/>
                <a:ea typeface="Noto Sans CJK JP" pitchFamily="34" charset="-122"/>
                <a:cs typeface="Noto Sans CJK JP" pitchFamily="34" charset="-120"/>
              </a:rPr>
              <a:t>0</a:t>
            </a:r>
            <a:endParaRPr lang="en-US" sz="1430" dirty="0"/>
          </a:p>
        </p:txBody>
      </p:sp>
      <p:sp>
        <p:nvSpPr>
          <p:cNvPr id="37" name="Shape 34"/>
          <p:cNvSpPr/>
          <p:nvPr/>
        </p:nvSpPr>
        <p:spPr>
          <a:xfrm>
            <a:off x="2962656" y="4069080"/>
            <a:ext cx="2752344" cy="452628"/>
          </a:xfrm>
          <a:prstGeom prst="roundRect">
            <a:avLst>
              <a:gd name="adj" fmla="val 8081"/>
            </a:avLst>
          </a:prstGeom>
          <a:solidFill>
            <a:srgbClr val="FFFFFF"/>
          </a:solidFill>
          <a:ln w="12700">
            <a:solidFill>
              <a:srgbClr val="E2E8F0"/>
            </a:solidFill>
            <a:prstDash val="solid"/>
          </a:ln>
        </p:spPr>
        <p:txBody>
          <a:bodyPr/>
          <a:lstStyle/>
          <a:p>
            <a:endParaRPr lang="ja-JP" altLang="en-US"/>
          </a:p>
        </p:txBody>
      </p:sp>
      <p:sp>
        <p:nvSpPr>
          <p:cNvPr id="38" name="Text 35"/>
          <p:cNvSpPr/>
          <p:nvPr/>
        </p:nvSpPr>
        <p:spPr>
          <a:xfrm>
            <a:off x="2999232" y="4114800"/>
            <a:ext cx="2679192"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1{k=0}</a:t>
            </a:r>
            <a:endParaRPr lang="en-US" sz="1430" dirty="0"/>
          </a:p>
        </p:txBody>
      </p:sp>
      <p:sp>
        <p:nvSpPr>
          <p:cNvPr id="39" name="Shape 36"/>
          <p:cNvSpPr/>
          <p:nvPr/>
        </p:nvSpPr>
        <p:spPr>
          <a:xfrm>
            <a:off x="950976" y="4521708"/>
            <a:ext cx="1371600"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40" name="Text 37"/>
          <p:cNvSpPr/>
          <p:nvPr/>
        </p:nvSpPr>
        <p:spPr>
          <a:xfrm>
            <a:off x="987552" y="4567428"/>
            <a:ext cx="1298448"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A, t=4</a:t>
            </a:r>
            <a:endParaRPr lang="en-US" sz="1430" dirty="0"/>
          </a:p>
        </p:txBody>
      </p:sp>
      <p:sp>
        <p:nvSpPr>
          <p:cNvPr id="41" name="Shape 38"/>
          <p:cNvSpPr/>
          <p:nvPr/>
        </p:nvSpPr>
        <p:spPr>
          <a:xfrm>
            <a:off x="2322576" y="4521708"/>
            <a:ext cx="640080"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42" name="Text 39"/>
          <p:cNvSpPr/>
          <p:nvPr/>
        </p:nvSpPr>
        <p:spPr>
          <a:xfrm>
            <a:off x="2359152" y="4567428"/>
            <a:ext cx="566928" cy="361188"/>
          </a:xfrm>
          <a:prstGeom prst="rect">
            <a:avLst/>
          </a:prstGeom>
          <a:noFill/>
          <a:ln/>
        </p:spPr>
        <p:txBody>
          <a:bodyPr wrap="square" lIns="0" tIns="0" rIns="0" bIns="0" rtlCol="0" anchor="ctr">
            <a:normAutofit/>
          </a:bodyPr>
          <a:lstStyle/>
          <a:p>
            <a:pPr marL="0" indent="0" algn="ctr">
              <a:buNone/>
            </a:pPr>
            <a:r>
              <a:rPr lang="en-US" sz="1430" dirty="0">
                <a:solidFill>
                  <a:srgbClr val="183B63"/>
                </a:solidFill>
                <a:latin typeface="Noto Sans CJK JP" pitchFamily="34" charset="0"/>
                <a:ea typeface="Noto Sans CJK JP" pitchFamily="34" charset="-122"/>
                <a:cs typeface="Noto Sans CJK JP" pitchFamily="34" charset="-120"/>
              </a:rPr>
              <a:t>1</a:t>
            </a:r>
            <a:endParaRPr lang="en-US" sz="1430" dirty="0"/>
          </a:p>
        </p:txBody>
      </p:sp>
      <p:sp>
        <p:nvSpPr>
          <p:cNvPr id="43" name="Shape 40"/>
          <p:cNvSpPr/>
          <p:nvPr/>
        </p:nvSpPr>
        <p:spPr>
          <a:xfrm>
            <a:off x="2962656" y="4521708"/>
            <a:ext cx="2752344" cy="452628"/>
          </a:xfrm>
          <a:prstGeom prst="roundRect">
            <a:avLst>
              <a:gd name="adj" fmla="val 8081"/>
            </a:avLst>
          </a:prstGeom>
          <a:solidFill>
            <a:srgbClr val="FBFCFE"/>
          </a:solidFill>
          <a:ln w="12700">
            <a:solidFill>
              <a:srgbClr val="E2E8F0"/>
            </a:solidFill>
            <a:prstDash val="solid"/>
          </a:ln>
        </p:spPr>
        <p:txBody>
          <a:bodyPr/>
          <a:lstStyle/>
          <a:p>
            <a:endParaRPr lang="ja-JP" altLang="en-US"/>
          </a:p>
        </p:txBody>
      </p:sp>
      <p:sp>
        <p:nvSpPr>
          <p:cNvPr id="44" name="Text 41"/>
          <p:cNvSpPr/>
          <p:nvPr/>
        </p:nvSpPr>
        <p:spPr>
          <a:xfrm>
            <a:off x="2999232" y="4567428"/>
            <a:ext cx="2679192" cy="361188"/>
          </a:xfrm>
          <a:prstGeom prst="rect">
            <a:avLst/>
          </a:prstGeom>
          <a:noFill/>
          <a:ln/>
        </p:spPr>
        <p:txBody>
          <a:bodyPr wrap="square" lIns="0" tIns="0" rIns="0" bIns="0" rtlCol="0" anchor="ctr">
            <a:normAutofit/>
          </a:bodyPr>
          <a:lstStyle/>
          <a:p>
            <a:pPr marL="0" indent="0" algn="l">
              <a:buNone/>
            </a:pPr>
            <a:r>
              <a:rPr lang="en-US" sz="1430" dirty="0">
                <a:solidFill>
                  <a:srgbClr val="183B63"/>
                </a:solidFill>
                <a:latin typeface="Noto Sans CJK JP" pitchFamily="34" charset="0"/>
                <a:ea typeface="Noto Sans CJK JP" pitchFamily="34" charset="-122"/>
                <a:cs typeface="Noto Sans CJK JP" pitchFamily="34" charset="-120"/>
              </a:rPr>
              <a:t>1{k=1}</a:t>
            </a:r>
            <a:endParaRPr lang="en-US" sz="1430" dirty="0"/>
          </a:p>
        </p:txBody>
      </p:sp>
      <p:sp>
        <p:nvSpPr>
          <p:cNvPr id="45" name="Shape 42"/>
          <p:cNvSpPr/>
          <p:nvPr/>
        </p:nvSpPr>
        <p:spPr>
          <a:xfrm>
            <a:off x="6199632" y="1536192"/>
            <a:ext cx="4864608" cy="1828800"/>
          </a:xfrm>
          <a:prstGeom prst="roundRect">
            <a:avLst>
              <a:gd name="adj" fmla="val 6000"/>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46" name="Shape 43"/>
          <p:cNvSpPr/>
          <p:nvPr/>
        </p:nvSpPr>
        <p:spPr>
          <a:xfrm>
            <a:off x="6199632" y="1536192"/>
            <a:ext cx="109728" cy="1828800"/>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47" name="Text 44"/>
          <p:cNvSpPr/>
          <p:nvPr/>
        </p:nvSpPr>
        <p:spPr>
          <a:xfrm>
            <a:off x="6400800" y="1682496"/>
            <a:ext cx="457200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control 群はどうなるか</a:t>
            </a:r>
            <a:endParaRPr lang="en-US" sz="1800" dirty="0"/>
          </a:p>
        </p:txBody>
      </p:sp>
      <p:sp>
        <p:nvSpPr>
          <p:cNvPr id="48" name="Text 45"/>
          <p:cNvSpPr/>
          <p:nvPr/>
        </p:nvSpPr>
        <p:spPr>
          <a:xfrm>
            <a:off x="6400800" y="2011680"/>
            <a:ext cx="4572000" cy="1261872"/>
          </a:xfrm>
          <a:prstGeom prst="rect">
            <a:avLst/>
          </a:prstGeom>
          <a:noFill/>
          <a:ln/>
        </p:spPr>
        <p:txBody>
          <a:bodyPr wrap="square" lIns="254" tIns="254" rIns="254" bIns="254" rtlCol="0" anchor="t">
            <a:normAutofit/>
          </a:bodyPr>
          <a:lstStyle/>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ずっと未処置の B については、これらの relative-time ダミーはすべて 0 になると考える。</a:t>
            </a:r>
            <a:endParaRPr lang="en-US" sz="1540" dirty="0"/>
          </a:p>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つまり、ダミーは処置群の各観測が「何期前・何期後」にあるかを示すための変数である。</a:t>
            </a:r>
            <a:endParaRPr lang="en-US" sz="1540" dirty="0"/>
          </a:p>
        </p:txBody>
      </p:sp>
      <p:sp>
        <p:nvSpPr>
          <p:cNvPr id="49" name="Shape 46"/>
          <p:cNvSpPr/>
          <p:nvPr/>
        </p:nvSpPr>
        <p:spPr>
          <a:xfrm>
            <a:off x="6199632" y="3639312"/>
            <a:ext cx="4864608" cy="1444752"/>
          </a:xfrm>
          <a:prstGeom prst="roundRect">
            <a:avLst>
              <a:gd name="adj" fmla="val 7595"/>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50" name="Text 47"/>
          <p:cNvSpPr/>
          <p:nvPr/>
        </p:nvSpPr>
        <p:spPr>
          <a:xfrm>
            <a:off x="6364224" y="3749040"/>
            <a:ext cx="4590288"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基準時点</a:t>
            </a:r>
            <a:endParaRPr lang="en-US" sz="1500" dirty="0"/>
          </a:p>
        </p:txBody>
      </p:sp>
      <p:sp>
        <p:nvSpPr>
          <p:cNvPr id="51" name="Text 48"/>
          <p:cNvSpPr/>
          <p:nvPr/>
        </p:nvSpPr>
        <p:spPr>
          <a:xfrm>
            <a:off x="6364224" y="4059936"/>
            <a:ext cx="4590288" cy="932688"/>
          </a:xfrm>
          <a:prstGeom prst="rect">
            <a:avLst/>
          </a:prstGeom>
          <a:noFill/>
          <a:ln/>
        </p:spPr>
        <p:txBody>
          <a:bodyPr wrap="square" lIns="0" tIns="0" rIns="0" bIns="0" rtlCol="0" anchor="t">
            <a:normAutofit/>
          </a:bodyPr>
          <a:lstStyle/>
          <a:p>
            <a:pPr marL="0" indent="0">
              <a:buNone/>
            </a:pPr>
            <a:r>
              <a:rPr lang="en-US" sz="1640" dirty="0">
                <a:solidFill>
                  <a:srgbClr val="183B63"/>
                </a:solidFill>
                <a:latin typeface="Noto Sans CJK JP" pitchFamily="34" charset="0"/>
                <a:ea typeface="Noto Sans CJK JP" pitchFamily="34" charset="-122"/>
                <a:cs typeface="Noto Sans CJK JP" pitchFamily="34" charset="-120"/>
              </a:rPr>
              <a:t>通常は k=-1、つまり処置の 1 期前を基準時点として落とす。</a:t>
            </a:r>
            <a:endParaRPr lang="en-US" sz="1640" dirty="0"/>
          </a:p>
        </p:txBody>
      </p:sp>
      <p:sp>
        <p:nvSpPr>
          <p:cNvPr id="52" name="Shape 49"/>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53" name="Shape 50"/>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54" name="Text 51"/>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「どの k を基準に落とすか」を決めて初めて、各 β_k の解釈が定まる。</a:t>
            </a:r>
            <a:endParaRPr lang="en-US" sz="152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Event study の回帰式</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general な書き方にすると、relative time ごとの係数 β_k を並べる回帰になる。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31</a:t>
            </a:r>
            <a:endParaRPr lang="en-US" sz="950" dirty="0"/>
          </a:p>
        </p:txBody>
      </p:sp>
      <p:sp>
        <p:nvSpPr>
          <p:cNvPr id="10" name="Shape 8"/>
          <p:cNvSpPr/>
          <p:nvPr/>
        </p:nvSpPr>
        <p:spPr>
          <a:xfrm>
            <a:off x="786384" y="1536192"/>
            <a:ext cx="5669280" cy="1170432"/>
          </a:xfrm>
          <a:prstGeom prst="roundRect">
            <a:avLst>
              <a:gd name="adj" fmla="val 9375"/>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96112" y="1645920"/>
            <a:ext cx="182880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23544"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event-study regression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03376" y="1920240"/>
            <a:ext cx="5035296" cy="640080"/>
          </a:xfrm>
          <a:prstGeom prst="rect">
            <a:avLst/>
          </a:prstGeom>
        </p:spPr>
      </p:pic>
      <p:sp>
        <p:nvSpPr>
          <p:cNvPr id="14" name="Shape 11"/>
          <p:cNvSpPr/>
          <p:nvPr/>
        </p:nvSpPr>
        <p:spPr>
          <a:xfrm>
            <a:off x="786384" y="2926080"/>
            <a:ext cx="5669280" cy="2157984"/>
          </a:xfrm>
          <a:prstGeom prst="roundRect">
            <a:avLst>
              <a:gd name="adj" fmla="val 5085"/>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786384" y="2926080"/>
            <a:ext cx="109728" cy="215798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6" name="Text 13"/>
          <p:cNvSpPr/>
          <p:nvPr/>
        </p:nvSpPr>
        <p:spPr>
          <a:xfrm>
            <a:off x="987552" y="3072384"/>
            <a:ext cx="537667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各項の意味</a:t>
            </a:r>
            <a:endParaRPr lang="en-US" sz="1800" dirty="0"/>
          </a:p>
        </p:txBody>
      </p:sp>
      <p:sp>
        <p:nvSpPr>
          <p:cNvPr id="17" name="Text 14"/>
          <p:cNvSpPr/>
          <p:nvPr/>
        </p:nvSpPr>
        <p:spPr>
          <a:xfrm>
            <a:off x="987552" y="3401568"/>
            <a:ext cx="5376672" cy="1591056"/>
          </a:xfrm>
          <a:prstGeom prst="rect">
            <a:avLst/>
          </a:prstGeom>
          <a:noFill/>
          <a:ln/>
        </p:spPr>
        <p:txBody>
          <a:bodyPr wrap="square" lIns="254" tIns="254" rIns="254" bIns="254" rtlCol="0" anchor="t">
            <a:normAutofit/>
          </a:bodyPr>
          <a:lstStyle/>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α_i：単位固定効果</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λ_t：時点固定効果</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1{t-G_i=k}：unit i が時点 t において処置の k 期前・後にいることを表すダミー</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β_k：基準時点 k=-1 に対する差</a:t>
            </a:r>
            <a:endParaRPr lang="en-US" sz="1520" dirty="0"/>
          </a:p>
        </p:txBody>
      </p:sp>
      <p:sp>
        <p:nvSpPr>
          <p:cNvPr id="18" name="Shape 15"/>
          <p:cNvSpPr/>
          <p:nvPr/>
        </p:nvSpPr>
        <p:spPr>
          <a:xfrm>
            <a:off x="6748272" y="1536192"/>
            <a:ext cx="4315968" cy="3547872"/>
          </a:xfrm>
          <a:prstGeom prst="roundRect">
            <a:avLst>
              <a:gd name="adj" fmla="val 3093"/>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9" name="Shape 16"/>
          <p:cNvSpPr/>
          <p:nvPr/>
        </p:nvSpPr>
        <p:spPr>
          <a:xfrm>
            <a:off x="6858000" y="1645920"/>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20" name="Text 17"/>
          <p:cNvSpPr/>
          <p:nvPr/>
        </p:nvSpPr>
        <p:spPr>
          <a:xfrm>
            <a:off x="6885432" y="165506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coefficients</a:t>
            </a:r>
            <a:endParaRPr lang="en-US" sz="950" dirty="0"/>
          </a:p>
        </p:txBody>
      </p:sp>
      <p:pic>
        <p:nvPicPr>
          <p:cNvPr id="2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858000" y="1938528"/>
            <a:ext cx="4096512" cy="3035808"/>
          </a:xfrm>
          <a:prstGeom prst="rect">
            <a:avLst/>
          </a:prstGeom>
        </p:spPr>
      </p:pic>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β_k は、「処置の 1 期前」と比べたときの relative time k における差を表す。</a:t>
            </a:r>
            <a:endParaRPr lang="en-US" sz="152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処置前の係数は何を意味するか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特に注目するのは k&lt;0、つまり処置前の係数である。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32</a:t>
            </a:r>
            <a:endParaRPr lang="en-US" sz="950" dirty="0"/>
          </a:p>
        </p:txBody>
      </p:sp>
      <p:sp>
        <p:nvSpPr>
          <p:cNvPr id="10" name="Shape 8"/>
          <p:cNvSpPr/>
          <p:nvPr/>
        </p:nvSpPr>
        <p:spPr>
          <a:xfrm>
            <a:off x="804672" y="1481328"/>
            <a:ext cx="5577840" cy="3657600"/>
          </a:xfrm>
          <a:prstGeom prst="roundRect">
            <a:avLst>
              <a:gd name="adj" fmla="val 3000"/>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91056"/>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60020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pre-period pattern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83664"/>
            <a:ext cx="5358384" cy="3145536"/>
          </a:xfrm>
          <a:prstGeom prst="rect">
            <a:avLst/>
          </a:prstGeom>
        </p:spPr>
      </p:pic>
      <p:sp>
        <p:nvSpPr>
          <p:cNvPr id="14" name="Shape 11"/>
          <p:cNvSpPr/>
          <p:nvPr/>
        </p:nvSpPr>
        <p:spPr>
          <a:xfrm>
            <a:off x="6629400" y="1481328"/>
            <a:ext cx="4462272" cy="1993392"/>
          </a:xfrm>
          <a:prstGeom prst="roundRect">
            <a:avLst>
              <a:gd name="adj" fmla="val 5505"/>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629400" y="1481328"/>
            <a:ext cx="109728" cy="1993392"/>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6" name="Text 13"/>
          <p:cNvSpPr/>
          <p:nvPr/>
        </p:nvSpPr>
        <p:spPr>
          <a:xfrm>
            <a:off x="6830568" y="1627632"/>
            <a:ext cx="4169664"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読み方</a:t>
            </a:r>
            <a:endParaRPr lang="en-US" sz="1800" dirty="0"/>
          </a:p>
        </p:txBody>
      </p:sp>
      <p:sp>
        <p:nvSpPr>
          <p:cNvPr id="17" name="Text 14"/>
          <p:cNvSpPr/>
          <p:nvPr/>
        </p:nvSpPr>
        <p:spPr>
          <a:xfrm>
            <a:off x="6830568" y="1956816"/>
            <a:ext cx="4169664" cy="1426464"/>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もし parallel trends がもっともらしいなら、処置前にはまだ効果が出ていないので、β_{-3}, β_{-2}, ... は平均的には 0 に近いはずである。</a:t>
            </a:r>
            <a:endParaRPr lang="en-US" sz="1580" dirty="0"/>
          </a:p>
        </p:txBody>
      </p:sp>
      <p:sp>
        <p:nvSpPr>
          <p:cNvPr id="18" name="Shape 15"/>
          <p:cNvSpPr/>
          <p:nvPr/>
        </p:nvSpPr>
        <p:spPr>
          <a:xfrm>
            <a:off x="6629400" y="3675888"/>
            <a:ext cx="4462272" cy="1463040"/>
          </a:xfrm>
          <a:prstGeom prst="roundRect">
            <a:avLst>
              <a:gd name="adj" fmla="val 750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6793992" y="3785616"/>
            <a:ext cx="4187952"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この図なら何が怪しいか</a:t>
            </a:r>
            <a:endParaRPr lang="en-US" sz="1500" dirty="0"/>
          </a:p>
        </p:txBody>
      </p:sp>
      <p:sp>
        <p:nvSpPr>
          <p:cNvPr id="20" name="Text 17"/>
          <p:cNvSpPr/>
          <p:nvPr/>
        </p:nvSpPr>
        <p:spPr>
          <a:xfrm>
            <a:off x="6793992" y="4096512"/>
            <a:ext cx="4187952" cy="950976"/>
          </a:xfrm>
          <a:prstGeom prst="rect">
            <a:avLst/>
          </a:prstGeom>
          <a:noFill/>
          <a:ln/>
        </p:spPr>
        <p:txBody>
          <a:bodyPr wrap="square" lIns="0" tIns="0" rIns="0" bIns="0" rtlCol="0" anchor="t">
            <a:normAutofit/>
          </a:bodyPr>
          <a:lstStyle/>
          <a:p>
            <a:pPr marL="0" indent="0">
              <a:buNone/>
            </a:pPr>
            <a:r>
              <a:rPr lang="en-US" sz="1600" dirty="0">
                <a:solidFill>
                  <a:srgbClr val="183B63"/>
                </a:solidFill>
                <a:latin typeface="Noto Sans CJK JP" pitchFamily="34" charset="0"/>
                <a:ea typeface="Noto Sans CJK JP" pitchFamily="34" charset="-122"/>
                <a:cs typeface="Noto Sans CJK JP" pitchFamily="34" charset="-120"/>
              </a:rPr>
              <a:t>処置前の係数が系統的に 0 からずれているので、「処置前からトレンドが違っていたのでは？」という疑いが出る。</a:t>
            </a:r>
            <a:endParaRPr lang="en-US" sz="160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event study の pre-period で見たいのは「ゼロっぽいか」であって、単に有意かどうかだけではない。</a:t>
            </a:r>
            <a:endParaRPr lang="en-US" sz="152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処置後の係数は何を意味するか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k≥0 の係数は、処置開始後に効果がどう推移していくかを表す。</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33</a:t>
            </a:r>
            <a:endParaRPr lang="en-US" sz="950" dirty="0"/>
          </a:p>
        </p:txBody>
      </p:sp>
      <p:sp>
        <p:nvSpPr>
          <p:cNvPr id="10" name="Shape 8"/>
          <p:cNvSpPr/>
          <p:nvPr/>
        </p:nvSpPr>
        <p:spPr>
          <a:xfrm>
            <a:off x="804672" y="1481328"/>
            <a:ext cx="5577840" cy="3657600"/>
          </a:xfrm>
          <a:prstGeom prst="roundRect">
            <a:avLst>
              <a:gd name="adj" fmla="val 3000"/>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91056"/>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60020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dynamic effects</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83664"/>
            <a:ext cx="5358384" cy="3145536"/>
          </a:xfrm>
          <a:prstGeom prst="rect">
            <a:avLst/>
          </a:prstGeom>
        </p:spPr>
      </p:pic>
      <p:sp>
        <p:nvSpPr>
          <p:cNvPr id="14" name="Shape 11"/>
          <p:cNvSpPr/>
          <p:nvPr/>
        </p:nvSpPr>
        <p:spPr>
          <a:xfrm>
            <a:off x="6638544" y="1481328"/>
            <a:ext cx="4443984" cy="1207008"/>
          </a:xfrm>
          <a:prstGeom prst="roundRect">
            <a:avLst>
              <a:gd name="adj" fmla="val 9091"/>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5" name="Text 12"/>
          <p:cNvSpPr/>
          <p:nvPr/>
        </p:nvSpPr>
        <p:spPr>
          <a:xfrm>
            <a:off x="6803136" y="1591056"/>
            <a:ext cx="4169664" cy="256032"/>
          </a:xfrm>
          <a:prstGeom prst="rect">
            <a:avLst/>
          </a:prstGeom>
          <a:noFill/>
          <a:ln/>
        </p:spPr>
        <p:txBody>
          <a:bodyPr wrap="square" lIns="0" tIns="0" rIns="0" bIns="0" rtlCol="0" anchor="ctr">
            <a:normAutofit/>
          </a:bodyPr>
          <a:lstStyle/>
          <a:p>
            <a:pPr marL="0" indent="0">
              <a:buNone/>
            </a:pPr>
            <a:r>
              <a:rPr lang="en-US" sz="2200" b="1" dirty="0">
                <a:solidFill>
                  <a:srgbClr val="B78008"/>
                </a:solidFill>
                <a:latin typeface="Noto Sans CJK JP" pitchFamily="34" charset="0"/>
                <a:ea typeface="Noto Sans CJK JP" pitchFamily="34" charset="-122"/>
                <a:cs typeface="Noto Sans CJK JP" pitchFamily="34" charset="-120"/>
              </a:rPr>
              <a:t>β₀</a:t>
            </a:r>
            <a:endParaRPr lang="en-US" sz="2200" dirty="0"/>
          </a:p>
        </p:txBody>
      </p:sp>
      <p:sp>
        <p:nvSpPr>
          <p:cNvPr id="16" name="Text 13"/>
          <p:cNvSpPr/>
          <p:nvPr/>
        </p:nvSpPr>
        <p:spPr>
          <a:xfrm>
            <a:off x="6803136" y="1901952"/>
            <a:ext cx="4169664" cy="694944"/>
          </a:xfrm>
          <a:prstGeom prst="rect">
            <a:avLst/>
          </a:prstGeom>
          <a:noFill/>
          <a:ln/>
        </p:spPr>
        <p:txBody>
          <a:bodyPr wrap="square" lIns="0" tIns="0" rIns="0" bIns="0" rtlCol="0" anchor="t">
            <a:normAutofit/>
          </a:bodyPr>
          <a:lstStyle/>
          <a:p>
            <a:pPr marL="0" indent="0">
              <a:buNone/>
            </a:pPr>
            <a:r>
              <a:rPr lang="en-US" sz="1800" dirty="0">
                <a:solidFill>
                  <a:srgbClr val="183B63"/>
                </a:solidFill>
                <a:latin typeface="Noto Sans CJK JP" pitchFamily="34" charset="0"/>
                <a:ea typeface="Noto Sans CJK JP" pitchFamily="34" charset="-122"/>
                <a:cs typeface="Noto Sans CJK JP" pitchFamily="34" charset="-120"/>
              </a:rPr>
              <a:t>処置が始まった期の効果</a:t>
            </a:r>
            <a:endParaRPr lang="en-US" sz="1800" dirty="0"/>
          </a:p>
        </p:txBody>
      </p:sp>
      <p:sp>
        <p:nvSpPr>
          <p:cNvPr id="17" name="Shape 14"/>
          <p:cNvSpPr/>
          <p:nvPr/>
        </p:nvSpPr>
        <p:spPr>
          <a:xfrm>
            <a:off x="6638544" y="2798064"/>
            <a:ext cx="4443984" cy="1298448"/>
          </a:xfrm>
          <a:prstGeom prst="roundRect">
            <a:avLst>
              <a:gd name="adj" fmla="val 8451"/>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8" name="Text 15"/>
          <p:cNvSpPr/>
          <p:nvPr/>
        </p:nvSpPr>
        <p:spPr>
          <a:xfrm>
            <a:off x="6803136" y="2907792"/>
            <a:ext cx="4169664" cy="256032"/>
          </a:xfrm>
          <a:prstGeom prst="rect">
            <a:avLst/>
          </a:prstGeom>
          <a:noFill/>
          <a:ln/>
        </p:spPr>
        <p:txBody>
          <a:bodyPr wrap="square" lIns="0" tIns="0" rIns="0" bIns="0" rtlCol="0" anchor="ctr">
            <a:normAutofit/>
          </a:bodyPr>
          <a:lstStyle/>
          <a:p>
            <a:pPr marL="0" indent="0">
              <a:buNone/>
            </a:pPr>
            <a:r>
              <a:rPr lang="en-US" sz="2200" b="1" dirty="0">
                <a:solidFill>
                  <a:srgbClr val="4C78A8"/>
                </a:solidFill>
                <a:latin typeface="Noto Sans CJK JP" pitchFamily="34" charset="0"/>
                <a:ea typeface="Noto Sans CJK JP" pitchFamily="34" charset="-122"/>
                <a:cs typeface="Noto Sans CJK JP" pitchFamily="34" charset="-120"/>
              </a:rPr>
              <a:t>β₁, β₂, ...</a:t>
            </a:r>
            <a:endParaRPr lang="en-US" sz="2200" dirty="0"/>
          </a:p>
        </p:txBody>
      </p:sp>
      <p:sp>
        <p:nvSpPr>
          <p:cNvPr id="19" name="Text 16"/>
          <p:cNvSpPr/>
          <p:nvPr/>
        </p:nvSpPr>
        <p:spPr>
          <a:xfrm>
            <a:off x="6803136" y="3218688"/>
            <a:ext cx="4169664" cy="786384"/>
          </a:xfrm>
          <a:prstGeom prst="rect">
            <a:avLst/>
          </a:prstGeom>
          <a:noFill/>
          <a:ln/>
        </p:spPr>
        <p:txBody>
          <a:bodyPr wrap="square" lIns="0" tIns="0" rIns="0" bIns="0" rtlCol="0" anchor="t">
            <a:normAutofit/>
          </a:bodyPr>
          <a:lstStyle/>
          <a:p>
            <a:pPr marL="0" indent="0">
              <a:buNone/>
            </a:pPr>
            <a:r>
              <a:rPr lang="en-US" sz="1680" dirty="0">
                <a:solidFill>
                  <a:srgbClr val="183B63"/>
                </a:solidFill>
                <a:latin typeface="Noto Sans CJK JP" pitchFamily="34" charset="0"/>
                <a:ea typeface="Noto Sans CJK JP" pitchFamily="34" charset="-122"/>
                <a:cs typeface="Noto Sans CJK JP" pitchFamily="34" charset="-120"/>
              </a:rPr>
              <a:t>1 期後、2 期後、… と時間が経つにつれて効果がどう変わるか</a:t>
            </a:r>
            <a:endParaRPr lang="en-US" sz="1680" dirty="0"/>
          </a:p>
        </p:txBody>
      </p:sp>
      <p:sp>
        <p:nvSpPr>
          <p:cNvPr id="20" name="Shape 17"/>
          <p:cNvSpPr/>
          <p:nvPr/>
        </p:nvSpPr>
        <p:spPr>
          <a:xfrm>
            <a:off x="6638544" y="4224528"/>
            <a:ext cx="4443984" cy="914400"/>
          </a:xfrm>
          <a:prstGeom prst="roundRect">
            <a:avLst>
              <a:gd name="adj" fmla="val 1200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21" name="Text 18"/>
          <p:cNvSpPr/>
          <p:nvPr/>
        </p:nvSpPr>
        <p:spPr>
          <a:xfrm>
            <a:off x="6803136" y="4334256"/>
            <a:ext cx="4169664" cy="256032"/>
          </a:xfrm>
          <a:prstGeom prst="rect">
            <a:avLst/>
          </a:prstGeom>
          <a:noFill/>
          <a:ln/>
        </p:spPr>
        <p:txBody>
          <a:bodyPr wrap="square" lIns="0" tIns="0" rIns="0" bIns="0" rtlCol="0" anchor="ctr">
            <a:normAutofit/>
          </a:bodyPr>
          <a:lstStyle/>
          <a:p>
            <a:pPr marL="0" indent="0">
              <a:buNone/>
            </a:pPr>
            <a:r>
              <a:rPr lang="en-US" sz="1500" b="1" dirty="0">
                <a:solidFill>
                  <a:srgbClr val="0F766E"/>
                </a:solidFill>
                <a:latin typeface="Noto Sans CJK JP" pitchFamily="34" charset="0"/>
                <a:ea typeface="Noto Sans CJK JP" pitchFamily="34" charset="-122"/>
                <a:cs typeface="Noto Sans CJK JP" pitchFamily="34" charset="-120"/>
              </a:rPr>
              <a:t>講義としての読み方</a:t>
            </a:r>
            <a:endParaRPr lang="en-US" sz="1500" dirty="0"/>
          </a:p>
        </p:txBody>
      </p:sp>
      <p:sp>
        <p:nvSpPr>
          <p:cNvPr id="22" name="Text 19"/>
          <p:cNvSpPr/>
          <p:nvPr/>
        </p:nvSpPr>
        <p:spPr>
          <a:xfrm>
            <a:off x="6803136" y="4645152"/>
            <a:ext cx="4169664" cy="402336"/>
          </a:xfrm>
          <a:prstGeom prst="rect">
            <a:avLst/>
          </a:prstGeom>
          <a:noFill/>
          <a:ln/>
        </p:spPr>
        <p:txBody>
          <a:bodyPr wrap="square" lIns="0" tIns="0" rIns="0" bIns="0" rtlCol="0" anchor="t">
            <a:normAutofit/>
          </a:bodyPr>
          <a:lstStyle/>
          <a:p>
            <a:pPr marL="0" indent="0">
              <a:buNone/>
            </a:pPr>
            <a:r>
              <a:rPr lang="en-US" sz="1560" dirty="0">
                <a:solidFill>
                  <a:srgbClr val="183B63"/>
                </a:solidFill>
                <a:latin typeface="Noto Sans CJK JP" pitchFamily="34" charset="0"/>
                <a:ea typeface="Noto Sans CJK JP" pitchFamily="34" charset="-122"/>
                <a:cs typeface="Noto Sans CJK JP" pitchFamily="34" charset="-120"/>
              </a:rPr>
              <a:t>効果がすぐ出るのか、徐々に大きくなるのか、一時的なのかを見る。</a:t>
            </a:r>
            <a:endParaRPr lang="en-US" sz="1560" dirty="0"/>
          </a:p>
        </p:txBody>
      </p:sp>
      <p:sp>
        <p:nvSpPr>
          <p:cNvPr id="23" name="Shape 2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4" name="Shape 21"/>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5" name="Text 2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event study は、仮定の点検に加えて「動学的な効果の形」を記述する道具でもある。</a:t>
            </a:r>
            <a:endParaRPr lang="en-US" sz="152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シミュレーション 1：素直な DGP</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まずは処置群が同じ時点に一斉に処置される、いちばん素直な設定に戻る。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34</a:t>
            </a:r>
            <a:endParaRPr lang="en-US" sz="950" dirty="0"/>
          </a:p>
        </p:txBody>
      </p:sp>
      <p:sp>
        <p:nvSpPr>
          <p:cNvPr id="10" name="Shape 8"/>
          <p:cNvSpPr/>
          <p:nvPr/>
        </p:nvSpPr>
        <p:spPr>
          <a:xfrm>
            <a:off x="804672" y="1481328"/>
            <a:ext cx="3337560" cy="3611880"/>
          </a:xfrm>
          <a:prstGeom prst="roundRect">
            <a:avLst>
              <a:gd name="adj" fmla="val 3288"/>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591056"/>
            <a:ext cx="3063240" cy="256032"/>
          </a:xfrm>
          <a:prstGeom prst="rect">
            <a:avLst/>
          </a:prstGeom>
          <a:noFill/>
          <a:ln/>
        </p:spPr>
        <p:txBody>
          <a:bodyPr wrap="square" lIns="0" tIns="0" rIns="0" bIns="0" rtlCol="0" anchor="ctr">
            <a:normAutofit/>
          </a:bodyPr>
          <a:lstStyle/>
          <a:p>
            <a:pPr marL="0" indent="0">
              <a:buNone/>
            </a:pPr>
            <a:r>
              <a:rPr lang="en-US" sz="1600" b="1" dirty="0">
                <a:solidFill>
                  <a:srgbClr val="B78008"/>
                </a:solidFill>
                <a:latin typeface="Noto Sans CJK JP" pitchFamily="34" charset="0"/>
                <a:ea typeface="Noto Sans CJK JP" pitchFamily="34" charset="-122"/>
                <a:cs typeface="Noto Sans CJK JP" pitchFamily="34" charset="-120"/>
              </a:rPr>
              <a:t>設定</a:t>
            </a:r>
            <a:endParaRPr lang="en-US" sz="1600" dirty="0"/>
          </a:p>
        </p:txBody>
      </p:sp>
      <p:sp>
        <p:nvSpPr>
          <p:cNvPr id="12" name="Text 10"/>
          <p:cNvSpPr/>
          <p:nvPr/>
        </p:nvSpPr>
        <p:spPr>
          <a:xfrm>
            <a:off x="969264" y="1883664"/>
            <a:ext cx="3063240" cy="3118104"/>
          </a:xfrm>
          <a:prstGeom prst="rect">
            <a:avLst/>
          </a:prstGeom>
          <a:noFill/>
          <a:ln/>
        </p:spPr>
        <p:txBody>
          <a:bodyPr wrap="square" lIns="254" tIns="254" rIns="254" bIns="254" rtlCol="0" anchor="t">
            <a:normAutofit/>
          </a:bodyPr>
          <a:lstStyle/>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N=400 の unit を T=10 期間観測する</a:t>
            </a:r>
            <a:endParaRPr lang="en-US" sz="1660" dirty="0"/>
          </a:p>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半分が treated、半分が control</a:t>
            </a:r>
            <a:endParaRPr lang="en-US" sz="1660" dirty="0"/>
          </a:p>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treated は t=6 で一斉に処置を受ける</a:t>
            </a:r>
            <a:endParaRPr lang="en-US" sz="1660" dirty="0"/>
          </a:p>
        </p:txBody>
      </p:sp>
      <p:sp>
        <p:nvSpPr>
          <p:cNvPr id="13" name="Shape 11"/>
          <p:cNvSpPr/>
          <p:nvPr/>
        </p:nvSpPr>
        <p:spPr>
          <a:xfrm>
            <a:off x="4370832" y="1481328"/>
            <a:ext cx="2944368" cy="3611880"/>
          </a:xfrm>
          <a:prstGeom prst="roundRect">
            <a:avLst>
              <a:gd name="adj" fmla="val 3727"/>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535424" y="1591056"/>
            <a:ext cx="2670048"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DGP</a:t>
            </a:r>
            <a:endParaRPr lang="en-US" sz="1600" dirty="0"/>
          </a:p>
        </p:txBody>
      </p:sp>
      <p:sp>
        <p:nvSpPr>
          <p:cNvPr id="15" name="Text 13"/>
          <p:cNvSpPr/>
          <p:nvPr/>
        </p:nvSpPr>
        <p:spPr>
          <a:xfrm>
            <a:off x="4535424" y="1883664"/>
            <a:ext cx="2670048" cy="3118104"/>
          </a:xfrm>
          <a:prstGeom prst="rect">
            <a:avLst/>
          </a:prstGeom>
          <a:noFill/>
          <a:ln/>
        </p:spPr>
        <p:txBody>
          <a:bodyPr wrap="square" lIns="254" tIns="254" rIns="254" bIns="254" rtlCol="0" anchor="t">
            <a:normAutofit/>
          </a:bodyPr>
          <a:lstStyle/>
          <a:p>
            <a:pPr marL="203200" indent="-203200">
              <a:buSzPct val="100000"/>
              <a:buChar char="•"/>
            </a:pPr>
            <a:r>
              <a:rPr lang="en-US" sz="1630" dirty="0">
                <a:solidFill>
                  <a:srgbClr val="183B63"/>
                </a:solidFill>
                <a:latin typeface="Noto Sans CJK JP" pitchFamily="34" charset="0"/>
                <a:ea typeface="Noto Sans CJK JP" pitchFamily="34" charset="-122"/>
                <a:cs typeface="Noto Sans CJK JP" pitchFamily="34" charset="-120"/>
              </a:rPr>
              <a:t>unit 固定効果 α_i</a:t>
            </a:r>
            <a:endParaRPr lang="en-US" sz="1630" dirty="0"/>
          </a:p>
          <a:p>
            <a:pPr marL="203200" indent="-203200">
              <a:buSzPct val="100000"/>
              <a:buChar char="•"/>
            </a:pPr>
            <a:r>
              <a:rPr lang="en-US" sz="1630" dirty="0">
                <a:solidFill>
                  <a:srgbClr val="183B63"/>
                </a:solidFill>
                <a:latin typeface="Noto Sans CJK JP" pitchFamily="34" charset="0"/>
                <a:ea typeface="Noto Sans CJK JP" pitchFamily="34" charset="-122"/>
                <a:cs typeface="Noto Sans CJK JP" pitchFamily="34" charset="-120"/>
              </a:rPr>
              <a:t>時点固定効果 λ_t</a:t>
            </a:r>
            <a:endParaRPr lang="en-US" sz="1630" dirty="0"/>
          </a:p>
          <a:p>
            <a:pPr marL="203200" indent="-203200">
              <a:buSzPct val="100000"/>
              <a:buChar char="•"/>
            </a:pPr>
            <a:r>
              <a:rPr lang="en-US" sz="1630" dirty="0">
                <a:solidFill>
                  <a:srgbClr val="183B63"/>
                </a:solidFill>
                <a:latin typeface="Noto Sans CJK JP" pitchFamily="34" charset="0"/>
                <a:ea typeface="Noto Sans CJK JP" pitchFamily="34" charset="-122"/>
                <a:cs typeface="Noto Sans CJK JP" pitchFamily="34" charset="-120"/>
              </a:rPr>
              <a:t>処置前の追加トレンド差は 0</a:t>
            </a:r>
            <a:endParaRPr lang="en-US" sz="1630" dirty="0"/>
          </a:p>
          <a:p>
            <a:pPr marL="203200" indent="-203200">
              <a:buSzPct val="100000"/>
              <a:buChar char="•"/>
            </a:pPr>
            <a:r>
              <a:rPr lang="en-US" sz="1630" dirty="0">
                <a:solidFill>
                  <a:srgbClr val="183B63"/>
                </a:solidFill>
                <a:latin typeface="Noto Sans CJK JP" pitchFamily="34" charset="0"/>
                <a:ea typeface="Noto Sans CJK JP" pitchFamily="34" charset="-122"/>
                <a:cs typeface="Noto Sans CJK JP" pitchFamily="34" charset="-120"/>
              </a:rPr>
              <a:t>処置後は効果が徐々に大きくなる</a:t>
            </a:r>
            <a:endParaRPr lang="en-US" sz="1630" dirty="0"/>
          </a:p>
        </p:txBody>
      </p:sp>
      <p:sp>
        <p:nvSpPr>
          <p:cNvPr id="16" name="Shape 14"/>
          <p:cNvSpPr/>
          <p:nvPr/>
        </p:nvSpPr>
        <p:spPr>
          <a:xfrm>
            <a:off x="7571232" y="1591056"/>
            <a:ext cx="3520440" cy="1078992"/>
          </a:xfrm>
          <a:prstGeom prst="roundRect">
            <a:avLst>
              <a:gd name="adj" fmla="val 1016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7" name="Shape 15"/>
          <p:cNvSpPr/>
          <p:nvPr/>
        </p:nvSpPr>
        <p:spPr>
          <a:xfrm>
            <a:off x="7680960" y="1700784"/>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18" name="Text 16"/>
          <p:cNvSpPr/>
          <p:nvPr/>
        </p:nvSpPr>
        <p:spPr>
          <a:xfrm>
            <a:off x="7708392" y="1709928"/>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outcome</a:t>
            </a:r>
            <a:endParaRPr lang="en-US" sz="950" dirty="0"/>
          </a:p>
        </p:txBody>
      </p:sp>
      <p:pic>
        <p:nvPicPr>
          <p:cNvPr id="19"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735824" y="2141702"/>
            <a:ext cx="3191256" cy="215443"/>
          </a:xfrm>
          <a:prstGeom prst="rect">
            <a:avLst/>
          </a:prstGeom>
        </p:spPr>
      </p:pic>
      <p:sp>
        <p:nvSpPr>
          <p:cNvPr id="20" name="Shape 17"/>
          <p:cNvSpPr/>
          <p:nvPr/>
        </p:nvSpPr>
        <p:spPr>
          <a:xfrm>
            <a:off x="7571232" y="2907792"/>
            <a:ext cx="3520440" cy="2048256"/>
          </a:xfrm>
          <a:prstGeom prst="roundRect">
            <a:avLst>
              <a:gd name="adj" fmla="val 5357"/>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21" name="Text 18"/>
          <p:cNvSpPr/>
          <p:nvPr/>
        </p:nvSpPr>
        <p:spPr>
          <a:xfrm>
            <a:off x="7735824" y="3017520"/>
            <a:ext cx="3246120" cy="256032"/>
          </a:xfrm>
          <a:prstGeom prst="rect">
            <a:avLst/>
          </a:prstGeom>
          <a:noFill/>
          <a:ln/>
        </p:spPr>
        <p:txBody>
          <a:bodyPr wrap="square" lIns="0" tIns="0" rIns="0" bIns="0" rtlCol="0" anchor="ctr">
            <a:normAutofit/>
          </a:bodyPr>
          <a:lstStyle/>
          <a:p>
            <a:pPr marL="0" indent="0">
              <a:buNone/>
            </a:pPr>
            <a:r>
              <a:rPr lang="en-US" sz="1800" b="1" dirty="0">
                <a:solidFill>
                  <a:srgbClr val="B78008"/>
                </a:solidFill>
                <a:latin typeface="Noto Sans CJK JP" pitchFamily="34" charset="0"/>
                <a:ea typeface="Noto Sans CJK JP" pitchFamily="34" charset="-122"/>
                <a:cs typeface="Noto Sans CJK JP" pitchFamily="34" charset="-120"/>
              </a:rPr>
              <a:t>treatment path</a:t>
            </a:r>
            <a:endParaRPr lang="en-US" sz="1800" dirty="0"/>
          </a:p>
        </p:txBody>
      </p:sp>
      <p:sp>
        <p:nvSpPr>
          <p:cNvPr id="22" name="Text 19"/>
          <p:cNvSpPr/>
          <p:nvPr/>
        </p:nvSpPr>
        <p:spPr>
          <a:xfrm>
            <a:off x="7735824" y="3310128"/>
            <a:ext cx="3246120" cy="1554480"/>
          </a:xfrm>
          <a:prstGeom prst="rect">
            <a:avLst/>
          </a:prstGeom>
          <a:noFill/>
          <a:ln/>
        </p:spPr>
        <p:txBody>
          <a:bodyPr wrap="square" lIns="254" tIns="254" rIns="254" bIns="254" rtlCol="0" anchor="t">
            <a:normAutofit/>
          </a:bodyPr>
          <a:lstStyle/>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k&lt;0 では 0</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k=0 では 1.0</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k=1 では 2.0</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k=2 では 3.0</a:t>
            </a:r>
            <a:endParaRPr lang="en-US" sz="1550" dirty="0"/>
          </a:p>
          <a:p>
            <a:pPr marL="203200" indent="-203200">
              <a:buSzPct val="100000"/>
              <a:buChar char="•"/>
            </a:pPr>
            <a:r>
              <a:rPr lang="en-US" sz="1550" dirty="0">
                <a:solidFill>
                  <a:srgbClr val="183B63"/>
                </a:solidFill>
                <a:latin typeface="Noto Sans CJK JP" pitchFamily="34" charset="0"/>
                <a:ea typeface="Noto Sans CJK JP" pitchFamily="34" charset="-122"/>
                <a:cs typeface="Noto Sans CJK JP" pitchFamily="34" charset="-120"/>
              </a:rPr>
              <a:t>k≥3 では 3.5</a:t>
            </a:r>
            <a:endParaRPr lang="en-US" sz="1550" dirty="0"/>
          </a:p>
        </p:txBody>
      </p:sp>
      <p:sp>
        <p:nvSpPr>
          <p:cNvPr id="23" name="Shape 2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4" name="Shape 21"/>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5" name="Text 2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この DGP では parallel trends を満たすようにデータを作っているので、event study の前半は 0 付近に並ぶはずである。</a:t>
            </a:r>
            <a:endParaRPr lang="en-US" sz="152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シミュレーション 1 の結果</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parallel trends を満たしていれば、event study は「いい感じ」の図になる。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35</a:t>
            </a:r>
            <a:endParaRPr lang="en-US" sz="950" dirty="0"/>
          </a:p>
        </p:txBody>
      </p:sp>
      <p:sp>
        <p:nvSpPr>
          <p:cNvPr id="10" name="Shape 8"/>
          <p:cNvSpPr/>
          <p:nvPr/>
        </p:nvSpPr>
        <p:spPr>
          <a:xfrm>
            <a:off x="804672" y="1426464"/>
            <a:ext cx="6400800" cy="3895344"/>
          </a:xfrm>
          <a:prstGeom prst="roundRect">
            <a:avLst>
              <a:gd name="adj" fmla="val 2817"/>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36192"/>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54533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estimated event-study</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28800"/>
            <a:ext cx="6181344" cy="3383280"/>
          </a:xfrm>
          <a:prstGeom prst="rect">
            <a:avLst/>
          </a:prstGeom>
        </p:spPr>
      </p:pic>
      <p:sp>
        <p:nvSpPr>
          <p:cNvPr id="14" name="Shape 11"/>
          <p:cNvSpPr/>
          <p:nvPr/>
        </p:nvSpPr>
        <p:spPr>
          <a:xfrm>
            <a:off x="7479792" y="1426464"/>
            <a:ext cx="3584448" cy="1847088"/>
          </a:xfrm>
          <a:prstGeom prst="roundRect">
            <a:avLst>
              <a:gd name="adj" fmla="val 5941"/>
            </a:avLst>
          </a:prstGeom>
          <a:solidFill>
            <a:srgbClr val="FFF8E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7479792" y="1426464"/>
            <a:ext cx="109728" cy="184708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16" name="Text 13"/>
          <p:cNvSpPr/>
          <p:nvPr/>
        </p:nvSpPr>
        <p:spPr>
          <a:xfrm>
            <a:off x="7680960" y="1572768"/>
            <a:ext cx="329184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この図の読み方</a:t>
            </a:r>
            <a:endParaRPr lang="en-US" sz="1800" dirty="0"/>
          </a:p>
        </p:txBody>
      </p:sp>
      <p:sp>
        <p:nvSpPr>
          <p:cNvPr id="17" name="Text 14"/>
          <p:cNvSpPr/>
          <p:nvPr/>
        </p:nvSpPr>
        <p:spPr>
          <a:xfrm>
            <a:off x="7680960" y="1901952"/>
            <a:ext cx="3291840" cy="1280160"/>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処置前は 0 付近に張り付いている</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処置後は係数が徐々に上昇する</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DGP の設計どおりの形が現れている</a:t>
            </a:r>
            <a:endParaRPr lang="en-US" sz="1580" dirty="0"/>
          </a:p>
        </p:txBody>
      </p:sp>
      <p:sp>
        <p:nvSpPr>
          <p:cNvPr id="18" name="Shape 15"/>
          <p:cNvSpPr/>
          <p:nvPr/>
        </p:nvSpPr>
        <p:spPr>
          <a:xfrm>
            <a:off x="7479792" y="3529584"/>
            <a:ext cx="3584448" cy="1792224"/>
          </a:xfrm>
          <a:prstGeom prst="roundRect">
            <a:avLst>
              <a:gd name="adj" fmla="val 6122"/>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7644384" y="3639312"/>
            <a:ext cx="3310128" cy="256032"/>
          </a:xfrm>
          <a:prstGeom prst="rect">
            <a:avLst/>
          </a:prstGeom>
          <a:noFill/>
          <a:ln/>
        </p:spPr>
        <p:txBody>
          <a:bodyPr wrap="square" lIns="0" tIns="0" rIns="0" bIns="0" rtlCol="0" anchor="ctr">
            <a:normAutofit/>
          </a:bodyPr>
          <a:lstStyle/>
          <a:p>
            <a:pPr marL="0" indent="0">
              <a:buNone/>
            </a:pPr>
            <a:r>
              <a:rPr lang="en-US" sz="1500" b="1" dirty="0">
                <a:solidFill>
                  <a:srgbClr val="0F766E"/>
                </a:solidFill>
                <a:latin typeface="Noto Sans CJK JP" pitchFamily="34" charset="0"/>
                <a:ea typeface="Noto Sans CJK JP" pitchFamily="34" charset="-122"/>
                <a:cs typeface="Noto Sans CJK JP" pitchFamily="34" charset="-120"/>
              </a:rPr>
              <a:t>何が言えるか</a:t>
            </a:r>
            <a:endParaRPr lang="en-US" sz="1500" dirty="0"/>
          </a:p>
        </p:txBody>
      </p:sp>
      <p:sp>
        <p:nvSpPr>
          <p:cNvPr id="20" name="Text 17"/>
          <p:cNvSpPr/>
          <p:nvPr/>
        </p:nvSpPr>
        <p:spPr>
          <a:xfrm>
            <a:off x="7644384" y="3950208"/>
            <a:ext cx="3310128" cy="1280160"/>
          </a:xfrm>
          <a:prstGeom prst="rect">
            <a:avLst/>
          </a:prstGeom>
          <a:noFill/>
          <a:ln/>
        </p:spPr>
        <p:txBody>
          <a:bodyPr wrap="square" lIns="0" tIns="0" rIns="0" bIns="0" rtlCol="0" anchor="t">
            <a:normAutofit/>
          </a:bodyPr>
          <a:lstStyle/>
          <a:p>
            <a:pPr marL="0" indent="0">
              <a:buNone/>
            </a:pPr>
            <a:r>
              <a:rPr lang="en-US" sz="1560" dirty="0">
                <a:solidFill>
                  <a:srgbClr val="183B63"/>
                </a:solidFill>
                <a:latin typeface="Noto Sans CJK JP" pitchFamily="34" charset="0"/>
                <a:ea typeface="Noto Sans CJK JP" pitchFamily="34" charset="-122"/>
                <a:cs typeface="Noto Sans CJK JP" pitchFamily="34" charset="-120"/>
              </a:rPr>
              <a:t>処置前から両者が異なる動きをする兆候が観測されないので、parallel trends と整合的だと主張しやすい。</a:t>
            </a:r>
            <a:endParaRPr lang="en-US" sz="156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処置前の係数が 0 付近、処置後が上昇という形は、教科書的な event study の成功例である。</a:t>
            </a:r>
            <a:endParaRPr lang="en-US" sz="152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シミュレーション 2：処置時期がずれる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今度は staggered adoption にし、処置開始時点 G_i が 5,6,7,8 のいずれかに分かれる。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36</a:t>
            </a:r>
            <a:endParaRPr lang="en-US" sz="950" dirty="0"/>
          </a:p>
        </p:txBody>
      </p:sp>
      <p:sp>
        <p:nvSpPr>
          <p:cNvPr id="10" name="Shape 8"/>
          <p:cNvSpPr/>
          <p:nvPr/>
        </p:nvSpPr>
        <p:spPr>
          <a:xfrm>
            <a:off x="804672" y="1481328"/>
            <a:ext cx="3337560" cy="3611880"/>
          </a:xfrm>
          <a:prstGeom prst="roundRect">
            <a:avLst>
              <a:gd name="adj" fmla="val 3288"/>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591056"/>
            <a:ext cx="3063240" cy="256032"/>
          </a:xfrm>
          <a:prstGeom prst="rect">
            <a:avLst/>
          </a:prstGeom>
          <a:noFill/>
          <a:ln/>
        </p:spPr>
        <p:txBody>
          <a:bodyPr wrap="square" lIns="0" tIns="0" rIns="0" bIns="0" rtlCol="0" anchor="ctr">
            <a:normAutofit/>
          </a:bodyPr>
          <a:lstStyle/>
          <a:p>
            <a:pPr marL="0" indent="0">
              <a:buNone/>
            </a:pPr>
            <a:r>
              <a:rPr lang="en-US" sz="1600" b="1" dirty="0">
                <a:solidFill>
                  <a:srgbClr val="B78008"/>
                </a:solidFill>
                <a:latin typeface="Noto Sans CJK JP" pitchFamily="34" charset="0"/>
                <a:ea typeface="Noto Sans CJK JP" pitchFamily="34" charset="-122"/>
                <a:cs typeface="Noto Sans CJK JP" pitchFamily="34" charset="-120"/>
              </a:rPr>
              <a:t>設定</a:t>
            </a:r>
            <a:endParaRPr lang="en-US" sz="1600" dirty="0"/>
          </a:p>
        </p:txBody>
      </p:sp>
      <p:sp>
        <p:nvSpPr>
          <p:cNvPr id="12" name="Text 10"/>
          <p:cNvSpPr/>
          <p:nvPr/>
        </p:nvSpPr>
        <p:spPr>
          <a:xfrm>
            <a:off x="969264" y="1883664"/>
            <a:ext cx="3063240" cy="3118104"/>
          </a:xfrm>
          <a:prstGeom prst="rect">
            <a:avLst/>
          </a:prstGeom>
          <a:noFill/>
          <a:ln/>
        </p:spPr>
        <p:txBody>
          <a:bodyPr wrap="square" lIns="254" tIns="254" rIns="254" bIns="254" rtlCol="0" anchor="t">
            <a:normAutofit/>
          </a:bodyPr>
          <a:lstStyle/>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N=400, T=10 は同じ</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一部は G_i=5,6,7,8 のいずれかで順々に処置される</a:t>
            </a:r>
            <a:endParaRPr lang="en-US" sz="1620" dirty="0"/>
          </a:p>
          <a:p>
            <a:pPr marL="203200" indent="-203200">
              <a:buSzPct val="100000"/>
              <a:buChar char="•"/>
            </a:pPr>
            <a:r>
              <a:rPr lang="en-US" sz="1620" dirty="0">
                <a:solidFill>
                  <a:srgbClr val="183B63"/>
                </a:solidFill>
                <a:latin typeface="Noto Sans CJK JP" pitchFamily="34" charset="0"/>
                <a:ea typeface="Noto Sans CJK JP" pitchFamily="34" charset="-122"/>
                <a:cs typeface="Noto Sans CJK JP" pitchFamily="34" charset="-120"/>
              </a:rPr>
              <a:t>残りは最後まで未処置</a:t>
            </a:r>
            <a:endParaRPr lang="en-US" sz="1620" dirty="0"/>
          </a:p>
        </p:txBody>
      </p:sp>
      <p:sp>
        <p:nvSpPr>
          <p:cNvPr id="13" name="Shape 11"/>
          <p:cNvSpPr/>
          <p:nvPr/>
        </p:nvSpPr>
        <p:spPr>
          <a:xfrm>
            <a:off x="4389120" y="1481328"/>
            <a:ext cx="3749040" cy="3611880"/>
          </a:xfrm>
          <a:prstGeom prst="roundRect">
            <a:avLst>
              <a:gd name="adj" fmla="val 3038"/>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4" name="Shape 12"/>
          <p:cNvSpPr/>
          <p:nvPr/>
        </p:nvSpPr>
        <p:spPr>
          <a:xfrm>
            <a:off x="4498848" y="1591056"/>
            <a:ext cx="1783080" cy="219456"/>
          </a:xfrm>
          <a:prstGeom prst="roundRect">
            <a:avLst>
              <a:gd name="adj" fmla="val 33333"/>
            </a:avLst>
          </a:prstGeom>
          <a:solidFill>
            <a:srgbClr val="65A30D">
              <a:alpha val="12000"/>
            </a:srgbClr>
          </a:solidFill>
          <a:ln w="12700">
            <a:solidFill>
              <a:srgbClr val="65A30D"/>
            </a:solidFill>
            <a:prstDash val="solid"/>
          </a:ln>
        </p:spPr>
        <p:txBody>
          <a:bodyPr/>
          <a:lstStyle/>
          <a:p>
            <a:endParaRPr lang="ja-JP" altLang="en-US"/>
          </a:p>
        </p:txBody>
      </p:sp>
      <p:sp>
        <p:nvSpPr>
          <p:cNvPr id="15" name="Text 13"/>
          <p:cNvSpPr/>
          <p:nvPr/>
        </p:nvSpPr>
        <p:spPr>
          <a:xfrm>
            <a:off x="4526280" y="160020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65A30D"/>
                </a:solidFill>
                <a:latin typeface="Noto Sans CJK JP" pitchFamily="34" charset="0"/>
                <a:ea typeface="Noto Sans CJK JP" pitchFamily="34" charset="-122"/>
                <a:cs typeface="Noto Sans CJK JP" pitchFamily="34" charset="-120"/>
              </a:rPr>
              <a:t>staggered timing</a:t>
            </a:r>
            <a:endParaRPr lang="en-US" sz="950" dirty="0"/>
          </a:p>
        </p:txBody>
      </p:sp>
      <p:pic>
        <p:nvPicPr>
          <p:cNvPr id="16"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98848" y="1883664"/>
            <a:ext cx="3529584" cy="3099816"/>
          </a:xfrm>
          <a:prstGeom prst="rect">
            <a:avLst/>
          </a:prstGeom>
        </p:spPr>
      </p:pic>
      <p:sp>
        <p:nvSpPr>
          <p:cNvPr id="17" name="Shape 14"/>
          <p:cNvSpPr/>
          <p:nvPr/>
        </p:nvSpPr>
        <p:spPr>
          <a:xfrm>
            <a:off x="8394192" y="1481328"/>
            <a:ext cx="2697480" cy="3611880"/>
          </a:xfrm>
          <a:prstGeom prst="roundRect">
            <a:avLst>
              <a:gd name="adj" fmla="val 4068"/>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8" name="Text 15"/>
          <p:cNvSpPr/>
          <p:nvPr/>
        </p:nvSpPr>
        <p:spPr>
          <a:xfrm>
            <a:off x="8558784" y="1591056"/>
            <a:ext cx="2423160" cy="256032"/>
          </a:xfrm>
          <a:prstGeom prst="rect">
            <a:avLst/>
          </a:prstGeom>
          <a:noFill/>
          <a:ln/>
        </p:spPr>
        <p:txBody>
          <a:bodyPr wrap="square" lIns="0" tIns="0" rIns="0" bIns="0" rtlCol="0" anchor="ctr">
            <a:normAutofit/>
          </a:bodyPr>
          <a:lstStyle/>
          <a:p>
            <a:pPr marL="0" indent="0">
              <a:buNone/>
            </a:pPr>
            <a:r>
              <a:rPr lang="en-US" sz="1600" b="1" dirty="0">
                <a:solidFill>
                  <a:srgbClr val="7C3AED"/>
                </a:solidFill>
                <a:latin typeface="Noto Sans CJK JP" pitchFamily="34" charset="0"/>
                <a:ea typeface="Noto Sans CJK JP" pitchFamily="34" charset="-122"/>
                <a:cs typeface="Noto Sans CJK JP" pitchFamily="34" charset="-120"/>
              </a:rPr>
              <a:t>効果の形</a:t>
            </a:r>
            <a:endParaRPr lang="en-US" sz="1600" dirty="0"/>
          </a:p>
        </p:txBody>
      </p:sp>
      <p:sp>
        <p:nvSpPr>
          <p:cNvPr id="19" name="Text 16"/>
          <p:cNvSpPr/>
          <p:nvPr/>
        </p:nvSpPr>
        <p:spPr>
          <a:xfrm>
            <a:off x="8558784" y="1883664"/>
            <a:ext cx="2423160" cy="3118104"/>
          </a:xfrm>
          <a:prstGeom prst="rect">
            <a:avLst/>
          </a:prstGeom>
          <a:noFill/>
          <a:ln/>
        </p:spPr>
        <p:txBody>
          <a:bodyPr wrap="square" lIns="254" tIns="254" rIns="254" bIns="254" rtlCol="0" anchor="t">
            <a:normAutofit/>
          </a:bodyPr>
          <a:lstStyle/>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処置前の真の効果は 0</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処置後は relative time とともに効果が大きくなる</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つまり、timing が違う以外は前の DGP と同じである</a:t>
            </a:r>
            <a:endParaRPr lang="en-US" sz="1520" dirty="0"/>
          </a:p>
        </p:txBody>
      </p:sp>
      <p:sp>
        <p:nvSpPr>
          <p:cNvPr id="20"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1" name="Shape 18"/>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2"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真の parallel trends は保ったまま、処置時期だけをずらしても event study の見え方が変わることがある。</a:t>
            </a:r>
            <a:endParaRPr lang="en-US" sz="152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シミュレーション 2 の結果</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parallel trends を満たしていても、TWFE 型 event study は「ダメそうな図」を出すことがある。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B78008">
              <a:alpha val="12000"/>
            </a:srgbClr>
          </a:solidFill>
          <a:ln w="12700">
            <a:solidFill>
              <a:srgbClr val="B78008"/>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B78008"/>
                </a:solidFill>
                <a:latin typeface="Noto Sans CJK JP" pitchFamily="34" charset="0"/>
                <a:ea typeface="Noto Sans CJK JP" pitchFamily="34" charset="-122"/>
                <a:cs typeface="Noto Sans CJK JP" pitchFamily="34" charset="-120"/>
              </a:rPr>
              <a:t>Event study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37</a:t>
            </a:r>
            <a:endParaRPr lang="en-US" sz="950" dirty="0"/>
          </a:p>
        </p:txBody>
      </p:sp>
      <p:sp>
        <p:nvSpPr>
          <p:cNvPr id="10" name="Shape 8"/>
          <p:cNvSpPr/>
          <p:nvPr/>
        </p:nvSpPr>
        <p:spPr>
          <a:xfrm>
            <a:off x="804672" y="1426464"/>
            <a:ext cx="6400800" cy="3895344"/>
          </a:xfrm>
          <a:prstGeom prst="roundRect">
            <a:avLst>
              <a:gd name="adj" fmla="val 2817"/>
            </a:avLst>
          </a:prstGeom>
          <a:solidFill>
            <a:srgbClr val="FFFFFF"/>
          </a:solidFill>
          <a:ln w="12700">
            <a:solidFill>
              <a:srgbClr val="B7800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36192"/>
            <a:ext cx="1783080" cy="219456"/>
          </a:xfrm>
          <a:prstGeom prst="roundRect">
            <a:avLst>
              <a:gd name="adj" fmla="val 33333"/>
            </a:avLst>
          </a:prstGeom>
          <a:solidFill>
            <a:srgbClr val="B78008">
              <a:alpha val="12000"/>
            </a:srgbClr>
          </a:solidFill>
          <a:ln w="12700">
            <a:solidFill>
              <a:srgbClr val="B78008"/>
            </a:solidFill>
            <a:prstDash val="solid"/>
          </a:ln>
        </p:spPr>
        <p:txBody>
          <a:bodyPr/>
          <a:lstStyle/>
          <a:p>
            <a:endParaRPr lang="ja-JP" altLang="en-US"/>
          </a:p>
        </p:txBody>
      </p:sp>
      <p:sp>
        <p:nvSpPr>
          <p:cNvPr id="12" name="Text 10"/>
          <p:cNvSpPr/>
          <p:nvPr/>
        </p:nvSpPr>
        <p:spPr>
          <a:xfrm>
            <a:off x="941832" y="154533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B78008"/>
                </a:solidFill>
                <a:latin typeface="Noto Sans CJK JP" pitchFamily="34" charset="0"/>
                <a:ea typeface="Noto Sans CJK JP" pitchFamily="34" charset="-122"/>
                <a:cs typeface="Noto Sans CJK JP" pitchFamily="34" charset="-120"/>
              </a:rPr>
              <a:t>estimated event-study</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28800"/>
            <a:ext cx="6181344" cy="3383280"/>
          </a:xfrm>
          <a:prstGeom prst="rect">
            <a:avLst/>
          </a:prstGeom>
        </p:spPr>
      </p:pic>
      <p:sp>
        <p:nvSpPr>
          <p:cNvPr id="14" name="Shape 11"/>
          <p:cNvSpPr/>
          <p:nvPr/>
        </p:nvSpPr>
        <p:spPr>
          <a:xfrm>
            <a:off x="7479792" y="1426464"/>
            <a:ext cx="3584448" cy="1901952"/>
          </a:xfrm>
          <a:prstGeom prst="roundRect">
            <a:avLst>
              <a:gd name="adj" fmla="val 5769"/>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7479792" y="1426464"/>
            <a:ext cx="109728" cy="1901952"/>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16" name="Text 13"/>
          <p:cNvSpPr/>
          <p:nvPr/>
        </p:nvSpPr>
        <p:spPr>
          <a:xfrm>
            <a:off x="7680960" y="1572768"/>
            <a:ext cx="329184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なぜ驚くのか</a:t>
            </a:r>
            <a:endParaRPr lang="en-US" sz="1800" dirty="0"/>
          </a:p>
        </p:txBody>
      </p:sp>
      <p:sp>
        <p:nvSpPr>
          <p:cNvPr id="17" name="Text 14"/>
          <p:cNvSpPr/>
          <p:nvPr/>
        </p:nvSpPr>
        <p:spPr>
          <a:xfrm>
            <a:off x="7680960" y="1901952"/>
            <a:ext cx="3291840" cy="1335024"/>
          </a:xfrm>
          <a:prstGeom prst="rect">
            <a:avLst/>
          </a:prstGeom>
          <a:noFill/>
          <a:ln/>
        </p:spPr>
        <p:txBody>
          <a:bodyPr wrap="square" lIns="254" tIns="254" rIns="254" bIns="254" rtlCol="0" anchor="t">
            <a:normAutofit/>
          </a:bodyPr>
          <a:lstStyle/>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処置前の係数が全然 0 ではない</a:t>
            </a:r>
            <a:endParaRPr lang="en-US" sz="1580" dirty="0"/>
          </a:p>
          <a:p>
            <a:pPr marL="203200" indent="-203200">
              <a:buSzPct val="100000"/>
              <a:buChar char="•"/>
            </a:pPr>
            <a:r>
              <a:rPr lang="en-US" sz="1580" dirty="0">
                <a:solidFill>
                  <a:srgbClr val="183B63"/>
                </a:solidFill>
                <a:latin typeface="Noto Sans CJK JP" pitchFamily="34" charset="0"/>
                <a:ea typeface="Noto Sans CJK JP" pitchFamily="34" charset="-122"/>
                <a:cs typeface="Noto Sans CJK JP" pitchFamily="34" charset="-120"/>
              </a:rPr>
              <a:t>見た目には「処置前からズレていた」と言いたくなる</a:t>
            </a:r>
            <a:endParaRPr lang="en-US" sz="1580" dirty="0"/>
          </a:p>
        </p:txBody>
      </p:sp>
      <p:sp>
        <p:nvSpPr>
          <p:cNvPr id="18" name="Shape 15"/>
          <p:cNvSpPr/>
          <p:nvPr/>
        </p:nvSpPr>
        <p:spPr>
          <a:xfrm>
            <a:off x="7479792" y="3584448"/>
            <a:ext cx="3584448" cy="1737360"/>
          </a:xfrm>
          <a:prstGeom prst="roundRect">
            <a:avLst>
              <a:gd name="adj" fmla="val 6316"/>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7644384" y="3694176"/>
            <a:ext cx="3310128" cy="256032"/>
          </a:xfrm>
          <a:prstGeom prst="rect">
            <a:avLst/>
          </a:prstGeom>
          <a:noFill/>
          <a:ln/>
        </p:spPr>
        <p:txBody>
          <a:bodyPr wrap="square" lIns="0" tIns="0" rIns="0" bIns="0" rtlCol="0" anchor="ctr">
            <a:normAutofit/>
          </a:bodyPr>
          <a:lstStyle/>
          <a:p>
            <a:pPr marL="0" indent="0">
              <a:buNone/>
            </a:pPr>
            <a:r>
              <a:rPr lang="en-US" sz="1500" b="1" dirty="0">
                <a:solidFill>
                  <a:srgbClr val="7C3AED"/>
                </a:solidFill>
                <a:latin typeface="Noto Sans CJK JP" pitchFamily="34" charset="0"/>
                <a:ea typeface="Noto Sans CJK JP" pitchFamily="34" charset="-122"/>
                <a:cs typeface="Noto Sans CJK JP" pitchFamily="34" charset="-120"/>
              </a:rPr>
              <a:t>しかし真実は</a:t>
            </a:r>
            <a:endParaRPr lang="en-US" sz="1500" dirty="0"/>
          </a:p>
        </p:txBody>
      </p:sp>
      <p:sp>
        <p:nvSpPr>
          <p:cNvPr id="20" name="Text 17"/>
          <p:cNvSpPr/>
          <p:nvPr/>
        </p:nvSpPr>
        <p:spPr>
          <a:xfrm>
            <a:off x="7644384" y="4005072"/>
            <a:ext cx="3310128" cy="1225296"/>
          </a:xfrm>
          <a:prstGeom prst="rect">
            <a:avLst/>
          </a:prstGeom>
          <a:noFill/>
          <a:ln/>
        </p:spPr>
        <p:txBody>
          <a:bodyPr wrap="square" lIns="0" tIns="0" rIns="0" bIns="0" rtlCol="0" anchor="t">
            <a:normAutofit/>
          </a:bodyPr>
          <a:lstStyle/>
          <a:p>
            <a:pPr marL="0" indent="0">
              <a:buNone/>
            </a:pPr>
            <a:r>
              <a:rPr lang="en-US" sz="1560" dirty="0">
                <a:solidFill>
                  <a:srgbClr val="183B63"/>
                </a:solidFill>
                <a:latin typeface="Noto Sans CJK JP" pitchFamily="34" charset="0"/>
                <a:ea typeface="Noto Sans CJK JP" pitchFamily="34" charset="-122"/>
                <a:cs typeface="Noto Sans CJK JP" pitchFamily="34" charset="-120"/>
              </a:rPr>
              <a:t>実際には DGP で parallel trends を満たしている。問題は仮定ではなく、staggered adoption のもとでの比較の混ざり方である。</a:t>
            </a:r>
            <a:endParaRPr lang="en-US" sz="156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B78008"/>
          </a:solidFill>
          <a:ln w="12700">
            <a:solidFill>
              <a:srgbClr val="B78008">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この「見かけの pre-trend」が、後半で扱う staggered DiD 問題に直結する。</a:t>
            </a:r>
            <a:endParaRPr lang="en-US" sz="152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4" name="Text 2"/>
          <p:cNvSpPr/>
          <p:nvPr/>
        </p:nvSpPr>
        <p:spPr>
          <a:xfrm>
            <a:off x="786384" y="676656"/>
            <a:ext cx="1371600" cy="237744"/>
          </a:xfrm>
          <a:prstGeom prst="rect">
            <a:avLst/>
          </a:prstGeom>
          <a:noFill/>
          <a:ln/>
        </p:spPr>
        <p:txBody>
          <a:bodyPr wrap="square" lIns="0" tIns="0" rIns="0" bIns="0" rtlCol="0" anchor="ctr">
            <a:normAutofit/>
          </a:bodyPr>
          <a:lstStyle/>
          <a:p>
            <a:pPr marL="0" indent="0">
              <a:buNone/>
            </a:pPr>
            <a:r>
              <a:rPr lang="en-US" sz="1400" b="1" dirty="0">
                <a:solidFill>
                  <a:srgbClr val="D4DFEA"/>
                </a:solidFill>
                <a:latin typeface="Noto Sans CJK JP" pitchFamily="34" charset="0"/>
                <a:ea typeface="Noto Sans CJK JP" pitchFamily="34" charset="-122"/>
                <a:cs typeface="Noto Sans CJK JP" pitchFamily="34" charset="-120"/>
              </a:rPr>
              <a:t>Lecture 7</a:t>
            </a:r>
            <a:endParaRPr lang="en-US" sz="1400" dirty="0"/>
          </a:p>
        </p:txBody>
      </p:sp>
      <p:sp>
        <p:nvSpPr>
          <p:cNvPr id="5" name="Text 3"/>
          <p:cNvSpPr/>
          <p:nvPr/>
        </p:nvSpPr>
        <p:spPr>
          <a:xfrm>
            <a:off x="786384" y="1115568"/>
            <a:ext cx="6217920" cy="566928"/>
          </a:xfrm>
          <a:prstGeom prst="rect">
            <a:avLst/>
          </a:prstGeom>
          <a:noFill/>
          <a:ln/>
        </p:spPr>
        <p:txBody>
          <a:bodyPr wrap="square" lIns="0" tIns="0" rIns="0" bIns="0" rtlCol="0" anchor="ctr">
            <a:normAutofit/>
          </a:bodyPr>
          <a:lstStyle/>
          <a:p>
            <a:pPr marL="0" indent="0">
              <a:buNone/>
            </a:pPr>
            <a:r>
              <a:rPr lang="en-US" sz="3100" b="1" dirty="0">
                <a:solidFill>
                  <a:srgbClr val="FFFFFF"/>
                </a:solidFill>
                <a:latin typeface="Noto Serif CJK JP" pitchFamily="34" charset="0"/>
                <a:ea typeface="Noto Serif CJK JP" pitchFamily="34" charset="-122"/>
                <a:cs typeface="Noto Serif CJK JP" pitchFamily="34" charset="-120"/>
              </a:rPr>
              <a:t>Staggered DiD</a:t>
            </a:r>
            <a:endParaRPr lang="en-US" sz="3100" dirty="0"/>
          </a:p>
        </p:txBody>
      </p:sp>
      <p:sp>
        <p:nvSpPr>
          <p:cNvPr id="6" name="Shape 4"/>
          <p:cNvSpPr/>
          <p:nvPr/>
        </p:nvSpPr>
        <p:spPr>
          <a:xfrm>
            <a:off x="804672" y="1847088"/>
            <a:ext cx="1554480" cy="0"/>
          </a:xfrm>
          <a:prstGeom prst="line">
            <a:avLst/>
          </a:prstGeom>
          <a:noFill/>
          <a:ln w="12700">
            <a:solidFill>
              <a:srgbClr val="7C3AED"/>
            </a:solidFill>
            <a:prstDash val="solid"/>
          </a:ln>
        </p:spPr>
        <p:txBody>
          <a:bodyPr/>
          <a:lstStyle/>
          <a:p>
            <a:endParaRPr lang="ja-JP" altLang="en-US"/>
          </a:p>
        </p:txBody>
      </p:sp>
      <p:sp>
        <p:nvSpPr>
          <p:cNvPr id="7" name="Text 5"/>
          <p:cNvSpPr/>
          <p:nvPr/>
        </p:nvSpPr>
        <p:spPr>
          <a:xfrm>
            <a:off x="804672" y="2029968"/>
            <a:ext cx="6217920" cy="438912"/>
          </a:xfrm>
          <a:prstGeom prst="rect">
            <a:avLst/>
          </a:prstGeom>
          <a:noFill/>
          <a:ln/>
        </p:spPr>
        <p:txBody>
          <a:bodyPr wrap="square" lIns="0" tIns="0" rIns="0" bIns="0" rtlCol="0" anchor="t">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処置時期が単位ごとにずれると、β が何を比較しているのかを一度解剖し直す必要がある。</a:t>
            </a:r>
            <a:endParaRPr lang="en-US" sz="1580" dirty="0"/>
          </a:p>
        </p:txBody>
      </p:sp>
      <p:sp>
        <p:nvSpPr>
          <p:cNvPr id="8" name="Shape 6"/>
          <p:cNvSpPr/>
          <p:nvPr/>
        </p:nvSpPr>
        <p:spPr>
          <a:xfrm>
            <a:off x="7388352" y="1078992"/>
            <a:ext cx="3977640" cy="4434840"/>
          </a:xfrm>
          <a:prstGeom prst="roundRect">
            <a:avLst>
              <a:gd name="adj" fmla="val 2759"/>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9" name="Text 7"/>
          <p:cNvSpPr/>
          <p:nvPr/>
        </p:nvSpPr>
        <p:spPr>
          <a:xfrm>
            <a:off x="7552944" y="1188720"/>
            <a:ext cx="3703320" cy="256032"/>
          </a:xfrm>
          <a:prstGeom prst="rect">
            <a:avLst/>
          </a:prstGeom>
          <a:noFill/>
          <a:ln/>
        </p:spPr>
        <p:txBody>
          <a:bodyPr wrap="square" lIns="0" tIns="0" rIns="0" bIns="0" rtlCol="0" anchor="ctr">
            <a:normAutofit/>
          </a:bodyPr>
          <a:lstStyle/>
          <a:p>
            <a:pPr marL="0" indent="0">
              <a:buNone/>
            </a:pPr>
            <a:r>
              <a:rPr lang="en-US" sz="1800" b="1" dirty="0">
                <a:solidFill>
                  <a:srgbClr val="7C3AED"/>
                </a:solidFill>
                <a:latin typeface="Noto Sans CJK JP" pitchFamily="34" charset="0"/>
                <a:ea typeface="Noto Sans CJK JP" pitchFamily="34" charset="-122"/>
                <a:cs typeface="Noto Sans CJK JP" pitchFamily="34" charset="-120"/>
              </a:rPr>
              <a:t>この部で押さえること</a:t>
            </a:r>
            <a:endParaRPr lang="en-US" sz="1800" dirty="0"/>
          </a:p>
        </p:txBody>
      </p:sp>
      <p:sp>
        <p:nvSpPr>
          <p:cNvPr id="10" name="Text 8"/>
          <p:cNvSpPr/>
          <p:nvPr/>
        </p:nvSpPr>
        <p:spPr>
          <a:xfrm>
            <a:off x="7552944" y="1481328"/>
            <a:ext cx="3703320" cy="394106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TWFE DiD は何をしていたのか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自然な基本単位は ATT(g,t) である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Callaway &amp; Sant’Anna の発想まで押さえる</a:t>
            </a:r>
            <a:endParaRPr lang="en-US" sz="1710" dirty="0"/>
          </a:p>
        </p:txBody>
      </p:sp>
      <p:sp>
        <p:nvSpPr>
          <p:cNvPr id="11" name="Text 9"/>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12" name="Text 10"/>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38</a:t>
            </a:r>
            <a:endParaRPr lang="en-US" sz="95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長く標準だったのは TWFE DiD である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見た目に自然な 1 本の回帰式だが、その β をどう読むかが問題になる。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39</a:t>
            </a:r>
            <a:endParaRPr lang="en-US" sz="950" dirty="0"/>
          </a:p>
        </p:txBody>
      </p:sp>
      <p:sp>
        <p:nvSpPr>
          <p:cNvPr id="10" name="Shape 8"/>
          <p:cNvSpPr/>
          <p:nvPr/>
        </p:nvSpPr>
        <p:spPr>
          <a:xfrm>
            <a:off x="841248" y="1536192"/>
            <a:ext cx="4754880" cy="932688"/>
          </a:xfrm>
          <a:prstGeom prst="roundRect">
            <a:avLst>
              <a:gd name="adj" fmla="val 11765"/>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45920"/>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78408"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TWFE regression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05840" y="1946439"/>
            <a:ext cx="4425696" cy="349939"/>
          </a:xfrm>
          <a:prstGeom prst="rect">
            <a:avLst/>
          </a:prstGeom>
        </p:spPr>
      </p:pic>
      <p:sp>
        <p:nvSpPr>
          <p:cNvPr id="14" name="Shape 11"/>
          <p:cNvSpPr/>
          <p:nvPr/>
        </p:nvSpPr>
        <p:spPr>
          <a:xfrm>
            <a:off x="841248" y="2706624"/>
            <a:ext cx="4754880" cy="2377440"/>
          </a:xfrm>
          <a:prstGeom prst="roundRect">
            <a:avLst>
              <a:gd name="adj" fmla="val 4615"/>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5" name="Text 12"/>
          <p:cNvSpPr/>
          <p:nvPr/>
        </p:nvSpPr>
        <p:spPr>
          <a:xfrm>
            <a:off x="1005840" y="2816352"/>
            <a:ext cx="4480560" cy="256032"/>
          </a:xfrm>
          <a:prstGeom prst="rect">
            <a:avLst/>
          </a:prstGeom>
          <a:noFill/>
          <a:ln/>
        </p:spPr>
        <p:txBody>
          <a:bodyPr wrap="square" lIns="0" tIns="0" rIns="0" bIns="0" rtlCol="0" anchor="ctr">
            <a:normAutofit/>
          </a:bodyPr>
          <a:lstStyle/>
          <a:p>
            <a:pPr marL="0" indent="0">
              <a:buNone/>
            </a:pPr>
            <a:r>
              <a:rPr lang="en-US" sz="1600" b="1" dirty="0">
                <a:solidFill>
                  <a:srgbClr val="7C3AED"/>
                </a:solidFill>
                <a:latin typeface="Noto Sans CJK JP" pitchFamily="34" charset="0"/>
                <a:ea typeface="Noto Sans CJK JP" pitchFamily="34" charset="-122"/>
                <a:cs typeface="Noto Sans CJK JP" pitchFamily="34" charset="-120"/>
              </a:rPr>
              <a:t>長く標準だった理由</a:t>
            </a:r>
            <a:endParaRPr lang="en-US" sz="1600" dirty="0"/>
          </a:p>
        </p:txBody>
      </p:sp>
      <p:sp>
        <p:nvSpPr>
          <p:cNvPr id="16" name="Text 13"/>
          <p:cNvSpPr/>
          <p:nvPr/>
        </p:nvSpPr>
        <p:spPr>
          <a:xfrm>
            <a:off x="1005840" y="3108960"/>
            <a:ext cx="4480560" cy="1883664"/>
          </a:xfrm>
          <a:prstGeom prst="rect">
            <a:avLst/>
          </a:prstGeom>
          <a:noFill/>
          <a:ln/>
        </p:spPr>
        <p:txBody>
          <a:bodyPr wrap="square" lIns="254" tIns="254" rIns="254" bIns="254" rtlCol="0" anchor="t">
            <a:normAutofit/>
          </a:bodyPr>
          <a:lstStyle/>
          <a:p>
            <a:pPr marL="203200" indent="-203200">
              <a:buSzPct val="100000"/>
              <a:buChar char="•"/>
            </a:pPr>
            <a:r>
              <a:rPr lang="en-US" sz="1610" dirty="0">
                <a:solidFill>
                  <a:srgbClr val="183B63"/>
                </a:solidFill>
                <a:latin typeface="Noto Sans CJK JP" pitchFamily="34" charset="0"/>
                <a:ea typeface="Noto Sans CJK JP" pitchFamily="34" charset="-122"/>
                <a:cs typeface="Noto Sans CJK JP" pitchFamily="34" charset="-120"/>
              </a:rPr>
              <a:t>unit 固定効果で不変の群間差を落とせる</a:t>
            </a:r>
            <a:endParaRPr lang="en-US" sz="1610" dirty="0"/>
          </a:p>
          <a:p>
            <a:pPr marL="203200" indent="-203200">
              <a:buSzPct val="100000"/>
              <a:buChar char="•"/>
            </a:pPr>
            <a:r>
              <a:rPr lang="en-US" sz="1610" dirty="0">
                <a:solidFill>
                  <a:srgbClr val="183B63"/>
                </a:solidFill>
                <a:latin typeface="Noto Sans CJK JP" pitchFamily="34" charset="0"/>
                <a:ea typeface="Noto Sans CJK JP" pitchFamily="34" charset="-122"/>
                <a:cs typeface="Noto Sans CJK JP" pitchFamily="34" charset="-120"/>
              </a:rPr>
              <a:t>時点固定効果で共通の時間ショックを落とせる</a:t>
            </a:r>
            <a:endParaRPr lang="en-US" sz="1610" dirty="0"/>
          </a:p>
          <a:p>
            <a:pPr marL="203200" indent="-203200">
              <a:buSzPct val="100000"/>
              <a:buChar char="•"/>
            </a:pPr>
            <a:r>
              <a:rPr lang="en-US" sz="1610" dirty="0">
                <a:solidFill>
                  <a:srgbClr val="183B63"/>
                </a:solidFill>
                <a:latin typeface="Noto Sans CJK JP" pitchFamily="34" charset="0"/>
                <a:ea typeface="Noto Sans CJK JP" pitchFamily="34" charset="-122"/>
                <a:cs typeface="Noto Sans CJK JP" pitchFamily="34" charset="-120"/>
              </a:rPr>
              <a:t>D_it の係数 β を処置効果として読みたくなる</a:t>
            </a:r>
            <a:endParaRPr lang="en-US" sz="1610" dirty="0"/>
          </a:p>
        </p:txBody>
      </p:sp>
      <p:sp>
        <p:nvSpPr>
          <p:cNvPr id="17" name="Shape 14"/>
          <p:cNvSpPr/>
          <p:nvPr/>
        </p:nvSpPr>
        <p:spPr>
          <a:xfrm>
            <a:off x="5943600" y="1536192"/>
            <a:ext cx="5166360" cy="3566160"/>
          </a:xfrm>
          <a:prstGeom prst="roundRect">
            <a:avLst>
              <a:gd name="adj" fmla="val 3077"/>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8" name="Shape 15"/>
          <p:cNvSpPr/>
          <p:nvPr/>
        </p:nvSpPr>
        <p:spPr>
          <a:xfrm>
            <a:off x="6053328" y="1645920"/>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9" name="Text 16"/>
          <p:cNvSpPr/>
          <p:nvPr/>
        </p:nvSpPr>
        <p:spPr>
          <a:xfrm>
            <a:off x="6080760" y="165506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staggered adoption</a:t>
            </a:r>
            <a:endParaRPr lang="en-US" sz="950" dirty="0"/>
          </a:p>
        </p:txBody>
      </p:sp>
      <p:pic>
        <p:nvPicPr>
          <p:cNvPr id="2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053328" y="1938528"/>
            <a:ext cx="4946904" cy="3054096"/>
          </a:xfrm>
          <a:prstGeom prst="rect">
            <a:avLst/>
          </a:prstGeom>
        </p:spPr>
      </p:pic>
      <p:sp>
        <p:nvSpPr>
          <p:cNvPr id="21"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8"/>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3"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問題は式の見た目ではなく、「β がどの 2×2 比較を混ぜたものか」である。</a:t>
            </a:r>
            <a:endParaRPr lang="en-US" sz="152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4" name="Text 2"/>
          <p:cNvSpPr/>
          <p:nvPr/>
        </p:nvSpPr>
        <p:spPr>
          <a:xfrm>
            <a:off x="786384" y="676656"/>
            <a:ext cx="1371600" cy="237744"/>
          </a:xfrm>
          <a:prstGeom prst="rect">
            <a:avLst/>
          </a:prstGeom>
          <a:noFill/>
          <a:ln/>
        </p:spPr>
        <p:txBody>
          <a:bodyPr wrap="square" lIns="0" tIns="0" rIns="0" bIns="0" rtlCol="0" anchor="ctr">
            <a:normAutofit/>
          </a:bodyPr>
          <a:lstStyle/>
          <a:p>
            <a:pPr marL="0" indent="0">
              <a:buNone/>
            </a:pPr>
            <a:r>
              <a:rPr lang="en-US" sz="1400" b="1" dirty="0">
                <a:solidFill>
                  <a:srgbClr val="D4DFEA"/>
                </a:solidFill>
                <a:latin typeface="Noto Sans CJK JP" pitchFamily="34" charset="0"/>
                <a:ea typeface="Noto Sans CJK JP" pitchFamily="34" charset="-122"/>
                <a:cs typeface="Noto Sans CJK JP" pitchFamily="34" charset="-120"/>
              </a:rPr>
              <a:t>Lecture 7</a:t>
            </a:r>
            <a:endParaRPr lang="en-US" sz="1400" dirty="0"/>
          </a:p>
        </p:txBody>
      </p:sp>
      <p:sp>
        <p:nvSpPr>
          <p:cNvPr id="5" name="Text 3"/>
          <p:cNvSpPr/>
          <p:nvPr/>
        </p:nvSpPr>
        <p:spPr>
          <a:xfrm>
            <a:off x="786384" y="1115568"/>
            <a:ext cx="6217920" cy="566928"/>
          </a:xfrm>
          <a:prstGeom prst="rect">
            <a:avLst/>
          </a:prstGeom>
          <a:noFill/>
          <a:ln/>
        </p:spPr>
        <p:txBody>
          <a:bodyPr wrap="square" lIns="0" tIns="0" rIns="0" bIns="0" rtlCol="0" anchor="ctr">
            <a:normAutofit/>
          </a:bodyPr>
          <a:lstStyle/>
          <a:p>
            <a:pPr marL="0" indent="0">
              <a:buNone/>
            </a:pPr>
            <a:r>
              <a:rPr lang="en-US" sz="3100" b="1" dirty="0">
                <a:solidFill>
                  <a:srgbClr val="FFFFFF"/>
                </a:solidFill>
                <a:latin typeface="Noto Serif CJK JP" pitchFamily="34" charset="0"/>
                <a:ea typeface="Noto Serif CJK JP" pitchFamily="34" charset="-122"/>
                <a:cs typeface="Noto Serif CJK JP" pitchFamily="34" charset="-120"/>
              </a:rPr>
              <a:t>導入：官僚として政策効果を報告する</a:t>
            </a:r>
            <a:endParaRPr lang="en-US" sz="3100" dirty="0"/>
          </a:p>
        </p:txBody>
      </p:sp>
      <p:sp>
        <p:nvSpPr>
          <p:cNvPr id="6" name="Shape 4"/>
          <p:cNvSpPr/>
          <p:nvPr/>
        </p:nvSpPr>
        <p:spPr>
          <a:xfrm>
            <a:off x="804672" y="1847088"/>
            <a:ext cx="1554480" cy="0"/>
          </a:xfrm>
          <a:prstGeom prst="line">
            <a:avLst/>
          </a:prstGeom>
          <a:noFill/>
          <a:ln w="12700">
            <a:solidFill>
              <a:srgbClr val="0F766E"/>
            </a:solidFill>
            <a:prstDash val="solid"/>
          </a:ln>
        </p:spPr>
        <p:txBody>
          <a:bodyPr/>
          <a:lstStyle/>
          <a:p>
            <a:endParaRPr lang="ja-JP" altLang="en-US"/>
          </a:p>
        </p:txBody>
      </p:sp>
      <p:sp>
        <p:nvSpPr>
          <p:cNvPr id="7" name="Text 5"/>
          <p:cNvSpPr/>
          <p:nvPr/>
        </p:nvSpPr>
        <p:spPr>
          <a:xfrm>
            <a:off x="804672" y="2029968"/>
            <a:ext cx="6217920" cy="438912"/>
          </a:xfrm>
          <a:prstGeom prst="rect">
            <a:avLst/>
          </a:prstGeom>
          <a:noFill/>
          <a:ln/>
        </p:spPr>
        <p:txBody>
          <a:bodyPr wrap="square" lIns="0" tIns="0" rIns="0" bIns="0" rtlCol="0" anchor="t">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まず「なぜ差を二回取るのか」という直感を、失敗する比較から押さえる。</a:t>
            </a:r>
            <a:endParaRPr lang="en-US" sz="1580" dirty="0"/>
          </a:p>
        </p:txBody>
      </p:sp>
      <p:sp>
        <p:nvSpPr>
          <p:cNvPr id="8" name="Shape 6"/>
          <p:cNvSpPr/>
          <p:nvPr/>
        </p:nvSpPr>
        <p:spPr>
          <a:xfrm>
            <a:off x="7388352" y="1078992"/>
            <a:ext cx="3977640" cy="4434840"/>
          </a:xfrm>
          <a:prstGeom prst="roundRect">
            <a:avLst>
              <a:gd name="adj" fmla="val 275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9" name="Text 7"/>
          <p:cNvSpPr/>
          <p:nvPr/>
        </p:nvSpPr>
        <p:spPr>
          <a:xfrm>
            <a:off x="7552944" y="1188720"/>
            <a:ext cx="3703320" cy="256032"/>
          </a:xfrm>
          <a:prstGeom prst="rect">
            <a:avLst/>
          </a:prstGeom>
          <a:noFill/>
          <a:ln/>
        </p:spPr>
        <p:txBody>
          <a:bodyPr wrap="square" lIns="0" tIns="0" rIns="0" bIns="0" rtlCol="0" anchor="ctr">
            <a:normAutofit/>
          </a:bodyPr>
          <a:lstStyle/>
          <a:p>
            <a:pPr marL="0" indent="0">
              <a:buNone/>
            </a:pPr>
            <a:r>
              <a:rPr lang="en-US" sz="1800" b="1" dirty="0">
                <a:solidFill>
                  <a:srgbClr val="0F766E"/>
                </a:solidFill>
                <a:latin typeface="Noto Sans CJK JP" pitchFamily="34" charset="0"/>
                <a:ea typeface="Noto Sans CJK JP" pitchFamily="34" charset="-122"/>
                <a:cs typeface="Noto Sans CJK JP" pitchFamily="34" charset="-120"/>
              </a:rPr>
              <a:t>この部で押さえること</a:t>
            </a:r>
            <a:endParaRPr lang="en-US" sz="1800" dirty="0"/>
          </a:p>
        </p:txBody>
      </p:sp>
      <p:sp>
        <p:nvSpPr>
          <p:cNvPr id="10" name="Text 8"/>
          <p:cNvSpPr/>
          <p:nvPr/>
        </p:nvSpPr>
        <p:spPr>
          <a:xfrm>
            <a:off x="7552944" y="1481328"/>
            <a:ext cx="3703320" cy="394106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前後比較だけでは時間変化が混ざる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政策後の群間比較だけでは、もともとの差が混ざる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両方の弱点を同時に除こうとするのが DiD</a:t>
            </a:r>
            <a:endParaRPr lang="en-US" sz="1710" dirty="0"/>
          </a:p>
        </p:txBody>
      </p:sp>
      <p:sp>
        <p:nvSpPr>
          <p:cNvPr id="11" name="Text 9"/>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12" name="Text 10"/>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4</a:t>
            </a:r>
            <a:endParaRPr lang="en-US" sz="95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まず知りたい量をはっきり書く</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staggered DiD では、cohort と時点を区別した効果 ATT(g,t) を基本単位として考える。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40</a:t>
            </a:r>
            <a:endParaRPr lang="en-US" sz="950" dirty="0"/>
          </a:p>
        </p:txBody>
      </p:sp>
      <p:sp>
        <p:nvSpPr>
          <p:cNvPr id="10" name="Shape 8"/>
          <p:cNvSpPr/>
          <p:nvPr/>
        </p:nvSpPr>
        <p:spPr>
          <a:xfrm>
            <a:off x="804672" y="1572768"/>
            <a:ext cx="5394960" cy="3529584"/>
          </a:xfrm>
          <a:prstGeom prst="roundRect">
            <a:avLst>
              <a:gd name="adj" fmla="val 3109"/>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82496"/>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9164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group-time effects</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975104"/>
            <a:ext cx="5175504" cy="3017520"/>
          </a:xfrm>
          <a:prstGeom prst="rect">
            <a:avLst/>
          </a:prstGeom>
        </p:spPr>
      </p:pic>
      <p:sp>
        <p:nvSpPr>
          <p:cNvPr id="14" name="Shape 11"/>
          <p:cNvSpPr/>
          <p:nvPr/>
        </p:nvSpPr>
        <p:spPr>
          <a:xfrm>
            <a:off x="6492240" y="1645920"/>
            <a:ext cx="4572000" cy="1115568"/>
          </a:xfrm>
          <a:prstGeom prst="roundRect">
            <a:avLst>
              <a:gd name="adj" fmla="val 9836"/>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601968" y="1755648"/>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6" name="Text 13"/>
          <p:cNvSpPr/>
          <p:nvPr/>
        </p:nvSpPr>
        <p:spPr>
          <a:xfrm>
            <a:off x="6629400" y="176479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definition</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656832" y="2206954"/>
            <a:ext cx="4242816" cy="231244"/>
          </a:xfrm>
          <a:prstGeom prst="rect">
            <a:avLst/>
          </a:prstGeom>
        </p:spPr>
      </p:pic>
      <p:sp>
        <p:nvSpPr>
          <p:cNvPr id="18" name="Shape 14"/>
          <p:cNvSpPr/>
          <p:nvPr/>
        </p:nvSpPr>
        <p:spPr>
          <a:xfrm>
            <a:off x="6492240" y="3035808"/>
            <a:ext cx="4572000" cy="2066544"/>
          </a:xfrm>
          <a:prstGeom prst="roundRect">
            <a:avLst>
              <a:gd name="adj" fmla="val 5310"/>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6492240" y="3035808"/>
            <a:ext cx="109728" cy="206654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0" name="Text 16"/>
          <p:cNvSpPr/>
          <p:nvPr/>
        </p:nvSpPr>
        <p:spPr>
          <a:xfrm>
            <a:off x="6693408" y="3182112"/>
            <a:ext cx="427939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どう読むか</a:t>
            </a:r>
            <a:endParaRPr lang="en-US" sz="1800" dirty="0"/>
          </a:p>
        </p:txBody>
      </p:sp>
      <p:sp>
        <p:nvSpPr>
          <p:cNvPr id="21" name="Text 17"/>
          <p:cNvSpPr/>
          <p:nvPr/>
        </p:nvSpPr>
        <p:spPr>
          <a:xfrm>
            <a:off x="6693408" y="3511296"/>
            <a:ext cx="4279392" cy="1499616"/>
          </a:xfrm>
          <a:prstGeom prst="rect">
            <a:avLst/>
          </a:prstGeom>
          <a:noFill/>
          <a:ln/>
        </p:spPr>
        <p:txBody>
          <a:bodyPr wrap="square" lIns="254" tIns="254" rIns="254" bIns="254" rtlCol="0" anchor="t">
            <a:normAutofit/>
          </a:bodyPr>
          <a:lstStyle/>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G_i=g である unit、つまり時点 g に初めて処置を受けた cohort を固定する。</a:t>
            </a:r>
            <a:endParaRPr lang="en-US" sz="1540" dirty="0"/>
          </a:p>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その cohort が時点 t に受けている平均処置効果を見る。</a:t>
            </a:r>
            <a:endParaRPr lang="en-US" sz="1540" dirty="0"/>
          </a:p>
        </p:txBody>
      </p:sp>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「まず β」ではなく、「まず ATT(g,t)」と考えるのが現代的な出発点である。</a:t>
            </a:r>
            <a:endParaRPr lang="en-US" sz="152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基本となる parallel trends の書き方</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比較対象が時点ごとに変わるので、parallel trends も少し一般的な形で書く必要がある。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41</a:t>
            </a:r>
            <a:endParaRPr lang="en-US" sz="950" dirty="0"/>
          </a:p>
        </p:txBody>
      </p:sp>
      <p:sp>
        <p:nvSpPr>
          <p:cNvPr id="10" name="Shape 8"/>
          <p:cNvSpPr/>
          <p:nvPr/>
        </p:nvSpPr>
        <p:spPr>
          <a:xfrm>
            <a:off x="786384" y="1572768"/>
            <a:ext cx="5806440" cy="1225296"/>
          </a:xfrm>
          <a:prstGeom prst="roundRect">
            <a:avLst>
              <a:gd name="adj" fmla="val 8955"/>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896112" y="1682496"/>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23544" y="169164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generalized PT</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50976" y="2179805"/>
            <a:ext cx="5477256" cy="248966"/>
          </a:xfrm>
          <a:prstGeom prst="rect">
            <a:avLst/>
          </a:prstGeom>
        </p:spPr>
      </p:pic>
      <p:sp>
        <p:nvSpPr>
          <p:cNvPr id="14" name="Shape 11"/>
          <p:cNvSpPr/>
          <p:nvPr/>
        </p:nvSpPr>
        <p:spPr>
          <a:xfrm>
            <a:off x="786384" y="3054096"/>
            <a:ext cx="5806440" cy="2084832"/>
          </a:xfrm>
          <a:prstGeom prst="roundRect">
            <a:avLst>
              <a:gd name="adj" fmla="val 5263"/>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896112" y="3163824"/>
            <a:ext cx="1783080" cy="219456"/>
          </a:xfrm>
          <a:prstGeom prst="roundRect">
            <a:avLst>
              <a:gd name="adj" fmla="val 33333"/>
            </a:avLst>
          </a:prstGeom>
          <a:solidFill>
            <a:srgbClr val="65A30D">
              <a:alpha val="12000"/>
            </a:srgbClr>
          </a:solidFill>
          <a:ln w="12700">
            <a:solidFill>
              <a:srgbClr val="65A30D"/>
            </a:solidFill>
            <a:prstDash val="solid"/>
          </a:ln>
        </p:spPr>
        <p:txBody>
          <a:bodyPr/>
          <a:lstStyle/>
          <a:p>
            <a:endParaRPr lang="ja-JP" altLang="en-US"/>
          </a:p>
        </p:txBody>
      </p:sp>
      <p:sp>
        <p:nvSpPr>
          <p:cNvPr id="16" name="Text 13"/>
          <p:cNvSpPr/>
          <p:nvPr/>
        </p:nvSpPr>
        <p:spPr>
          <a:xfrm>
            <a:off x="923544" y="3172968"/>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65A30D"/>
                </a:solidFill>
                <a:latin typeface="Noto Sans CJK JP" pitchFamily="34" charset="0"/>
                <a:ea typeface="Noto Sans CJK JP" pitchFamily="34" charset="-122"/>
                <a:cs typeface="Noto Sans CJK JP" pitchFamily="34" charset="-120"/>
              </a:rPr>
              <a:t>comparison set</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96112" y="3456432"/>
            <a:ext cx="5586984" cy="1572768"/>
          </a:xfrm>
          <a:prstGeom prst="rect">
            <a:avLst/>
          </a:prstGeom>
        </p:spPr>
      </p:pic>
      <p:sp>
        <p:nvSpPr>
          <p:cNvPr id="18" name="Shape 14"/>
          <p:cNvSpPr/>
          <p:nvPr/>
        </p:nvSpPr>
        <p:spPr>
          <a:xfrm>
            <a:off x="6858000" y="1572768"/>
            <a:ext cx="4224528" cy="3566160"/>
          </a:xfrm>
          <a:prstGeom prst="roundRect">
            <a:avLst>
              <a:gd name="adj" fmla="val 3077"/>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6858000" y="1572768"/>
            <a:ext cx="109728" cy="3566160"/>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0" name="Text 16"/>
          <p:cNvSpPr/>
          <p:nvPr/>
        </p:nvSpPr>
        <p:spPr>
          <a:xfrm>
            <a:off x="7059168" y="1719072"/>
            <a:ext cx="393192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意味</a:t>
            </a:r>
            <a:endParaRPr lang="en-US" sz="1800" dirty="0"/>
          </a:p>
        </p:txBody>
      </p:sp>
      <p:sp>
        <p:nvSpPr>
          <p:cNvPr id="21" name="Text 17"/>
          <p:cNvSpPr/>
          <p:nvPr/>
        </p:nvSpPr>
        <p:spPr>
          <a:xfrm>
            <a:off x="7059168" y="2048256"/>
            <a:ext cx="3931920" cy="2999232"/>
          </a:xfrm>
          <a:prstGeom prst="rect">
            <a:avLst/>
          </a:prstGeom>
          <a:noFill/>
          <a:ln/>
        </p:spPr>
        <p:txBody>
          <a:bodyPr wrap="square" lIns="254" tIns="254" rIns="254" bIns="254" rtlCol="0" anchor="t">
            <a:normAutofit/>
          </a:bodyPr>
          <a:lstStyle/>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将来 g 期に処置される cohort は、処置される前の時点 t では、その時点でまだ未処置の人たちと平均的には同じトレンドで動いていた。</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右辺の G_i&gt;t は、「時点 t になってもまだ処置を受けていない単位」を意味する。</a:t>
            </a:r>
            <a:endParaRPr lang="en-US" sz="1520" dirty="0"/>
          </a:p>
        </p:txBody>
      </p:sp>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staggered DiD で自然な control は、常に「その時点でまだ未処置の unit」である。</a:t>
            </a:r>
            <a:endParaRPr lang="en-US" sz="152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比較対象は時点ごとに変わる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たとえば cohort g=4 を考えると、t=2 と t=3 で control set は同じではない。</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42</a:t>
            </a:r>
            <a:endParaRPr lang="en-US" sz="950" dirty="0"/>
          </a:p>
        </p:txBody>
      </p:sp>
      <p:sp>
        <p:nvSpPr>
          <p:cNvPr id="10" name="Shape 8"/>
          <p:cNvSpPr/>
          <p:nvPr/>
        </p:nvSpPr>
        <p:spPr>
          <a:xfrm>
            <a:off x="804672" y="1517904"/>
            <a:ext cx="3383280" cy="1645920"/>
          </a:xfrm>
          <a:prstGeom prst="roundRect">
            <a:avLst>
              <a:gd name="adj" fmla="val 6667"/>
            </a:avLst>
          </a:prstGeom>
          <a:solidFill>
            <a:srgbClr val="FFFFFF"/>
          </a:solidFill>
          <a:ln w="12700">
            <a:solidFill>
              <a:srgbClr val="65A30D"/>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969264" y="1627632"/>
            <a:ext cx="3108960" cy="256032"/>
          </a:xfrm>
          <a:prstGeom prst="rect">
            <a:avLst/>
          </a:prstGeom>
          <a:noFill/>
          <a:ln/>
        </p:spPr>
        <p:txBody>
          <a:bodyPr wrap="square" lIns="0" tIns="0" rIns="0" bIns="0" rtlCol="0" anchor="ctr">
            <a:normAutofit/>
          </a:bodyPr>
          <a:lstStyle/>
          <a:p>
            <a:pPr marL="0" indent="0">
              <a:buNone/>
            </a:pPr>
            <a:r>
              <a:rPr lang="en-US" sz="1600" b="1" dirty="0">
                <a:solidFill>
                  <a:srgbClr val="65A30D"/>
                </a:solidFill>
                <a:latin typeface="Noto Sans CJK JP" pitchFamily="34" charset="0"/>
                <a:ea typeface="Noto Sans CJK JP" pitchFamily="34" charset="-122"/>
                <a:cs typeface="Noto Sans CJK JP" pitchFamily="34" charset="-120"/>
              </a:rPr>
              <a:t>t=2 のとき</a:t>
            </a:r>
            <a:endParaRPr lang="en-US" sz="1600" dirty="0"/>
          </a:p>
        </p:txBody>
      </p:sp>
      <p:sp>
        <p:nvSpPr>
          <p:cNvPr id="12" name="Text 10"/>
          <p:cNvSpPr/>
          <p:nvPr/>
        </p:nvSpPr>
        <p:spPr>
          <a:xfrm>
            <a:off x="969264" y="1920240"/>
            <a:ext cx="3108960" cy="1152144"/>
          </a:xfrm>
          <a:prstGeom prst="rect">
            <a:avLst/>
          </a:prstGeom>
          <a:noFill/>
          <a:ln/>
        </p:spPr>
        <p:txBody>
          <a:bodyPr wrap="square" lIns="254" tIns="254" rIns="254" bIns="254" rtlCol="0" anchor="t">
            <a:normAutofit/>
          </a:bodyPr>
          <a:lstStyle/>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g=4 の cohort はまだ未処置</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比較対象は G_i&gt;2 の unit</a:t>
            </a:r>
            <a:endParaRPr lang="en-US" sz="1800" dirty="0"/>
          </a:p>
        </p:txBody>
      </p:sp>
      <p:sp>
        <p:nvSpPr>
          <p:cNvPr id="13" name="Shape 11"/>
          <p:cNvSpPr/>
          <p:nvPr/>
        </p:nvSpPr>
        <p:spPr>
          <a:xfrm>
            <a:off x="804672" y="3456432"/>
            <a:ext cx="3383280" cy="1645920"/>
          </a:xfrm>
          <a:prstGeom prst="roundRect">
            <a:avLst>
              <a:gd name="adj" fmla="val 6667"/>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969264" y="3566160"/>
            <a:ext cx="310896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t=3 のとき</a:t>
            </a:r>
            <a:endParaRPr lang="en-US" sz="1600" dirty="0"/>
          </a:p>
        </p:txBody>
      </p:sp>
      <p:sp>
        <p:nvSpPr>
          <p:cNvPr id="15" name="Text 13"/>
          <p:cNvSpPr/>
          <p:nvPr/>
        </p:nvSpPr>
        <p:spPr>
          <a:xfrm>
            <a:off x="969264" y="3858768"/>
            <a:ext cx="3108960" cy="1152144"/>
          </a:xfrm>
          <a:prstGeom prst="rect">
            <a:avLst/>
          </a:prstGeom>
          <a:noFill/>
          <a:ln/>
        </p:spPr>
        <p:txBody>
          <a:bodyPr wrap="square" lIns="254" tIns="254" rIns="254" bIns="254" rtlCol="0" anchor="t">
            <a:normAutofit/>
          </a:bodyPr>
          <a:lstStyle/>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g=4 の cohort はまだ未処置</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比較対象は G_i&gt;3 の unit</a:t>
            </a:r>
            <a:endParaRPr lang="en-US" sz="1800" dirty="0"/>
          </a:p>
        </p:txBody>
      </p:sp>
      <p:sp>
        <p:nvSpPr>
          <p:cNvPr id="16" name="Shape 14"/>
          <p:cNvSpPr/>
          <p:nvPr/>
        </p:nvSpPr>
        <p:spPr>
          <a:xfrm>
            <a:off x="4443984" y="1517904"/>
            <a:ext cx="6620256" cy="3584448"/>
          </a:xfrm>
          <a:prstGeom prst="roundRect">
            <a:avLst>
              <a:gd name="adj" fmla="val 3061"/>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7" name="Shape 15"/>
          <p:cNvSpPr/>
          <p:nvPr/>
        </p:nvSpPr>
        <p:spPr>
          <a:xfrm>
            <a:off x="4553712" y="1627632"/>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8" name="Text 16"/>
          <p:cNvSpPr/>
          <p:nvPr/>
        </p:nvSpPr>
        <p:spPr>
          <a:xfrm>
            <a:off x="4581144" y="163677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time-varying controls</a:t>
            </a:r>
            <a:endParaRPr lang="en-US" sz="950" dirty="0"/>
          </a:p>
        </p:txBody>
      </p:sp>
      <p:pic>
        <p:nvPicPr>
          <p:cNvPr id="19"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553712" y="1920240"/>
            <a:ext cx="6400800" cy="3072384"/>
          </a:xfrm>
          <a:prstGeom prst="rect">
            <a:avLst/>
          </a:prstGeom>
        </p:spPr>
      </p:pic>
      <p:sp>
        <p:nvSpPr>
          <p:cNvPr id="20"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1" name="Shape 18"/>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2"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同じ cohort を見ていても、calendar time が変わると自然な control set も変わる。</a:t>
            </a:r>
            <a:endParaRPr lang="en-US" sz="152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なぜ「まだ未処置の単位」を比較対象にするのか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already-treated の unit は、もはや untreated counterfactual を表していない。</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43</a:t>
            </a:r>
            <a:endParaRPr lang="en-US" sz="950" dirty="0"/>
          </a:p>
        </p:txBody>
      </p:sp>
      <p:sp>
        <p:nvSpPr>
          <p:cNvPr id="10" name="Shape 8"/>
          <p:cNvSpPr/>
          <p:nvPr/>
        </p:nvSpPr>
        <p:spPr>
          <a:xfrm>
            <a:off x="841248" y="1572768"/>
            <a:ext cx="5349240" cy="3456432"/>
          </a:xfrm>
          <a:prstGeom prst="roundRect">
            <a:avLst>
              <a:gd name="adj" fmla="val 3175"/>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82496"/>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78408" y="169164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natural vs problematic</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50976" y="1975104"/>
            <a:ext cx="5129784" cy="2944368"/>
          </a:xfrm>
          <a:prstGeom prst="rect">
            <a:avLst/>
          </a:prstGeom>
        </p:spPr>
      </p:pic>
      <p:sp>
        <p:nvSpPr>
          <p:cNvPr id="14" name="Shape 11"/>
          <p:cNvSpPr/>
          <p:nvPr/>
        </p:nvSpPr>
        <p:spPr>
          <a:xfrm>
            <a:off x="6492240" y="1572768"/>
            <a:ext cx="4572000" cy="1828800"/>
          </a:xfrm>
          <a:prstGeom prst="roundRect">
            <a:avLst>
              <a:gd name="adj" fmla="val 6000"/>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6492240" y="1572768"/>
            <a:ext cx="109728" cy="1828800"/>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16" name="Text 13"/>
          <p:cNvSpPr/>
          <p:nvPr/>
        </p:nvSpPr>
        <p:spPr>
          <a:xfrm>
            <a:off x="6693408" y="1719072"/>
            <a:ext cx="427939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問題の核心</a:t>
            </a:r>
            <a:endParaRPr lang="en-US" sz="1800" dirty="0"/>
          </a:p>
        </p:txBody>
      </p:sp>
      <p:sp>
        <p:nvSpPr>
          <p:cNvPr id="17" name="Text 14"/>
          <p:cNvSpPr/>
          <p:nvPr/>
        </p:nvSpPr>
        <p:spPr>
          <a:xfrm>
            <a:off x="6693408" y="2048256"/>
            <a:ext cx="4279392" cy="1261872"/>
          </a:xfrm>
          <a:prstGeom prst="rect">
            <a:avLst/>
          </a:prstGeom>
          <a:noFill/>
          <a:ln/>
        </p:spPr>
        <p:txBody>
          <a:bodyPr wrap="square" lIns="254" tIns="254" rIns="254" bIns="254" rtlCol="0" anchor="t">
            <a:normAutofit/>
          </a:bodyPr>
          <a:lstStyle/>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treated と untreated の比較は自然だが、treated と already-treated の比較は不自然である。</a:t>
            </a:r>
            <a:endParaRPr lang="en-US" sz="1540" dirty="0"/>
          </a:p>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後者では、比較対象そのものがすでに処置の影響を受けているかもしれない。</a:t>
            </a:r>
            <a:endParaRPr lang="en-US" sz="1540" dirty="0"/>
          </a:p>
        </p:txBody>
      </p:sp>
      <p:sp>
        <p:nvSpPr>
          <p:cNvPr id="18" name="Shape 15"/>
          <p:cNvSpPr/>
          <p:nvPr/>
        </p:nvSpPr>
        <p:spPr>
          <a:xfrm>
            <a:off x="6492240" y="3621024"/>
            <a:ext cx="4572000" cy="1005840"/>
          </a:xfrm>
          <a:prstGeom prst="roundRect">
            <a:avLst>
              <a:gd name="adj" fmla="val 10909"/>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Shape 16"/>
          <p:cNvSpPr/>
          <p:nvPr/>
        </p:nvSpPr>
        <p:spPr>
          <a:xfrm>
            <a:off x="6601968" y="3730752"/>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0" name="Text 17"/>
          <p:cNvSpPr/>
          <p:nvPr/>
        </p:nvSpPr>
        <p:spPr>
          <a:xfrm>
            <a:off x="6629400" y="373989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natural control</a:t>
            </a:r>
            <a:endParaRPr lang="en-US" sz="950" dirty="0"/>
          </a:p>
        </p:txBody>
      </p:sp>
      <p:pic>
        <p:nvPicPr>
          <p:cNvPr id="2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023053" y="4005072"/>
            <a:ext cx="1510374" cy="475488"/>
          </a:xfrm>
          <a:prstGeom prst="rect">
            <a:avLst/>
          </a:prstGeom>
        </p:spPr>
      </p:pic>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staggered DiD の比較対象として自然なのは、その時点ではまだ未処置の unit である。</a:t>
            </a:r>
            <a:endParaRPr lang="en-US" sz="152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2 つの cohort・3 時点の簡単な例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小さい例で見ても、いつ比較が自然で、いつ不自然になるかが分かる。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44</a:t>
            </a:r>
            <a:endParaRPr lang="en-US" sz="950" dirty="0"/>
          </a:p>
        </p:txBody>
      </p:sp>
      <p:sp>
        <p:nvSpPr>
          <p:cNvPr id="10" name="Shape 8"/>
          <p:cNvSpPr/>
          <p:nvPr/>
        </p:nvSpPr>
        <p:spPr>
          <a:xfrm>
            <a:off x="804672" y="1536192"/>
            <a:ext cx="4480560" cy="2468880"/>
          </a:xfrm>
          <a:prstGeom prst="roundRect">
            <a:avLst>
              <a:gd name="adj" fmla="val 4444"/>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45920"/>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55064"/>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cohort A / cohort B</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938528"/>
            <a:ext cx="4261104" cy="1956816"/>
          </a:xfrm>
          <a:prstGeom prst="rect">
            <a:avLst/>
          </a:prstGeom>
        </p:spPr>
      </p:pic>
      <p:sp>
        <p:nvSpPr>
          <p:cNvPr id="14" name="Shape 11"/>
          <p:cNvSpPr/>
          <p:nvPr/>
        </p:nvSpPr>
        <p:spPr>
          <a:xfrm>
            <a:off x="804672" y="4224528"/>
            <a:ext cx="4480560" cy="859536"/>
          </a:xfrm>
          <a:prstGeom prst="roundRect">
            <a:avLst>
              <a:gd name="adj" fmla="val 12766"/>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914400" y="4334256"/>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16" name="Text 13"/>
          <p:cNvSpPr/>
          <p:nvPr/>
        </p:nvSpPr>
        <p:spPr>
          <a:xfrm>
            <a:off x="941832" y="434340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at t=2</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69264" y="4653285"/>
            <a:ext cx="4151376" cy="239766"/>
          </a:xfrm>
          <a:prstGeom prst="rect">
            <a:avLst/>
          </a:prstGeom>
        </p:spPr>
      </p:pic>
      <p:sp>
        <p:nvSpPr>
          <p:cNvPr id="18" name="Shape 14"/>
          <p:cNvSpPr/>
          <p:nvPr/>
        </p:nvSpPr>
        <p:spPr>
          <a:xfrm>
            <a:off x="5559552" y="1536192"/>
            <a:ext cx="5504688" cy="2468880"/>
          </a:xfrm>
          <a:prstGeom prst="roundRect">
            <a:avLst>
              <a:gd name="adj" fmla="val 4444"/>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5559552" y="1536192"/>
            <a:ext cx="109728" cy="2468880"/>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0" name="Text 16"/>
          <p:cNvSpPr/>
          <p:nvPr/>
        </p:nvSpPr>
        <p:spPr>
          <a:xfrm>
            <a:off x="5760720" y="1682496"/>
            <a:ext cx="5212080"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どこが自然か</a:t>
            </a:r>
            <a:endParaRPr lang="en-US" sz="1800" dirty="0"/>
          </a:p>
        </p:txBody>
      </p:sp>
      <p:sp>
        <p:nvSpPr>
          <p:cNvPr id="21" name="Text 17"/>
          <p:cNvSpPr/>
          <p:nvPr/>
        </p:nvSpPr>
        <p:spPr>
          <a:xfrm>
            <a:off x="5760720" y="2011680"/>
            <a:ext cx="5212080" cy="1901952"/>
          </a:xfrm>
          <a:prstGeom prst="rect">
            <a:avLst/>
          </a:prstGeom>
          <a:noFill/>
          <a:ln/>
        </p:spPr>
        <p:txBody>
          <a:bodyPr wrap="square" lIns="254" tIns="254" rIns="254" bIns="254" rtlCol="0" anchor="t">
            <a:normAutofit/>
          </a:bodyPr>
          <a:lstStyle/>
          <a:p>
            <a:pPr marL="203200" indent="-203200">
              <a:buSzPct val="100000"/>
              <a:buChar char="•"/>
            </a:pPr>
            <a:r>
              <a:rPr lang="en-US" sz="1540" dirty="0">
                <a:solidFill>
                  <a:srgbClr val="183B63"/>
                </a:solidFill>
                <a:latin typeface="Noto Sans CJK JP" pitchFamily="34" charset="0"/>
                <a:ea typeface="Noto Sans CJK JP" pitchFamily="34" charset="-122"/>
                <a:cs typeface="Noto Sans CJK JP" pitchFamily="34" charset="-120"/>
              </a:rPr>
              <a:t>時点 2 では、A は treated、B はまだ untreated。ここでの A 対 B 比較は自然な 2群2期 DiD であり、ATT(2,2) を識別する。</a:t>
            </a:r>
            <a:endParaRPr lang="en-US" sz="1540" dirty="0"/>
          </a:p>
        </p:txBody>
      </p:sp>
      <p:sp>
        <p:nvSpPr>
          <p:cNvPr id="22" name="Shape 18"/>
          <p:cNvSpPr/>
          <p:nvPr/>
        </p:nvSpPr>
        <p:spPr>
          <a:xfrm>
            <a:off x="5559552" y="4224528"/>
            <a:ext cx="5504688" cy="859536"/>
          </a:xfrm>
          <a:prstGeom prst="roundRect">
            <a:avLst>
              <a:gd name="adj" fmla="val 12766"/>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23" name="Text 19"/>
          <p:cNvSpPr/>
          <p:nvPr/>
        </p:nvSpPr>
        <p:spPr>
          <a:xfrm>
            <a:off x="5724144" y="4334256"/>
            <a:ext cx="5230368"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どこが難しくなるか</a:t>
            </a:r>
            <a:endParaRPr lang="en-US" sz="1500" dirty="0"/>
          </a:p>
        </p:txBody>
      </p:sp>
      <p:sp>
        <p:nvSpPr>
          <p:cNvPr id="24" name="Text 20"/>
          <p:cNvSpPr/>
          <p:nvPr/>
        </p:nvSpPr>
        <p:spPr>
          <a:xfrm>
            <a:off x="5724144" y="4645152"/>
            <a:ext cx="5230368" cy="347472"/>
          </a:xfrm>
          <a:prstGeom prst="rect">
            <a:avLst/>
          </a:prstGeom>
          <a:noFill/>
          <a:ln/>
        </p:spPr>
        <p:txBody>
          <a:bodyPr wrap="square" lIns="0" tIns="0" rIns="0" bIns="0" rtlCol="0" anchor="t">
            <a:normAutofit/>
          </a:bodyPr>
          <a:lstStyle/>
          <a:p>
            <a:pPr marL="0" indent="0">
              <a:buNone/>
            </a:pPr>
            <a:r>
              <a:rPr lang="en-US" sz="1590" dirty="0">
                <a:solidFill>
                  <a:srgbClr val="183B63"/>
                </a:solidFill>
                <a:latin typeface="Noto Sans CJK JP" pitchFamily="34" charset="0"/>
                <a:ea typeface="Noto Sans CJK JP" pitchFamily="34" charset="-122"/>
                <a:cs typeface="Noto Sans CJK JP" pitchFamily="34" charset="-120"/>
              </a:rPr>
              <a:t>時点 3 では A も B も両方 treated なので、互いを untreated control として使うのはきれいではない。</a:t>
            </a:r>
            <a:endParaRPr lang="en-US" sz="1590" dirty="0"/>
          </a:p>
        </p:txBody>
      </p:sp>
      <p:sp>
        <p:nvSpPr>
          <p:cNvPr id="25" name="Shape 21"/>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6" name="Shape 22"/>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7" name="Text 23"/>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ある時点では自然だった比較が、別の時点では不自然になる。これが staggered DiD を難しくしている。</a:t>
            </a:r>
            <a:endParaRPr lang="en-US" sz="152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TWFE 回帰は何をしていたのか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β は 1 つの clean な効果ではなく、いくつもの 2×2 比較を自動的に混ぜ合わせたものになる。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45</a:t>
            </a:r>
            <a:endParaRPr lang="en-US" sz="950" dirty="0"/>
          </a:p>
        </p:txBody>
      </p:sp>
      <p:sp>
        <p:nvSpPr>
          <p:cNvPr id="10" name="Shape 8"/>
          <p:cNvSpPr/>
          <p:nvPr/>
        </p:nvSpPr>
        <p:spPr>
          <a:xfrm>
            <a:off x="804672" y="1517904"/>
            <a:ext cx="5486400" cy="914400"/>
          </a:xfrm>
          <a:prstGeom prst="roundRect">
            <a:avLst>
              <a:gd name="adj" fmla="val 12000"/>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27632"/>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3677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2-cohort/3-period decomposition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223399" y="1901952"/>
            <a:ext cx="2648946" cy="384048"/>
          </a:xfrm>
          <a:prstGeom prst="rect">
            <a:avLst/>
          </a:prstGeom>
        </p:spPr>
      </p:pic>
      <p:sp>
        <p:nvSpPr>
          <p:cNvPr id="14" name="Shape 11"/>
          <p:cNvSpPr/>
          <p:nvPr/>
        </p:nvSpPr>
        <p:spPr>
          <a:xfrm>
            <a:off x="804672" y="2651760"/>
            <a:ext cx="5486400" cy="2432304"/>
          </a:xfrm>
          <a:prstGeom prst="roundRect">
            <a:avLst>
              <a:gd name="adj" fmla="val 4511"/>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804672" y="2651760"/>
            <a:ext cx="109728" cy="243230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16" name="Text 13"/>
          <p:cNvSpPr/>
          <p:nvPr/>
        </p:nvSpPr>
        <p:spPr>
          <a:xfrm>
            <a:off x="1005840" y="2798064"/>
            <a:ext cx="519379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この式が言っていること</a:t>
            </a:r>
            <a:endParaRPr lang="en-US" sz="1800" dirty="0"/>
          </a:p>
        </p:txBody>
      </p:sp>
      <p:sp>
        <p:nvSpPr>
          <p:cNvPr id="17" name="Text 14"/>
          <p:cNvSpPr/>
          <p:nvPr/>
        </p:nvSpPr>
        <p:spPr>
          <a:xfrm>
            <a:off x="1005840" y="3127248"/>
            <a:ext cx="5193792" cy="1865376"/>
          </a:xfrm>
          <a:prstGeom prst="rect">
            <a:avLst/>
          </a:prstGeom>
          <a:noFill/>
          <a:ln/>
        </p:spPr>
        <p:txBody>
          <a:bodyPr wrap="square" lIns="254" tIns="254" rIns="254" bIns="254" rtlCol="0" anchor="t">
            <a:normAutofit/>
          </a:bodyPr>
          <a:lstStyle/>
          <a:p>
            <a:pPr marL="203200" indent="-203200">
              <a:buSzPct val="100000"/>
              <a:buChar char="•"/>
            </a:pPr>
            <a:r>
              <a:rPr lang="en-US" sz="1530" dirty="0">
                <a:solidFill>
                  <a:srgbClr val="183B63"/>
                </a:solidFill>
                <a:latin typeface="Noto Sans CJK JP" pitchFamily="34" charset="0"/>
                <a:ea typeface="Noto Sans CJK JP" pitchFamily="34" charset="-122"/>
                <a:cs typeface="Noto Sans CJK JP" pitchFamily="34" charset="-120"/>
              </a:rPr>
              <a:t>(Δ_2−Δ_1) は、A が treated・B が not-yet-treated の自然な比較である。</a:t>
            </a:r>
            <a:endParaRPr lang="en-US" sz="1530" dirty="0"/>
          </a:p>
          <a:p>
            <a:pPr marL="203200" indent="-203200">
              <a:buSzPct val="100000"/>
              <a:buChar char="•"/>
            </a:pPr>
            <a:r>
              <a:rPr lang="en-US" sz="1530" dirty="0">
                <a:solidFill>
                  <a:srgbClr val="183B63"/>
                </a:solidFill>
                <a:latin typeface="Noto Sans CJK JP" pitchFamily="34" charset="0"/>
                <a:ea typeface="Noto Sans CJK JP" pitchFamily="34" charset="-122"/>
                <a:cs typeface="Noto Sans CJK JP" pitchFamily="34" charset="-120"/>
              </a:rPr>
              <a:t>(Δ_3−Δ_2) では、すでに処置済みの A が B の comparison に入ってしまう。</a:t>
            </a:r>
            <a:endParaRPr lang="en-US" sz="1530" dirty="0"/>
          </a:p>
        </p:txBody>
      </p:sp>
      <p:sp>
        <p:nvSpPr>
          <p:cNvPr id="18" name="Shape 15"/>
          <p:cNvSpPr/>
          <p:nvPr/>
        </p:nvSpPr>
        <p:spPr>
          <a:xfrm>
            <a:off x="6565392" y="1517904"/>
            <a:ext cx="4517136" cy="3584448"/>
          </a:xfrm>
          <a:prstGeom prst="roundRect">
            <a:avLst>
              <a:gd name="adj" fmla="val 3061"/>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9" name="Shape 16"/>
          <p:cNvSpPr/>
          <p:nvPr/>
        </p:nvSpPr>
        <p:spPr>
          <a:xfrm>
            <a:off x="6675120" y="1627632"/>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20" name="Text 17"/>
          <p:cNvSpPr/>
          <p:nvPr/>
        </p:nvSpPr>
        <p:spPr>
          <a:xfrm>
            <a:off x="6702552" y="163677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mixing comparisons</a:t>
            </a:r>
            <a:endParaRPr lang="en-US" sz="950" dirty="0"/>
          </a:p>
        </p:txBody>
      </p:sp>
      <p:pic>
        <p:nvPicPr>
          <p:cNvPr id="21"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675120" y="1920240"/>
            <a:ext cx="4297680" cy="3072384"/>
          </a:xfrm>
          <a:prstGeom prst="rect">
            <a:avLst/>
          </a:prstGeom>
        </p:spPr>
      </p:pic>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処置効果が cohort や event time で異質だと、TWFE の β を単純な平均処置効果として読むのは危険である。</a:t>
            </a:r>
            <a:endParaRPr lang="en-US" sz="152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staggered DiD で自然に考えるべき推定量</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まず ATT(g,t) を識別し、必要ならそれを平均して summary を作る。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46</a:t>
            </a:r>
            <a:endParaRPr lang="en-US" sz="950" dirty="0"/>
          </a:p>
        </p:txBody>
      </p:sp>
      <p:sp>
        <p:nvSpPr>
          <p:cNvPr id="10" name="Shape 8"/>
          <p:cNvSpPr/>
          <p:nvPr/>
        </p:nvSpPr>
        <p:spPr>
          <a:xfrm>
            <a:off x="804672" y="1517904"/>
            <a:ext cx="4370832" cy="3584448"/>
          </a:xfrm>
          <a:prstGeom prst="roundRect">
            <a:avLst>
              <a:gd name="adj" fmla="val 3061"/>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27632"/>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36776"/>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group-time ATT</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920240"/>
            <a:ext cx="4151376" cy="3072384"/>
          </a:xfrm>
          <a:prstGeom prst="rect">
            <a:avLst/>
          </a:prstGeom>
        </p:spPr>
      </p:pic>
      <p:sp>
        <p:nvSpPr>
          <p:cNvPr id="14" name="Shape 11"/>
          <p:cNvSpPr/>
          <p:nvPr/>
        </p:nvSpPr>
        <p:spPr>
          <a:xfrm>
            <a:off x="5440680" y="1591056"/>
            <a:ext cx="5623560" cy="914400"/>
          </a:xfrm>
          <a:prstGeom prst="roundRect">
            <a:avLst>
              <a:gd name="adj" fmla="val 1200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5550408" y="1700784"/>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16" name="Text 13"/>
          <p:cNvSpPr/>
          <p:nvPr/>
        </p:nvSpPr>
        <p:spPr>
          <a:xfrm>
            <a:off x="5577840" y="1709928"/>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group-time DiD</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05272" y="2042596"/>
            <a:ext cx="5294376" cy="249063"/>
          </a:xfrm>
          <a:prstGeom prst="rect">
            <a:avLst/>
          </a:prstGeom>
        </p:spPr>
      </p:pic>
      <p:sp>
        <p:nvSpPr>
          <p:cNvPr id="18" name="Shape 14"/>
          <p:cNvSpPr/>
          <p:nvPr/>
        </p:nvSpPr>
        <p:spPr>
          <a:xfrm>
            <a:off x="5440680" y="2761488"/>
            <a:ext cx="5623560" cy="859536"/>
          </a:xfrm>
          <a:prstGeom prst="roundRect">
            <a:avLst>
              <a:gd name="adj" fmla="val 12766"/>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5550408" y="2871216"/>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20" name="Text 16"/>
          <p:cNvSpPr/>
          <p:nvPr/>
        </p:nvSpPr>
        <p:spPr>
          <a:xfrm>
            <a:off x="5577840" y="288036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average over t</a:t>
            </a:r>
            <a:endParaRPr lang="en-US" sz="950" dirty="0"/>
          </a:p>
        </p:txBody>
      </p:sp>
      <p:pic>
        <p:nvPicPr>
          <p:cNvPr id="21"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333807" y="3145536"/>
            <a:ext cx="1837306" cy="329184"/>
          </a:xfrm>
          <a:prstGeom prst="rect">
            <a:avLst/>
          </a:prstGeom>
        </p:spPr>
      </p:pic>
      <p:sp>
        <p:nvSpPr>
          <p:cNvPr id="22" name="Shape 17"/>
          <p:cNvSpPr/>
          <p:nvPr/>
        </p:nvSpPr>
        <p:spPr>
          <a:xfrm>
            <a:off x="5440680" y="3877056"/>
            <a:ext cx="5623560" cy="859536"/>
          </a:xfrm>
          <a:prstGeom prst="roundRect">
            <a:avLst>
              <a:gd name="adj" fmla="val 12766"/>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23" name="Shape 18"/>
          <p:cNvSpPr/>
          <p:nvPr/>
        </p:nvSpPr>
        <p:spPr>
          <a:xfrm>
            <a:off x="5550408" y="3986784"/>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24" name="Text 19"/>
          <p:cNvSpPr/>
          <p:nvPr/>
        </p:nvSpPr>
        <p:spPr>
          <a:xfrm>
            <a:off x="5577840" y="3995928"/>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overall average</a:t>
            </a:r>
            <a:endParaRPr lang="en-US" sz="950" dirty="0"/>
          </a:p>
        </p:txBody>
      </p:sp>
      <p:pic>
        <p:nvPicPr>
          <p:cNvPr id="25"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069694" y="4261104"/>
            <a:ext cx="2365532" cy="329184"/>
          </a:xfrm>
          <a:prstGeom prst="rect">
            <a:avLst/>
          </a:prstGeom>
        </p:spPr>
      </p:pic>
      <p:sp>
        <p:nvSpPr>
          <p:cNvPr id="26" name="Shape 2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7" name="Shape 21"/>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8" name="Text 2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何を平均しているのかを明示できることが、ATT(g,t) から出発する方法の強みである。</a:t>
            </a:r>
            <a:endParaRPr lang="en-US" sz="152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7">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staggered DiD における event study の注意</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相対時点ダミーをそのまま TWFE 回帰に入れると、already-treated が comparison に混ざる問題はやはり残る。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47</a:t>
            </a:r>
            <a:endParaRPr lang="en-US" sz="950" dirty="0"/>
          </a:p>
        </p:txBody>
      </p:sp>
      <p:sp>
        <p:nvSpPr>
          <p:cNvPr id="10" name="Shape 8"/>
          <p:cNvSpPr/>
          <p:nvPr/>
        </p:nvSpPr>
        <p:spPr>
          <a:xfrm>
            <a:off x="804672" y="1481328"/>
            <a:ext cx="6236208" cy="3767328"/>
          </a:xfrm>
          <a:prstGeom prst="roundRect">
            <a:avLst>
              <a:gd name="adj" fmla="val 2913"/>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591056"/>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00200"/>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TWFE event study</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883664"/>
            <a:ext cx="6016752" cy="3255264"/>
          </a:xfrm>
          <a:prstGeom prst="rect">
            <a:avLst/>
          </a:prstGeom>
        </p:spPr>
      </p:pic>
      <p:sp>
        <p:nvSpPr>
          <p:cNvPr id="14" name="Shape 11"/>
          <p:cNvSpPr/>
          <p:nvPr/>
        </p:nvSpPr>
        <p:spPr>
          <a:xfrm>
            <a:off x="7315200" y="1481328"/>
            <a:ext cx="3749040" cy="1956816"/>
          </a:xfrm>
          <a:prstGeom prst="roundRect">
            <a:avLst>
              <a:gd name="adj" fmla="val 5607"/>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7315200" y="1481328"/>
            <a:ext cx="109728" cy="1956816"/>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16" name="Text 13"/>
          <p:cNvSpPr/>
          <p:nvPr/>
        </p:nvSpPr>
        <p:spPr>
          <a:xfrm>
            <a:off x="7516368" y="1627632"/>
            <a:ext cx="345643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なぜ pre-period が歪むのか</a:t>
            </a:r>
            <a:endParaRPr lang="en-US" sz="1800" dirty="0"/>
          </a:p>
        </p:txBody>
      </p:sp>
      <p:sp>
        <p:nvSpPr>
          <p:cNvPr id="17" name="Text 14"/>
          <p:cNvSpPr/>
          <p:nvPr/>
        </p:nvSpPr>
        <p:spPr>
          <a:xfrm>
            <a:off x="7516368" y="1956816"/>
            <a:ext cx="3456432" cy="1389888"/>
          </a:xfrm>
          <a:prstGeom prst="rect">
            <a:avLst/>
          </a:prstGeom>
          <a:noFill/>
          <a:ln/>
        </p:spPr>
        <p:txBody>
          <a:bodyPr wrap="square" lIns="254" tIns="254" rIns="254" bIns="254" rtlCol="0" anchor="t">
            <a:normAutofit/>
          </a:bodyPr>
          <a:lstStyle/>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処置時期がずれると、relative time ごとの係数に natural な comparison と problematic な comparison が混ざる。</a:t>
            </a:r>
            <a:endParaRPr lang="en-US" sz="1520" dirty="0"/>
          </a:p>
          <a:p>
            <a:pPr marL="203200" indent="-203200">
              <a:buSzPct val="100000"/>
              <a:buChar char="•"/>
            </a:pPr>
            <a:r>
              <a:rPr lang="en-US" sz="1520" dirty="0">
                <a:solidFill>
                  <a:srgbClr val="183B63"/>
                </a:solidFill>
                <a:latin typeface="Noto Sans CJK JP" pitchFamily="34" charset="0"/>
                <a:ea typeface="Noto Sans CJK JP" pitchFamily="34" charset="-122"/>
                <a:cs typeface="Noto Sans CJK JP" pitchFamily="34" charset="-120"/>
              </a:rPr>
              <a:t>その結果、true pre-trend が 0 でも、見かけ上の pre-trend が出ることがある。</a:t>
            </a:r>
            <a:endParaRPr lang="en-US" sz="1520" dirty="0"/>
          </a:p>
        </p:txBody>
      </p:sp>
      <p:sp>
        <p:nvSpPr>
          <p:cNvPr id="18" name="Shape 15"/>
          <p:cNvSpPr/>
          <p:nvPr/>
        </p:nvSpPr>
        <p:spPr>
          <a:xfrm>
            <a:off x="7315200" y="3694176"/>
            <a:ext cx="3749040" cy="1554480"/>
          </a:xfrm>
          <a:prstGeom prst="roundRect">
            <a:avLst>
              <a:gd name="adj" fmla="val 7059"/>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7479792" y="3803904"/>
            <a:ext cx="3474720" cy="256032"/>
          </a:xfrm>
          <a:prstGeom prst="rect">
            <a:avLst/>
          </a:prstGeom>
          <a:noFill/>
          <a:ln/>
        </p:spPr>
        <p:txBody>
          <a:bodyPr wrap="square" lIns="0" tIns="0" rIns="0" bIns="0" rtlCol="0" anchor="ctr">
            <a:normAutofit/>
          </a:bodyPr>
          <a:lstStyle/>
          <a:p>
            <a:pPr marL="0" indent="0">
              <a:buNone/>
            </a:pPr>
            <a:r>
              <a:rPr lang="en-US" sz="1500" b="1" dirty="0">
                <a:solidFill>
                  <a:srgbClr val="7C3AED"/>
                </a:solidFill>
                <a:latin typeface="Noto Sans CJK JP" pitchFamily="34" charset="0"/>
                <a:ea typeface="Noto Sans CJK JP" pitchFamily="34" charset="-122"/>
                <a:cs typeface="Noto Sans CJK JP" pitchFamily="34" charset="-120"/>
              </a:rPr>
              <a:t>後半との接続</a:t>
            </a:r>
            <a:endParaRPr lang="en-US" sz="1500" dirty="0"/>
          </a:p>
        </p:txBody>
      </p:sp>
      <p:sp>
        <p:nvSpPr>
          <p:cNvPr id="20" name="Text 17"/>
          <p:cNvSpPr/>
          <p:nvPr/>
        </p:nvSpPr>
        <p:spPr>
          <a:xfrm>
            <a:off x="7479792" y="4114800"/>
            <a:ext cx="3474720" cy="1042416"/>
          </a:xfrm>
          <a:prstGeom prst="rect">
            <a:avLst/>
          </a:prstGeom>
          <a:noFill/>
          <a:ln/>
        </p:spPr>
        <p:txBody>
          <a:bodyPr wrap="square" lIns="0" tIns="0" rIns="0" bIns="0" rtlCol="0" anchor="t">
            <a:normAutofit/>
          </a:bodyPr>
          <a:lstStyle/>
          <a:p>
            <a:pPr marL="0" indent="0">
              <a:buNone/>
            </a:pPr>
            <a:r>
              <a:rPr lang="en-US" sz="1590" dirty="0">
                <a:solidFill>
                  <a:srgbClr val="183B63"/>
                </a:solidFill>
                <a:latin typeface="Noto Sans CJK JP" pitchFamily="34" charset="0"/>
                <a:ea typeface="Noto Sans CJK JP" pitchFamily="34" charset="-122"/>
                <a:cs typeface="Noto Sans CJK JP" pitchFamily="34" charset="-120"/>
              </a:rPr>
              <a:t>先ほどの「parallel trends を満たしているのにダメそうな図」は、まさにこの問題の表れである。</a:t>
            </a:r>
            <a:endParaRPr lang="en-US" sz="159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2期 DiD では素直だった event study も、staggered adoption では比較対象の混ざり方に細心の注意が要る。</a:t>
            </a:r>
            <a:endParaRPr lang="en-US" sz="152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8">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Callaway and Sant’Anna (2021) の基本発想</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1 本の β を読むのではなく、cohort × time ごとの処置効果を基本単位にする。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48</a:t>
            </a:r>
            <a:endParaRPr lang="en-US" sz="950" dirty="0"/>
          </a:p>
        </p:txBody>
      </p:sp>
      <p:sp>
        <p:nvSpPr>
          <p:cNvPr id="10" name="Shape 8"/>
          <p:cNvSpPr/>
          <p:nvPr/>
        </p:nvSpPr>
        <p:spPr>
          <a:xfrm>
            <a:off x="841248" y="1572768"/>
            <a:ext cx="3246120" cy="3429000"/>
          </a:xfrm>
          <a:prstGeom prst="roundRect">
            <a:avLst>
              <a:gd name="adj" fmla="val 3380"/>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682496"/>
            <a:ext cx="2971800" cy="256032"/>
          </a:xfrm>
          <a:prstGeom prst="rect">
            <a:avLst/>
          </a:prstGeom>
          <a:noFill/>
          <a:ln/>
        </p:spPr>
        <p:txBody>
          <a:bodyPr wrap="square" lIns="0" tIns="0" rIns="0" bIns="0" rtlCol="0" anchor="ctr">
            <a:normAutofit/>
          </a:bodyPr>
          <a:lstStyle/>
          <a:p>
            <a:pPr marL="0" indent="0">
              <a:buNone/>
            </a:pPr>
            <a:r>
              <a:rPr lang="en-US" sz="2000" b="1" dirty="0">
                <a:solidFill>
                  <a:srgbClr val="7C3AED"/>
                </a:solidFill>
                <a:latin typeface="Noto Sans CJK JP" pitchFamily="34" charset="0"/>
                <a:ea typeface="Noto Sans CJK JP" pitchFamily="34" charset="-122"/>
                <a:cs typeface="Noto Sans CJK JP" pitchFamily="34" charset="-120"/>
              </a:rPr>
              <a:t>basic unit</a:t>
            </a:r>
            <a:endParaRPr lang="en-US" sz="2000" dirty="0"/>
          </a:p>
        </p:txBody>
      </p:sp>
      <p:sp>
        <p:nvSpPr>
          <p:cNvPr id="12" name="Text 10"/>
          <p:cNvSpPr/>
          <p:nvPr/>
        </p:nvSpPr>
        <p:spPr>
          <a:xfrm>
            <a:off x="1005840" y="1975104"/>
            <a:ext cx="2971800" cy="2935224"/>
          </a:xfrm>
          <a:prstGeom prst="rect">
            <a:avLst/>
          </a:prstGeom>
          <a:noFill/>
          <a:ln/>
        </p:spPr>
        <p:txBody>
          <a:bodyPr wrap="square" lIns="254" tIns="254" rIns="254" bIns="254" rtlCol="0" anchor="t">
            <a:normAutofit/>
          </a:bodyPr>
          <a:lstStyle/>
          <a:p>
            <a:pPr marL="203200" indent="-203200">
              <a:buSzPct val="100000"/>
              <a:buChar char="•"/>
            </a:pPr>
            <a:r>
              <a:rPr lang="en-US" sz="1740" dirty="0">
                <a:solidFill>
                  <a:srgbClr val="183B63"/>
                </a:solidFill>
                <a:latin typeface="Noto Sans CJK JP" pitchFamily="34" charset="0"/>
                <a:ea typeface="Noto Sans CJK JP" pitchFamily="34" charset="-122"/>
                <a:cs typeface="Noto Sans CJK JP" pitchFamily="34" charset="-120"/>
              </a:rPr>
              <a:t>ATT(g,t) をまず定義する</a:t>
            </a:r>
            <a:endParaRPr lang="en-US" sz="1740" dirty="0"/>
          </a:p>
          <a:p>
            <a:pPr marL="203200" indent="-203200">
              <a:buSzPct val="100000"/>
              <a:buChar char="•"/>
            </a:pPr>
            <a:r>
              <a:rPr lang="en-US" sz="1740" dirty="0">
                <a:solidFill>
                  <a:srgbClr val="183B63"/>
                </a:solidFill>
                <a:latin typeface="Noto Sans CJK JP" pitchFamily="34" charset="0"/>
                <a:ea typeface="Noto Sans CJK JP" pitchFamily="34" charset="-122"/>
                <a:cs typeface="Noto Sans CJK JP" pitchFamily="34" charset="-120"/>
              </a:rPr>
              <a:t>cohort g の時点 t における効果を個別に扱う</a:t>
            </a:r>
            <a:endParaRPr lang="en-US" sz="1740" dirty="0"/>
          </a:p>
        </p:txBody>
      </p:sp>
      <p:sp>
        <p:nvSpPr>
          <p:cNvPr id="13" name="Shape 11"/>
          <p:cNvSpPr/>
          <p:nvPr/>
        </p:nvSpPr>
        <p:spPr>
          <a:xfrm>
            <a:off x="4480560" y="1572768"/>
            <a:ext cx="3246120" cy="3429000"/>
          </a:xfrm>
          <a:prstGeom prst="roundRect">
            <a:avLst>
              <a:gd name="adj" fmla="val 338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645152" y="1682496"/>
            <a:ext cx="2971800" cy="256032"/>
          </a:xfrm>
          <a:prstGeom prst="rect">
            <a:avLst/>
          </a:prstGeom>
          <a:noFill/>
          <a:ln/>
        </p:spPr>
        <p:txBody>
          <a:bodyPr wrap="square" lIns="0" tIns="0" rIns="0" bIns="0" rtlCol="0" anchor="ctr">
            <a:normAutofit/>
          </a:bodyPr>
          <a:lstStyle/>
          <a:p>
            <a:pPr marL="0" indent="0">
              <a:buNone/>
            </a:pPr>
            <a:r>
              <a:rPr lang="en-US" sz="2000" b="1" dirty="0">
                <a:solidFill>
                  <a:srgbClr val="0F766E"/>
                </a:solidFill>
                <a:latin typeface="Noto Sans CJK JP" pitchFamily="34" charset="0"/>
                <a:ea typeface="Noto Sans CJK JP" pitchFamily="34" charset="-122"/>
                <a:cs typeface="Noto Sans CJK JP" pitchFamily="34" charset="-120"/>
              </a:rPr>
              <a:t>comparison group</a:t>
            </a:r>
            <a:endParaRPr lang="en-US" sz="2000" dirty="0"/>
          </a:p>
        </p:txBody>
      </p:sp>
      <p:sp>
        <p:nvSpPr>
          <p:cNvPr id="15" name="Text 13"/>
          <p:cNvSpPr/>
          <p:nvPr/>
        </p:nvSpPr>
        <p:spPr>
          <a:xfrm>
            <a:off x="4645152" y="1975104"/>
            <a:ext cx="2971800" cy="2935224"/>
          </a:xfrm>
          <a:prstGeom prst="rect">
            <a:avLst/>
          </a:prstGeom>
          <a:noFill/>
          <a:ln/>
        </p:spPr>
        <p:txBody>
          <a:bodyPr wrap="square" lIns="254" tIns="254" rIns="254" bIns="254" rtlCol="0" anchor="t">
            <a:normAutofit/>
          </a:bodyPr>
          <a:lstStyle/>
          <a:p>
            <a:pPr marL="203200" indent="-203200">
              <a:buSzPct val="100000"/>
              <a:buChar char="•"/>
            </a:pPr>
            <a:r>
              <a:rPr lang="en-US" sz="1740" dirty="0">
                <a:solidFill>
                  <a:srgbClr val="183B63"/>
                </a:solidFill>
                <a:latin typeface="Noto Sans CJK JP" pitchFamily="34" charset="0"/>
                <a:ea typeface="Noto Sans CJK JP" pitchFamily="34" charset="-122"/>
                <a:cs typeface="Noto Sans CJK JP" pitchFamily="34" charset="-120"/>
              </a:rPr>
              <a:t>各 (g,t) について、comparison は G_i&gt;t の not-yet-treated に限定する</a:t>
            </a:r>
            <a:endParaRPr lang="en-US" sz="1740" dirty="0"/>
          </a:p>
        </p:txBody>
      </p:sp>
      <p:sp>
        <p:nvSpPr>
          <p:cNvPr id="16" name="Shape 14"/>
          <p:cNvSpPr/>
          <p:nvPr/>
        </p:nvSpPr>
        <p:spPr>
          <a:xfrm>
            <a:off x="8119872" y="1572768"/>
            <a:ext cx="3246120" cy="3429000"/>
          </a:xfrm>
          <a:prstGeom prst="roundRect">
            <a:avLst>
              <a:gd name="adj" fmla="val 338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8284464" y="1682496"/>
            <a:ext cx="2971800" cy="256032"/>
          </a:xfrm>
          <a:prstGeom prst="rect">
            <a:avLst/>
          </a:prstGeom>
          <a:noFill/>
          <a:ln/>
        </p:spPr>
        <p:txBody>
          <a:bodyPr wrap="square" lIns="0" tIns="0" rIns="0" bIns="0" rtlCol="0" anchor="ctr">
            <a:normAutofit/>
          </a:bodyPr>
          <a:lstStyle/>
          <a:p>
            <a:pPr marL="0" indent="0">
              <a:buNone/>
            </a:pPr>
            <a:r>
              <a:rPr lang="en-US" sz="2000" b="1" dirty="0">
                <a:solidFill>
                  <a:srgbClr val="EA580C"/>
                </a:solidFill>
                <a:latin typeface="Noto Sans CJK JP" pitchFamily="34" charset="0"/>
                <a:ea typeface="Noto Sans CJK JP" pitchFamily="34" charset="-122"/>
                <a:cs typeface="Noto Sans CJK JP" pitchFamily="34" charset="-120"/>
              </a:rPr>
              <a:t>aggregation</a:t>
            </a:r>
            <a:endParaRPr lang="en-US" sz="2000" dirty="0"/>
          </a:p>
        </p:txBody>
      </p:sp>
      <p:sp>
        <p:nvSpPr>
          <p:cNvPr id="18" name="Text 16"/>
          <p:cNvSpPr/>
          <p:nvPr/>
        </p:nvSpPr>
        <p:spPr>
          <a:xfrm>
            <a:off x="8284464" y="1975104"/>
            <a:ext cx="2971800" cy="2935224"/>
          </a:xfrm>
          <a:prstGeom prst="rect">
            <a:avLst/>
          </a:prstGeom>
          <a:noFill/>
          <a:ln/>
        </p:spPr>
        <p:txBody>
          <a:bodyPr wrap="square" lIns="254" tIns="254" rIns="254" bIns="254" rtlCol="0" anchor="t">
            <a:normAutofit/>
          </a:bodyPr>
          <a:lstStyle/>
          <a:p>
            <a:pPr marL="203200" indent="-203200">
              <a:buSzPct val="100000"/>
              <a:buChar char="•"/>
            </a:pPr>
            <a:r>
              <a:rPr lang="en-US" sz="1740" dirty="0">
                <a:solidFill>
                  <a:srgbClr val="183B63"/>
                </a:solidFill>
                <a:latin typeface="Noto Sans CJK JP" pitchFamily="34" charset="0"/>
                <a:ea typeface="Noto Sans CJK JP" pitchFamily="34" charset="-122"/>
                <a:cs typeface="Noto Sans CJK JP" pitchFamily="34" charset="-120"/>
              </a:rPr>
              <a:t>必要なら event time・calendar time・overall の順に集計する</a:t>
            </a:r>
            <a:endParaRPr lang="en-US" sz="1740" dirty="0"/>
          </a:p>
        </p:txBody>
      </p:sp>
      <p:sp>
        <p:nvSpPr>
          <p:cNvPr id="19"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1"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「何が基本単位で、何を comparison にし、どう集計するか」を分けて考えるのが Callaway &amp; Sant’Anna の要点である。</a:t>
            </a:r>
            <a:endParaRPr lang="en-US" sz="152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9">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「メインの regression」は 1 本の大回帰ではない</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各 (g,t) ごとに意味のある 2群2期 DiD を作り、その効果をあとで集計する。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49</a:t>
            </a:r>
            <a:endParaRPr lang="en-US" sz="950" dirty="0"/>
          </a:p>
        </p:txBody>
      </p:sp>
      <p:sp>
        <p:nvSpPr>
          <p:cNvPr id="10" name="Shape 8"/>
          <p:cNvSpPr/>
          <p:nvPr/>
        </p:nvSpPr>
        <p:spPr>
          <a:xfrm>
            <a:off x="804672" y="1554480"/>
            <a:ext cx="4160520" cy="3611880"/>
          </a:xfrm>
          <a:prstGeom prst="roundRect">
            <a:avLst>
              <a:gd name="adj" fmla="val 3038"/>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14400" y="1664208"/>
            <a:ext cx="178308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41832" y="1673352"/>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local design</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14400" y="1956816"/>
            <a:ext cx="3941064" cy="3099816"/>
          </a:xfrm>
          <a:prstGeom prst="rect">
            <a:avLst/>
          </a:prstGeom>
        </p:spPr>
      </p:pic>
      <p:sp>
        <p:nvSpPr>
          <p:cNvPr id="14" name="Shape 11"/>
          <p:cNvSpPr/>
          <p:nvPr/>
        </p:nvSpPr>
        <p:spPr>
          <a:xfrm>
            <a:off x="5230368" y="1554480"/>
            <a:ext cx="5833872" cy="1097280"/>
          </a:xfrm>
          <a:prstGeom prst="roundRect">
            <a:avLst>
              <a:gd name="adj" fmla="val 10000"/>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5340096" y="1664208"/>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6" name="Text 13"/>
          <p:cNvSpPr/>
          <p:nvPr/>
        </p:nvSpPr>
        <p:spPr>
          <a:xfrm>
            <a:off x="5367528" y="167335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local regression</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394960" y="2120217"/>
            <a:ext cx="5504688" cy="203550"/>
          </a:xfrm>
          <a:prstGeom prst="rect">
            <a:avLst/>
          </a:prstGeom>
        </p:spPr>
      </p:pic>
      <p:sp>
        <p:nvSpPr>
          <p:cNvPr id="18" name="Shape 14"/>
          <p:cNvSpPr/>
          <p:nvPr/>
        </p:nvSpPr>
        <p:spPr>
          <a:xfrm>
            <a:off x="5230368" y="2907792"/>
            <a:ext cx="5833872" cy="2258568"/>
          </a:xfrm>
          <a:prstGeom prst="roundRect">
            <a:avLst>
              <a:gd name="adj" fmla="val 4858"/>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5230368" y="2907792"/>
            <a:ext cx="109728" cy="225856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0" name="Text 16"/>
          <p:cNvSpPr/>
          <p:nvPr/>
        </p:nvSpPr>
        <p:spPr>
          <a:xfrm>
            <a:off x="5431536" y="3054096"/>
            <a:ext cx="5541264"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どう読むか</a:t>
            </a:r>
            <a:endParaRPr lang="en-US" sz="1800" dirty="0"/>
          </a:p>
        </p:txBody>
      </p:sp>
      <p:sp>
        <p:nvSpPr>
          <p:cNvPr id="21" name="Text 17"/>
          <p:cNvSpPr/>
          <p:nvPr/>
        </p:nvSpPr>
        <p:spPr>
          <a:xfrm>
            <a:off x="5431536" y="3383280"/>
            <a:ext cx="5541264" cy="1691640"/>
          </a:xfrm>
          <a:prstGeom prst="rect">
            <a:avLst/>
          </a:prstGeom>
          <a:noFill/>
          <a:ln/>
        </p:spPr>
        <p:txBody>
          <a:bodyPr wrap="square" lIns="254" tIns="254" rIns="254" bIns="254" rtlCol="0" anchor="t">
            <a:normAutofit/>
          </a:bodyPr>
          <a:lstStyle/>
          <a:p>
            <a:pPr marL="203200" indent="-203200">
              <a:buSzPct val="100000"/>
              <a:buChar char="•"/>
            </a:pPr>
            <a:r>
              <a:rPr lang="en-US" sz="1500" dirty="0">
                <a:solidFill>
                  <a:srgbClr val="183B63"/>
                </a:solidFill>
                <a:latin typeface="Noto Sans CJK JP" pitchFamily="34" charset="0"/>
                <a:ea typeface="Noto Sans CJK JP" pitchFamily="34" charset="-122"/>
                <a:cs typeface="Noto Sans CJK JP" pitchFamily="34" charset="-120"/>
              </a:rPr>
              <a:t>サンプルは G_i=g の unit と G_i&gt;t の unit だけに制限する。</a:t>
            </a:r>
            <a:endParaRPr lang="en-US" sz="1500" dirty="0"/>
          </a:p>
          <a:p>
            <a:pPr marL="203200" indent="-203200">
              <a:buSzPct val="100000"/>
              <a:buChar char="•"/>
            </a:pPr>
            <a:r>
              <a:rPr lang="en-US" sz="1500" dirty="0">
                <a:solidFill>
                  <a:srgbClr val="183B63"/>
                </a:solidFill>
                <a:latin typeface="Noto Sans CJK JP" pitchFamily="34" charset="0"/>
                <a:ea typeface="Noto Sans CJK JP" pitchFamily="34" charset="-122"/>
                <a:cs typeface="Noto Sans CJK JP" pitchFamily="34" charset="-120"/>
              </a:rPr>
              <a:t>このとき交差項の係数 δ_{g,t} が、ちょうど ATT(g,t) に対応する。</a:t>
            </a:r>
            <a:endParaRPr lang="en-US" sz="1500" dirty="0"/>
          </a:p>
          <a:p>
            <a:pPr marL="203200" indent="-203200">
              <a:buSzPct val="100000"/>
              <a:buChar char="•"/>
            </a:pPr>
            <a:r>
              <a:rPr lang="en-US" sz="1500" dirty="0">
                <a:solidFill>
                  <a:srgbClr val="183B63"/>
                </a:solidFill>
                <a:latin typeface="Noto Sans CJK JP" pitchFamily="34" charset="0"/>
                <a:ea typeface="Noto Sans CJK JP" pitchFamily="34" charset="-122"/>
                <a:cs typeface="Noto Sans CJK JP" pitchFamily="34" charset="-120"/>
              </a:rPr>
              <a:t>つまり発想は「大きな 1 本の回帰」ではなく、「意味のある local 2×2 DiD をたくさん作る」ことである。</a:t>
            </a:r>
            <a:endParaRPr lang="en-US" sz="1500" dirty="0"/>
          </a:p>
        </p:txBody>
      </p:sp>
      <p:sp>
        <p:nvSpPr>
          <p:cNvPr id="22"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Callaway &amp; Sant’Anna は、TWFE の β を解釈するのではなく、(g,t) ごとの clean な比較を積み上げる方法だと理解するとよい。</a:t>
            </a:r>
            <a:endParaRPr lang="en-US" sz="152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まず「前後比較だけ」をやってみる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treated の前後差は一見もっともらしいが、政策以外の時間変化も一緒に入ってしまう。</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a:t>
            </a:r>
            <a:endParaRPr lang="en-US" sz="950" dirty="0"/>
          </a:p>
        </p:txBody>
      </p:sp>
      <p:sp>
        <p:nvSpPr>
          <p:cNvPr id="10" name="Shape 8"/>
          <p:cNvSpPr/>
          <p:nvPr/>
        </p:nvSpPr>
        <p:spPr>
          <a:xfrm>
            <a:off x="804672" y="1481328"/>
            <a:ext cx="3931920" cy="2395728"/>
          </a:xfrm>
          <a:prstGeom prst="roundRect">
            <a:avLst>
              <a:gd name="adj" fmla="val 458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645920" y="1572768"/>
            <a:ext cx="14721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12" name="Text 10"/>
          <p:cNvSpPr/>
          <p:nvPr/>
        </p:nvSpPr>
        <p:spPr>
          <a:xfrm>
            <a:off x="3118104" y="1572768"/>
            <a:ext cx="14721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13" name="Text 11"/>
          <p:cNvSpPr/>
          <p:nvPr/>
        </p:nvSpPr>
        <p:spPr>
          <a:xfrm>
            <a:off x="914400" y="2752344"/>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treated</a:t>
            </a:r>
            <a:endParaRPr lang="en-US" sz="1530" dirty="0"/>
          </a:p>
        </p:txBody>
      </p:sp>
      <p:sp>
        <p:nvSpPr>
          <p:cNvPr id="14" name="Shape 12"/>
          <p:cNvSpPr/>
          <p:nvPr/>
        </p:nvSpPr>
        <p:spPr>
          <a:xfrm>
            <a:off x="1645920" y="1956816"/>
            <a:ext cx="1435608" cy="1773936"/>
          </a:xfrm>
          <a:prstGeom prst="roundRect">
            <a:avLst>
              <a:gd name="adj" fmla="val 5096"/>
            </a:avLst>
          </a:prstGeom>
          <a:solidFill>
            <a:srgbClr val="FBFCFE"/>
          </a:solidFill>
          <a:ln w="12700">
            <a:solidFill>
              <a:srgbClr val="CBD5E1"/>
            </a:solidFill>
            <a:prstDash val="solid"/>
          </a:ln>
        </p:spPr>
        <p:txBody>
          <a:bodyPr/>
          <a:lstStyle/>
          <a:p>
            <a:endParaRPr lang="ja-JP" altLang="en-US"/>
          </a:p>
        </p:txBody>
      </p:sp>
      <p:sp>
        <p:nvSpPr>
          <p:cNvPr id="15" name="Text 13"/>
          <p:cNvSpPr/>
          <p:nvPr/>
        </p:nvSpPr>
        <p:spPr>
          <a:xfrm>
            <a:off x="1719072" y="2029968"/>
            <a:ext cx="1289304" cy="162763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60</a:t>
            </a:r>
            <a:endParaRPr lang="en-US" sz="1800" dirty="0"/>
          </a:p>
        </p:txBody>
      </p:sp>
      <p:sp>
        <p:nvSpPr>
          <p:cNvPr id="16" name="Shape 14"/>
          <p:cNvSpPr/>
          <p:nvPr/>
        </p:nvSpPr>
        <p:spPr>
          <a:xfrm>
            <a:off x="3118104" y="1956816"/>
            <a:ext cx="1435608" cy="1773936"/>
          </a:xfrm>
          <a:prstGeom prst="roundRect">
            <a:avLst>
              <a:gd name="adj" fmla="val 5096"/>
            </a:avLst>
          </a:prstGeom>
          <a:solidFill>
            <a:srgbClr val="FBFCFE"/>
          </a:solidFill>
          <a:ln w="12700">
            <a:solidFill>
              <a:srgbClr val="CBD5E1"/>
            </a:solidFill>
            <a:prstDash val="solid"/>
          </a:ln>
        </p:spPr>
        <p:txBody>
          <a:bodyPr/>
          <a:lstStyle/>
          <a:p>
            <a:endParaRPr lang="ja-JP" altLang="en-US"/>
          </a:p>
        </p:txBody>
      </p:sp>
      <p:sp>
        <p:nvSpPr>
          <p:cNvPr id="17" name="Text 15"/>
          <p:cNvSpPr/>
          <p:nvPr/>
        </p:nvSpPr>
        <p:spPr>
          <a:xfrm>
            <a:off x="3191256" y="2029968"/>
            <a:ext cx="1289304" cy="162763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70</a:t>
            </a:r>
            <a:endParaRPr lang="en-US" sz="1800" dirty="0"/>
          </a:p>
        </p:txBody>
      </p:sp>
      <p:sp>
        <p:nvSpPr>
          <p:cNvPr id="18" name="Shape 16"/>
          <p:cNvSpPr/>
          <p:nvPr/>
        </p:nvSpPr>
        <p:spPr>
          <a:xfrm>
            <a:off x="4983480" y="1481328"/>
            <a:ext cx="2880360" cy="2395728"/>
          </a:xfrm>
          <a:prstGeom prst="roundRect">
            <a:avLst>
              <a:gd name="adj" fmla="val 458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9" name="Text 17"/>
          <p:cNvSpPr/>
          <p:nvPr/>
        </p:nvSpPr>
        <p:spPr>
          <a:xfrm>
            <a:off x="5148072" y="1591056"/>
            <a:ext cx="260604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官僚の報告</a:t>
            </a:r>
            <a:endParaRPr lang="en-US" sz="1600" dirty="0"/>
          </a:p>
        </p:txBody>
      </p:sp>
      <p:sp>
        <p:nvSpPr>
          <p:cNvPr id="20" name="Text 18"/>
          <p:cNvSpPr/>
          <p:nvPr/>
        </p:nvSpPr>
        <p:spPr>
          <a:xfrm>
            <a:off x="5148072" y="1901952"/>
            <a:ext cx="2606040" cy="1883664"/>
          </a:xfrm>
          <a:prstGeom prst="rect">
            <a:avLst/>
          </a:prstGeom>
          <a:noFill/>
          <a:ln/>
        </p:spPr>
        <p:txBody>
          <a:bodyPr wrap="square" lIns="0" tIns="0" rIns="0" bIns="0" rtlCol="0" anchor="t">
            <a:normAutofit/>
          </a:bodyPr>
          <a:lstStyle/>
          <a:p>
            <a:pPr marL="0" indent="0">
              <a:buNone/>
            </a:pPr>
            <a:r>
              <a:rPr lang="en-US" sz="1900" dirty="0">
                <a:solidFill>
                  <a:srgbClr val="183B63"/>
                </a:solidFill>
                <a:latin typeface="Noto Sans CJK JP" pitchFamily="34" charset="0"/>
                <a:ea typeface="Noto Sans CJK JP" pitchFamily="34" charset="-122"/>
                <a:cs typeface="Noto Sans CJK JP" pitchFamily="34" charset="-120"/>
              </a:rPr>
              <a:t>「60 から 70 に上がった。だから政策効果は +10 だ。」</a:t>
            </a:r>
            <a:endParaRPr lang="en-US" sz="1900" dirty="0"/>
          </a:p>
        </p:txBody>
      </p:sp>
      <p:sp>
        <p:nvSpPr>
          <p:cNvPr id="21" name="Shape 19"/>
          <p:cNvSpPr/>
          <p:nvPr/>
        </p:nvSpPr>
        <p:spPr>
          <a:xfrm>
            <a:off x="8101584" y="1481328"/>
            <a:ext cx="2971800" cy="2395728"/>
          </a:xfrm>
          <a:prstGeom prst="roundRect">
            <a:avLst>
              <a:gd name="adj" fmla="val 4580"/>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20"/>
          <p:cNvSpPr/>
          <p:nvPr/>
        </p:nvSpPr>
        <p:spPr>
          <a:xfrm>
            <a:off x="8101584" y="1481328"/>
            <a:ext cx="109728" cy="2395728"/>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23" name="Text 21"/>
          <p:cNvSpPr/>
          <p:nvPr/>
        </p:nvSpPr>
        <p:spPr>
          <a:xfrm>
            <a:off x="8302752" y="1627632"/>
            <a:ext cx="267919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経済学者の指摘</a:t>
            </a:r>
            <a:endParaRPr lang="en-US" sz="1800" dirty="0"/>
          </a:p>
        </p:txBody>
      </p:sp>
      <p:sp>
        <p:nvSpPr>
          <p:cNvPr id="24" name="Text 22"/>
          <p:cNvSpPr/>
          <p:nvPr/>
        </p:nvSpPr>
        <p:spPr>
          <a:xfrm>
            <a:off x="8302752" y="1956816"/>
            <a:ext cx="2679192" cy="1828800"/>
          </a:xfrm>
          <a:prstGeom prst="rect">
            <a:avLst/>
          </a:prstGeom>
          <a:noFill/>
          <a:ln/>
        </p:spPr>
        <p:txBody>
          <a:bodyPr wrap="square" lIns="254" tIns="254" rIns="254" bIns="254" rtlCol="0" anchor="t">
            <a:normAutofit/>
          </a:bodyPr>
          <a:lstStyle/>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景気改善</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季節要因</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人口構成の変化</a:t>
            </a:r>
            <a:endParaRPr lang="en-US" sz="1700" dirty="0"/>
          </a:p>
          <a:p>
            <a:pPr marL="203200" indent="-203200">
              <a:buSzPct val="100000"/>
              <a:buChar char="•"/>
            </a:pPr>
            <a:r>
              <a:rPr lang="en-US" sz="1700" dirty="0">
                <a:solidFill>
                  <a:srgbClr val="183B63"/>
                </a:solidFill>
                <a:latin typeface="Noto Sans CJK JP" pitchFamily="34" charset="0"/>
                <a:ea typeface="Noto Sans CJK JP" pitchFamily="34" charset="-122"/>
                <a:cs typeface="Noto Sans CJK JP" pitchFamily="34" charset="-120"/>
              </a:rPr>
              <a:t>全国共通ショック</a:t>
            </a:r>
            <a:endParaRPr lang="en-US" sz="1700" dirty="0"/>
          </a:p>
        </p:txBody>
      </p:sp>
      <p:sp>
        <p:nvSpPr>
          <p:cNvPr id="25" name="Shape 23"/>
          <p:cNvSpPr/>
          <p:nvPr/>
        </p:nvSpPr>
        <p:spPr>
          <a:xfrm>
            <a:off x="804672" y="4160520"/>
            <a:ext cx="3931920" cy="822960"/>
          </a:xfrm>
          <a:prstGeom prst="roundRect">
            <a:avLst>
              <a:gd name="adj" fmla="val 13333"/>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26" name="Shape 24"/>
          <p:cNvSpPr/>
          <p:nvPr/>
        </p:nvSpPr>
        <p:spPr>
          <a:xfrm>
            <a:off x="914400" y="4270248"/>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27" name="Text 25"/>
          <p:cNvSpPr/>
          <p:nvPr/>
        </p:nvSpPr>
        <p:spPr>
          <a:xfrm>
            <a:off x="941832" y="427939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前後差</a:t>
            </a:r>
            <a:endParaRPr lang="en-US" sz="950" dirty="0"/>
          </a:p>
        </p:txBody>
      </p:sp>
      <p:pic>
        <p:nvPicPr>
          <p:cNvPr id="28"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569399" y="4544568"/>
            <a:ext cx="2402466" cy="292608"/>
          </a:xfrm>
          <a:prstGeom prst="rect">
            <a:avLst/>
          </a:prstGeom>
        </p:spPr>
      </p:pic>
      <p:sp>
        <p:nvSpPr>
          <p:cNvPr id="29" name="Shape 26"/>
          <p:cNvSpPr/>
          <p:nvPr/>
        </p:nvSpPr>
        <p:spPr>
          <a:xfrm>
            <a:off x="4983480" y="4160520"/>
            <a:ext cx="6089904" cy="822960"/>
          </a:xfrm>
          <a:prstGeom prst="roundRect">
            <a:avLst>
              <a:gd name="adj" fmla="val 13333"/>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30" name="Text 27"/>
          <p:cNvSpPr/>
          <p:nvPr/>
        </p:nvSpPr>
        <p:spPr>
          <a:xfrm>
            <a:off x="5148072" y="4270248"/>
            <a:ext cx="5815584"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結論</a:t>
            </a:r>
            <a:endParaRPr lang="en-US" sz="1500" dirty="0"/>
          </a:p>
        </p:txBody>
      </p:sp>
      <p:sp>
        <p:nvSpPr>
          <p:cNvPr id="31" name="Text 28"/>
          <p:cNvSpPr/>
          <p:nvPr/>
        </p:nvSpPr>
        <p:spPr>
          <a:xfrm>
            <a:off x="5148072" y="4581144"/>
            <a:ext cx="5815584" cy="310896"/>
          </a:xfrm>
          <a:prstGeom prst="rect">
            <a:avLst/>
          </a:prstGeom>
          <a:noFill/>
          <a:ln/>
        </p:spPr>
        <p:txBody>
          <a:bodyPr wrap="square" lIns="0" tIns="0" rIns="0" bIns="0" rtlCol="0" anchor="t">
            <a:normAutofit/>
          </a:bodyPr>
          <a:lstStyle/>
          <a:p>
            <a:pPr marL="0" indent="0">
              <a:buNone/>
            </a:pPr>
            <a:r>
              <a:rPr lang="en-US" sz="1800" dirty="0">
                <a:solidFill>
                  <a:srgbClr val="183B63"/>
                </a:solidFill>
                <a:latin typeface="Noto Sans CJK JP" pitchFamily="34" charset="0"/>
                <a:ea typeface="Noto Sans CJK JP" pitchFamily="34" charset="-122"/>
                <a:cs typeface="Noto Sans CJK JP" pitchFamily="34" charset="-120"/>
              </a:rPr>
              <a:t>この差は「政策効果」ではなく、「政策効果＋共通の時間変化」である。</a:t>
            </a:r>
            <a:endParaRPr lang="en-US" sz="1800" dirty="0"/>
          </a:p>
        </p:txBody>
      </p:sp>
      <p:sp>
        <p:nvSpPr>
          <p:cNvPr id="32" name="Shape 29"/>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3" name="Shape 30"/>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4" name="Text 31"/>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前後比較だけでは、「政策がなかったとしても起きた変化」を取り除けない。</a:t>
            </a:r>
            <a:endParaRPr lang="en-US" sz="152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50">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covariates を入れるとどうなるか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実証では属性 X_i を調整したいことが多い。そのときは条件付き parallel trends を考える。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50</a:t>
            </a:r>
            <a:endParaRPr lang="en-US" sz="950" dirty="0"/>
          </a:p>
        </p:txBody>
      </p:sp>
      <p:sp>
        <p:nvSpPr>
          <p:cNvPr id="10" name="Shape 8"/>
          <p:cNvSpPr/>
          <p:nvPr/>
        </p:nvSpPr>
        <p:spPr>
          <a:xfrm>
            <a:off x="841248" y="1645920"/>
            <a:ext cx="5623560" cy="1170432"/>
          </a:xfrm>
          <a:prstGeom prst="roundRect">
            <a:avLst>
              <a:gd name="adj" fmla="val 9375"/>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755648"/>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12" name="Text 10"/>
          <p:cNvSpPr/>
          <p:nvPr/>
        </p:nvSpPr>
        <p:spPr>
          <a:xfrm>
            <a:off x="978408" y="176479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conditional PT</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05840" y="2243379"/>
            <a:ext cx="5294376" cy="213259"/>
          </a:xfrm>
          <a:prstGeom prst="rect">
            <a:avLst/>
          </a:prstGeom>
        </p:spPr>
      </p:pic>
      <p:sp>
        <p:nvSpPr>
          <p:cNvPr id="14" name="Shape 11"/>
          <p:cNvSpPr/>
          <p:nvPr/>
        </p:nvSpPr>
        <p:spPr>
          <a:xfrm>
            <a:off x="841248" y="3054096"/>
            <a:ext cx="5623560" cy="2029968"/>
          </a:xfrm>
          <a:prstGeom prst="roundRect">
            <a:avLst>
              <a:gd name="adj" fmla="val 5405"/>
            </a:avLst>
          </a:prstGeom>
          <a:solidFill>
            <a:srgbClr val="F7F3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841248" y="3054096"/>
            <a:ext cx="109728" cy="202996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16" name="Text 13"/>
          <p:cNvSpPr/>
          <p:nvPr/>
        </p:nvSpPr>
        <p:spPr>
          <a:xfrm>
            <a:off x="1042416" y="3200400"/>
            <a:ext cx="533095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実務上の意味</a:t>
            </a:r>
            <a:endParaRPr lang="en-US" sz="1800" dirty="0"/>
          </a:p>
        </p:txBody>
      </p:sp>
      <p:sp>
        <p:nvSpPr>
          <p:cNvPr id="17" name="Text 14"/>
          <p:cNvSpPr/>
          <p:nvPr/>
        </p:nvSpPr>
        <p:spPr>
          <a:xfrm>
            <a:off x="1042416" y="3529584"/>
            <a:ext cx="5330952" cy="1463040"/>
          </a:xfrm>
          <a:prstGeom prst="rect">
            <a:avLst/>
          </a:prstGeom>
          <a:noFill/>
          <a:ln/>
        </p:spPr>
        <p:txBody>
          <a:bodyPr wrap="square" lIns="254" tIns="254" rIns="254" bIns="254" rtlCol="0" anchor="t">
            <a:normAutofit/>
          </a:bodyPr>
          <a:lstStyle/>
          <a:p>
            <a:pPr marL="203200" indent="-203200">
              <a:buSzPct val="100000"/>
              <a:buChar char="•"/>
            </a:pPr>
            <a:r>
              <a:rPr lang="en-US" sz="1500" dirty="0">
                <a:solidFill>
                  <a:srgbClr val="183B63"/>
                </a:solidFill>
                <a:latin typeface="Noto Sans CJK JP" pitchFamily="34" charset="0"/>
                <a:ea typeface="Noto Sans CJK JP" pitchFamily="34" charset="-122"/>
                <a:cs typeface="Noto Sans CJK JP" pitchFamily="34" charset="-120"/>
              </a:rPr>
              <a:t>州や個人の属性 X_i を conditioning set に入れたうえで、未処置潜在アウトカムのトレンドが平行だと仮定する。</a:t>
            </a:r>
            <a:endParaRPr lang="en-US" sz="1500" dirty="0"/>
          </a:p>
          <a:p>
            <a:pPr marL="203200" indent="-203200">
              <a:buSzPct val="100000"/>
              <a:buChar char="•"/>
            </a:pPr>
            <a:r>
              <a:rPr lang="en-US" sz="1500" dirty="0">
                <a:solidFill>
                  <a:srgbClr val="183B63"/>
                </a:solidFill>
                <a:latin typeface="Noto Sans CJK JP" pitchFamily="34" charset="0"/>
                <a:ea typeface="Noto Sans CJK JP" pitchFamily="34" charset="-122"/>
                <a:cs typeface="Noto Sans CJK JP" pitchFamily="34" charset="-120"/>
              </a:rPr>
              <a:t>lecture note でも触れられているように、実際の実装では regression adjustment・IPW・doubly robust などの方法が使える。</a:t>
            </a:r>
            <a:endParaRPr lang="en-US" sz="1500" dirty="0"/>
          </a:p>
        </p:txBody>
      </p:sp>
      <p:sp>
        <p:nvSpPr>
          <p:cNvPr id="18" name="Shape 15"/>
          <p:cNvSpPr/>
          <p:nvPr/>
        </p:nvSpPr>
        <p:spPr>
          <a:xfrm>
            <a:off x="6748272" y="1645920"/>
            <a:ext cx="4315968" cy="3438144"/>
          </a:xfrm>
          <a:prstGeom prst="roundRect">
            <a:avLst>
              <a:gd name="adj" fmla="val 3191"/>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Text 16"/>
          <p:cNvSpPr/>
          <p:nvPr/>
        </p:nvSpPr>
        <p:spPr>
          <a:xfrm>
            <a:off x="6912864" y="1755648"/>
            <a:ext cx="4041648" cy="256032"/>
          </a:xfrm>
          <a:prstGeom prst="rect">
            <a:avLst/>
          </a:prstGeom>
          <a:noFill/>
          <a:ln/>
        </p:spPr>
        <p:txBody>
          <a:bodyPr wrap="square" lIns="0" tIns="0" rIns="0" bIns="0" rtlCol="0" anchor="ctr">
            <a:normAutofit/>
          </a:bodyPr>
          <a:lstStyle/>
          <a:p>
            <a:pPr marL="0" indent="0">
              <a:buNone/>
            </a:pPr>
            <a:r>
              <a:rPr lang="en-US" sz="1800" b="1" dirty="0">
                <a:solidFill>
                  <a:srgbClr val="0F766E"/>
                </a:solidFill>
                <a:latin typeface="Noto Sans CJK JP" pitchFamily="34" charset="0"/>
                <a:ea typeface="Noto Sans CJK JP" pitchFamily="34" charset="-122"/>
                <a:cs typeface="Noto Sans CJK JP" pitchFamily="34" charset="-120"/>
              </a:rPr>
              <a:t>講義として覚えること</a:t>
            </a:r>
            <a:endParaRPr lang="en-US" sz="1800" dirty="0"/>
          </a:p>
        </p:txBody>
      </p:sp>
      <p:sp>
        <p:nvSpPr>
          <p:cNvPr id="20" name="Text 17"/>
          <p:cNvSpPr/>
          <p:nvPr/>
        </p:nvSpPr>
        <p:spPr>
          <a:xfrm>
            <a:off x="6912864" y="2048256"/>
            <a:ext cx="4041648" cy="2944368"/>
          </a:xfrm>
          <a:prstGeom prst="rect">
            <a:avLst/>
          </a:prstGeom>
          <a:noFill/>
          <a:ln/>
        </p:spPr>
        <p:txBody>
          <a:bodyPr wrap="square" lIns="254" tIns="254" rIns="254" bIns="254" rtlCol="0" anchor="t">
            <a:normAutofit/>
          </a:bodyPr>
          <a:lstStyle/>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covariates を入れても comparison の原則は変わらない。</a:t>
            </a:r>
            <a:endParaRPr lang="en-US" sz="1660" dirty="0"/>
          </a:p>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依然として大事なのは、その時点でまだ未処置の unit を comparison に使うことである。</a:t>
            </a:r>
            <a:endParaRPr lang="en-US" sz="1660" dirty="0"/>
          </a:p>
        </p:txBody>
      </p:sp>
      <p:sp>
        <p:nvSpPr>
          <p:cNvPr id="21" name="Shape 18"/>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2" name="Shape 19"/>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3" name="Text 20"/>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X を入れることは comparison set の考え方を置き換えない。conditional PT の下で same logic を続けるだけである。</a:t>
            </a:r>
            <a:endParaRPr lang="en-US" sz="152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51">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推定した ATT(g,t) をどうまとめるか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各 (g,t) をそのまま並べるだけでは見づらいので、目的に応じて集計する。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51</a:t>
            </a:r>
            <a:endParaRPr lang="en-US" sz="950" dirty="0"/>
          </a:p>
        </p:txBody>
      </p:sp>
      <p:sp>
        <p:nvSpPr>
          <p:cNvPr id="10" name="Shape 8"/>
          <p:cNvSpPr/>
          <p:nvPr/>
        </p:nvSpPr>
        <p:spPr>
          <a:xfrm>
            <a:off x="841248" y="1572768"/>
            <a:ext cx="4892040" cy="877824"/>
          </a:xfrm>
          <a:prstGeom prst="roundRect">
            <a:avLst>
              <a:gd name="adj" fmla="val 1250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82496"/>
            <a:ext cx="182880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78408" y="1691640"/>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calendar-time average</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317579" y="1956816"/>
            <a:ext cx="1939379" cy="347472"/>
          </a:xfrm>
          <a:prstGeom prst="rect">
            <a:avLst/>
          </a:prstGeom>
        </p:spPr>
      </p:pic>
      <p:sp>
        <p:nvSpPr>
          <p:cNvPr id="14" name="Shape 11"/>
          <p:cNvSpPr/>
          <p:nvPr/>
        </p:nvSpPr>
        <p:spPr>
          <a:xfrm>
            <a:off x="841248" y="2688336"/>
            <a:ext cx="4892040" cy="877824"/>
          </a:xfrm>
          <a:prstGeom prst="roundRect">
            <a:avLst>
              <a:gd name="adj" fmla="val 1250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950976" y="2798064"/>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16" name="Text 13"/>
          <p:cNvSpPr/>
          <p:nvPr/>
        </p:nvSpPr>
        <p:spPr>
          <a:xfrm>
            <a:off x="978408" y="2807208"/>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overall average</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038793" y="3072384"/>
            <a:ext cx="2496950" cy="347472"/>
          </a:xfrm>
          <a:prstGeom prst="rect">
            <a:avLst/>
          </a:prstGeom>
        </p:spPr>
      </p:pic>
      <p:sp>
        <p:nvSpPr>
          <p:cNvPr id="18" name="Shape 14"/>
          <p:cNvSpPr/>
          <p:nvPr/>
        </p:nvSpPr>
        <p:spPr>
          <a:xfrm>
            <a:off x="841248" y="3803904"/>
            <a:ext cx="4892040" cy="877824"/>
          </a:xfrm>
          <a:prstGeom prst="roundRect">
            <a:avLst>
              <a:gd name="adj" fmla="val 12500"/>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950976" y="3913632"/>
            <a:ext cx="1828800" cy="219456"/>
          </a:xfrm>
          <a:prstGeom prst="roundRect">
            <a:avLst>
              <a:gd name="adj" fmla="val 33333"/>
            </a:avLst>
          </a:prstGeom>
          <a:solidFill>
            <a:srgbClr val="7C3AED">
              <a:alpha val="12000"/>
            </a:srgbClr>
          </a:solidFill>
          <a:ln w="12700">
            <a:solidFill>
              <a:srgbClr val="7C3AED"/>
            </a:solidFill>
            <a:prstDash val="solid"/>
          </a:ln>
        </p:spPr>
        <p:txBody>
          <a:bodyPr/>
          <a:lstStyle/>
          <a:p>
            <a:endParaRPr lang="ja-JP" altLang="en-US"/>
          </a:p>
        </p:txBody>
      </p:sp>
      <p:sp>
        <p:nvSpPr>
          <p:cNvPr id="20" name="Text 16"/>
          <p:cNvSpPr/>
          <p:nvPr/>
        </p:nvSpPr>
        <p:spPr>
          <a:xfrm>
            <a:off x="978408" y="3922776"/>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7C3AED"/>
                </a:solidFill>
                <a:latin typeface="Noto Sans CJK JP" pitchFamily="34" charset="0"/>
                <a:ea typeface="Noto Sans CJK JP" pitchFamily="34" charset="-122"/>
                <a:cs typeface="Noto Sans CJK JP" pitchFamily="34" charset="-120"/>
              </a:rPr>
              <a:t>event-time average</a:t>
            </a:r>
            <a:endParaRPr lang="en-US" sz="950" dirty="0"/>
          </a:p>
        </p:txBody>
      </p:sp>
      <p:pic>
        <p:nvPicPr>
          <p:cNvPr id="21"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2079197" y="4187952"/>
            <a:ext cx="2416143" cy="347472"/>
          </a:xfrm>
          <a:prstGeom prst="rect">
            <a:avLst/>
          </a:prstGeom>
        </p:spPr>
      </p:pic>
      <p:sp>
        <p:nvSpPr>
          <p:cNvPr id="22" name="Shape 17"/>
          <p:cNvSpPr/>
          <p:nvPr/>
        </p:nvSpPr>
        <p:spPr>
          <a:xfrm>
            <a:off x="6016752" y="1572768"/>
            <a:ext cx="5047488" cy="3108960"/>
          </a:xfrm>
          <a:prstGeom prst="roundRect">
            <a:avLst>
              <a:gd name="adj" fmla="val 3529"/>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23" name="Text 18"/>
          <p:cNvSpPr/>
          <p:nvPr/>
        </p:nvSpPr>
        <p:spPr>
          <a:xfrm>
            <a:off x="6181344" y="1682496"/>
            <a:ext cx="4773168" cy="256032"/>
          </a:xfrm>
          <a:prstGeom prst="rect">
            <a:avLst/>
          </a:prstGeom>
          <a:noFill/>
          <a:ln/>
        </p:spPr>
        <p:txBody>
          <a:bodyPr wrap="square" lIns="0" tIns="0" rIns="0" bIns="0" rtlCol="0" anchor="ctr">
            <a:normAutofit/>
          </a:bodyPr>
          <a:lstStyle/>
          <a:p>
            <a:pPr marL="0" indent="0">
              <a:buNone/>
            </a:pPr>
            <a:r>
              <a:rPr lang="en-US" sz="1800" b="1" dirty="0">
                <a:solidFill>
                  <a:srgbClr val="7C3AED"/>
                </a:solidFill>
                <a:latin typeface="Noto Sans CJK JP" pitchFamily="34" charset="0"/>
                <a:ea typeface="Noto Sans CJK JP" pitchFamily="34" charset="-122"/>
                <a:cs typeface="Noto Sans CJK JP" pitchFamily="34" charset="-120"/>
              </a:rPr>
              <a:t>どう使い分けるか</a:t>
            </a:r>
            <a:endParaRPr lang="en-US" sz="1800" dirty="0"/>
          </a:p>
        </p:txBody>
      </p:sp>
      <p:sp>
        <p:nvSpPr>
          <p:cNvPr id="24" name="Text 19"/>
          <p:cNvSpPr/>
          <p:nvPr/>
        </p:nvSpPr>
        <p:spPr>
          <a:xfrm>
            <a:off x="6181344" y="1975104"/>
            <a:ext cx="4773168" cy="2615184"/>
          </a:xfrm>
          <a:prstGeom prst="rect">
            <a:avLst/>
          </a:prstGeom>
          <a:noFill/>
          <a:ln/>
        </p:spPr>
        <p:txBody>
          <a:bodyPr wrap="square" lIns="254" tIns="254" rIns="254" bIns="254" rtlCol="0" anchor="t">
            <a:normAutofit/>
          </a:bodyPr>
          <a:lstStyle/>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calendar time で見れば、「その年に効いていた平均効果」が分かる。</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event time で見れば、「処置から何期後にどう動くか」が分かる。</a:t>
            </a:r>
            <a:endParaRPr lang="en-US" sz="1600" dirty="0"/>
          </a:p>
          <a:p>
            <a:pPr marL="203200" indent="-203200">
              <a:buSzPct val="100000"/>
              <a:buChar char="•"/>
            </a:pPr>
            <a:r>
              <a:rPr lang="en-US" sz="1600" dirty="0">
                <a:solidFill>
                  <a:srgbClr val="183B63"/>
                </a:solidFill>
                <a:latin typeface="Noto Sans CJK JP" pitchFamily="34" charset="0"/>
                <a:ea typeface="Noto Sans CJK JP" pitchFamily="34" charset="-122"/>
                <a:cs typeface="Noto Sans CJK JP" pitchFamily="34" charset="-120"/>
              </a:rPr>
              <a:t>overall average は全体の summary として便利だが、何を重みづけているかを必ず意識する。</a:t>
            </a:r>
            <a:endParaRPr lang="en-US" sz="1600" dirty="0"/>
          </a:p>
        </p:txBody>
      </p:sp>
      <p:sp>
        <p:nvSpPr>
          <p:cNvPr id="25" name="Shape 2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6" name="Shape 21"/>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7" name="Text 2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平均を取るのは最後でよい。まず ATT(g,t)、次に必要な summary という順序を崩さない。</a:t>
            </a:r>
            <a:endParaRPr lang="en-US" sz="152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52">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実務的には何を意識するか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最後に、staggered adoption のデータに出会ったときの読み方を 4 点で整理する。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7C3AED">
              <a:alpha val="12000"/>
            </a:srgbClr>
          </a:solidFill>
          <a:ln w="12700">
            <a:solidFill>
              <a:srgbClr val="7C3AED"/>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7C3AED"/>
                </a:solidFill>
                <a:latin typeface="Noto Sans CJK JP" pitchFamily="34" charset="0"/>
                <a:ea typeface="Noto Sans CJK JP" pitchFamily="34" charset="-122"/>
                <a:cs typeface="Noto Sans CJK JP" pitchFamily="34" charset="-120"/>
              </a:rPr>
              <a:t>Staggered</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52</a:t>
            </a:r>
            <a:endParaRPr lang="en-US" sz="950" dirty="0"/>
          </a:p>
        </p:txBody>
      </p:sp>
      <p:sp>
        <p:nvSpPr>
          <p:cNvPr id="10" name="Shape 8"/>
          <p:cNvSpPr/>
          <p:nvPr/>
        </p:nvSpPr>
        <p:spPr>
          <a:xfrm>
            <a:off x="841248" y="1627632"/>
            <a:ext cx="2560320" cy="3337560"/>
          </a:xfrm>
          <a:prstGeom prst="roundRect">
            <a:avLst>
              <a:gd name="adj" fmla="val 4286"/>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737360"/>
            <a:ext cx="2286000" cy="256032"/>
          </a:xfrm>
          <a:prstGeom prst="rect">
            <a:avLst/>
          </a:prstGeom>
          <a:noFill/>
          <a:ln/>
        </p:spPr>
        <p:txBody>
          <a:bodyPr wrap="square" lIns="0" tIns="0" rIns="0" bIns="0" rtlCol="0" anchor="ctr">
            <a:normAutofit/>
          </a:bodyPr>
          <a:lstStyle/>
          <a:p>
            <a:pPr marL="0" indent="0">
              <a:buNone/>
            </a:pPr>
            <a:r>
              <a:rPr lang="en-US" sz="2800" b="1" dirty="0">
                <a:solidFill>
                  <a:srgbClr val="EA580C"/>
                </a:solidFill>
                <a:latin typeface="Noto Sans CJK JP" pitchFamily="34" charset="0"/>
                <a:ea typeface="Noto Sans CJK JP" pitchFamily="34" charset="-122"/>
                <a:cs typeface="Noto Sans CJK JP" pitchFamily="34" charset="-120"/>
              </a:rPr>
              <a:t>1</a:t>
            </a:r>
            <a:endParaRPr lang="en-US" sz="2800" dirty="0"/>
          </a:p>
        </p:txBody>
      </p:sp>
      <p:sp>
        <p:nvSpPr>
          <p:cNvPr id="12" name="Text 10"/>
          <p:cNvSpPr/>
          <p:nvPr/>
        </p:nvSpPr>
        <p:spPr>
          <a:xfrm>
            <a:off x="1005840" y="2048256"/>
            <a:ext cx="2286000" cy="2825496"/>
          </a:xfrm>
          <a:prstGeom prst="rect">
            <a:avLst/>
          </a:prstGeom>
          <a:noFill/>
          <a:ln/>
        </p:spPr>
        <p:txBody>
          <a:bodyPr wrap="square" lIns="0" tIns="0" rIns="0" bIns="0" rtlCol="0" anchor="t">
            <a:normAutofit/>
          </a:bodyPr>
          <a:lstStyle/>
          <a:p>
            <a:pPr marL="0" indent="0">
              <a:buNone/>
            </a:pPr>
            <a:r>
              <a:rPr lang="en-US" sz="1900" dirty="0">
                <a:solidFill>
                  <a:srgbClr val="183B63"/>
                </a:solidFill>
                <a:latin typeface="Noto Sans CJK JP" pitchFamily="34" charset="0"/>
                <a:ea typeface="Noto Sans CJK JP" pitchFamily="34" charset="-122"/>
                <a:cs typeface="Noto Sans CJK JP" pitchFamily="34" charset="-120"/>
              </a:rPr>
              <a:t>いきなり TWFE DiD の β を「平均処置効果」と読まない。</a:t>
            </a:r>
            <a:endParaRPr lang="en-US" sz="1900" dirty="0"/>
          </a:p>
        </p:txBody>
      </p:sp>
      <p:sp>
        <p:nvSpPr>
          <p:cNvPr id="13" name="Shape 11"/>
          <p:cNvSpPr/>
          <p:nvPr/>
        </p:nvSpPr>
        <p:spPr>
          <a:xfrm>
            <a:off x="3639312" y="1627632"/>
            <a:ext cx="2560320" cy="3337560"/>
          </a:xfrm>
          <a:prstGeom prst="roundRect">
            <a:avLst>
              <a:gd name="adj" fmla="val 4286"/>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3803904" y="1737360"/>
            <a:ext cx="2286000" cy="256032"/>
          </a:xfrm>
          <a:prstGeom prst="rect">
            <a:avLst/>
          </a:prstGeom>
          <a:noFill/>
          <a:ln/>
        </p:spPr>
        <p:txBody>
          <a:bodyPr wrap="square" lIns="0" tIns="0" rIns="0" bIns="0" rtlCol="0" anchor="ctr">
            <a:normAutofit/>
          </a:bodyPr>
          <a:lstStyle/>
          <a:p>
            <a:pPr marL="0" indent="0">
              <a:buNone/>
            </a:pPr>
            <a:r>
              <a:rPr lang="en-US" sz="2800" b="1" dirty="0">
                <a:solidFill>
                  <a:srgbClr val="0F766E"/>
                </a:solidFill>
                <a:latin typeface="Noto Sans CJK JP" pitchFamily="34" charset="0"/>
                <a:ea typeface="Noto Sans CJK JP" pitchFamily="34" charset="-122"/>
                <a:cs typeface="Noto Sans CJK JP" pitchFamily="34" charset="-120"/>
              </a:rPr>
              <a:t>2</a:t>
            </a:r>
            <a:endParaRPr lang="en-US" sz="2800" dirty="0"/>
          </a:p>
        </p:txBody>
      </p:sp>
      <p:sp>
        <p:nvSpPr>
          <p:cNvPr id="15" name="Text 13"/>
          <p:cNvSpPr/>
          <p:nvPr/>
        </p:nvSpPr>
        <p:spPr>
          <a:xfrm>
            <a:off x="3803904" y="2048256"/>
            <a:ext cx="2286000" cy="2825496"/>
          </a:xfrm>
          <a:prstGeom prst="rect">
            <a:avLst/>
          </a:prstGeom>
          <a:noFill/>
          <a:ln/>
        </p:spPr>
        <p:txBody>
          <a:bodyPr wrap="square" lIns="0" tIns="0" rIns="0" bIns="0" rtlCol="0" anchor="t">
            <a:normAutofit/>
          </a:bodyPr>
          <a:lstStyle/>
          <a:p>
            <a:pPr marL="0" indent="0">
              <a:buNone/>
            </a:pPr>
            <a:r>
              <a:rPr lang="en-US" sz="1840" dirty="0">
                <a:solidFill>
                  <a:srgbClr val="183B63"/>
                </a:solidFill>
                <a:latin typeface="Noto Sans CJK JP" pitchFamily="34" charset="0"/>
                <a:ea typeface="Noto Sans CJK JP" pitchFamily="34" charset="-122"/>
                <a:cs typeface="Noto Sans CJK JP" pitchFamily="34" charset="-120"/>
              </a:rPr>
              <a:t>comparison として自然なのは、その時点でまだ未処置の unit である。</a:t>
            </a:r>
            <a:endParaRPr lang="en-US" sz="1840" dirty="0"/>
          </a:p>
        </p:txBody>
      </p:sp>
      <p:sp>
        <p:nvSpPr>
          <p:cNvPr id="16" name="Shape 14"/>
          <p:cNvSpPr/>
          <p:nvPr/>
        </p:nvSpPr>
        <p:spPr>
          <a:xfrm>
            <a:off x="6437376" y="1627632"/>
            <a:ext cx="2560320" cy="3337560"/>
          </a:xfrm>
          <a:prstGeom prst="roundRect">
            <a:avLst>
              <a:gd name="adj" fmla="val 4286"/>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6601968" y="1737360"/>
            <a:ext cx="2286000" cy="256032"/>
          </a:xfrm>
          <a:prstGeom prst="rect">
            <a:avLst/>
          </a:prstGeom>
          <a:noFill/>
          <a:ln/>
        </p:spPr>
        <p:txBody>
          <a:bodyPr wrap="square" lIns="0" tIns="0" rIns="0" bIns="0" rtlCol="0" anchor="ctr">
            <a:normAutofit/>
          </a:bodyPr>
          <a:lstStyle/>
          <a:p>
            <a:pPr marL="0" indent="0">
              <a:buNone/>
            </a:pPr>
            <a:r>
              <a:rPr lang="en-US" sz="2800" b="1" dirty="0">
                <a:solidFill>
                  <a:srgbClr val="7C3AED"/>
                </a:solidFill>
                <a:latin typeface="Noto Sans CJK JP" pitchFamily="34" charset="0"/>
                <a:ea typeface="Noto Sans CJK JP" pitchFamily="34" charset="-122"/>
                <a:cs typeface="Noto Sans CJK JP" pitchFamily="34" charset="-120"/>
              </a:rPr>
              <a:t>3</a:t>
            </a:r>
            <a:endParaRPr lang="en-US" sz="2800" dirty="0"/>
          </a:p>
        </p:txBody>
      </p:sp>
      <p:sp>
        <p:nvSpPr>
          <p:cNvPr id="18" name="Text 16"/>
          <p:cNvSpPr/>
          <p:nvPr/>
        </p:nvSpPr>
        <p:spPr>
          <a:xfrm>
            <a:off x="6601968" y="2048256"/>
            <a:ext cx="2286000" cy="2825496"/>
          </a:xfrm>
          <a:prstGeom prst="rect">
            <a:avLst/>
          </a:prstGeom>
          <a:noFill/>
          <a:ln/>
        </p:spPr>
        <p:txBody>
          <a:bodyPr wrap="square" lIns="0" tIns="0" rIns="0" bIns="0" rtlCol="0" anchor="t">
            <a:normAutofit/>
          </a:bodyPr>
          <a:lstStyle/>
          <a:p>
            <a:pPr marL="0" indent="0">
              <a:buNone/>
            </a:pPr>
            <a:r>
              <a:rPr lang="en-US" sz="1940" dirty="0">
                <a:solidFill>
                  <a:srgbClr val="183B63"/>
                </a:solidFill>
                <a:latin typeface="Noto Sans CJK JP" pitchFamily="34" charset="0"/>
                <a:ea typeface="Noto Sans CJK JP" pitchFamily="34" charset="-122"/>
                <a:cs typeface="Noto Sans CJK JP" pitchFamily="34" charset="-120"/>
              </a:rPr>
              <a:t>まずは cohort × time ごとの ATT(g,t) を考える。</a:t>
            </a:r>
            <a:endParaRPr lang="en-US" sz="1940" dirty="0"/>
          </a:p>
        </p:txBody>
      </p:sp>
      <p:sp>
        <p:nvSpPr>
          <p:cNvPr id="19" name="Shape 17"/>
          <p:cNvSpPr/>
          <p:nvPr/>
        </p:nvSpPr>
        <p:spPr>
          <a:xfrm>
            <a:off x="9235440" y="1627632"/>
            <a:ext cx="2103120" cy="3337560"/>
          </a:xfrm>
          <a:prstGeom prst="roundRect">
            <a:avLst>
              <a:gd name="adj" fmla="val 5217"/>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20" name="Text 18"/>
          <p:cNvSpPr/>
          <p:nvPr/>
        </p:nvSpPr>
        <p:spPr>
          <a:xfrm>
            <a:off x="9400032" y="1737360"/>
            <a:ext cx="1828800" cy="256032"/>
          </a:xfrm>
          <a:prstGeom prst="rect">
            <a:avLst/>
          </a:prstGeom>
          <a:noFill/>
          <a:ln/>
        </p:spPr>
        <p:txBody>
          <a:bodyPr wrap="square" lIns="0" tIns="0" rIns="0" bIns="0" rtlCol="0" anchor="ctr">
            <a:normAutofit/>
          </a:bodyPr>
          <a:lstStyle/>
          <a:p>
            <a:pPr marL="0" indent="0">
              <a:buNone/>
            </a:pPr>
            <a:r>
              <a:rPr lang="en-US" sz="2800" b="1" dirty="0">
                <a:solidFill>
                  <a:srgbClr val="4C78A8"/>
                </a:solidFill>
                <a:latin typeface="Noto Sans CJK JP" pitchFamily="34" charset="0"/>
                <a:ea typeface="Noto Sans CJK JP" pitchFamily="34" charset="-122"/>
                <a:cs typeface="Noto Sans CJK JP" pitchFamily="34" charset="-120"/>
              </a:rPr>
              <a:t>4</a:t>
            </a:r>
            <a:endParaRPr lang="en-US" sz="2800" dirty="0"/>
          </a:p>
        </p:txBody>
      </p:sp>
      <p:sp>
        <p:nvSpPr>
          <p:cNvPr id="21" name="Text 19"/>
          <p:cNvSpPr/>
          <p:nvPr/>
        </p:nvSpPr>
        <p:spPr>
          <a:xfrm>
            <a:off x="9400032" y="2048256"/>
            <a:ext cx="1828800" cy="2825496"/>
          </a:xfrm>
          <a:prstGeom prst="rect">
            <a:avLst/>
          </a:prstGeom>
          <a:noFill/>
          <a:ln/>
        </p:spPr>
        <p:txBody>
          <a:bodyPr wrap="square" lIns="0" tIns="0" rIns="0" bIns="0" rtlCol="0" anchor="t">
            <a:normAutofit/>
          </a:bodyPr>
          <a:lstStyle/>
          <a:p>
            <a:pPr marL="0" indent="0">
              <a:buNone/>
            </a:pPr>
            <a:r>
              <a:rPr lang="en-US" sz="1710" dirty="0">
                <a:solidFill>
                  <a:srgbClr val="183B63"/>
                </a:solidFill>
                <a:latin typeface="Noto Sans CJK JP" pitchFamily="34" charset="0"/>
                <a:ea typeface="Noto Sans CJK JP" pitchFamily="34" charset="-122"/>
                <a:cs typeface="Noto Sans CJK JP" pitchFamily="34" charset="-120"/>
              </a:rPr>
              <a:t>event study を描くなら、何が comparison に入っているかを確認する。</a:t>
            </a:r>
            <a:endParaRPr lang="en-US" sz="1710" dirty="0"/>
          </a:p>
        </p:txBody>
      </p:sp>
      <p:sp>
        <p:nvSpPr>
          <p:cNvPr id="22" name="Shape 20"/>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21"/>
          <p:cNvSpPr/>
          <p:nvPr/>
        </p:nvSpPr>
        <p:spPr>
          <a:xfrm>
            <a:off x="877824" y="5486400"/>
            <a:ext cx="128016" cy="292608"/>
          </a:xfrm>
          <a:prstGeom prst="rect">
            <a:avLst/>
          </a:prstGeom>
          <a:solidFill>
            <a:srgbClr val="7C3AED"/>
          </a:solidFill>
          <a:ln w="12700">
            <a:solidFill>
              <a:srgbClr val="7C3AED">
                <a:alpha val="0"/>
              </a:srgbClr>
            </a:solidFill>
            <a:prstDash val="solid"/>
          </a:ln>
        </p:spPr>
        <p:txBody>
          <a:bodyPr/>
          <a:lstStyle/>
          <a:p>
            <a:endParaRPr lang="ja-JP" altLang="en-US"/>
          </a:p>
        </p:txBody>
      </p:sp>
      <p:sp>
        <p:nvSpPr>
          <p:cNvPr id="24" name="Text 22"/>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staggered DiD のコアは、「何を comparison にし、どの単位の効果を、どの重みで平均しているか」を言えること。</a:t>
            </a:r>
            <a:endParaRPr lang="en-US" sz="152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53">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今日の講義のまとめ</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Difference-in-Differences を「比較設計」として読み直す。</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summary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53</a:t>
            </a:r>
            <a:endParaRPr lang="en-US" sz="950" dirty="0"/>
          </a:p>
        </p:txBody>
      </p:sp>
      <p:sp>
        <p:nvSpPr>
          <p:cNvPr id="10" name="Shape 8"/>
          <p:cNvSpPr/>
          <p:nvPr/>
        </p:nvSpPr>
        <p:spPr>
          <a:xfrm>
            <a:off x="841248" y="1572768"/>
            <a:ext cx="3383280" cy="3566160"/>
          </a:xfrm>
          <a:prstGeom prst="roundRect">
            <a:avLst>
              <a:gd name="adj" fmla="val 3243"/>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682496"/>
            <a:ext cx="3108960" cy="256032"/>
          </a:xfrm>
          <a:prstGeom prst="rect">
            <a:avLst/>
          </a:prstGeom>
          <a:noFill/>
          <a:ln/>
        </p:spPr>
        <p:txBody>
          <a:bodyPr wrap="square" lIns="0" tIns="0" rIns="0" bIns="0" rtlCol="0" anchor="ctr">
            <a:normAutofit/>
          </a:bodyPr>
          <a:lstStyle/>
          <a:p>
            <a:pPr marL="0" indent="0">
              <a:buNone/>
            </a:pPr>
            <a:r>
              <a:rPr lang="en-US" sz="1600" b="1" dirty="0">
                <a:solidFill>
                  <a:srgbClr val="0F766E"/>
                </a:solidFill>
                <a:latin typeface="Noto Sans CJK JP" pitchFamily="34" charset="0"/>
                <a:ea typeface="Noto Sans CJK JP" pitchFamily="34" charset="-122"/>
                <a:cs typeface="Noto Sans CJK JP" pitchFamily="34" charset="-120"/>
              </a:rPr>
              <a:t>導入</a:t>
            </a:r>
            <a:endParaRPr lang="en-US" sz="1600" dirty="0"/>
          </a:p>
        </p:txBody>
      </p:sp>
      <p:sp>
        <p:nvSpPr>
          <p:cNvPr id="12" name="Text 10"/>
          <p:cNvSpPr/>
          <p:nvPr/>
        </p:nvSpPr>
        <p:spPr>
          <a:xfrm>
            <a:off x="1005840" y="1975104"/>
            <a:ext cx="3108960" cy="307238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前後比較だけでは時間変化が混ざり、群間比較だけでは baseline gap が混ざる。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DiD はその 2 つを同時に補正する。</a:t>
            </a:r>
            <a:endParaRPr lang="en-US" sz="1710" dirty="0"/>
          </a:p>
        </p:txBody>
      </p:sp>
      <p:sp>
        <p:nvSpPr>
          <p:cNvPr id="13" name="Shape 11"/>
          <p:cNvSpPr/>
          <p:nvPr/>
        </p:nvSpPr>
        <p:spPr>
          <a:xfrm>
            <a:off x="4407408" y="1572768"/>
            <a:ext cx="3383280" cy="3566160"/>
          </a:xfrm>
          <a:prstGeom prst="roundRect">
            <a:avLst>
              <a:gd name="adj" fmla="val 3243"/>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4" name="Text 12"/>
          <p:cNvSpPr/>
          <p:nvPr/>
        </p:nvSpPr>
        <p:spPr>
          <a:xfrm>
            <a:off x="4572000" y="1682496"/>
            <a:ext cx="310896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2群2期</a:t>
            </a:r>
            <a:endParaRPr lang="en-US" sz="1600" dirty="0"/>
          </a:p>
        </p:txBody>
      </p:sp>
      <p:sp>
        <p:nvSpPr>
          <p:cNvPr id="15" name="Text 13"/>
          <p:cNvSpPr/>
          <p:nvPr/>
        </p:nvSpPr>
        <p:spPr>
          <a:xfrm>
            <a:off x="4572000" y="1975104"/>
            <a:ext cx="3108960" cy="307238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平行トレンド仮定のもとで、差の差は処置群の平均処置効果を識別する。</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回帰式では交差項の係数 δ が DiD になる。</a:t>
            </a:r>
            <a:endParaRPr lang="en-US" sz="1710" dirty="0"/>
          </a:p>
        </p:txBody>
      </p:sp>
      <p:sp>
        <p:nvSpPr>
          <p:cNvPr id="16" name="Shape 14"/>
          <p:cNvSpPr/>
          <p:nvPr/>
        </p:nvSpPr>
        <p:spPr>
          <a:xfrm>
            <a:off x="7973568" y="1572768"/>
            <a:ext cx="3383280" cy="3566160"/>
          </a:xfrm>
          <a:prstGeom prst="roundRect">
            <a:avLst>
              <a:gd name="adj" fmla="val 3243"/>
            </a:avLst>
          </a:prstGeom>
          <a:solidFill>
            <a:srgbClr val="FFFFFF"/>
          </a:solidFill>
          <a:ln w="12700">
            <a:solidFill>
              <a:srgbClr val="7C3AED"/>
            </a:solidFill>
            <a:prstDash val="solid"/>
          </a:ln>
          <a:effectLst>
            <a:outerShdw algn="bl" rotWithShape="0">
              <a:srgbClr val="000000">
                <a:alpha val="0"/>
              </a:srgbClr>
            </a:outerShdw>
          </a:effectLst>
        </p:spPr>
        <p:txBody>
          <a:bodyPr/>
          <a:lstStyle/>
          <a:p>
            <a:endParaRPr lang="ja-JP" altLang="en-US"/>
          </a:p>
        </p:txBody>
      </p:sp>
      <p:sp>
        <p:nvSpPr>
          <p:cNvPr id="17" name="Text 15"/>
          <p:cNvSpPr/>
          <p:nvPr/>
        </p:nvSpPr>
        <p:spPr>
          <a:xfrm>
            <a:off x="8138160" y="1682496"/>
            <a:ext cx="3108960" cy="256032"/>
          </a:xfrm>
          <a:prstGeom prst="rect">
            <a:avLst/>
          </a:prstGeom>
          <a:noFill/>
          <a:ln/>
        </p:spPr>
        <p:txBody>
          <a:bodyPr wrap="square" lIns="0" tIns="0" rIns="0" bIns="0" rtlCol="0" anchor="ctr">
            <a:normAutofit/>
          </a:bodyPr>
          <a:lstStyle/>
          <a:p>
            <a:pPr marL="0" indent="0">
              <a:buNone/>
            </a:pPr>
            <a:r>
              <a:rPr lang="en-US" sz="1600" b="1" dirty="0">
                <a:solidFill>
                  <a:srgbClr val="7C3AED"/>
                </a:solidFill>
                <a:latin typeface="Noto Sans CJK JP" pitchFamily="34" charset="0"/>
                <a:ea typeface="Noto Sans CJK JP" pitchFamily="34" charset="-122"/>
                <a:cs typeface="Noto Sans CJK JP" pitchFamily="34" charset="-120"/>
              </a:rPr>
              <a:t>後半</a:t>
            </a:r>
            <a:endParaRPr lang="en-US" sz="1600" dirty="0"/>
          </a:p>
        </p:txBody>
      </p:sp>
      <p:sp>
        <p:nvSpPr>
          <p:cNvPr id="18" name="Text 16"/>
          <p:cNvSpPr/>
          <p:nvPr/>
        </p:nvSpPr>
        <p:spPr>
          <a:xfrm>
            <a:off x="8138160" y="1975104"/>
            <a:ext cx="3108960" cy="307238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event study は仮定の点検と動学の記述に使う。</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staggered adoption では ATT(g,t) と not-yet-treated comparison を起点に考える。</a:t>
            </a:r>
            <a:endParaRPr lang="en-US" sz="1710" dirty="0"/>
          </a:p>
        </p:txBody>
      </p:sp>
      <p:sp>
        <p:nvSpPr>
          <p:cNvPr id="19" name="Shape 17"/>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0" name="Shape 18"/>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21" name="Text 19"/>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この lecture の本体は式そのものではなく、「何と何を比べているか」を言葉で説明できるようになること。</a:t>
            </a:r>
            <a:endParaRPr lang="en-US" sz="152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54">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宿題</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DiD っぽい状況を自分で探し、比較対象を言葉で説明してみる。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summary</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54</a:t>
            </a:r>
            <a:endParaRPr lang="en-US" sz="950" dirty="0"/>
          </a:p>
        </p:txBody>
      </p:sp>
      <p:sp>
        <p:nvSpPr>
          <p:cNvPr id="10" name="Shape 8"/>
          <p:cNvSpPr/>
          <p:nvPr/>
        </p:nvSpPr>
        <p:spPr>
          <a:xfrm>
            <a:off x="841248" y="1700784"/>
            <a:ext cx="5074920" cy="3154680"/>
          </a:xfrm>
          <a:prstGeom prst="roundRect">
            <a:avLst>
              <a:gd name="adj" fmla="val 3478"/>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005840" y="1810512"/>
            <a:ext cx="4800600" cy="256032"/>
          </a:xfrm>
          <a:prstGeom prst="rect">
            <a:avLst/>
          </a:prstGeom>
          <a:noFill/>
          <a:ln/>
        </p:spPr>
        <p:txBody>
          <a:bodyPr wrap="square" lIns="0" tIns="0" rIns="0" bIns="0" rtlCol="0" anchor="ctr">
            <a:normAutofit/>
          </a:bodyPr>
          <a:lstStyle/>
          <a:p>
            <a:pPr marL="0" indent="0">
              <a:buNone/>
            </a:pPr>
            <a:r>
              <a:rPr lang="en-US" sz="2000" b="1" dirty="0">
                <a:solidFill>
                  <a:srgbClr val="0F766E"/>
                </a:solidFill>
                <a:latin typeface="Noto Sans CJK JP" pitchFamily="34" charset="0"/>
                <a:ea typeface="Noto Sans CJK JP" pitchFamily="34" charset="-122"/>
                <a:cs typeface="Noto Sans CJK JP" pitchFamily="34" charset="-120"/>
              </a:rPr>
              <a:t>課題</a:t>
            </a:r>
            <a:endParaRPr lang="en-US" sz="2000" dirty="0"/>
          </a:p>
        </p:txBody>
      </p:sp>
      <p:sp>
        <p:nvSpPr>
          <p:cNvPr id="12" name="Text 10"/>
          <p:cNvSpPr/>
          <p:nvPr/>
        </p:nvSpPr>
        <p:spPr>
          <a:xfrm>
            <a:off x="1005840" y="2103120"/>
            <a:ext cx="4800600" cy="2660904"/>
          </a:xfrm>
          <a:prstGeom prst="rect">
            <a:avLst/>
          </a:prstGeom>
          <a:noFill/>
          <a:ln/>
        </p:spPr>
        <p:txBody>
          <a:bodyPr wrap="square" lIns="254" tIns="254" rIns="254" bIns="254" rtlCol="0" anchor="t">
            <a:normAutofit/>
          </a:bodyPr>
          <a:lstStyle/>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DiD っぽい状況を 1 つ自分で探す。</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それが 2群2期なのか、staggered adoption なのかをまず判定する。</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comparison として自然なのは誰かを 2〜3 文で説明する。</a:t>
            </a:r>
            <a:endParaRPr lang="en-US" sz="1800" dirty="0"/>
          </a:p>
        </p:txBody>
      </p:sp>
      <p:sp>
        <p:nvSpPr>
          <p:cNvPr id="13" name="Shape 11"/>
          <p:cNvSpPr/>
          <p:nvPr/>
        </p:nvSpPr>
        <p:spPr>
          <a:xfrm>
            <a:off x="6236208" y="1700784"/>
            <a:ext cx="4846320" cy="3154680"/>
          </a:xfrm>
          <a:prstGeom prst="roundRect">
            <a:avLst>
              <a:gd name="adj" fmla="val 3478"/>
            </a:avLst>
          </a:prstGeom>
          <a:solidFill>
            <a:srgbClr val="FFF8F4"/>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4" name="Shape 12"/>
          <p:cNvSpPr/>
          <p:nvPr/>
        </p:nvSpPr>
        <p:spPr>
          <a:xfrm>
            <a:off x="6236208" y="1700784"/>
            <a:ext cx="109728" cy="3154680"/>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15" name="Text 13"/>
          <p:cNvSpPr/>
          <p:nvPr/>
        </p:nvSpPr>
        <p:spPr>
          <a:xfrm>
            <a:off x="6437376" y="1847088"/>
            <a:ext cx="455371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見るべきポイント</a:t>
            </a:r>
            <a:endParaRPr lang="en-US" sz="1800" dirty="0"/>
          </a:p>
        </p:txBody>
      </p:sp>
      <p:sp>
        <p:nvSpPr>
          <p:cNvPr id="16" name="Text 14"/>
          <p:cNvSpPr/>
          <p:nvPr/>
        </p:nvSpPr>
        <p:spPr>
          <a:xfrm>
            <a:off x="6437376" y="2176272"/>
            <a:ext cx="4553712" cy="2587752"/>
          </a:xfrm>
          <a:prstGeom prst="rect">
            <a:avLst/>
          </a:prstGeom>
          <a:noFill/>
          <a:ln/>
        </p:spPr>
        <p:txBody>
          <a:bodyPr wrap="square" lIns="254" tIns="254" rIns="254" bIns="254" rtlCol="0" anchor="t">
            <a:normAutofit/>
          </a:bodyPr>
          <a:lstStyle/>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前後比較だけではなぜダメか</a:t>
            </a:r>
            <a:endParaRPr lang="en-US" sz="1660" dirty="0"/>
          </a:p>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政策後の群間比較だけではなぜダメか</a:t>
            </a:r>
            <a:endParaRPr lang="en-US" sz="1660" dirty="0"/>
          </a:p>
          <a:p>
            <a:pPr marL="203200" indent="-203200">
              <a:buSzPct val="100000"/>
              <a:buChar char="•"/>
            </a:pPr>
            <a:r>
              <a:rPr lang="en-US" sz="1660" dirty="0">
                <a:solidFill>
                  <a:srgbClr val="183B63"/>
                </a:solidFill>
                <a:latin typeface="Noto Sans CJK JP" pitchFamily="34" charset="0"/>
                <a:ea typeface="Noto Sans CJK JP" pitchFamily="34" charset="-122"/>
                <a:cs typeface="Noto Sans CJK JP" pitchFamily="34" charset="-120"/>
              </a:rPr>
              <a:t>event study を描くとしたら、pre-period で何を確認したいか</a:t>
            </a:r>
            <a:endParaRPr lang="en-US" sz="1660" dirty="0"/>
          </a:p>
        </p:txBody>
      </p:sp>
      <p:sp>
        <p:nvSpPr>
          <p:cNvPr id="17" name="Shape 15"/>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18" name="Shape 16"/>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19" name="Text 17"/>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「β を回す」前に、「comparison set をどう作るか」を説明できるかどうかが本当の宿題である。</a:t>
            </a:r>
            <a:endParaRPr lang="en-US" sz="152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では「政策後の群間比較」だけをやってみる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comparison group を用意しても、政策前から群が違っていたらやはり政策効果とは言えない。</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6</a:t>
            </a:r>
            <a:endParaRPr lang="en-US" sz="950" dirty="0"/>
          </a:p>
        </p:txBody>
      </p:sp>
      <p:sp>
        <p:nvSpPr>
          <p:cNvPr id="10" name="Shape 8"/>
          <p:cNvSpPr/>
          <p:nvPr/>
        </p:nvSpPr>
        <p:spPr>
          <a:xfrm>
            <a:off x="804672" y="1481328"/>
            <a:ext cx="3931920" cy="2395728"/>
          </a:xfrm>
          <a:prstGeom prst="roundRect">
            <a:avLst>
              <a:gd name="adj" fmla="val 458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645920" y="1572768"/>
            <a:ext cx="2944368"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12" name="Text 10"/>
          <p:cNvSpPr/>
          <p:nvPr/>
        </p:nvSpPr>
        <p:spPr>
          <a:xfrm>
            <a:off x="914400" y="2299716"/>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treated</a:t>
            </a:r>
            <a:endParaRPr lang="en-US" sz="1530" dirty="0"/>
          </a:p>
        </p:txBody>
      </p:sp>
      <p:sp>
        <p:nvSpPr>
          <p:cNvPr id="13" name="Text 11"/>
          <p:cNvSpPr/>
          <p:nvPr/>
        </p:nvSpPr>
        <p:spPr>
          <a:xfrm>
            <a:off x="914400" y="3204972"/>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control</a:t>
            </a:r>
            <a:endParaRPr lang="en-US" sz="1530" dirty="0"/>
          </a:p>
        </p:txBody>
      </p:sp>
      <p:sp>
        <p:nvSpPr>
          <p:cNvPr id="14" name="Shape 12"/>
          <p:cNvSpPr/>
          <p:nvPr/>
        </p:nvSpPr>
        <p:spPr>
          <a:xfrm>
            <a:off x="1645920" y="1956816"/>
            <a:ext cx="2907792"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15" name="Text 13"/>
          <p:cNvSpPr/>
          <p:nvPr/>
        </p:nvSpPr>
        <p:spPr>
          <a:xfrm>
            <a:off x="1719072" y="2029968"/>
            <a:ext cx="2761488"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70</a:t>
            </a:r>
            <a:endParaRPr lang="en-US" sz="1800" dirty="0"/>
          </a:p>
        </p:txBody>
      </p:sp>
      <p:sp>
        <p:nvSpPr>
          <p:cNvPr id="16" name="Shape 14"/>
          <p:cNvSpPr/>
          <p:nvPr/>
        </p:nvSpPr>
        <p:spPr>
          <a:xfrm>
            <a:off x="1645920" y="2862072"/>
            <a:ext cx="2907792"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17" name="Text 15"/>
          <p:cNvSpPr/>
          <p:nvPr/>
        </p:nvSpPr>
        <p:spPr>
          <a:xfrm>
            <a:off x="1719072" y="2935224"/>
            <a:ext cx="2761488"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62</a:t>
            </a:r>
            <a:endParaRPr lang="en-US" sz="1800" dirty="0"/>
          </a:p>
        </p:txBody>
      </p:sp>
      <p:sp>
        <p:nvSpPr>
          <p:cNvPr id="18" name="Shape 16"/>
          <p:cNvSpPr/>
          <p:nvPr/>
        </p:nvSpPr>
        <p:spPr>
          <a:xfrm>
            <a:off x="4983480" y="1481328"/>
            <a:ext cx="2834640" cy="2395728"/>
          </a:xfrm>
          <a:prstGeom prst="roundRect">
            <a:avLst>
              <a:gd name="adj" fmla="val 458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9" name="Text 17"/>
          <p:cNvSpPr/>
          <p:nvPr/>
        </p:nvSpPr>
        <p:spPr>
          <a:xfrm>
            <a:off x="5148072" y="1591056"/>
            <a:ext cx="256032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官僚の修正版</a:t>
            </a:r>
            <a:endParaRPr lang="en-US" sz="1600" dirty="0"/>
          </a:p>
        </p:txBody>
      </p:sp>
      <p:sp>
        <p:nvSpPr>
          <p:cNvPr id="20" name="Text 18"/>
          <p:cNvSpPr/>
          <p:nvPr/>
        </p:nvSpPr>
        <p:spPr>
          <a:xfrm>
            <a:off x="5148072" y="1901952"/>
            <a:ext cx="2560320" cy="1883664"/>
          </a:xfrm>
          <a:prstGeom prst="rect">
            <a:avLst/>
          </a:prstGeom>
          <a:noFill/>
          <a:ln/>
        </p:spPr>
        <p:txBody>
          <a:bodyPr wrap="square" lIns="0" tIns="0" rIns="0" bIns="0" rtlCol="0" anchor="t">
            <a:normAutofit/>
          </a:bodyPr>
          <a:lstStyle/>
          <a:p>
            <a:pPr marL="0" indent="0">
              <a:buNone/>
            </a:pPr>
            <a:r>
              <a:rPr lang="en-US" sz="1850" dirty="0">
                <a:solidFill>
                  <a:srgbClr val="183B63"/>
                </a:solidFill>
                <a:latin typeface="Noto Sans CJK JP" pitchFamily="34" charset="0"/>
                <a:ea typeface="Noto Sans CJK JP" pitchFamily="34" charset="-122"/>
                <a:cs typeface="Noto Sans CJK JP" pitchFamily="34" charset="-120"/>
              </a:rPr>
              <a:t>「政策後に treated が 70、control が 62 だから、効果は 8 だ。」</a:t>
            </a:r>
            <a:endParaRPr lang="en-US" sz="1850" dirty="0"/>
          </a:p>
        </p:txBody>
      </p:sp>
      <p:sp>
        <p:nvSpPr>
          <p:cNvPr id="21" name="Shape 19"/>
          <p:cNvSpPr/>
          <p:nvPr/>
        </p:nvSpPr>
        <p:spPr>
          <a:xfrm>
            <a:off x="8065008" y="1481328"/>
            <a:ext cx="3017520" cy="2395728"/>
          </a:xfrm>
          <a:prstGeom prst="roundRect">
            <a:avLst>
              <a:gd name="adj" fmla="val 458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22" name="Text 20"/>
          <p:cNvSpPr/>
          <p:nvPr/>
        </p:nvSpPr>
        <p:spPr>
          <a:xfrm>
            <a:off x="8906256" y="1572768"/>
            <a:ext cx="10149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23" name="Text 21"/>
          <p:cNvSpPr/>
          <p:nvPr/>
        </p:nvSpPr>
        <p:spPr>
          <a:xfrm>
            <a:off x="9921240" y="1572768"/>
            <a:ext cx="1014984"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24" name="Text 22"/>
          <p:cNvSpPr/>
          <p:nvPr/>
        </p:nvSpPr>
        <p:spPr>
          <a:xfrm>
            <a:off x="8174736" y="2299716"/>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treated</a:t>
            </a:r>
            <a:endParaRPr lang="en-US" sz="1530" dirty="0"/>
          </a:p>
        </p:txBody>
      </p:sp>
      <p:sp>
        <p:nvSpPr>
          <p:cNvPr id="25" name="Text 23"/>
          <p:cNvSpPr/>
          <p:nvPr/>
        </p:nvSpPr>
        <p:spPr>
          <a:xfrm>
            <a:off x="8174736" y="3204972"/>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control</a:t>
            </a:r>
            <a:endParaRPr lang="en-US" sz="1530" dirty="0"/>
          </a:p>
        </p:txBody>
      </p:sp>
      <p:sp>
        <p:nvSpPr>
          <p:cNvPr id="26" name="Shape 24"/>
          <p:cNvSpPr/>
          <p:nvPr/>
        </p:nvSpPr>
        <p:spPr>
          <a:xfrm>
            <a:off x="8906256" y="1956816"/>
            <a:ext cx="978408"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27" name="Text 25"/>
          <p:cNvSpPr/>
          <p:nvPr/>
        </p:nvSpPr>
        <p:spPr>
          <a:xfrm>
            <a:off x="8979408" y="2029968"/>
            <a:ext cx="832104"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68</a:t>
            </a:r>
            <a:endParaRPr lang="en-US" sz="1800" dirty="0"/>
          </a:p>
        </p:txBody>
      </p:sp>
      <p:sp>
        <p:nvSpPr>
          <p:cNvPr id="28" name="Shape 26"/>
          <p:cNvSpPr/>
          <p:nvPr/>
        </p:nvSpPr>
        <p:spPr>
          <a:xfrm>
            <a:off x="9921240" y="1956816"/>
            <a:ext cx="978408"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29" name="Text 27"/>
          <p:cNvSpPr/>
          <p:nvPr/>
        </p:nvSpPr>
        <p:spPr>
          <a:xfrm>
            <a:off x="9994392" y="2029968"/>
            <a:ext cx="832104"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70</a:t>
            </a:r>
            <a:endParaRPr lang="en-US" sz="1800" dirty="0"/>
          </a:p>
        </p:txBody>
      </p:sp>
      <p:sp>
        <p:nvSpPr>
          <p:cNvPr id="30" name="Shape 28"/>
          <p:cNvSpPr/>
          <p:nvPr/>
        </p:nvSpPr>
        <p:spPr>
          <a:xfrm>
            <a:off x="8906256" y="2862072"/>
            <a:ext cx="978408"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31" name="Text 29"/>
          <p:cNvSpPr/>
          <p:nvPr/>
        </p:nvSpPr>
        <p:spPr>
          <a:xfrm>
            <a:off x="8979408" y="2935224"/>
            <a:ext cx="832104"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60</a:t>
            </a:r>
            <a:endParaRPr lang="en-US" sz="1800" dirty="0"/>
          </a:p>
        </p:txBody>
      </p:sp>
      <p:sp>
        <p:nvSpPr>
          <p:cNvPr id="32" name="Shape 30"/>
          <p:cNvSpPr/>
          <p:nvPr/>
        </p:nvSpPr>
        <p:spPr>
          <a:xfrm>
            <a:off x="9921240" y="2862072"/>
            <a:ext cx="978408" cy="868680"/>
          </a:xfrm>
          <a:prstGeom prst="roundRect">
            <a:avLst>
              <a:gd name="adj" fmla="val 8421"/>
            </a:avLst>
          </a:prstGeom>
          <a:solidFill>
            <a:srgbClr val="FBFCFE"/>
          </a:solidFill>
          <a:ln w="12700">
            <a:solidFill>
              <a:srgbClr val="CBD5E1"/>
            </a:solidFill>
            <a:prstDash val="solid"/>
          </a:ln>
        </p:spPr>
        <p:txBody>
          <a:bodyPr/>
          <a:lstStyle/>
          <a:p>
            <a:endParaRPr lang="ja-JP" altLang="en-US"/>
          </a:p>
        </p:txBody>
      </p:sp>
      <p:sp>
        <p:nvSpPr>
          <p:cNvPr id="33" name="Text 31"/>
          <p:cNvSpPr/>
          <p:nvPr/>
        </p:nvSpPr>
        <p:spPr>
          <a:xfrm>
            <a:off x="9994392" y="2935224"/>
            <a:ext cx="832104" cy="722376"/>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62</a:t>
            </a:r>
            <a:endParaRPr lang="en-US" sz="1800" dirty="0"/>
          </a:p>
        </p:txBody>
      </p:sp>
      <p:sp>
        <p:nvSpPr>
          <p:cNvPr id="34" name="Shape 32"/>
          <p:cNvSpPr/>
          <p:nvPr/>
        </p:nvSpPr>
        <p:spPr>
          <a:xfrm>
            <a:off x="804672" y="4160520"/>
            <a:ext cx="10277856" cy="822960"/>
          </a:xfrm>
          <a:prstGeom prst="roundRect">
            <a:avLst>
              <a:gd name="adj" fmla="val 13333"/>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35" name="Text 33"/>
          <p:cNvSpPr/>
          <p:nvPr/>
        </p:nvSpPr>
        <p:spPr>
          <a:xfrm>
            <a:off x="969264" y="4270248"/>
            <a:ext cx="10003536" cy="256032"/>
          </a:xfrm>
          <a:prstGeom prst="rect">
            <a:avLst/>
          </a:prstGeom>
          <a:noFill/>
          <a:ln/>
        </p:spPr>
        <p:txBody>
          <a:bodyPr wrap="square" lIns="0" tIns="0" rIns="0" bIns="0" rtlCol="0" anchor="ctr">
            <a:normAutofit/>
          </a:bodyPr>
          <a:lstStyle/>
          <a:p>
            <a:pPr marL="0" indent="0">
              <a:buNone/>
            </a:pPr>
            <a:r>
              <a:rPr lang="en-US" sz="1500" b="1" dirty="0">
                <a:solidFill>
                  <a:srgbClr val="EA580C"/>
                </a:solidFill>
                <a:latin typeface="Noto Sans CJK JP" pitchFamily="34" charset="0"/>
                <a:ea typeface="Noto Sans CJK JP" pitchFamily="34" charset="-122"/>
                <a:cs typeface="Noto Sans CJK JP" pitchFamily="34" charset="-120"/>
              </a:rPr>
              <a:t>経済学者の指摘</a:t>
            </a:r>
            <a:endParaRPr lang="en-US" sz="1500" dirty="0"/>
          </a:p>
        </p:txBody>
      </p:sp>
      <p:sp>
        <p:nvSpPr>
          <p:cNvPr id="36" name="Text 34"/>
          <p:cNvSpPr/>
          <p:nvPr/>
        </p:nvSpPr>
        <p:spPr>
          <a:xfrm>
            <a:off x="969264" y="4581144"/>
            <a:ext cx="10003536" cy="310896"/>
          </a:xfrm>
          <a:prstGeom prst="rect">
            <a:avLst/>
          </a:prstGeom>
          <a:noFill/>
          <a:ln/>
        </p:spPr>
        <p:txBody>
          <a:bodyPr wrap="square" lIns="0" tIns="0" rIns="0" bIns="0" rtlCol="0" anchor="t">
            <a:normAutofit/>
          </a:bodyPr>
          <a:lstStyle/>
          <a:p>
            <a:pPr marL="0" indent="0">
              <a:buNone/>
            </a:pPr>
            <a:r>
              <a:rPr lang="en-US" sz="1760" dirty="0">
                <a:solidFill>
                  <a:srgbClr val="183B63"/>
                </a:solidFill>
                <a:latin typeface="Noto Sans CJK JP" pitchFamily="34" charset="0"/>
                <a:ea typeface="Noto Sans CJK JP" pitchFamily="34" charset="-122"/>
                <a:cs typeface="Noto Sans CJK JP" pitchFamily="34" charset="-120"/>
              </a:rPr>
              <a:t>政策前からすでに 68−60=8 の差があったなら、政策後に 8 ポイント差があること自体は政策の効果を意味しない。</a:t>
            </a:r>
            <a:endParaRPr lang="en-US" sz="1760" dirty="0"/>
          </a:p>
        </p:txBody>
      </p:sp>
      <p:sp>
        <p:nvSpPr>
          <p:cNvPr id="37" name="Shape 35"/>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8" name="Shape 36"/>
          <p:cNvSpPr/>
          <p:nvPr/>
        </p:nvSpPr>
        <p:spPr>
          <a:xfrm>
            <a:off x="877824" y="5486400"/>
            <a:ext cx="128016" cy="292608"/>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39" name="Text 37"/>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政策後の群間比較だけでは、「もともとの baseline gap」を除けない。</a:t>
            </a:r>
            <a:endParaRPr lang="en-US" sz="152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そこで Difference-in-Differences である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前後比較の弱点と群間比較の弱点を、差を二回とることで同時に補正する。</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7</a:t>
            </a:r>
            <a:endParaRPr lang="en-US" sz="950" dirty="0"/>
          </a:p>
        </p:txBody>
      </p:sp>
      <p:sp>
        <p:nvSpPr>
          <p:cNvPr id="10" name="Shape 8"/>
          <p:cNvSpPr/>
          <p:nvPr/>
        </p:nvSpPr>
        <p:spPr>
          <a:xfrm>
            <a:off x="804672" y="1481328"/>
            <a:ext cx="4187952" cy="3246120"/>
          </a:xfrm>
          <a:prstGeom prst="roundRect">
            <a:avLst>
              <a:gd name="adj" fmla="val 338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1" name="Text 9"/>
          <p:cNvSpPr/>
          <p:nvPr/>
        </p:nvSpPr>
        <p:spPr>
          <a:xfrm>
            <a:off x="1645920" y="1572768"/>
            <a:ext cx="1600200"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t=0</a:t>
            </a:r>
            <a:endParaRPr lang="en-US" sz="1530" dirty="0"/>
          </a:p>
        </p:txBody>
      </p:sp>
      <p:sp>
        <p:nvSpPr>
          <p:cNvPr id="12" name="Text 10"/>
          <p:cNvSpPr/>
          <p:nvPr/>
        </p:nvSpPr>
        <p:spPr>
          <a:xfrm>
            <a:off x="3246120" y="1572768"/>
            <a:ext cx="1600200" cy="201168"/>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t=1</a:t>
            </a:r>
            <a:endParaRPr lang="en-US" sz="1530" dirty="0"/>
          </a:p>
        </p:txBody>
      </p:sp>
      <p:sp>
        <p:nvSpPr>
          <p:cNvPr id="13" name="Text 11"/>
          <p:cNvSpPr/>
          <p:nvPr/>
        </p:nvSpPr>
        <p:spPr>
          <a:xfrm>
            <a:off x="914400" y="2512314"/>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treated</a:t>
            </a:r>
            <a:endParaRPr lang="en-US" sz="1530" dirty="0"/>
          </a:p>
        </p:txBody>
      </p:sp>
      <p:sp>
        <p:nvSpPr>
          <p:cNvPr id="14" name="Text 12"/>
          <p:cNvSpPr/>
          <p:nvPr/>
        </p:nvSpPr>
        <p:spPr>
          <a:xfrm>
            <a:off x="914400" y="3842766"/>
            <a:ext cx="566928" cy="219456"/>
          </a:xfrm>
          <a:prstGeom prst="rect">
            <a:avLst/>
          </a:prstGeom>
          <a:noFill/>
          <a:ln/>
        </p:spPr>
        <p:txBody>
          <a:bodyPr wrap="square" lIns="0" tIns="0" rIns="0" bIns="0" rtlCol="0" anchor="ctr">
            <a:normAutofit/>
          </a:bodyPr>
          <a:lstStyle/>
          <a:p>
            <a:pPr marL="0" indent="0" algn="ctr">
              <a:buNone/>
            </a:pPr>
            <a:r>
              <a:rPr lang="en-US" sz="1530" b="1" dirty="0">
                <a:solidFill>
                  <a:srgbClr val="475569"/>
                </a:solidFill>
                <a:latin typeface="Noto Sans CJK JP" pitchFamily="34" charset="0"/>
                <a:ea typeface="Noto Sans CJK JP" pitchFamily="34" charset="-122"/>
                <a:cs typeface="Noto Sans CJK JP" pitchFamily="34" charset="-120"/>
              </a:rPr>
              <a:t>control</a:t>
            </a:r>
            <a:endParaRPr lang="en-US" sz="1530" dirty="0"/>
          </a:p>
        </p:txBody>
      </p:sp>
      <p:sp>
        <p:nvSpPr>
          <p:cNvPr id="15" name="Shape 13"/>
          <p:cNvSpPr/>
          <p:nvPr/>
        </p:nvSpPr>
        <p:spPr>
          <a:xfrm>
            <a:off x="1645920" y="1956816"/>
            <a:ext cx="1563624"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16" name="Text 14"/>
          <p:cNvSpPr/>
          <p:nvPr/>
        </p:nvSpPr>
        <p:spPr>
          <a:xfrm>
            <a:off x="1719072" y="2029968"/>
            <a:ext cx="1417320"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60</a:t>
            </a:r>
            <a:endParaRPr lang="en-US" sz="1800" dirty="0"/>
          </a:p>
        </p:txBody>
      </p:sp>
      <p:sp>
        <p:nvSpPr>
          <p:cNvPr id="17" name="Shape 15"/>
          <p:cNvSpPr/>
          <p:nvPr/>
        </p:nvSpPr>
        <p:spPr>
          <a:xfrm>
            <a:off x="3246120" y="1956816"/>
            <a:ext cx="1563624"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18" name="Text 16"/>
          <p:cNvSpPr/>
          <p:nvPr/>
        </p:nvSpPr>
        <p:spPr>
          <a:xfrm>
            <a:off x="3319272" y="2029968"/>
            <a:ext cx="1417320"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70</a:t>
            </a:r>
            <a:endParaRPr lang="en-US" sz="1800" dirty="0"/>
          </a:p>
        </p:txBody>
      </p:sp>
      <p:sp>
        <p:nvSpPr>
          <p:cNvPr id="19" name="Shape 17"/>
          <p:cNvSpPr/>
          <p:nvPr/>
        </p:nvSpPr>
        <p:spPr>
          <a:xfrm>
            <a:off x="1645920" y="3287268"/>
            <a:ext cx="1563624"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20" name="Text 18"/>
          <p:cNvSpPr/>
          <p:nvPr/>
        </p:nvSpPr>
        <p:spPr>
          <a:xfrm>
            <a:off x="1719072" y="3360420"/>
            <a:ext cx="1417320"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55</a:t>
            </a:r>
            <a:endParaRPr lang="en-US" sz="1800" dirty="0"/>
          </a:p>
        </p:txBody>
      </p:sp>
      <p:sp>
        <p:nvSpPr>
          <p:cNvPr id="21" name="Shape 19"/>
          <p:cNvSpPr/>
          <p:nvPr/>
        </p:nvSpPr>
        <p:spPr>
          <a:xfrm>
            <a:off x="3246120" y="3287268"/>
            <a:ext cx="1563624" cy="1293876"/>
          </a:xfrm>
          <a:prstGeom prst="roundRect">
            <a:avLst>
              <a:gd name="adj" fmla="val 5654"/>
            </a:avLst>
          </a:prstGeom>
          <a:solidFill>
            <a:srgbClr val="FBFCFE"/>
          </a:solidFill>
          <a:ln w="12700">
            <a:solidFill>
              <a:srgbClr val="CBD5E1"/>
            </a:solidFill>
            <a:prstDash val="solid"/>
          </a:ln>
        </p:spPr>
        <p:txBody>
          <a:bodyPr/>
          <a:lstStyle/>
          <a:p>
            <a:endParaRPr lang="ja-JP" altLang="en-US"/>
          </a:p>
        </p:txBody>
      </p:sp>
      <p:sp>
        <p:nvSpPr>
          <p:cNvPr id="22" name="Text 20"/>
          <p:cNvSpPr/>
          <p:nvPr/>
        </p:nvSpPr>
        <p:spPr>
          <a:xfrm>
            <a:off x="3319272" y="3360420"/>
            <a:ext cx="1417320" cy="1147572"/>
          </a:xfrm>
          <a:prstGeom prst="rect">
            <a:avLst/>
          </a:prstGeom>
          <a:noFill/>
          <a:ln/>
        </p:spPr>
        <p:txBody>
          <a:bodyPr wrap="square" lIns="0" tIns="0" rIns="0" bIns="0" rtlCol="0" anchor="ctr">
            <a:normAutofit/>
          </a:bodyPr>
          <a:lstStyle/>
          <a:p>
            <a:pPr marL="0" indent="0" algn="ctr">
              <a:buNone/>
            </a:pPr>
            <a:r>
              <a:rPr lang="en-US" sz="1800" dirty="0">
                <a:solidFill>
                  <a:srgbClr val="183B63"/>
                </a:solidFill>
                <a:latin typeface="Noto Sans CJK JP" pitchFamily="34" charset="0"/>
                <a:ea typeface="Noto Sans CJK JP" pitchFamily="34" charset="-122"/>
                <a:cs typeface="Noto Sans CJK JP" pitchFamily="34" charset="-120"/>
              </a:rPr>
              <a:t>61</a:t>
            </a:r>
            <a:endParaRPr lang="en-US" sz="1800" dirty="0"/>
          </a:p>
        </p:txBody>
      </p:sp>
      <p:sp>
        <p:nvSpPr>
          <p:cNvPr id="23" name="Shape 21"/>
          <p:cNvSpPr/>
          <p:nvPr/>
        </p:nvSpPr>
        <p:spPr>
          <a:xfrm>
            <a:off x="5285232" y="1536192"/>
            <a:ext cx="1874520" cy="987552"/>
          </a:xfrm>
          <a:prstGeom prst="roundRect">
            <a:avLst>
              <a:gd name="adj" fmla="val 11111"/>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24" name="Text 22"/>
          <p:cNvSpPr/>
          <p:nvPr/>
        </p:nvSpPr>
        <p:spPr>
          <a:xfrm>
            <a:off x="5449824" y="1645920"/>
            <a:ext cx="1600200" cy="256032"/>
          </a:xfrm>
          <a:prstGeom prst="rect">
            <a:avLst/>
          </a:prstGeom>
          <a:noFill/>
          <a:ln/>
        </p:spPr>
        <p:txBody>
          <a:bodyPr wrap="square" lIns="0" tIns="0" rIns="0" bIns="0" rtlCol="0" anchor="ctr">
            <a:normAutofit/>
          </a:bodyPr>
          <a:lstStyle/>
          <a:p>
            <a:pPr marL="0" indent="0">
              <a:buNone/>
            </a:pPr>
            <a:r>
              <a:rPr lang="en-US" sz="1600" b="1" dirty="0">
                <a:solidFill>
                  <a:srgbClr val="EA580C"/>
                </a:solidFill>
                <a:latin typeface="Noto Sans CJK JP" pitchFamily="34" charset="0"/>
                <a:ea typeface="Noto Sans CJK JP" pitchFamily="34" charset="-122"/>
                <a:cs typeface="Noto Sans CJK JP" pitchFamily="34" charset="-120"/>
              </a:rPr>
              <a:t>treated</a:t>
            </a:r>
            <a:endParaRPr lang="en-US" sz="1600" dirty="0"/>
          </a:p>
        </p:txBody>
      </p:sp>
      <p:sp>
        <p:nvSpPr>
          <p:cNvPr id="25" name="Text 23"/>
          <p:cNvSpPr/>
          <p:nvPr/>
        </p:nvSpPr>
        <p:spPr>
          <a:xfrm>
            <a:off x="5449824" y="1956816"/>
            <a:ext cx="1600200" cy="475488"/>
          </a:xfrm>
          <a:prstGeom prst="rect">
            <a:avLst/>
          </a:prstGeom>
          <a:noFill/>
          <a:ln/>
        </p:spPr>
        <p:txBody>
          <a:bodyPr wrap="square" lIns="0" tIns="0" rIns="0" bIns="0" rtlCol="0" anchor="t">
            <a:normAutofit/>
          </a:bodyPr>
          <a:lstStyle/>
          <a:p>
            <a:pPr marL="0" indent="0">
              <a:buNone/>
            </a:pPr>
            <a:r>
              <a:rPr lang="en-US" sz="2400" dirty="0">
                <a:solidFill>
                  <a:srgbClr val="183B63"/>
                </a:solidFill>
                <a:latin typeface="Noto Sans CJK JP" pitchFamily="34" charset="0"/>
                <a:ea typeface="Noto Sans CJK JP" pitchFamily="34" charset="-122"/>
                <a:cs typeface="Noto Sans CJK JP" pitchFamily="34" charset="-120"/>
              </a:rPr>
              <a:t>+10</a:t>
            </a:r>
            <a:endParaRPr lang="en-US" sz="2400" dirty="0"/>
          </a:p>
        </p:txBody>
      </p:sp>
      <p:sp>
        <p:nvSpPr>
          <p:cNvPr id="26" name="Shape 24"/>
          <p:cNvSpPr/>
          <p:nvPr/>
        </p:nvSpPr>
        <p:spPr>
          <a:xfrm>
            <a:off x="5285232" y="2743200"/>
            <a:ext cx="1874520" cy="987552"/>
          </a:xfrm>
          <a:prstGeom prst="roundRect">
            <a:avLst>
              <a:gd name="adj" fmla="val 11111"/>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27" name="Text 25"/>
          <p:cNvSpPr/>
          <p:nvPr/>
        </p:nvSpPr>
        <p:spPr>
          <a:xfrm>
            <a:off x="5449824" y="2852928"/>
            <a:ext cx="1600200" cy="256032"/>
          </a:xfrm>
          <a:prstGeom prst="rect">
            <a:avLst/>
          </a:prstGeom>
          <a:noFill/>
          <a:ln/>
        </p:spPr>
        <p:txBody>
          <a:bodyPr wrap="square" lIns="0" tIns="0" rIns="0" bIns="0" rtlCol="0" anchor="ctr">
            <a:normAutofit/>
          </a:bodyPr>
          <a:lstStyle/>
          <a:p>
            <a:pPr marL="0" indent="0">
              <a:buNone/>
            </a:pPr>
            <a:r>
              <a:rPr lang="en-US" sz="1600" b="1" dirty="0">
                <a:solidFill>
                  <a:srgbClr val="4C78A8"/>
                </a:solidFill>
                <a:latin typeface="Noto Sans CJK JP" pitchFamily="34" charset="0"/>
                <a:ea typeface="Noto Sans CJK JP" pitchFamily="34" charset="-122"/>
                <a:cs typeface="Noto Sans CJK JP" pitchFamily="34" charset="-120"/>
              </a:rPr>
              <a:t>control</a:t>
            </a:r>
            <a:endParaRPr lang="en-US" sz="1600" dirty="0"/>
          </a:p>
        </p:txBody>
      </p:sp>
      <p:sp>
        <p:nvSpPr>
          <p:cNvPr id="28" name="Text 26"/>
          <p:cNvSpPr/>
          <p:nvPr/>
        </p:nvSpPr>
        <p:spPr>
          <a:xfrm>
            <a:off x="5449824" y="3163824"/>
            <a:ext cx="1600200" cy="475488"/>
          </a:xfrm>
          <a:prstGeom prst="rect">
            <a:avLst/>
          </a:prstGeom>
          <a:noFill/>
          <a:ln/>
        </p:spPr>
        <p:txBody>
          <a:bodyPr wrap="square" lIns="0" tIns="0" rIns="0" bIns="0" rtlCol="0" anchor="t">
            <a:normAutofit/>
          </a:bodyPr>
          <a:lstStyle/>
          <a:p>
            <a:pPr marL="0" indent="0">
              <a:buNone/>
            </a:pPr>
            <a:r>
              <a:rPr lang="en-US" sz="2400" dirty="0">
                <a:solidFill>
                  <a:srgbClr val="183B63"/>
                </a:solidFill>
                <a:latin typeface="Noto Sans CJK JP" pitchFamily="34" charset="0"/>
                <a:ea typeface="Noto Sans CJK JP" pitchFamily="34" charset="-122"/>
                <a:cs typeface="Noto Sans CJK JP" pitchFamily="34" charset="-120"/>
              </a:rPr>
              <a:t>+6</a:t>
            </a:r>
            <a:endParaRPr lang="en-US" sz="2400" dirty="0"/>
          </a:p>
        </p:txBody>
      </p:sp>
      <p:sp>
        <p:nvSpPr>
          <p:cNvPr id="29" name="Shape 27"/>
          <p:cNvSpPr/>
          <p:nvPr/>
        </p:nvSpPr>
        <p:spPr>
          <a:xfrm>
            <a:off x="7360920" y="1536192"/>
            <a:ext cx="3703320" cy="1024128"/>
          </a:xfrm>
          <a:prstGeom prst="roundRect">
            <a:avLst>
              <a:gd name="adj" fmla="val 10714"/>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30" name="Shape 28"/>
          <p:cNvSpPr/>
          <p:nvPr/>
        </p:nvSpPr>
        <p:spPr>
          <a:xfrm>
            <a:off x="7470648" y="1645920"/>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31" name="Text 29"/>
          <p:cNvSpPr/>
          <p:nvPr/>
        </p:nvSpPr>
        <p:spPr>
          <a:xfrm>
            <a:off x="7498080" y="1655064"/>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DiD</a:t>
            </a:r>
            <a:endParaRPr lang="en-US" sz="950" dirty="0"/>
          </a:p>
        </p:txBody>
      </p:sp>
      <p:pic>
        <p:nvPicPr>
          <p:cNvPr id="32"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525512" y="2016638"/>
            <a:ext cx="3374136" cy="300979"/>
          </a:xfrm>
          <a:prstGeom prst="rect">
            <a:avLst/>
          </a:prstGeom>
        </p:spPr>
      </p:pic>
      <p:sp>
        <p:nvSpPr>
          <p:cNvPr id="33" name="Shape 30"/>
          <p:cNvSpPr/>
          <p:nvPr/>
        </p:nvSpPr>
        <p:spPr>
          <a:xfrm>
            <a:off x="7360920" y="2761488"/>
            <a:ext cx="3703320" cy="1965960"/>
          </a:xfrm>
          <a:prstGeom prst="roundRect">
            <a:avLst>
              <a:gd name="adj" fmla="val 5581"/>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34" name="Text 31"/>
          <p:cNvSpPr/>
          <p:nvPr/>
        </p:nvSpPr>
        <p:spPr>
          <a:xfrm>
            <a:off x="7525512" y="2871216"/>
            <a:ext cx="3429000" cy="256032"/>
          </a:xfrm>
          <a:prstGeom prst="rect">
            <a:avLst/>
          </a:prstGeom>
          <a:noFill/>
          <a:ln/>
        </p:spPr>
        <p:txBody>
          <a:bodyPr wrap="square" lIns="0" tIns="0" rIns="0" bIns="0" rtlCol="0" anchor="ctr">
            <a:normAutofit/>
          </a:bodyPr>
          <a:lstStyle/>
          <a:p>
            <a:pPr marL="0" indent="0">
              <a:buNone/>
            </a:pPr>
            <a:r>
              <a:rPr lang="en-US" sz="1600" b="1" dirty="0">
                <a:solidFill>
                  <a:srgbClr val="EA580C"/>
                </a:solidFill>
                <a:latin typeface="Noto Sans CJK JP" pitchFamily="34" charset="0"/>
                <a:ea typeface="Noto Sans CJK JP" pitchFamily="34" charset="-122"/>
                <a:cs typeface="Noto Sans CJK JP" pitchFamily="34" charset="-120"/>
              </a:rPr>
              <a:t>どう読むか</a:t>
            </a:r>
            <a:endParaRPr lang="en-US" sz="1600" dirty="0"/>
          </a:p>
        </p:txBody>
      </p:sp>
      <p:sp>
        <p:nvSpPr>
          <p:cNvPr id="35" name="Text 32"/>
          <p:cNvSpPr/>
          <p:nvPr/>
        </p:nvSpPr>
        <p:spPr>
          <a:xfrm>
            <a:off x="7525512" y="3163824"/>
            <a:ext cx="3429000" cy="1472184"/>
          </a:xfrm>
          <a:prstGeom prst="rect">
            <a:avLst/>
          </a:prstGeom>
          <a:noFill/>
          <a:ln/>
        </p:spPr>
        <p:txBody>
          <a:bodyPr wrap="square" lIns="254" tIns="254" rIns="254" bIns="254" rtlCol="0" anchor="t">
            <a:normAutofit/>
          </a:bodyPr>
          <a:lstStyle/>
          <a:p>
            <a:pPr marL="203200" indent="-203200">
              <a:buSzPct val="100000"/>
              <a:buChar char="•"/>
            </a:pPr>
            <a:r>
              <a:rPr lang="en-US" sz="1680" dirty="0">
                <a:solidFill>
                  <a:srgbClr val="183B63"/>
                </a:solidFill>
                <a:latin typeface="Noto Sans CJK JP" pitchFamily="34" charset="0"/>
                <a:ea typeface="Noto Sans CJK JP" pitchFamily="34" charset="-122"/>
                <a:cs typeface="Noto Sans CJK JP" pitchFamily="34" charset="-120"/>
              </a:rPr>
              <a:t>control の +6 を「政策がなくても起きた共通の伸び」とみなす。</a:t>
            </a:r>
            <a:endParaRPr lang="en-US" sz="1680" dirty="0"/>
          </a:p>
          <a:p>
            <a:pPr marL="203200" indent="-203200">
              <a:buSzPct val="100000"/>
              <a:buChar char="•"/>
            </a:pPr>
            <a:r>
              <a:rPr lang="en-US" sz="1680" dirty="0">
                <a:solidFill>
                  <a:srgbClr val="183B63"/>
                </a:solidFill>
                <a:latin typeface="Noto Sans CJK JP" pitchFamily="34" charset="0"/>
                <a:ea typeface="Noto Sans CJK JP" pitchFamily="34" charset="-122"/>
                <a:cs typeface="Noto Sans CJK JP" pitchFamily="34" charset="-120"/>
              </a:rPr>
              <a:t>treated の +10 からそれを引いた +4 を、政策による追加的な変化と解釈する。</a:t>
            </a:r>
            <a:endParaRPr lang="en-US" sz="1680" dirty="0"/>
          </a:p>
        </p:txBody>
      </p:sp>
      <p:sp>
        <p:nvSpPr>
          <p:cNvPr id="36" name="Shape 33"/>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37" name="Shape 34"/>
          <p:cNvSpPr/>
          <p:nvPr/>
        </p:nvSpPr>
        <p:spPr>
          <a:xfrm>
            <a:off x="877824" y="5486400"/>
            <a:ext cx="128016" cy="292608"/>
          </a:xfrm>
          <a:prstGeom prst="rect">
            <a:avLst/>
          </a:prstGeom>
          <a:solidFill>
            <a:srgbClr val="EA580C"/>
          </a:solidFill>
          <a:ln w="12700">
            <a:solidFill>
              <a:srgbClr val="EA580C">
                <a:alpha val="0"/>
              </a:srgbClr>
            </a:solidFill>
            <a:prstDash val="solid"/>
          </a:ln>
        </p:spPr>
        <p:txBody>
          <a:bodyPr/>
          <a:lstStyle/>
          <a:p>
            <a:endParaRPr lang="ja-JP" altLang="en-US"/>
          </a:p>
        </p:txBody>
      </p:sp>
      <p:sp>
        <p:nvSpPr>
          <p:cNvPr id="38" name="Text 35"/>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DiD は、「共通の時間変化を引いた残り」を政策効果とみなす方法である。</a:t>
            </a:r>
            <a:endParaRPr lang="en-US" sz="15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CFE"/>
        </a:solidFill>
        <a:effectLst/>
      </p:bgPr>
    </p:bg>
    <p:spTree>
      <p:nvGrpSpPr>
        <p:cNvPr id="1" name=""/>
        <p:cNvGrpSpPr/>
        <p:nvPr/>
      </p:nvGrpSpPr>
      <p:grpSpPr>
        <a:xfrm>
          <a:off x="0" y="0"/>
          <a:ext cx="0" cy="0"/>
          <a:chOff x="0" y="0"/>
          <a:chExt cx="0" cy="0"/>
        </a:xfrm>
      </p:grpSpPr>
      <p:sp>
        <p:nvSpPr>
          <p:cNvPr id="2" name="Shape 0"/>
          <p:cNvSpPr/>
          <p:nvPr/>
        </p:nvSpPr>
        <p:spPr>
          <a:xfrm>
            <a:off x="0" y="0"/>
            <a:ext cx="12191695" cy="77724"/>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3" name="Text 1"/>
          <p:cNvSpPr/>
          <p:nvPr/>
        </p:nvSpPr>
        <p:spPr>
          <a:xfrm>
            <a:off x="530352" y="256032"/>
            <a:ext cx="8778240" cy="402336"/>
          </a:xfrm>
          <a:prstGeom prst="rect">
            <a:avLst/>
          </a:prstGeom>
          <a:noFill/>
          <a:ln/>
        </p:spPr>
        <p:txBody>
          <a:bodyPr wrap="square" lIns="0" tIns="0" rIns="0" bIns="0" rtlCol="0" anchor="ctr">
            <a:normAutofit/>
          </a:bodyPr>
          <a:lstStyle/>
          <a:p>
            <a:pPr marL="0" indent="0">
              <a:buNone/>
            </a:pPr>
            <a:r>
              <a:rPr lang="en-US" sz="2900" b="1" dirty="0">
                <a:solidFill>
                  <a:srgbClr val="183B63"/>
                </a:solidFill>
                <a:latin typeface="Noto Serif CJK JP" pitchFamily="34" charset="0"/>
                <a:ea typeface="Noto Serif CJK JP" pitchFamily="34" charset="-122"/>
                <a:cs typeface="Noto Serif CJK JP" pitchFamily="34" charset="-120"/>
              </a:rPr>
              <a:t>ここからは図と数式で整理する</a:t>
            </a:r>
            <a:endParaRPr lang="en-US" sz="2900" dirty="0"/>
          </a:p>
        </p:txBody>
      </p:sp>
      <p:sp>
        <p:nvSpPr>
          <p:cNvPr id="4" name="Text 2"/>
          <p:cNvSpPr/>
          <p:nvPr/>
        </p:nvSpPr>
        <p:spPr>
          <a:xfrm>
            <a:off x="530352" y="704088"/>
            <a:ext cx="8961120" cy="219456"/>
          </a:xfrm>
          <a:prstGeom prst="rect">
            <a:avLst/>
          </a:prstGeom>
          <a:noFill/>
          <a:ln/>
        </p:spPr>
        <p:txBody>
          <a:bodyPr wrap="square" lIns="0" tIns="0" rIns="0" bIns="0" rtlCol="0" anchor="ctr">
            <a:normAutofit/>
          </a:bodyPr>
          <a:lstStyle/>
          <a:p>
            <a:pPr marL="0" indent="0">
              <a:buNone/>
            </a:pPr>
            <a:r>
              <a:rPr lang="en-US" sz="1280" dirty="0">
                <a:solidFill>
                  <a:srgbClr val="475569"/>
                </a:solidFill>
                <a:latin typeface="Noto Sans CJK JP" pitchFamily="34" charset="0"/>
                <a:ea typeface="Noto Sans CJK JP" pitchFamily="34" charset="-122"/>
                <a:cs typeface="Noto Sans CJK JP" pitchFamily="34" charset="-120"/>
              </a:rPr>
              <a:t>導入のストーリーで見た直感を、図・潜在アウトカム・回帰式の三つの言葉に写す。</a:t>
            </a:r>
            <a:endParaRPr lang="en-US" sz="1280" dirty="0"/>
          </a:p>
        </p:txBody>
      </p:sp>
      <p:sp>
        <p:nvSpPr>
          <p:cNvPr id="5" name="Shape 3"/>
          <p:cNvSpPr/>
          <p:nvPr/>
        </p:nvSpPr>
        <p:spPr>
          <a:xfrm>
            <a:off x="530352" y="960120"/>
            <a:ext cx="11130991" cy="0"/>
          </a:xfrm>
          <a:prstGeom prst="line">
            <a:avLst/>
          </a:prstGeom>
          <a:noFill/>
          <a:ln w="12700">
            <a:solidFill>
              <a:srgbClr val="CBD5E1"/>
            </a:solidFill>
            <a:prstDash val="solid"/>
          </a:ln>
        </p:spPr>
        <p:txBody>
          <a:bodyPr/>
          <a:lstStyle/>
          <a:p>
            <a:endParaRPr lang="ja-JP" altLang="en-US"/>
          </a:p>
        </p:txBody>
      </p:sp>
      <p:sp>
        <p:nvSpPr>
          <p:cNvPr id="6" name="Shape 4"/>
          <p:cNvSpPr/>
          <p:nvPr/>
        </p:nvSpPr>
        <p:spPr>
          <a:xfrm>
            <a:off x="10106863" y="265176"/>
            <a:ext cx="1664208" cy="256032"/>
          </a:xfrm>
          <a:prstGeom prst="roundRect">
            <a:avLst>
              <a:gd name="adj" fmla="val 28571"/>
            </a:avLst>
          </a:prstGeom>
          <a:solidFill>
            <a:srgbClr val="0F766E">
              <a:alpha val="12000"/>
            </a:srgbClr>
          </a:solidFill>
          <a:ln w="12700">
            <a:solidFill>
              <a:srgbClr val="0F766E"/>
            </a:solidFill>
            <a:prstDash val="solid"/>
          </a:ln>
        </p:spPr>
        <p:txBody>
          <a:bodyPr/>
          <a:lstStyle/>
          <a:p>
            <a:endParaRPr lang="ja-JP" altLang="en-US"/>
          </a:p>
        </p:txBody>
      </p:sp>
      <p:sp>
        <p:nvSpPr>
          <p:cNvPr id="7" name="Text 5"/>
          <p:cNvSpPr/>
          <p:nvPr/>
        </p:nvSpPr>
        <p:spPr>
          <a:xfrm>
            <a:off x="10134295" y="274320"/>
            <a:ext cx="1609344" cy="237744"/>
          </a:xfrm>
          <a:prstGeom prst="rect">
            <a:avLst/>
          </a:prstGeom>
          <a:noFill/>
          <a:ln/>
        </p:spPr>
        <p:txBody>
          <a:bodyPr wrap="square" lIns="0" tIns="0" rIns="0" bIns="0" rtlCol="0" anchor="ctr">
            <a:normAutofit/>
          </a:bodyPr>
          <a:lstStyle/>
          <a:p>
            <a:pPr marL="0" indent="0" algn="ctr">
              <a:buNone/>
            </a:pPr>
            <a:r>
              <a:rPr lang="en-US" sz="1020" b="1" dirty="0">
                <a:solidFill>
                  <a:srgbClr val="0F766E"/>
                </a:solidFill>
                <a:latin typeface="Noto Sans CJK JP" pitchFamily="34" charset="0"/>
                <a:ea typeface="Noto Sans CJK JP" pitchFamily="34" charset="-122"/>
                <a:cs typeface="Noto Sans CJK JP" pitchFamily="34" charset="-120"/>
              </a:rPr>
              <a:t>導入</a:t>
            </a:r>
            <a:endParaRPr lang="en-US" sz="1020" dirty="0"/>
          </a:p>
        </p:txBody>
      </p:sp>
      <p:sp>
        <p:nvSpPr>
          <p:cNvPr id="8" name="Text 6"/>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64748B"/>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9" name="Text 7"/>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64748B"/>
                </a:solidFill>
                <a:latin typeface="Noto Sans CJK JP" pitchFamily="34" charset="0"/>
                <a:ea typeface="Noto Sans CJK JP" pitchFamily="34" charset="-122"/>
                <a:cs typeface="Noto Sans CJK JP" pitchFamily="34" charset="-120"/>
              </a:rPr>
              <a:t>8</a:t>
            </a:r>
            <a:endParaRPr lang="en-US" sz="950" dirty="0"/>
          </a:p>
        </p:txBody>
      </p:sp>
      <p:sp>
        <p:nvSpPr>
          <p:cNvPr id="10" name="Shape 8"/>
          <p:cNvSpPr/>
          <p:nvPr/>
        </p:nvSpPr>
        <p:spPr>
          <a:xfrm>
            <a:off x="841248" y="1554480"/>
            <a:ext cx="3520440" cy="3429000"/>
          </a:xfrm>
          <a:prstGeom prst="roundRect">
            <a:avLst>
              <a:gd name="adj" fmla="val 3200"/>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11" name="Shape 9"/>
          <p:cNvSpPr/>
          <p:nvPr/>
        </p:nvSpPr>
        <p:spPr>
          <a:xfrm>
            <a:off x="950976" y="1664208"/>
            <a:ext cx="1783080" cy="219456"/>
          </a:xfrm>
          <a:prstGeom prst="roundRect">
            <a:avLst>
              <a:gd name="adj" fmla="val 33333"/>
            </a:avLst>
          </a:prstGeom>
          <a:solidFill>
            <a:srgbClr val="4C78A8">
              <a:alpha val="12000"/>
            </a:srgbClr>
          </a:solidFill>
          <a:ln w="12700">
            <a:solidFill>
              <a:srgbClr val="4C78A8"/>
            </a:solidFill>
            <a:prstDash val="solid"/>
          </a:ln>
        </p:spPr>
        <p:txBody>
          <a:bodyPr/>
          <a:lstStyle/>
          <a:p>
            <a:endParaRPr lang="ja-JP" altLang="en-US"/>
          </a:p>
        </p:txBody>
      </p:sp>
      <p:sp>
        <p:nvSpPr>
          <p:cNvPr id="12" name="Text 10"/>
          <p:cNvSpPr/>
          <p:nvPr/>
        </p:nvSpPr>
        <p:spPr>
          <a:xfrm>
            <a:off x="978408" y="1673352"/>
            <a:ext cx="1728216" cy="201168"/>
          </a:xfrm>
          <a:prstGeom prst="rect">
            <a:avLst/>
          </a:prstGeom>
          <a:noFill/>
          <a:ln/>
        </p:spPr>
        <p:txBody>
          <a:bodyPr wrap="square" lIns="0" tIns="0" rIns="0" bIns="0" rtlCol="0" anchor="ctr">
            <a:normAutofit/>
          </a:bodyPr>
          <a:lstStyle/>
          <a:p>
            <a:pPr marL="0" indent="0" algn="ctr">
              <a:buNone/>
            </a:pPr>
            <a:r>
              <a:rPr lang="en-US" sz="950" b="1" dirty="0">
                <a:solidFill>
                  <a:srgbClr val="4C78A8"/>
                </a:solidFill>
                <a:latin typeface="Noto Sans CJK JP" pitchFamily="34" charset="0"/>
                <a:ea typeface="Noto Sans CJK JP" pitchFamily="34" charset="-122"/>
                <a:cs typeface="Noto Sans CJK JP" pitchFamily="34" charset="-120"/>
              </a:rPr>
              <a:t>図</a:t>
            </a:r>
            <a:endParaRPr lang="en-US" sz="950" dirty="0"/>
          </a:p>
        </p:txBody>
      </p:sp>
      <p:pic>
        <p:nvPicPr>
          <p:cNvPr id="13"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50976" y="1956816"/>
            <a:ext cx="3300984" cy="2916936"/>
          </a:xfrm>
          <a:prstGeom prst="rect">
            <a:avLst/>
          </a:prstGeom>
        </p:spPr>
      </p:pic>
      <p:sp>
        <p:nvSpPr>
          <p:cNvPr id="14" name="Shape 11"/>
          <p:cNvSpPr/>
          <p:nvPr/>
        </p:nvSpPr>
        <p:spPr>
          <a:xfrm>
            <a:off x="4617720" y="1737360"/>
            <a:ext cx="2743200" cy="914400"/>
          </a:xfrm>
          <a:prstGeom prst="roundRect">
            <a:avLst>
              <a:gd name="adj" fmla="val 12000"/>
            </a:avLst>
          </a:prstGeom>
          <a:solidFill>
            <a:srgbClr val="FFFFFF"/>
          </a:solidFill>
          <a:ln w="12700">
            <a:solidFill>
              <a:srgbClr val="EA580C"/>
            </a:solidFill>
            <a:prstDash val="solid"/>
          </a:ln>
          <a:effectLst>
            <a:outerShdw algn="bl" rotWithShape="0">
              <a:srgbClr val="000000">
                <a:alpha val="0"/>
              </a:srgbClr>
            </a:outerShdw>
          </a:effectLst>
        </p:spPr>
        <p:txBody>
          <a:bodyPr/>
          <a:lstStyle/>
          <a:p>
            <a:endParaRPr lang="ja-JP" altLang="en-US"/>
          </a:p>
        </p:txBody>
      </p:sp>
      <p:sp>
        <p:nvSpPr>
          <p:cNvPr id="15" name="Shape 12"/>
          <p:cNvSpPr/>
          <p:nvPr/>
        </p:nvSpPr>
        <p:spPr>
          <a:xfrm>
            <a:off x="4727448" y="1847088"/>
            <a:ext cx="1828800" cy="219456"/>
          </a:xfrm>
          <a:prstGeom prst="roundRect">
            <a:avLst>
              <a:gd name="adj" fmla="val 33333"/>
            </a:avLst>
          </a:prstGeom>
          <a:solidFill>
            <a:srgbClr val="EA580C">
              <a:alpha val="12000"/>
            </a:srgbClr>
          </a:solidFill>
          <a:ln w="12700">
            <a:solidFill>
              <a:srgbClr val="EA580C"/>
            </a:solidFill>
            <a:prstDash val="solid"/>
          </a:ln>
        </p:spPr>
        <p:txBody>
          <a:bodyPr/>
          <a:lstStyle/>
          <a:p>
            <a:endParaRPr lang="ja-JP" altLang="en-US"/>
          </a:p>
        </p:txBody>
      </p:sp>
      <p:sp>
        <p:nvSpPr>
          <p:cNvPr id="16" name="Text 13"/>
          <p:cNvSpPr/>
          <p:nvPr/>
        </p:nvSpPr>
        <p:spPr>
          <a:xfrm>
            <a:off x="4754880" y="185623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EA580C"/>
                </a:solidFill>
                <a:latin typeface="Noto Sans CJK JP" pitchFamily="34" charset="0"/>
                <a:ea typeface="Noto Sans CJK JP" pitchFamily="34" charset="-122"/>
                <a:cs typeface="Noto Sans CJK JP" pitchFamily="34" charset="-120"/>
              </a:rPr>
              <a:t>潜在アウトカム</a:t>
            </a:r>
            <a:endParaRPr lang="en-US" sz="950"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782312" y="2209190"/>
            <a:ext cx="2414016" cy="208483"/>
          </a:xfrm>
          <a:prstGeom prst="rect">
            <a:avLst/>
          </a:prstGeom>
        </p:spPr>
      </p:pic>
      <p:sp>
        <p:nvSpPr>
          <p:cNvPr id="18" name="Shape 14"/>
          <p:cNvSpPr/>
          <p:nvPr/>
        </p:nvSpPr>
        <p:spPr>
          <a:xfrm>
            <a:off x="4617720" y="2926080"/>
            <a:ext cx="2743200" cy="914400"/>
          </a:xfrm>
          <a:prstGeom prst="roundRect">
            <a:avLst>
              <a:gd name="adj" fmla="val 12000"/>
            </a:avLst>
          </a:prstGeom>
          <a:solidFill>
            <a:srgbClr val="FFFFFF"/>
          </a:solidFill>
          <a:ln w="12700">
            <a:solidFill>
              <a:srgbClr val="0F766E"/>
            </a:solidFill>
            <a:prstDash val="solid"/>
          </a:ln>
          <a:effectLst>
            <a:outerShdw algn="bl" rotWithShape="0">
              <a:srgbClr val="000000">
                <a:alpha val="0"/>
              </a:srgbClr>
            </a:outerShdw>
          </a:effectLst>
        </p:spPr>
        <p:txBody>
          <a:bodyPr/>
          <a:lstStyle/>
          <a:p>
            <a:endParaRPr lang="ja-JP" altLang="en-US"/>
          </a:p>
        </p:txBody>
      </p:sp>
      <p:sp>
        <p:nvSpPr>
          <p:cNvPr id="19" name="Shape 15"/>
          <p:cNvSpPr/>
          <p:nvPr/>
        </p:nvSpPr>
        <p:spPr>
          <a:xfrm>
            <a:off x="4727448" y="3035808"/>
            <a:ext cx="1828800" cy="219456"/>
          </a:xfrm>
          <a:prstGeom prst="roundRect">
            <a:avLst>
              <a:gd name="adj" fmla="val 33333"/>
            </a:avLst>
          </a:prstGeom>
          <a:solidFill>
            <a:srgbClr val="0F766E">
              <a:alpha val="12000"/>
            </a:srgbClr>
          </a:solidFill>
          <a:ln w="12700">
            <a:solidFill>
              <a:srgbClr val="0F766E"/>
            </a:solidFill>
            <a:prstDash val="solid"/>
          </a:ln>
        </p:spPr>
        <p:txBody>
          <a:bodyPr/>
          <a:lstStyle/>
          <a:p>
            <a:endParaRPr lang="ja-JP" altLang="en-US"/>
          </a:p>
        </p:txBody>
      </p:sp>
      <p:sp>
        <p:nvSpPr>
          <p:cNvPr id="20" name="Text 16"/>
          <p:cNvSpPr/>
          <p:nvPr/>
        </p:nvSpPr>
        <p:spPr>
          <a:xfrm>
            <a:off x="4754880" y="3044952"/>
            <a:ext cx="1773936" cy="201168"/>
          </a:xfrm>
          <a:prstGeom prst="rect">
            <a:avLst/>
          </a:prstGeom>
          <a:noFill/>
          <a:ln/>
        </p:spPr>
        <p:txBody>
          <a:bodyPr wrap="square" lIns="0" tIns="0" rIns="0" bIns="0" rtlCol="0" anchor="ctr">
            <a:normAutofit/>
          </a:bodyPr>
          <a:lstStyle/>
          <a:p>
            <a:pPr marL="0" indent="0" algn="ctr">
              <a:buNone/>
            </a:pPr>
            <a:r>
              <a:rPr lang="en-US" sz="950" b="1" dirty="0">
                <a:solidFill>
                  <a:srgbClr val="0F766E"/>
                </a:solidFill>
                <a:latin typeface="Noto Sans CJK JP" pitchFamily="34" charset="0"/>
                <a:ea typeface="Noto Sans CJK JP" pitchFamily="34" charset="-122"/>
                <a:cs typeface="Noto Sans CJK JP" pitchFamily="34" charset="-120"/>
              </a:rPr>
              <a:t>回帰式</a:t>
            </a:r>
            <a:endParaRPr lang="en-US" sz="950" dirty="0"/>
          </a:p>
        </p:txBody>
      </p:sp>
      <p:pic>
        <p:nvPicPr>
          <p:cNvPr id="21"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782312" y="3442118"/>
            <a:ext cx="2414016" cy="120069"/>
          </a:xfrm>
          <a:prstGeom prst="rect">
            <a:avLst/>
          </a:prstGeom>
        </p:spPr>
      </p:pic>
      <p:sp>
        <p:nvSpPr>
          <p:cNvPr id="22" name="Shape 17"/>
          <p:cNvSpPr/>
          <p:nvPr/>
        </p:nvSpPr>
        <p:spPr>
          <a:xfrm>
            <a:off x="7616952" y="1627632"/>
            <a:ext cx="3474720" cy="3383280"/>
          </a:xfrm>
          <a:prstGeom prst="roundRect">
            <a:avLst>
              <a:gd name="adj" fmla="val 3243"/>
            </a:avLst>
          </a:prstGeom>
          <a:solidFill>
            <a:srgbClr val="F8FBFF"/>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3" name="Shape 18"/>
          <p:cNvSpPr/>
          <p:nvPr/>
        </p:nvSpPr>
        <p:spPr>
          <a:xfrm>
            <a:off x="7616952" y="1627632"/>
            <a:ext cx="109728" cy="3383280"/>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24" name="Text 19"/>
          <p:cNvSpPr/>
          <p:nvPr/>
        </p:nvSpPr>
        <p:spPr>
          <a:xfrm>
            <a:off x="7818120" y="1773936"/>
            <a:ext cx="3182112" cy="256032"/>
          </a:xfrm>
          <a:prstGeom prst="rect">
            <a:avLst/>
          </a:prstGeom>
          <a:noFill/>
          <a:ln/>
        </p:spPr>
        <p:txBody>
          <a:bodyPr wrap="square" lIns="0" tIns="0" rIns="0" bIns="0" rtlCol="0" anchor="ctr">
            <a:normAutofit/>
          </a:bodyPr>
          <a:lstStyle/>
          <a:p>
            <a:pPr marL="0" indent="0">
              <a:buNone/>
            </a:pPr>
            <a:r>
              <a:rPr lang="en-US" sz="1800" b="1" dirty="0">
                <a:solidFill>
                  <a:srgbClr val="183B63"/>
                </a:solidFill>
                <a:latin typeface="Noto Sans CJK JP" pitchFamily="34" charset="0"/>
                <a:ea typeface="Noto Sans CJK JP" pitchFamily="34" charset="-122"/>
                <a:cs typeface="Noto Sans CJK JP" pitchFamily="34" charset="-120"/>
              </a:rPr>
              <a:t>大学の講義として大事なこと</a:t>
            </a:r>
            <a:endParaRPr lang="en-US" sz="1800" dirty="0"/>
          </a:p>
        </p:txBody>
      </p:sp>
      <p:sp>
        <p:nvSpPr>
          <p:cNvPr id="25" name="Text 20"/>
          <p:cNvSpPr/>
          <p:nvPr/>
        </p:nvSpPr>
        <p:spPr>
          <a:xfrm>
            <a:off x="7818120" y="2103120"/>
            <a:ext cx="3182112" cy="2816352"/>
          </a:xfrm>
          <a:prstGeom prst="rect">
            <a:avLst/>
          </a:prstGeom>
          <a:noFill/>
          <a:ln/>
        </p:spPr>
        <p:txBody>
          <a:bodyPr wrap="square" lIns="254" tIns="254" rIns="254" bIns="254" rtlCol="0" anchor="t">
            <a:normAutofit/>
          </a:bodyPr>
          <a:lstStyle/>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式を丸暗記することではなく、</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「その係数が何と何を比べたものか」を読めること。</a:t>
            </a:r>
            <a:endParaRPr lang="en-US" sz="1800" dirty="0"/>
          </a:p>
          <a:p>
            <a:pPr marL="203200" indent="-203200">
              <a:buSzPct val="100000"/>
              <a:buChar char="•"/>
            </a:pPr>
            <a:r>
              <a:rPr lang="en-US" sz="1800" dirty="0">
                <a:solidFill>
                  <a:srgbClr val="183B63"/>
                </a:solidFill>
                <a:latin typeface="Noto Sans CJK JP" pitchFamily="34" charset="0"/>
                <a:ea typeface="Noto Sans CJK JP" pitchFamily="34" charset="-122"/>
                <a:cs typeface="Noto Sans CJK JP" pitchFamily="34" charset="-120"/>
              </a:rPr>
              <a:t>DiD では、その比較設計がすべてである。</a:t>
            </a:r>
            <a:endParaRPr lang="en-US" sz="1800" dirty="0"/>
          </a:p>
        </p:txBody>
      </p:sp>
      <p:sp>
        <p:nvSpPr>
          <p:cNvPr id="26" name="Shape 21"/>
          <p:cNvSpPr/>
          <p:nvPr/>
        </p:nvSpPr>
        <p:spPr>
          <a:xfrm>
            <a:off x="877824" y="5486400"/>
            <a:ext cx="10469880" cy="292608"/>
          </a:xfrm>
          <a:prstGeom prst="roundRect">
            <a:avLst>
              <a:gd name="adj" fmla="val 31250"/>
            </a:avLst>
          </a:prstGeom>
          <a:solidFill>
            <a:srgbClr val="FFFDF8"/>
          </a:solidFill>
          <a:ln w="12700">
            <a:solidFill>
              <a:srgbClr val="E2E8F0"/>
            </a:solidFill>
            <a:prstDash val="solid"/>
          </a:ln>
          <a:effectLst>
            <a:outerShdw algn="bl" rotWithShape="0">
              <a:srgbClr val="000000">
                <a:alpha val="0"/>
              </a:srgbClr>
            </a:outerShdw>
          </a:effectLst>
        </p:spPr>
        <p:txBody>
          <a:bodyPr/>
          <a:lstStyle/>
          <a:p>
            <a:endParaRPr lang="ja-JP" altLang="en-US"/>
          </a:p>
        </p:txBody>
      </p:sp>
      <p:sp>
        <p:nvSpPr>
          <p:cNvPr id="27" name="Shape 22"/>
          <p:cNvSpPr/>
          <p:nvPr/>
        </p:nvSpPr>
        <p:spPr>
          <a:xfrm>
            <a:off x="877824" y="5486400"/>
            <a:ext cx="128016" cy="292608"/>
          </a:xfrm>
          <a:prstGeom prst="rect">
            <a:avLst/>
          </a:prstGeom>
          <a:solidFill>
            <a:srgbClr val="0F766E"/>
          </a:solidFill>
          <a:ln w="12700">
            <a:solidFill>
              <a:srgbClr val="0F766E">
                <a:alpha val="0"/>
              </a:srgbClr>
            </a:solidFill>
            <a:prstDash val="solid"/>
          </a:ln>
        </p:spPr>
        <p:txBody>
          <a:bodyPr/>
          <a:lstStyle/>
          <a:p>
            <a:endParaRPr lang="ja-JP" altLang="en-US"/>
          </a:p>
        </p:txBody>
      </p:sp>
      <p:sp>
        <p:nvSpPr>
          <p:cNvPr id="28" name="Text 23"/>
          <p:cNvSpPr/>
          <p:nvPr/>
        </p:nvSpPr>
        <p:spPr>
          <a:xfrm>
            <a:off x="1097280" y="5500116"/>
            <a:ext cx="10177272" cy="265176"/>
          </a:xfrm>
          <a:prstGeom prst="rect">
            <a:avLst/>
          </a:prstGeom>
          <a:noFill/>
          <a:ln/>
        </p:spPr>
        <p:txBody>
          <a:bodyPr wrap="square" lIns="0" tIns="0" rIns="0" bIns="0" rtlCol="0" anchor="ctr">
            <a:normAutofit/>
          </a:bodyPr>
          <a:lstStyle/>
          <a:p>
            <a:pPr marL="0" indent="0">
              <a:buNone/>
            </a:pPr>
            <a:r>
              <a:rPr lang="en-US" sz="1520" dirty="0">
                <a:solidFill>
                  <a:srgbClr val="183B63"/>
                </a:solidFill>
                <a:latin typeface="Noto Sans CJK JP" pitchFamily="34" charset="0"/>
                <a:ea typeface="Noto Sans CJK JP" pitchFamily="34" charset="-122"/>
                <a:cs typeface="Noto Sans CJK JP" pitchFamily="34" charset="-120"/>
              </a:rPr>
              <a:t>以後の数式は、「さっきの図を厳密に書いたもの」だと思って読めばよい。</a:t>
            </a:r>
            <a:endParaRPr lang="en-US" sz="152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C2845"/>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C2845"/>
          </a:solidFill>
          <a:ln w="12700">
            <a:solidFill>
              <a:srgbClr val="0C2845">
                <a:alpha val="0"/>
              </a:srgbClr>
            </a:solidFill>
            <a:prstDash val="solid"/>
          </a:ln>
        </p:spPr>
        <p:txBody>
          <a:bodyPr/>
          <a:lstStyle/>
          <a:p>
            <a:endParaRPr lang="ja-JP" altLang="en-US"/>
          </a:p>
        </p:txBody>
      </p:sp>
      <p:sp>
        <p:nvSpPr>
          <p:cNvPr id="3" name="Shape 1"/>
          <p:cNvSpPr/>
          <p:nvPr/>
        </p:nvSpPr>
        <p:spPr>
          <a:xfrm>
            <a:off x="0" y="0"/>
            <a:ext cx="12191695" cy="73152"/>
          </a:xfrm>
          <a:prstGeom prst="rect">
            <a:avLst/>
          </a:prstGeom>
          <a:solidFill>
            <a:srgbClr val="4C78A8"/>
          </a:solidFill>
          <a:ln w="12700">
            <a:solidFill>
              <a:srgbClr val="4C78A8">
                <a:alpha val="0"/>
              </a:srgbClr>
            </a:solidFill>
            <a:prstDash val="solid"/>
          </a:ln>
        </p:spPr>
        <p:txBody>
          <a:bodyPr/>
          <a:lstStyle/>
          <a:p>
            <a:endParaRPr lang="ja-JP" altLang="en-US"/>
          </a:p>
        </p:txBody>
      </p:sp>
      <p:sp>
        <p:nvSpPr>
          <p:cNvPr id="4" name="Text 2"/>
          <p:cNvSpPr/>
          <p:nvPr/>
        </p:nvSpPr>
        <p:spPr>
          <a:xfrm>
            <a:off x="786384" y="676656"/>
            <a:ext cx="1371600" cy="237744"/>
          </a:xfrm>
          <a:prstGeom prst="rect">
            <a:avLst/>
          </a:prstGeom>
          <a:noFill/>
          <a:ln/>
        </p:spPr>
        <p:txBody>
          <a:bodyPr wrap="square" lIns="0" tIns="0" rIns="0" bIns="0" rtlCol="0" anchor="ctr">
            <a:normAutofit/>
          </a:bodyPr>
          <a:lstStyle/>
          <a:p>
            <a:pPr marL="0" indent="0">
              <a:buNone/>
            </a:pPr>
            <a:r>
              <a:rPr lang="en-US" sz="1400" b="1" dirty="0">
                <a:solidFill>
                  <a:srgbClr val="D4DFEA"/>
                </a:solidFill>
                <a:latin typeface="Noto Sans CJK JP" pitchFamily="34" charset="0"/>
                <a:ea typeface="Noto Sans CJK JP" pitchFamily="34" charset="-122"/>
                <a:cs typeface="Noto Sans CJK JP" pitchFamily="34" charset="-120"/>
              </a:rPr>
              <a:t>Lecture 7</a:t>
            </a:r>
            <a:endParaRPr lang="en-US" sz="1400" dirty="0"/>
          </a:p>
        </p:txBody>
      </p:sp>
      <p:sp>
        <p:nvSpPr>
          <p:cNvPr id="5" name="Text 3"/>
          <p:cNvSpPr/>
          <p:nvPr/>
        </p:nvSpPr>
        <p:spPr>
          <a:xfrm>
            <a:off x="786384" y="1115568"/>
            <a:ext cx="6217920" cy="566928"/>
          </a:xfrm>
          <a:prstGeom prst="rect">
            <a:avLst/>
          </a:prstGeom>
          <a:noFill/>
          <a:ln/>
        </p:spPr>
        <p:txBody>
          <a:bodyPr wrap="square" lIns="0" tIns="0" rIns="0" bIns="0" rtlCol="0" anchor="ctr">
            <a:normAutofit/>
          </a:bodyPr>
          <a:lstStyle/>
          <a:p>
            <a:pPr marL="0" indent="0">
              <a:buNone/>
            </a:pPr>
            <a:r>
              <a:rPr lang="en-US" sz="3100" b="1" dirty="0">
                <a:solidFill>
                  <a:srgbClr val="FFFFFF"/>
                </a:solidFill>
                <a:latin typeface="Noto Serif CJK JP" pitchFamily="34" charset="0"/>
                <a:ea typeface="Noto Serif CJK JP" pitchFamily="34" charset="-122"/>
                <a:cs typeface="Noto Serif CJK JP" pitchFamily="34" charset="-120"/>
              </a:rPr>
              <a:t>Difference-in-Differences をちゃんと理解する</a:t>
            </a:r>
            <a:endParaRPr lang="en-US" sz="3100" dirty="0"/>
          </a:p>
        </p:txBody>
      </p:sp>
      <p:sp>
        <p:nvSpPr>
          <p:cNvPr id="6" name="Shape 4"/>
          <p:cNvSpPr/>
          <p:nvPr/>
        </p:nvSpPr>
        <p:spPr>
          <a:xfrm>
            <a:off x="804672" y="1847088"/>
            <a:ext cx="1554480" cy="0"/>
          </a:xfrm>
          <a:prstGeom prst="line">
            <a:avLst/>
          </a:prstGeom>
          <a:noFill/>
          <a:ln w="12700">
            <a:solidFill>
              <a:srgbClr val="4C78A8"/>
            </a:solidFill>
            <a:prstDash val="solid"/>
          </a:ln>
        </p:spPr>
        <p:txBody>
          <a:bodyPr/>
          <a:lstStyle/>
          <a:p>
            <a:endParaRPr lang="ja-JP" altLang="en-US"/>
          </a:p>
        </p:txBody>
      </p:sp>
      <p:sp>
        <p:nvSpPr>
          <p:cNvPr id="7" name="Text 5"/>
          <p:cNvSpPr/>
          <p:nvPr/>
        </p:nvSpPr>
        <p:spPr>
          <a:xfrm>
            <a:off x="804672" y="2029968"/>
            <a:ext cx="6217920" cy="438912"/>
          </a:xfrm>
          <a:prstGeom prst="rect">
            <a:avLst/>
          </a:prstGeom>
          <a:noFill/>
          <a:ln/>
        </p:spPr>
        <p:txBody>
          <a:bodyPr wrap="square" lIns="0" tIns="0" rIns="0" bIns="0" rtlCol="0" anchor="t">
            <a:normAutofit/>
          </a:bodyPr>
          <a:lstStyle/>
          <a:p>
            <a:pPr marL="0" indent="0">
              <a:buNone/>
            </a:pPr>
            <a:r>
              <a:rPr lang="en-US" sz="1580" dirty="0">
                <a:solidFill>
                  <a:srgbClr val="D8E3ED"/>
                </a:solidFill>
                <a:latin typeface="Noto Sans CJK JP" pitchFamily="34" charset="0"/>
                <a:ea typeface="Noto Sans CJK JP" pitchFamily="34" charset="-122"/>
                <a:cs typeface="Noto Sans CJK JP" pitchFamily="34" charset="-120"/>
              </a:rPr>
              <a:t>ここからは 2群×2期を土台にして、何が仮定で何が推定量なのかを順に固定する。</a:t>
            </a:r>
            <a:endParaRPr lang="en-US" sz="1580" dirty="0"/>
          </a:p>
        </p:txBody>
      </p:sp>
      <p:sp>
        <p:nvSpPr>
          <p:cNvPr id="8" name="Shape 6"/>
          <p:cNvSpPr/>
          <p:nvPr/>
        </p:nvSpPr>
        <p:spPr>
          <a:xfrm>
            <a:off x="7388352" y="1078992"/>
            <a:ext cx="3977640" cy="4434840"/>
          </a:xfrm>
          <a:prstGeom prst="roundRect">
            <a:avLst>
              <a:gd name="adj" fmla="val 2759"/>
            </a:avLst>
          </a:prstGeom>
          <a:solidFill>
            <a:srgbClr val="FFFFFF"/>
          </a:solidFill>
          <a:ln w="12700">
            <a:solidFill>
              <a:srgbClr val="4C78A8"/>
            </a:solidFill>
            <a:prstDash val="solid"/>
          </a:ln>
          <a:effectLst>
            <a:outerShdw algn="bl" rotWithShape="0">
              <a:srgbClr val="000000">
                <a:alpha val="0"/>
              </a:srgbClr>
            </a:outerShdw>
          </a:effectLst>
        </p:spPr>
        <p:txBody>
          <a:bodyPr/>
          <a:lstStyle/>
          <a:p>
            <a:endParaRPr lang="ja-JP" altLang="en-US"/>
          </a:p>
        </p:txBody>
      </p:sp>
      <p:sp>
        <p:nvSpPr>
          <p:cNvPr id="9" name="Text 7"/>
          <p:cNvSpPr/>
          <p:nvPr/>
        </p:nvSpPr>
        <p:spPr>
          <a:xfrm>
            <a:off x="7552944" y="1188720"/>
            <a:ext cx="3703320" cy="256032"/>
          </a:xfrm>
          <a:prstGeom prst="rect">
            <a:avLst/>
          </a:prstGeom>
          <a:noFill/>
          <a:ln/>
        </p:spPr>
        <p:txBody>
          <a:bodyPr wrap="square" lIns="0" tIns="0" rIns="0" bIns="0" rtlCol="0" anchor="ctr">
            <a:normAutofit/>
          </a:bodyPr>
          <a:lstStyle/>
          <a:p>
            <a:pPr marL="0" indent="0">
              <a:buNone/>
            </a:pPr>
            <a:r>
              <a:rPr lang="en-US" sz="1800" b="1" dirty="0">
                <a:solidFill>
                  <a:srgbClr val="4C78A8"/>
                </a:solidFill>
                <a:latin typeface="Noto Sans CJK JP" pitchFamily="34" charset="0"/>
                <a:ea typeface="Noto Sans CJK JP" pitchFamily="34" charset="-122"/>
                <a:cs typeface="Noto Sans CJK JP" pitchFamily="34" charset="-120"/>
              </a:rPr>
              <a:t>この部で押さえること</a:t>
            </a:r>
            <a:endParaRPr lang="en-US" sz="1800" dirty="0"/>
          </a:p>
        </p:txBody>
      </p:sp>
      <p:sp>
        <p:nvSpPr>
          <p:cNvPr id="10" name="Text 8"/>
          <p:cNvSpPr/>
          <p:nvPr/>
        </p:nvSpPr>
        <p:spPr>
          <a:xfrm>
            <a:off x="7552944" y="1481328"/>
            <a:ext cx="3703320" cy="3941064"/>
          </a:xfrm>
          <a:prstGeom prst="rect">
            <a:avLst/>
          </a:prstGeom>
          <a:noFill/>
          <a:ln/>
        </p:spPr>
        <p:txBody>
          <a:bodyPr wrap="square" lIns="254" tIns="254" rIns="254" bIns="254" rtlCol="0" anchor="t">
            <a:normAutofit/>
          </a:bodyPr>
          <a:lstStyle/>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DiD が一撃でわかる図</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潜在アウトカムと平行トレンド仮定</a:t>
            </a:r>
            <a:endParaRPr lang="en-US" sz="1710" dirty="0"/>
          </a:p>
          <a:p>
            <a:pPr marL="203200" indent="-203200">
              <a:buSzPct val="100000"/>
              <a:buChar char="•"/>
            </a:pPr>
            <a:r>
              <a:rPr lang="en-US" sz="1710" dirty="0">
                <a:solidFill>
                  <a:srgbClr val="183B63"/>
                </a:solidFill>
                <a:latin typeface="Noto Sans CJK JP" pitchFamily="34" charset="0"/>
                <a:ea typeface="Noto Sans CJK JP" pitchFamily="34" charset="-122"/>
                <a:cs typeface="Noto Sans CJK JP" pitchFamily="34" charset="-120"/>
              </a:rPr>
              <a:t>回帰式の係数 δ がなぜ DiD になるのか</a:t>
            </a:r>
            <a:endParaRPr lang="en-US" sz="1710" dirty="0"/>
          </a:p>
        </p:txBody>
      </p:sp>
      <p:sp>
        <p:nvSpPr>
          <p:cNvPr id="11" name="Text 9"/>
          <p:cNvSpPr/>
          <p:nvPr/>
        </p:nvSpPr>
        <p:spPr>
          <a:xfrm>
            <a:off x="530352" y="6446520"/>
            <a:ext cx="3840480" cy="182880"/>
          </a:xfrm>
          <a:prstGeom prst="rect">
            <a:avLst/>
          </a:prstGeom>
          <a:noFill/>
          <a:ln/>
        </p:spPr>
        <p:txBody>
          <a:bodyPr wrap="square" lIns="0" tIns="0" rIns="0" bIns="0" rtlCol="0" anchor="ctr">
            <a:normAutofit/>
          </a:bodyPr>
          <a:lstStyle/>
          <a:p>
            <a:pPr marL="0" indent="0">
              <a:buNone/>
            </a:pPr>
            <a:r>
              <a:rPr lang="en-US" sz="950" dirty="0">
                <a:solidFill>
                  <a:srgbClr val="C7D2DF"/>
                </a:solidFill>
                <a:latin typeface="Noto Sans CJK JP" pitchFamily="34" charset="0"/>
                <a:ea typeface="Noto Sans CJK JP" pitchFamily="34" charset="-122"/>
                <a:cs typeface="Noto Sans CJK JP" pitchFamily="34" charset="-120"/>
              </a:rPr>
              <a:t>計量経済学 I ｜ Lecture 7</a:t>
            </a:r>
            <a:endParaRPr lang="en-US" sz="950" dirty="0"/>
          </a:p>
        </p:txBody>
      </p:sp>
      <p:sp>
        <p:nvSpPr>
          <p:cNvPr id="12" name="Text 10"/>
          <p:cNvSpPr/>
          <p:nvPr/>
        </p:nvSpPr>
        <p:spPr>
          <a:xfrm>
            <a:off x="11551615" y="6446520"/>
            <a:ext cx="256032" cy="182880"/>
          </a:xfrm>
          <a:prstGeom prst="rect">
            <a:avLst/>
          </a:prstGeom>
          <a:noFill/>
          <a:ln/>
        </p:spPr>
        <p:txBody>
          <a:bodyPr wrap="square" lIns="0" tIns="0" rIns="0" bIns="0" rtlCol="0" anchor="ctr">
            <a:normAutofit/>
          </a:bodyPr>
          <a:lstStyle/>
          <a:p>
            <a:pPr marL="0" indent="0" algn="r">
              <a:buNone/>
            </a:pPr>
            <a:r>
              <a:rPr lang="en-US" sz="950" dirty="0">
                <a:solidFill>
                  <a:srgbClr val="C7D2DF"/>
                </a:solidFill>
                <a:latin typeface="Noto Sans CJK JP" pitchFamily="34" charset="0"/>
                <a:ea typeface="Noto Sans CJK JP" pitchFamily="34" charset="-122"/>
                <a:cs typeface="Noto Sans CJK JP" pitchFamily="34" charset="-120"/>
              </a:rPr>
              <a:t>9</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erif CJK JP"/>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JP"/>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6788</Words>
  <Application>Microsoft Macintosh PowerPoint</Application>
  <PresentationFormat>ワイド画面</PresentationFormat>
  <Paragraphs>867</Paragraphs>
  <Slides>54</Slides>
  <Notes>54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54</vt:i4>
      </vt:variant>
    </vt:vector>
  </HeadingPairs>
  <TitlesOfParts>
    <vt:vector size="58" baseType="lpstr">
      <vt:lpstr>Noto Sans CJK JP</vt:lpstr>
      <vt:lpstr>Noto Serif CJK JP</vt:lpstr>
      <vt:lpstr>Arial</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7：Difference-in-Differences</dc:title>
  <dc:subject>Lecture 7: Difference-in-Differences</dc:subject>
  <dc:creator>OpenAI</dc:creator>
  <cp:lastModifiedBy>池上　慧</cp:lastModifiedBy>
  <cp:revision>2</cp:revision>
  <dcterms:created xsi:type="dcterms:W3CDTF">2026-03-16T06:00:57Z</dcterms:created>
  <dcterms:modified xsi:type="dcterms:W3CDTF">2026-03-16T06:36:16Z</dcterms:modified>
</cp:coreProperties>
</file>