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slideMasters/slideMaster29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30.xml" ContentType="application/vnd.openxmlformats-officedocument.presentationml.slideMaster+xml"/>
  <Override PartName="/ppt/slides/slide30.xml" ContentType="application/vnd.openxmlformats-officedocument.presentationml.slide+xml"/>
  <Override PartName="/ppt/slideMasters/slideMaster31.xml" ContentType="application/vnd.openxmlformats-officedocument.presentationml.slideMaster+xml"/>
  <Override PartName="/ppt/slides/slide31.xml" ContentType="application/vnd.openxmlformats-officedocument.presentationml.slide+xml"/>
  <Override PartName="/ppt/slideMasters/slideMaster32.xml" ContentType="application/vnd.openxmlformats-officedocument.presentationml.slideMaster+xml"/>
  <Override PartName="/ppt/slides/slide32.xml" ContentType="application/vnd.openxmlformats-officedocument.presentationml.slide+xml"/>
  <Override PartName="/ppt/slideMasters/slideMaster33.xml" ContentType="application/vnd.openxmlformats-officedocument.presentationml.slideMaster+xml"/>
  <Override PartName="/ppt/slides/slide33.xml" ContentType="application/vnd.openxmlformats-officedocument.presentationml.slide+xml"/>
  <Override PartName="/ppt/slideMasters/slideMaster34.xml" ContentType="application/vnd.openxmlformats-officedocument.presentationml.slideMaster+xml"/>
  <Override PartName="/ppt/slides/slide34.xml" ContentType="application/vnd.openxmlformats-officedocument.presentationml.slide+xml"/>
  <Override PartName="/ppt/slideMasters/slideMaster35.xml" ContentType="application/vnd.openxmlformats-officedocument.presentationml.slideMaster+xml"/>
  <Override PartName="/ppt/slides/slide35.xml" ContentType="application/vnd.openxmlformats-officedocument.presentationml.slide+xml"/>
  <Override PartName="/ppt/slideMasters/slideMaster36.xml" ContentType="application/vnd.openxmlformats-officedocument.presentationml.slideMaster+xml"/>
  <Override PartName="/ppt/slides/slide36.xml" ContentType="application/vnd.openxmlformats-officedocument.presentationml.slide+xml"/>
  <Override PartName="/ppt/slideMasters/slideMaster37.xml" ContentType="application/vnd.openxmlformats-officedocument.presentationml.slideMaster+xml"/>
  <Override PartName="/ppt/slides/slide37.xml" ContentType="application/vnd.openxmlformats-officedocument.presentationml.slide+xml"/>
  <Override PartName="/ppt/slideMasters/slideMaster38.xml" ContentType="application/vnd.openxmlformats-officedocument.presentationml.slideMaster+xml"/>
  <Override PartName="/ppt/slides/slide38.xml" ContentType="application/vnd.openxmlformats-officedocument.presentationml.slide+xml"/>
  <Override PartName="/ppt/slideMasters/slideMaster39.xml" ContentType="application/vnd.openxmlformats-officedocument.presentationml.slideMaster+xml"/>
  <Override PartName="/ppt/slides/slide39.xml" ContentType="application/vnd.openxmlformats-officedocument.presentationml.slide+xml"/>
  <Override PartName="/ppt/slideMasters/slideMaster40.xml" ContentType="application/vnd.openxmlformats-officedocument.presentationml.slideMaster+xml"/>
  <Override PartName="/ppt/slides/slide40.xml" ContentType="application/vnd.openxmlformats-officedocument.presentationml.slide+xml"/>
  <Override PartName="/ppt/slideMasters/slideMaster41.xml" ContentType="application/vnd.openxmlformats-officedocument.presentationml.slideMaster+xml"/>
  <Override PartName="/ppt/slides/slide41.xml" ContentType="application/vnd.openxmlformats-officedocument.presentationml.slide+xml"/>
  <Override PartName="/ppt/slideMasters/slideMaster42.xml" ContentType="application/vnd.openxmlformats-officedocument.presentationml.slideMaster+xml"/>
  <Override PartName="/ppt/slides/slide42.xml" ContentType="application/vnd.openxmlformats-officedocument.presentationml.slide+xml"/>
  <Override PartName="/ppt/slideMasters/slideMaster43.xml" ContentType="application/vnd.openxmlformats-officedocument.presentationml.slideMaster+xml"/>
  <Override PartName="/ppt/slides/slide43.xml" ContentType="application/vnd.openxmlformats-officedocument.presentationml.slide+xml"/>
  <Override PartName="/ppt/slideMasters/slideMaster44.xml" ContentType="application/vnd.openxmlformats-officedocument.presentationml.slideMaster+xml"/>
  <Override PartName="/ppt/slides/slide44.xml" ContentType="application/vnd.openxmlformats-officedocument.presentationml.slide+xml"/>
  <Override PartName="/ppt/slideMasters/slideMaster45.xml" ContentType="application/vnd.openxmlformats-officedocument.presentationml.slideMaster+xml"/>
  <Override PartName="/ppt/slides/slide45.xml" ContentType="application/vnd.openxmlformats-officedocument.presentationml.slide+xml"/>
  <Override PartName="/ppt/slideMasters/slideMaster46.xml" ContentType="application/vnd.openxmlformats-officedocument.presentationml.slideMaster+xml"/>
  <Override PartName="/ppt/slides/slide46.xml" ContentType="application/vnd.openxmlformats-officedocument.presentationml.slide+xml"/>
  <Override PartName="/ppt/slideMasters/slideMaster47.xml" ContentType="application/vnd.openxmlformats-officedocument.presentationml.slideMaster+xml"/>
  <Override PartName="/ppt/slides/slide47.xml" ContentType="application/vnd.openxmlformats-officedocument.presentationml.slide+xml"/>
  <Override PartName="/ppt/slideMasters/slideMaster48.xml" ContentType="application/vnd.openxmlformats-officedocument.presentationml.slideMaster+xml"/>
  <Override PartName="/ppt/slides/slide48.xml" ContentType="application/vnd.openxmlformats-officedocument.presentationml.slide+xml"/>
  <Override PartName="/ppt/slideMasters/slideMaster49.xml" ContentType="application/vnd.openxmlformats-officedocument.presentationml.slideMaster+xml"/>
  <Override PartName="/ppt/slides/slide49.xml" ContentType="application/vnd.openxmlformats-officedocument.presentationml.slide+xml"/>
  <Override PartName="/ppt/slideMasters/slideMaster50.xml" ContentType="application/vnd.openxmlformats-officedocument.presentationml.slideMaster+xml"/>
  <Override PartName="/ppt/slides/slide50.xml" ContentType="application/vnd.openxmlformats-officedocument.presentationml.slide+xml"/>
  <Override PartName="/ppt/slideMasters/slideMaster51.xml" ContentType="application/vnd.openxmlformats-officedocument.presentationml.slideMaster+xml"/>
  <Override PartName="/ppt/slides/slide51.xml" ContentType="application/vnd.openxmlformats-officedocument.presentationml.slide+xml"/>
  <Override PartName="/ppt/slideMasters/slideMaster52.xml" ContentType="application/vnd.openxmlformats-officedocument.presentationml.slideMaster+xml"/>
  <Override PartName="/ppt/slides/slide52.xml" ContentType="application/vnd.openxmlformats-officedocument.presentationml.slide+xml"/>
  <Override PartName="/ppt/slideMasters/slideMaster53.xml" ContentType="application/vnd.openxmlformats-officedocument.presentationml.slideMaster+xml"/>
  <Override PartName="/ppt/slides/slide53.xml" ContentType="application/vnd.openxmlformats-officedocument.presentationml.slide+xml"/>
  <Override PartName="/ppt/slideMasters/slideMaster54.xml" ContentType="application/vnd.openxmlformats-officedocument.presentationml.slideMaster+xml"/>
  <Override PartName="/ppt/slides/slide54.xml" ContentType="application/vnd.openxmlformats-officedocument.presentationml.slide+xml"/>
  <Override PartName="/ppt/slideMasters/slideMaster55.xml" ContentType="application/vnd.openxmlformats-officedocument.presentationml.slideMaster+xml"/>
  <Override PartName="/ppt/slides/slide55.xml" ContentType="application/vnd.openxmlformats-officedocument.presentationml.slide+xml"/>
  <Override PartName="/ppt/slideMasters/slideMaster56.xml" ContentType="application/vnd.openxmlformats-officedocument.presentationml.slideMaster+xml"/>
  <Override PartName="/ppt/slides/slide56.xml" ContentType="application/vnd.openxmlformats-officedocument.presentationml.slide+xml"/>
  <Override PartName="/ppt/slideMasters/slideMaster57.xml" ContentType="application/vnd.openxmlformats-officedocument.presentationml.slideMaster+xml"/>
  <Override PartName="/ppt/slides/slide57.xml" ContentType="application/vnd.openxmlformats-officedocument.presentationml.slide+xml"/>
  <Override PartName="/ppt/slideMasters/slideMaster58.xml" ContentType="application/vnd.openxmlformats-officedocument.presentationml.slideMaster+xml"/>
  <Override PartName="/ppt/slides/slide58.xml" ContentType="application/vnd.openxmlformats-officedocument.presentationml.slide+xml"/>
  <Override PartName="/ppt/slideMasters/slideMaster59.xml" ContentType="application/vnd.openxmlformats-officedocument.presentationml.slideMaster+xml"/>
  <Override PartName="/ppt/slides/slide59.xml" ContentType="application/vnd.openxmlformats-officedocument.presentationml.slide+xml"/>
  <Override PartName="/ppt/slideMasters/slideMaster60.xml" ContentType="application/vnd.openxmlformats-officedocument.presentationml.slideMaster+xml"/>
  <Override PartName="/ppt/slides/slide60.xml" ContentType="application/vnd.openxmlformats-officedocument.presentationml.slide+xml"/>
  <Override PartName="/ppt/slideMasters/slideMaster61.xml" ContentType="application/vnd.openxmlformats-officedocument.presentationml.slideMaster+xml"/>
  <Override PartName="/ppt/slides/slide61.xml" ContentType="application/vnd.openxmlformats-officedocument.presentationml.slide+xml"/>
  <Override PartName="/ppt/slideMasters/slideMaster62.xml" ContentType="application/vnd.openxmlformats-officedocument.presentationml.slideMaster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</p:sldIdLst>
  <p:notesMasterIdLst>
    <p:notesMasterId r:id="rId64"/>
  </p:notesMasterIdLst>
  <p:sldSz cx="12191695" cy="6858000"/>
  <p:notesSz cx="6858000" cy="1219169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notesMaster" Target="notesMasters/notesMaster1.xml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2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6.xml"/>
		</Relationships>
</file>

<file path=ppt/notesSlides/_rels/notesSlide2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7.xml"/>
		</Relationships>
</file>

<file path=ppt/notesSlides/_rels/notesSlide2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8.xml"/>
		</Relationships>
</file>

<file path=ppt/notesSlides/_rels/notesSlide2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9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3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0.xml"/>
		</Relationships>
</file>

<file path=ppt/notesSlides/_rels/notesSlide3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1.xml"/>
		</Relationships>
</file>

<file path=ppt/notesSlides/_rels/notesSlide3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2.xml"/>
		</Relationships>
</file>

<file path=ppt/notesSlides/_rels/notesSlide3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3.xml"/>
		</Relationships>
</file>

<file path=ppt/notesSlides/_rels/notesSlide3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4.xml"/>
		</Relationships>
</file>

<file path=ppt/notesSlides/_rels/notesSlide3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5.xml"/>
		</Relationships>
</file>

<file path=ppt/notesSlides/_rels/notesSlide3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6.xml"/>
		</Relationships>
</file>

<file path=ppt/notesSlides/_rels/notesSlide3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7.xml"/>
		</Relationships>
</file>

<file path=ppt/notesSlides/_rels/notesSlide3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8.xml"/>
		</Relationships>
</file>

<file path=ppt/notesSlides/_rels/notesSlide3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9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4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0.xml"/>
		</Relationships>
</file>

<file path=ppt/notesSlides/_rels/notesSlide4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1.xml"/>
		</Relationships>
</file>

<file path=ppt/notesSlides/_rels/notesSlide4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2.xml"/>
		</Relationships>
</file>

<file path=ppt/notesSlides/_rels/notesSlide4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3.xml"/>
		</Relationships>
</file>

<file path=ppt/notesSlides/_rels/notesSlide4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4.xml"/>
		</Relationships>
</file>

<file path=ppt/notesSlides/_rels/notesSlide4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5.xml"/>
		</Relationships>
</file>

<file path=ppt/notesSlides/_rels/notesSlide4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6.xml"/>
		</Relationships>
</file>

<file path=ppt/notesSlides/_rels/notesSlide4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7.xml"/>
		</Relationships>
</file>

<file path=ppt/notesSlides/_rels/notesSlide4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8.xml"/>
		</Relationships>
</file>

<file path=ppt/notesSlides/_rels/notesSlide4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9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5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0.xml"/>
		</Relationships>
</file>

<file path=ppt/notesSlides/_rels/notesSlide5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1.xml"/>
		</Relationships>
</file>

<file path=ppt/notesSlides/_rels/notesSlide5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2.xml"/>
		</Relationships>
</file>

<file path=ppt/notesSlides/_rels/notesSlide5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3.xml"/>
		</Relationships>
</file>

<file path=ppt/notesSlides/_rels/notesSlide5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4.xml"/>
		</Relationships>
</file>

<file path=ppt/notesSlides/_rels/notesSlide5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5.xml"/>
		</Relationships>
</file>

<file path=ppt/notesSlides/_rels/notesSlide5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6.xml"/>
		</Relationships>
</file>

<file path=ppt/notesSlides/_rels/notesSlide5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7.xml"/>
		</Relationships>
</file>

<file path=ppt/notesSlides/_rels/notesSlide5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8.xml"/>
		</Relationships>
</file>

<file path=ppt/notesSlides/_rels/notesSlide5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9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6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0.xml"/>
		</Relationships>
</file>

<file path=ppt/notesSlides/_rels/notesSlide6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1.xml"/>
		</Relationships>
</file>

<file path=ppt/notesSlides/_rels/notesSlide6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2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/mnt/data/lecture8_revised.qmd (user-provided lecture manuscript)
- /mnt/data/lecture8_revised.html (user-provided rendered HTML reference)
- This slide was rebuilt from the user-provided manuscript/HTML, with wording and equations rewritten for classroom use while preserving the established visual style.
- /mnt/data/lecture8_assets/overall_scatter.png (chart regenerated from the user-provided manuscript's simulation code for the fertilizer example).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/mnt/data/lecture8_revised.qmd (user-provided lecture manuscript)
- /mnt/data/lecture8_revised.html (user-provided rendered HTML reference)
- This slide was rebuilt from the user-provided manuscript/HTML, with wording and equations rewritten for classroom use while preserving the established visual style.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/mnt/data/lecture8_revised.qmd (user-provided lecture manuscript)
- /mnt/data/lecture8_revised.html (user-provided rendered HTML reference)
- This slide was rebuilt from the user-provided manuscript/HTML, with wording and equations rewritten for classroom use while preserving the established visual style.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/mnt/data/lecture8_revised.qmd (user-provided lecture manuscript)
- /mnt/data/lecture8_revised.html (user-provided rendered HTML reference)
- This slide was rebuilt from the user-provided manuscript/HTML, with wording and equations rewritten for classroom use while preserving the established visual style.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/mnt/data/lecture8_revised.qmd (user-provided lecture manuscript)
- /mnt/data/lecture8_revised.html (user-provided rendered HTML reference)
- This slide was rebuilt from the user-provided manuscript/HTML, with wording and equations rewritten for classroom use while preserving the established visual style.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/mnt/data/lecture8_revised.qmd (user-provided lecture manuscript)
- /mnt/data/lecture8_revised.html (user-provided rendered HTML reference)
- This slide was rebuilt from the user-provided manuscript/HTML, with wording and equations rewritten for classroom use while preserving the established visual style.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/mnt/data/lecture8_revised.qmd (user-provided lecture manuscript)
- /mnt/data/lecture8_revised.html (user-provided rendered HTML reference)
- This slide was rebuilt from the user-provided manuscript/HTML, with wording and equations rewritten for classroom use while preserving the established visual style.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/mnt/data/lecture8_revised.qmd (user-provided lecture manuscript)
- /mnt/data/lecture8_revised.html (user-provided rendered HTML reference)
- This slide was rebuilt from the user-provided manuscript/HTML, with wording and equations rewritten for classroom use while preserving the established visual style.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/mnt/data/lecture8_revised.qmd (user-provided lecture manuscript)
- /mnt/data/lecture8_revised.html (user-provided rendered HTML reference)
- This slide was rebuilt from the user-provided manuscript/HTML, with wording and equations rewritten for classroom use while preserving the established visual style.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/mnt/data/lecture8_revised.qmd (user-provided lecture manuscript)
- /mnt/data/lecture8_revised.html (user-provided rendered HTML reference)
- This slide was rebuilt from the user-provided manuscript/HTML, with wording and equations rewritten for classroom use while preserving the established visual style.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/mnt/data/lecture8_revised.qmd (user-provided lecture manuscript)
- /mnt/data/lecture8_revised.html (user-provided rendered HTML reference)
- This slide was rebuilt from the user-provided manuscript/HTML, with wording and equations rewritten for classroom use while preserving the established visual style.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/mnt/data/lecture8_revised.qmd (user-provided lecture manuscript)
- /mnt/data/lecture8_revised.html (user-provided rendered HTML reference)
- This slide was rebuilt from the user-provided manuscript/HTML, with wording and equations rewritten for classroom use while preserving the established visual style.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/mnt/data/lecture8_revised.qmd (user-provided lecture manuscript)
- /mnt/data/lecture8_revised.html (user-provided rendered HTML reference)
- This slide was rebuilt from the user-provided manuscript/HTML, with wording and equations rewritten for classroom use while preserving the established visual style.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/mnt/data/lecture8_revised.qmd (user-provided lecture manuscript)
- /mnt/data/lecture8_revised.html (user-provided rendered HTML reference)
- This slide was rebuilt from the user-provided manuscript/HTML, with wording and equations rewritten for classroom use while preserving the established visual style.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/mnt/data/lecture8_revised.qmd (user-provided lecture manuscript)
- /mnt/data/lecture8_revised.html (user-provided rendered HTML reference)
- This slide was rebuilt from the user-provided manuscript/HTML, with wording and equations rewritten for classroom use while preserving the established visual style.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/mnt/data/lecture8_revised.qmd (user-provided lecture manuscript)
- /mnt/data/lecture8_revised.html (user-provided rendered HTML reference)
- This slide was rebuilt from the user-provided manuscript/HTML, with wording and equations rewritten for classroom use while preserving the established visual style.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/mnt/data/lecture8_revised.qmd (user-provided lecture manuscript)
- /mnt/data/lecture8_revised.html (user-provided rendered HTML reference)
- This slide was rebuilt from the user-provided manuscript/HTML, with wording and equations rewritten for classroom use while preserving the established visual style.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/mnt/data/lecture8_revised.qmd (user-provided lecture manuscript)
- /mnt/data/lecture8_revised.html (user-provided rendered HTML reference)
- This slide was rebuilt from the user-provided manuscript/HTML, with wording and equations rewritten for classroom use while preserving the established visual style.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/mnt/data/lecture8_revised.qmd (user-provided lecture manuscript)
- /mnt/data/lecture8_revised.html (user-provided rendered HTML reference)
- This slide was rebuilt from the user-provided manuscript/HTML, with wording and equations rewritten for classroom use while preserving the established visual style.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/mnt/data/lecture8_revised.qmd (user-provided lecture manuscript)
- /mnt/data/lecture8_revised.html (user-provided rendered HTML reference)
- This slide was rebuilt from the user-provided manuscript/HTML, with wording and equations rewritten for classroom use while preserving the established visual style.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/mnt/data/lecture8_revised.qmd (user-provided lecture manuscript)
- /mnt/data/lecture8_revised.html (user-provided rendered HTML reference)
- This slide was rebuilt from the user-provided manuscript/HTML, with wording and equations rewritten for classroom use while preserving the established visual style.
- /mnt/data/lecture8_assets/coef_compare.png (figure recreated from the reported coefficients in the user-provided simulation section).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/mnt/data/lecture8_revised.qmd (user-provided lecture manuscript)
- /mnt/data/lecture8_revised.html (user-provided rendered HTML reference)
- This slide was rebuilt from the user-provided manuscript/HTML, with wording and equations rewritten for classroom use while preserving the established visual style.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/mnt/data/lecture8_revised.qmd (user-provided lecture manuscript)
- /mnt/data/lecture8_revised.html (user-provided rendered HTML reference)
- This slide was rebuilt from the user-provided manuscript/HTML, with wording and equations rewritten for classroom use while preserving the established visual style.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/mnt/data/lecture8_revised.qmd (user-provided lecture manuscript)
- /mnt/data/lecture8_revised.html (user-provided rendered HTML reference)
- This slide was rebuilt from the user-provided manuscript/HTML, with wording and equations rewritten for classroom use while preserving the established visual style.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/mnt/data/lecture8_revised.qmd (user-provided lecture manuscript)
- /mnt/data/lecture8_revised.html (user-provided rendered HTML reference)
- This slide was rebuilt from the user-provided manuscript/HTML, with wording and equations rewritten for classroom use while preserving the established visual style.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/mnt/data/lecture8_revised.qmd (user-provided lecture manuscript)
- /mnt/data/lecture8_revised.html (user-provided rendered HTML reference)
- This slide was rebuilt from the user-provided manuscript/HTML, with wording and equations rewritten for classroom use while preserving the established visual style.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/mnt/data/lecture8_revised.qmd (user-provided lecture manuscript)
- /mnt/data/lecture8_revised.html (user-provided rendered HTML reference)
- This slide was rebuilt from the user-provided manuscript/HTML, with wording and equations rewritten for classroom use while preserving the established visual style.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/mnt/data/lecture8_revised.qmd (user-provided lecture manuscript)
- /mnt/data/lecture8_revised.html (user-provided rendered HTML reference)
- This slide was rebuilt from the user-provided manuscript/HTML, with wording and equations rewritten for classroom use while preserving the established visual style.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/mnt/data/lecture8_revised.qmd (user-provided lecture manuscript)
- /mnt/data/lecture8_revised.html (user-provided rendered HTML reference)
- This slide was rebuilt from the user-provided manuscript/HTML, with wording and equations rewritten for classroom use while preserving the established visual style.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/mnt/data/lecture8_revised.qmd (user-provided lecture manuscript)
- /mnt/data/lecture8_revised.html (user-provided rendered HTML reference)
- This slide was rebuilt from the user-provided manuscript/HTML, with wording and equations rewritten for classroom use while preserving the established visual style.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/mnt/data/lecture8_revised.qmd (user-provided lecture manuscript)
- /mnt/data/lecture8_revised.html (user-provided rendered HTML reference)
- This slide was rebuilt from the user-provided manuscript/HTML, with wording and equations rewritten for classroom use while preserving the established visual style.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/mnt/data/lecture8_revised.qmd (user-provided lecture manuscript)
- /mnt/data/lecture8_revised.html (user-provided rendered HTML reference)
- This slide was rebuilt from the user-provided manuscript/HTML, with wording and equations rewritten for classroom use while preserving the established visual style.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/mnt/data/lecture8_revised.qmd (user-provided lecture manuscript)
- /mnt/data/lecture8_revised.html (user-provided rendered HTML reference)
- This slide was rebuilt from the user-provided manuscript/HTML, with wording and equations rewritten for classroom use while preserving the established visual style.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/mnt/data/lecture8_revised.qmd (user-provided lecture manuscript)
- /mnt/data/lecture8_revised.html (user-provided rendered HTML reference)
- This slide was rebuilt from the user-provided manuscript/HTML, with wording and equations rewritten for classroom use while preserving the established visual style.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/mnt/data/lecture8_revised.qmd (user-provided lecture manuscript)
- /mnt/data/lecture8_revised.html (user-provided rendered HTML reference)
- This slide was rebuilt from the user-provided manuscript/HTML, with wording and equations rewritten for classroom use while preserving the established visual style.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/mnt/data/lecture8_revised.qmd (user-provided lecture manuscript)
- /mnt/data/lecture8_revised.html (user-provided rendered HTML reference)
- This slide was rebuilt from the user-provided manuscript/HTML, with wording and equations rewritten for classroom use while preserving the established visual style.
- /mnt/data/lecture8_assets/shortpanel_boxplot.png (figure recreated from the short-panel simulation summary reported in the user-provided manuscript).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/mnt/data/lecture8_revised.qmd (user-provided lecture manuscript)
- /mnt/data/lecture8_revised.html (user-provided rendered HTML reference)
- This slide was rebuilt from the user-provided manuscript/HTML, with wording and equations rewritten for classroom use while preserving the established visual style.
- /mnt/data/lecture8_assets/mean_se_line.png (figure recreated from the mean standard errors reported in the user-provided short-panel simulation section).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/mnt/data/lecture8_revised.qmd (user-provided lecture manuscript)
- /mnt/data/lecture8_revised.html (user-provided rendered HTML reference)
- This slide was rebuilt from the user-provided manuscript/HTML, with wording and equations rewritten for classroom use while preserving the established visual style.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/mnt/data/lecture8_revised.qmd (user-provided lecture manuscript)
- /mnt/data/lecture8_revised.html (user-provided rendered HTML reference)
- This slide was rebuilt from the user-provided manuscript/HTML, with wording and equations rewritten for classroom use while preserving the established visual style.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/mnt/data/lecture8_revised.qmd (user-provided lecture manuscript)
- /mnt/data/lecture8_revised.html (user-provided rendered HTML reference)
- This slide was rebuilt from the user-provided manuscript/HTML, with wording and equations rewritten for classroom use while preserving the established visual style.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/mnt/data/lecture8_revised.qmd (user-provided lecture manuscript)
- /mnt/data/lecture8_revised.html (user-provided rendered HTML reference)
- This slide was rebuilt from the user-provided manuscript/HTML, with wording and equations rewritten for classroom use while preserving the established visual style.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/mnt/data/lecture8_revised.qmd (user-provided lecture manuscript)
- /mnt/data/lecture8_revised.html (user-provided rendered HTML reference)
- This slide was rebuilt from the user-provided manuscript/HTML, with wording and equations rewritten for classroom use while preserving the established visual style.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/mnt/data/lecture8_revised.qmd (user-provided lecture manuscript)
- /mnt/data/lecture8_revised.html (user-provided rendered HTML reference)
- This slide was rebuilt from the user-provided manuscript/HTML, with wording and equations rewritten for classroom use while preserving the established visual style.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/mnt/data/lecture8_revised.qmd (user-provided lecture manuscript)
- /mnt/data/lecture8_revised.html (user-provided rendered HTML reference)
- This slide was rebuilt from the user-provided manuscript/HTML, with wording and equations rewritten for classroom use while preserving the established visual style.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/mnt/data/lecture8_revised.qmd (user-provided lecture manuscript)
- /mnt/data/lecture8_revised.html (user-provided rendered HTML reference)
- This slide was rebuilt from the user-provided manuscript/HTML, with wording and equations rewritten for classroom use while preserving the established visual style.
- /mnt/data/lecture8_assets/overall_scatter.png (chart regenerated from the fertilizer simulation in the user-provided manuscript).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/mnt/data/lecture8_revised.qmd (user-provided lecture manuscript)
- /mnt/data/lecture8_revised.html (user-provided rendered HTML reference)
- This slide was rebuilt from the user-provided manuscript/HTML, with wording and equations rewritten for classroom use while preserving the established visual style.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/mnt/data/lecture8_revised.qmd (user-provided lecture manuscript)
- /mnt/data/lecture8_revised.html (user-provided rendered HTML reference)
- This slide was rebuilt from the user-provided manuscript/HTML, with wording and equations rewritten for classroom use while preserving the established visual style.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/mnt/data/lecture8_revised.qmd (user-provided lecture manuscript)
- /mnt/data/lecture8_revised.html (user-provided rendered HTML reference)
- This slide was rebuilt from the user-provided manuscript/HTML, with wording and equations rewritten for classroom use while preserving the established visual style.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/mnt/data/lecture8_revised.qmd (user-provided lecture manuscript)
- /mnt/data/lecture8_revised.html (user-provided rendered HTML reference)
- This slide was rebuilt from the user-provided manuscript/HTML, with wording and equations rewritten for classroom use while preserving the established visual style.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/mnt/data/lecture8_revised.qmd (user-provided lecture manuscript)
- /mnt/data/lecture8_revised.html (user-provided rendered HTML reference)
- This slide was rebuilt from the user-provided manuscript/HTML, with wording and equations rewritten for classroom use while preserving the established visual style.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/mnt/data/lecture8_revised.qmd (user-provided lecture manuscript)
- /mnt/data/lecture8_revised.html (user-provided rendered HTML reference)
- This slide was rebuilt from the user-provided manuscript/HTML, with wording and equations rewritten for classroom use while preserving the established visual style.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/mnt/data/lecture8_revised.qmd (user-provided lecture manuscript)
- /mnt/data/lecture8_revised.html (user-provided rendered HTML reference)
- This slide was rebuilt from the user-provided manuscript/HTML, with wording and equations rewritten for classroom use while preserving the established visual style.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/mnt/data/lecture8_revised.qmd (user-provided lecture manuscript)
- /mnt/data/lecture8_revised.html (user-provided rendered HTML reference)
- This slide was rebuilt from the user-provided manuscript/HTML, with wording and equations rewritten for classroom use while preserving the established visual style.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/mnt/data/lecture8_revised.qmd (user-provided lecture manuscript)
- /mnt/data/lecture8_revised.html (user-provided rendered HTML reference)
- This slide was rebuilt from the user-provided manuscript/HTML, with wording and equations rewritten for classroom use while preserving the established visual style.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/mnt/data/lecture8_revised.qmd (user-provided lecture manuscript)
- /mnt/data/lecture8_revised.html (user-provided rendered HTML reference)
- This slide was rebuilt from the user-provided manuscript/HTML, with wording and equations rewritten for classroom use while preserving the established visual style.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/mnt/data/lecture8_revised.qmd (user-provided lecture manuscript)
- /mnt/data/lecture8_revised.html (user-provided rendered HTML reference)
- This slide was rebuilt from the user-provided manuscript/HTML, with wording and equations rewritten for classroom use while preserving the established visual style.
- /mnt/data/lecture8_assets/within_scatter.png (chart regenerated from the user-provided manuscript's farm-colored panel scatter plot).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/mnt/data/lecture8_revised.qmd (user-provided lecture manuscript)
- /mnt/data/lecture8_revised.html (user-provided rendered HTML reference)
- This slide was rebuilt from the user-provided manuscript/HTML, with wording and equations rewritten for classroom use while preserving the established visual style.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/mnt/data/lecture8_revised.qmd (user-provided lecture manuscript)
- /mnt/data/lecture8_revised.html (user-provided rendered HTML reference)
- This slide was rebuilt from the user-provided manuscript/HTML, with wording and equations rewritten for classroom use while preserving the established visual style.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/mnt/data/lecture8_revised.qmd (user-provided lecture manuscript)
- /mnt/data/lecture8_revised.html (user-provided rendered HTML reference)
- This slide was rebuilt from the user-provided manuscript/HTML, with wording and equations rewritten for classroom use while preserving the established visual style.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/mnt/data/lecture8_revised.qmd (user-provided lecture manuscript)
- /mnt/data/lecture8_revised.html (user-provided rendered HTML reference)
- This slide was rebuilt from the user-provided manuscript/HTML, with wording and equations rewritten for classroom use while preserving the established visual style.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/mnt/data/lecture8_revised.qmd (user-provided lecture manuscript)
- /mnt/data/lecture8_revised.html (user-provided rendered HTML reference)
- This slide was rebuilt from the user-provided manuscript/HTML, with wording and equations rewritten for classroom use while preserving the established visual style.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/mnt/data/lecture8_revised.qmd (user-provided lecture manuscript)
- /mnt/data/lecture8_revised.html (user-provided rendered HTML reference)
- This slide was rebuilt from the user-provided manuscript/HTML, with wording and equations rewritten for classroom use while preserving the established visual style.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svg"/><Relationship Id="rId3" Type="http://schemas.openxmlformats.org/officeDocument/2006/relationships/image" Target="../media/image-16-3.png"/><Relationship Id="rId4" Type="http://schemas.openxmlformats.org/officeDocument/2006/relationships/image" Target="../media/image-16-4.sv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svg"/><Relationship Id="rId3" Type="http://schemas.openxmlformats.org/officeDocument/2006/relationships/image" Target="../media/image-17-3.png"/><Relationship Id="rId4" Type="http://schemas.openxmlformats.org/officeDocument/2006/relationships/image" Target="../media/image-17-4.sv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4-1.png"/><Relationship Id="rId2" Type="http://schemas.openxmlformats.org/officeDocument/2006/relationships/image" Target="../media/image-24-2.svg"/><Relationship Id="rId3" Type="http://schemas.openxmlformats.org/officeDocument/2006/relationships/image" Target="../media/image-24-3.png"/><Relationship Id="rId4" Type="http://schemas.openxmlformats.org/officeDocument/2006/relationships/image" Target="../media/image-24-4.svg"/><Relationship Id="rId5" Type="http://schemas.openxmlformats.org/officeDocument/2006/relationships/image" Target="../media/image-24-5.png"/><Relationship Id="rId6" Type="http://schemas.openxmlformats.org/officeDocument/2006/relationships/image" Target="../media/image-24-6.sv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5-1.png"/><Relationship Id="rId2" Type="http://schemas.openxmlformats.org/officeDocument/2006/relationships/image" Target="../media/image-25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6-1.png"/><Relationship Id="rId2" Type="http://schemas.openxmlformats.org/officeDocument/2006/relationships/image" Target="../media/image-26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7-1.png"/><Relationship Id="rId2" Type="http://schemas.openxmlformats.org/officeDocument/2006/relationships/image" Target="../media/image-27-2.svg"/><Relationship Id="rId3" Type="http://schemas.openxmlformats.org/officeDocument/2006/relationships/image" Target="../media/image-27-3.png"/><Relationship Id="rId4" Type="http://schemas.openxmlformats.org/officeDocument/2006/relationships/image" Target="../media/image-27-4.sv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3-1.png"/><Relationship Id="rId2" Type="http://schemas.openxmlformats.org/officeDocument/2006/relationships/image" Target="../media/image-33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4-1.png"/><Relationship Id="rId2" Type="http://schemas.openxmlformats.org/officeDocument/2006/relationships/image" Target="../media/image-34-2.svg"/><Relationship Id="rId3" Type="http://schemas.openxmlformats.org/officeDocument/2006/relationships/image" Target="../media/image-34-3.png"/><Relationship Id="rId4" Type="http://schemas.openxmlformats.org/officeDocument/2006/relationships/image" Target="../media/image-34-4.svg"/><Relationship Id="rId5" Type="http://schemas.openxmlformats.org/officeDocument/2006/relationships/image" Target="../media/image-34-5.png"/><Relationship Id="rId6" Type="http://schemas.openxmlformats.org/officeDocument/2006/relationships/image" Target="../media/image-34-6.sv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5-1.png"/><Relationship Id="rId2" Type="http://schemas.openxmlformats.org/officeDocument/2006/relationships/image" Target="../media/image-35-2.svg"/><Relationship Id="rId3" Type="http://schemas.openxmlformats.org/officeDocument/2006/relationships/image" Target="../media/image-35-3.png"/><Relationship Id="rId4" Type="http://schemas.openxmlformats.org/officeDocument/2006/relationships/image" Target="../media/image-35-4.svg"/><Relationship Id="rId5" Type="http://schemas.openxmlformats.org/officeDocument/2006/relationships/image" Target="../media/image-35-5.png"/><Relationship Id="rId6" Type="http://schemas.openxmlformats.org/officeDocument/2006/relationships/image" Target="../media/image-35-6.sv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5-1.png"/><Relationship Id="rId2" Type="http://schemas.openxmlformats.org/officeDocument/2006/relationships/image" Target="../media/image-45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6-1.png"/><Relationship Id="rId2" Type="http://schemas.openxmlformats.org/officeDocument/2006/relationships/image" Target="../media/image-46-2.svg"/><Relationship Id="rId3" Type="http://schemas.openxmlformats.org/officeDocument/2006/relationships/image" Target="../media/image-46-3.png"/><Relationship Id="rId4" Type="http://schemas.openxmlformats.org/officeDocument/2006/relationships/image" Target="../media/image-46-4.sv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7-1.png"/><Relationship Id="rId2" Type="http://schemas.openxmlformats.org/officeDocument/2006/relationships/image" Target="../media/image-47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0-1.png"/><Relationship Id="rId2" Type="http://schemas.openxmlformats.org/officeDocument/2006/relationships/image" Target="../media/image-50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1-1.png"/><Relationship Id="rId2" Type="http://schemas.openxmlformats.org/officeDocument/2006/relationships/image" Target="../media/image-51-2.svg"/><Relationship Id="rId3" Type="http://schemas.openxmlformats.org/officeDocument/2006/relationships/image" Target="../media/image-51-3.png"/><Relationship Id="rId4" Type="http://schemas.openxmlformats.org/officeDocument/2006/relationships/image" Target="../media/image-51-4.sv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2-1.png"/><Relationship Id="rId2" Type="http://schemas.openxmlformats.org/officeDocument/2006/relationships/image" Target="../media/image-52-2.svg"/><Relationship Id="rId3" Type="http://schemas.openxmlformats.org/officeDocument/2006/relationships/image" Target="../media/image-52-3.png"/><Relationship Id="rId4" Type="http://schemas.openxmlformats.org/officeDocument/2006/relationships/image" Target="../media/image-52-4.svg"/><Relationship Id="rId5" Type="http://schemas.openxmlformats.org/officeDocument/2006/relationships/image" Target="../media/image-52-5.png"/><Relationship Id="rId6" Type="http://schemas.openxmlformats.org/officeDocument/2006/relationships/image" Target="../media/image-52-6.sv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4-1.png"/><Relationship Id="rId2" Type="http://schemas.openxmlformats.org/officeDocument/2006/relationships/image" Target="../media/image-54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5-1.png"/><Relationship Id="rId2" Type="http://schemas.openxmlformats.org/officeDocument/2006/relationships/image" Target="../media/image-55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8-1.png"/><Relationship Id="rId2" Type="http://schemas.openxmlformats.org/officeDocument/2006/relationships/image" Target="../media/image-58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sv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0-1.png"/><Relationship Id="rId2" Type="http://schemas.openxmlformats.org/officeDocument/2006/relationships/image" Target="../media/image-60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C284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C2845"/>
          </a:solidFill>
          <a:ln w="12700">
            <a:solidFill>
              <a:srgbClr val="0C2845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14B8A6"/>
          </a:solidFill>
          <a:ln w="12700">
            <a:solidFill>
              <a:srgbClr val="14B8A6">
                <a:alpha val="0"/>
              </a:srgbClr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713232" y="749808"/>
            <a:ext cx="1645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600" b="1" dirty="0">
                <a:solidFill>
                  <a:srgbClr val="A5F3F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8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713232" y="1207008"/>
            <a:ext cx="50749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900" b="1" dirty="0">
                <a:solidFill>
                  <a:srgbClr val="FFFFFF"/>
                </a:solidFill>
                <a:latin typeface="Noto Serif CJK JP" pitchFamily="34" charset="0"/>
                <a:ea typeface="Noto Serif CJK JP" pitchFamily="34" charset="-122"/>
                <a:cs typeface="Noto Serif CJK JP" pitchFamily="34" charset="-120"/>
              </a:rPr>
              <a:t>固定効果モデル</a:t>
            </a:r>
            <a:endParaRPr lang="en-US" sz="2900" dirty="0"/>
          </a:p>
        </p:txBody>
      </p:sp>
      <p:sp>
        <p:nvSpPr>
          <p:cNvPr id="6" name="Text 4"/>
          <p:cNvSpPr/>
          <p:nvPr/>
        </p:nvSpPr>
        <p:spPr>
          <a:xfrm>
            <a:off x="749808" y="1965960"/>
            <a:ext cx="46634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500" dirty="0">
                <a:solidFill>
                  <a:srgbClr val="CBD5E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パネルデータ・within 変換・差分回帰・TWFE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749808" y="2487168"/>
            <a:ext cx="507492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600" dirty="0">
                <a:solidFill>
                  <a:srgbClr val="E2E8F0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同じ個体の中の変化を使うとはどういうことか。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E2E8F0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pooled OLS がなぜ外れ、fixed effects が何を差し引くのかを図と式でつなぐ。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5916168" y="960120"/>
            <a:ext cx="5440680" cy="3520440"/>
          </a:xfrm>
          <a:prstGeom prst="roundRect">
            <a:avLst>
              <a:gd name="adj" fmla="val 4156"/>
            </a:avLst>
          </a:prstGeom>
          <a:solidFill>
            <a:srgbClr val="FFFFFF"/>
          </a:solidFill>
          <a:ln w="12700">
            <a:solidFill>
              <a:srgbClr val="4C78A8"/>
            </a:solidFill>
            <a:prstDash val="solid"/>
          </a:ln>
          <a:effectLst>
            <a:outerShdw sx="100000" sy="100000" kx="0" ky="0" algn="bl" rotWithShape="0" blurRad="17780" dist="5080" dir="2700000">
              <a:srgbClr val="000000">
                <a:alpha val="14000"/>
              </a:srgbClr>
            </a:outerShdw>
          </a:effectLst>
        </p:spPr>
      </p:sp>
      <p:sp>
        <p:nvSpPr>
          <p:cNvPr id="9" name="Shape 7"/>
          <p:cNvSpPr/>
          <p:nvPr/>
        </p:nvSpPr>
        <p:spPr>
          <a:xfrm>
            <a:off x="6025896" y="1069848"/>
            <a:ext cx="1920240" cy="219456"/>
          </a:xfrm>
          <a:prstGeom prst="roundRect">
            <a:avLst>
              <a:gd name="adj" fmla="val 41667"/>
            </a:avLst>
          </a:prstGeom>
          <a:solidFill>
            <a:srgbClr val="4C78A8">
              <a:alpha val="12000"/>
            </a:srgbClr>
          </a:solidFill>
          <a:ln w="12700">
            <a:solidFill>
              <a:srgbClr val="4C78A8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6025896" y="1078992"/>
            <a:ext cx="19202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4C78A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intuition</a:t>
            </a:r>
            <a:endParaRPr lang="en-US" sz="950" dirty="0"/>
          </a:p>
        </p:txBody>
      </p:sp>
      <p:pic>
        <p:nvPicPr>
          <p:cNvPr id="11" name="Image 0" descr="/mnt/data/lecture8_assets/overall_scatter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16455" y="1380744"/>
            <a:ext cx="4240107" cy="2862072"/>
          </a:xfrm>
          <a:prstGeom prst="rect">
            <a:avLst/>
          </a:prstGeom>
        </p:spPr>
      </p:pic>
      <p:sp>
        <p:nvSpPr>
          <p:cNvPr id="12" name="Shape 9"/>
          <p:cNvSpPr/>
          <p:nvPr/>
        </p:nvSpPr>
        <p:spPr>
          <a:xfrm>
            <a:off x="768096" y="4069080"/>
            <a:ext cx="786384" cy="265176"/>
          </a:xfrm>
          <a:prstGeom prst="roundRect">
            <a:avLst>
              <a:gd name="adj" fmla="val 34483"/>
            </a:avLst>
          </a:prstGeom>
          <a:solidFill>
            <a:srgbClr val="0F766E"/>
          </a:solidFill>
          <a:ln w="12700">
            <a:solidFill>
              <a:srgbClr val="0F766E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768096" y="4078224"/>
            <a:ext cx="786384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導入</a:t>
            </a:r>
            <a:endParaRPr lang="en-US" sz="1050" dirty="0"/>
          </a:p>
        </p:txBody>
      </p:sp>
      <p:sp>
        <p:nvSpPr>
          <p:cNvPr id="14" name="Shape 11"/>
          <p:cNvSpPr/>
          <p:nvPr/>
        </p:nvSpPr>
        <p:spPr>
          <a:xfrm>
            <a:off x="1673352" y="4069080"/>
            <a:ext cx="1097280" cy="265176"/>
          </a:xfrm>
          <a:prstGeom prst="roundRect">
            <a:avLst>
              <a:gd name="adj" fmla="val 34483"/>
            </a:avLst>
          </a:prstGeom>
          <a:solidFill>
            <a:srgbClr val="4C78A8"/>
          </a:solidFill>
          <a:ln w="12700">
            <a:solidFill>
              <a:srgbClr val="4C78A8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1673352" y="4078224"/>
            <a:ext cx="1097280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固定効果</a:t>
            </a:r>
            <a:endParaRPr lang="en-US" sz="1050" dirty="0"/>
          </a:p>
        </p:txBody>
      </p:sp>
      <p:sp>
        <p:nvSpPr>
          <p:cNvPr id="16" name="Shape 13"/>
          <p:cNvSpPr/>
          <p:nvPr/>
        </p:nvSpPr>
        <p:spPr>
          <a:xfrm>
            <a:off x="2889504" y="4069080"/>
            <a:ext cx="1170432" cy="265176"/>
          </a:xfrm>
          <a:prstGeom prst="roundRect">
            <a:avLst>
              <a:gd name="adj" fmla="val 34483"/>
            </a:avLst>
          </a:prstGeom>
          <a:solidFill>
            <a:srgbClr val="B78008"/>
          </a:solidFill>
          <a:ln w="12700">
            <a:solidFill>
              <a:srgbClr val="B78008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2889504" y="4078224"/>
            <a:ext cx="1170432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差分回帰</a:t>
            </a:r>
            <a:endParaRPr lang="en-US" sz="1050" dirty="0"/>
          </a:p>
        </p:txBody>
      </p:sp>
      <p:sp>
        <p:nvSpPr>
          <p:cNvPr id="18" name="Shape 15"/>
          <p:cNvSpPr/>
          <p:nvPr/>
        </p:nvSpPr>
        <p:spPr>
          <a:xfrm>
            <a:off x="4178808" y="4069080"/>
            <a:ext cx="1325880" cy="265176"/>
          </a:xfrm>
          <a:prstGeom prst="roundRect">
            <a:avLst>
              <a:gd name="adj" fmla="val 34483"/>
            </a:avLst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4178808" y="4078224"/>
            <a:ext cx="1325880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TWFE / AKM</a:t>
            </a:r>
            <a:endParaRPr lang="en-US" sz="1050" dirty="0"/>
          </a:p>
        </p:txBody>
      </p:sp>
      <p:sp>
        <p:nvSpPr>
          <p:cNvPr id="20" name="Shape 17"/>
          <p:cNvSpPr/>
          <p:nvPr/>
        </p:nvSpPr>
        <p:spPr>
          <a:xfrm>
            <a:off x="749808" y="4590288"/>
            <a:ext cx="5440680" cy="1143000"/>
          </a:xfrm>
          <a:prstGeom prst="roundRect">
            <a:avLst>
              <a:gd name="adj" fmla="val 11200"/>
            </a:avLst>
          </a:prstGeom>
          <a:solidFill>
            <a:srgbClr val="F8FBFF"/>
          </a:solidFill>
          <a:ln w="12700">
            <a:solidFill>
              <a:srgbClr val="0F766E"/>
            </a:solidFill>
            <a:prstDash val="solid"/>
          </a:ln>
        </p:spPr>
      </p:sp>
      <p:sp>
        <p:nvSpPr>
          <p:cNvPr id="21" name="Text 18"/>
          <p:cNvSpPr/>
          <p:nvPr/>
        </p:nvSpPr>
        <p:spPr>
          <a:xfrm>
            <a:off x="914400" y="4700016"/>
            <a:ext cx="51663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0F766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この講義の流れ</a:t>
            </a:r>
            <a:endParaRPr lang="en-US" sz="1300" dirty="0"/>
          </a:p>
        </p:txBody>
      </p:sp>
      <p:sp>
        <p:nvSpPr>
          <p:cNvPr id="22" name="Text 19"/>
          <p:cNvSpPr/>
          <p:nvPr/>
        </p:nvSpPr>
        <p:spPr>
          <a:xfrm>
            <a:off x="914400" y="4992624"/>
            <a:ext cx="516636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4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誤った比較を確認する → within 比較へ切り替える → short panel の難しさを押さえる → TWFE と AKM へ拡張する</a:t>
            </a:r>
            <a:endParaRPr lang="en-US" sz="1400" dirty="0"/>
          </a:p>
        </p:txBody>
      </p:sp>
      <p:sp>
        <p:nvSpPr>
          <p:cNvPr id="23" name="Text 20"/>
          <p:cNvSpPr/>
          <p:nvPr/>
        </p:nvSpPr>
        <p:spPr>
          <a:xfrm>
            <a:off x="530352" y="6446520"/>
            <a:ext cx="3840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計量経済学 I ｜ Lecture 8</a:t>
            </a:r>
            <a:endParaRPr lang="en-US" sz="900" dirty="0"/>
          </a:p>
        </p:txBody>
      </p:sp>
      <p:sp>
        <p:nvSpPr>
          <p:cNvPr id="24" name="Text 21"/>
          <p:cNvSpPr/>
          <p:nvPr/>
        </p:nvSpPr>
        <p:spPr>
          <a:xfrm>
            <a:off x="11548872" y="6446520"/>
            <a:ext cx="25603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B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4864"/>
          </a:xfrm>
          <a:prstGeom prst="rect">
            <a:avLst/>
          </a:prstGeom>
          <a:solidFill>
            <a:srgbClr val="0F766E"/>
          </a:solidFill>
          <a:ln w="12700">
            <a:solidFill>
              <a:srgbClr val="0F766E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6464808"/>
            <a:ext cx="38404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計量経済学 I ｜ Lecture 8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9951415" y="164592"/>
            <a:ext cx="1508760" cy="256032"/>
          </a:xfrm>
          <a:prstGeom prst="roundRect">
            <a:avLst>
              <a:gd name="adj" fmla="val 35714"/>
            </a:avLst>
          </a:prstGeom>
          <a:solidFill>
            <a:srgbClr val="0F766E">
              <a:alpha val="12000"/>
            </a:srgbClr>
          </a:solidFill>
          <a:ln w="12700">
            <a:solidFill>
              <a:srgbClr val="0F766E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951415" y="173736"/>
            <a:ext cx="1508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0F766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導入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11533327" y="6455664"/>
            <a:ext cx="292608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310896"/>
            <a:ext cx="8229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450" b="1" dirty="0">
                <a:solidFill>
                  <a:srgbClr val="0F172A"/>
                </a:solidFill>
                <a:latin typeface="Noto Serif CJK JP" pitchFamily="34" charset="0"/>
                <a:ea typeface="Noto Serif CJK JP" pitchFamily="34" charset="-122"/>
                <a:cs typeface="Noto Serif CJK JP" pitchFamily="34" charset="-120"/>
              </a:rPr>
              <a:t>pooled OLS は何を比較しているか</a:t>
            </a:r>
            <a:endParaRPr lang="en-US" sz="2450" dirty="0"/>
          </a:p>
        </p:txBody>
      </p:sp>
      <p:sp>
        <p:nvSpPr>
          <p:cNvPr id="8" name="Text 6"/>
          <p:cNvSpPr/>
          <p:nvPr/>
        </p:nvSpPr>
        <p:spPr>
          <a:xfrm>
            <a:off x="502920" y="694944"/>
            <a:ext cx="85953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b="1" dirty="0">
                <a:solidFill>
                  <a:srgbClr val="0F766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全観測を一つの大きなサンプルとして回帰している。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502920" y="960120"/>
            <a:ext cx="11185855" cy="0"/>
          </a:xfrm>
          <a:prstGeom prst="line">
            <a:avLst/>
          </a:prstGeom>
          <a:noFill/>
          <a:ln w="12700">
            <a:solidFill>
              <a:srgbClr val="CBD5E1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22960" y="1508760"/>
            <a:ext cx="3749040" cy="1143000"/>
          </a:xfrm>
          <a:prstGeom prst="roundRect">
            <a:avLst>
              <a:gd name="adj" fmla="val 11200"/>
            </a:avLst>
          </a:prstGeom>
          <a:solidFill>
            <a:srgbClr val="FFFFFF"/>
          </a:solidFill>
          <a:ln w="12700">
            <a:solidFill>
              <a:srgbClr val="4C78A8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60120" y="1618488"/>
            <a:ext cx="1280160" cy="237744"/>
          </a:xfrm>
          <a:prstGeom prst="roundRect">
            <a:avLst>
              <a:gd name="adj" fmla="val 38462"/>
            </a:avLst>
          </a:prstGeom>
          <a:solidFill>
            <a:srgbClr val="4C78A8">
              <a:alpha val="12000"/>
            </a:srgbClr>
          </a:solidFill>
          <a:ln w="12700">
            <a:solidFill>
              <a:srgbClr val="4C78A8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60120" y="1627632"/>
            <a:ext cx="12801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4C78A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pooled OLS</a:t>
            </a:r>
            <a:endParaRPr lang="en-US" sz="950" dirty="0"/>
          </a:p>
        </p:txBody>
      </p:sp>
      <p:pic>
        <p:nvPicPr>
          <p:cNvPr id="1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87552" y="2033397"/>
            <a:ext cx="3419856" cy="349758"/>
          </a:xfrm>
          <a:prstGeom prst="rect">
            <a:avLst/>
          </a:prstGeom>
        </p:spPr>
      </p:pic>
      <p:sp>
        <p:nvSpPr>
          <p:cNvPr id="14" name="Shape 11"/>
          <p:cNvSpPr/>
          <p:nvPr/>
        </p:nvSpPr>
        <p:spPr>
          <a:xfrm>
            <a:off x="822960" y="2880360"/>
            <a:ext cx="3749040" cy="2057400"/>
          </a:xfrm>
          <a:prstGeom prst="roundRect">
            <a:avLst>
              <a:gd name="adj" fmla="val 5333"/>
            </a:avLst>
          </a:prstGeom>
          <a:solidFill>
            <a:srgbClr val="FFFFFF"/>
          </a:solidFill>
          <a:ln w="12700">
            <a:solidFill>
              <a:srgbClr val="0F766E"/>
            </a:solidFill>
            <a:prstDash val="solid"/>
          </a:ln>
          <a:effectLst>
            <a:outerShdw sx="100000" sy="100000" kx="0" ky="0" algn="bl" rotWithShape="0" blurRad="6.998819296262647e+106" dist="1.999662656075042e+106" dir="7.67617776808102e+125">
              <a:srgbClr val="000000">
                <a:alpha val="1.4e+129"/>
              </a:srgbClr>
            </a:outerShdw>
          </a:effectLst>
        </p:spPr>
      </p:sp>
      <p:sp>
        <p:nvSpPr>
          <p:cNvPr id="15" name="Text 12"/>
          <p:cNvSpPr/>
          <p:nvPr/>
        </p:nvSpPr>
        <p:spPr>
          <a:xfrm>
            <a:off x="969264" y="2999232"/>
            <a:ext cx="34564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0F766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何をしているか</a:t>
            </a:r>
            <a:endParaRPr lang="en-US" sz="1300" dirty="0"/>
          </a:p>
        </p:txBody>
      </p:sp>
      <p:sp>
        <p:nvSpPr>
          <p:cNvPr id="16" name="Text 13"/>
          <p:cNvSpPr/>
          <p:nvPr/>
        </p:nvSpPr>
        <p:spPr>
          <a:xfrm>
            <a:off x="969264" y="3319272"/>
            <a:ext cx="3493008" cy="15270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177800" indent="-177800">
              <a:buSzPct val="100000"/>
              <a:buChar char="•"/>
            </a:pPr>
            <a:r>
              <a:rPr lang="en-US" sz="135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農家 1 の 1 月、農家 1 の 2 月、農家 2 の 1 月 … を横並びで扱う。</a:t>
            </a:r>
            <a:endParaRPr lang="en-US" sz="1350" dirty="0"/>
          </a:p>
          <a:p>
            <a:pPr marL="177800" indent="-177800">
              <a:buSzPct val="100000"/>
              <a:buChar char="•"/>
            </a:pPr>
            <a:r>
              <a:rPr lang="en-US" sz="135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個体ごとの基準線の違いは明示的には入れない。</a:t>
            </a:r>
            <a:endParaRPr lang="en-US" sz="1350" dirty="0"/>
          </a:p>
        </p:txBody>
      </p:sp>
      <p:sp>
        <p:nvSpPr>
          <p:cNvPr id="17" name="Shape 14"/>
          <p:cNvSpPr/>
          <p:nvPr/>
        </p:nvSpPr>
        <p:spPr>
          <a:xfrm>
            <a:off x="4892040" y="1508760"/>
            <a:ext cx="6355080" cy="1417320"/>
          </a:xfrm>
          <a:prstGeom prst="roundRect">
            <a:avLst>
              <a:gd name="adj" fmla="val 7742"/>
            </a:avLst>
          </a:prstGeom>
          <a:solidFill>
            <a:srgbClr val="FFFFFF"/>
          </a:solidFill>
          <a:ln w="12700">
            <a:solidFill>
              <a:srgbClr val="EA580C"/>
            </a:solidFill>
            <a:prstDash val="solid"/>
          </a:ln>
          <a:effectLst>
            <a:outerShdw sx="100000" sy="100000" kx="0" ky="0" algn="bl" rotWithShape="0" blurRad="8.888500506253561e+110" dist="2.5395715732153035e+110" dir="4.605706660848612e+130">
              <a:srgbClr val="000000">
                <a:alpha val="1.4e+134"/>
              </a:srgbClr>
            </a:outerShdw>
          </a:effectLst>
        </p:spPr>
      </p:sp>
      <p:sp>
        <p:nvSpPr>
          <p:cNvPr id="18" name="Text 15"/>
          <p:cNvSpPr/>
          <p:nvPr/>
        </p:nvSpPr>
        <p:spPr>
          <a:xfrm>
            <a:off x="5038344" y="1627632"/>
            <a:ext cx="606247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EA580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見落としているもの</a:t>
            </a:r>
            <a:endParaRPr lang="en-US" sz="1300" dirty="0"/>
          </a:p>
        </p:txBody>
      </p:sp>
      <p:sp>
        <p:nvSpPr>
          <p:cNvPr id="19" name="Text 16"/>
          <p:cNvSpPr/>
          <p:nvPr/>
        </p:nvSpPr>
        <p:spPr>
          <a:xfrm>
            <a:off x="5038344" y="1911096"/>
            <a:ext cx="6062472" cy="9235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39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農地の質・日当たり・農家の技術力のような、個体ごとに固定的な違いが投入量にも収穫量にも効くと、β₁ は因果効果を表さない。</a:t>
            </a:r>
            <a:endParaRPr lang="en-US" sz="1390" dirty="0"/>
          </a:p>
        </p:txBody>
      </p:sp>
      <p:sp>
        <p:nvSpPr>
          <p:cNvPr id="20" name="Shape 17"/>
          <p:cNvSpPr/>
          <p:nvPr/>
        </p:nvSpPr>
        <p:spPr>
          <a:xfrm>
            <a:off x="4892040" y="3154680"/>
            <a:ext cx="6355080" cy="1783080"/>
          </a:xfrm>
          <a:prstGeom prst="roundRect">
            <a:avLst>
              <a:gd name="adj" fmla="val 6154"/>
            </a:avLst>
          </a:prstGeom>
          <a:solidFill>
            <a:srgbClr val="FFFFFF"/>
          </a:solidFill>
          <a:ln w="12700">
            <a:solidFill>
              <a:srgbClr val="4C78A8"/>
            </a:solidFill>
            <a:prstDash val="solid"/>
          </a:ln>
          <a:effectLst>
            <a:outerShdw sx="100000" sy="100000" kx="0" ky="0" algn="bl" rotWithShape="0" blurRad="1.1288395642942023e+115" dist="3.2252558979834355e+114" dir="2.763423996509167e+135">
              <a:srgbClr val="000000">
                <a:alpha val="1.4e+139"/>
              </a:srgbClr>
            </a:outerShdw>
          </a:effectLst>
        </p:spPr>
      </p:sp>
      <p:sp>
        <p:nvSpPr>
          <p:cNvPr id="21" name="Text 18"/>
          <p:cNvSpPr/>
          <p:nvPr/>
        </p:nvSpPr>
        <p:spPr>
          <a:xfrm>
            <a:off x="5038344" y="3273552"/>
            <a:ext cx="606247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4C78A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fixed effects の発想</a:t>
            </a:r>
            <a:endParaRPr lang="en-US" sz="1300" dirty="0"/>
          </a:p>
        </p:txBody>
      </p:sp>
      <p:sp>
        <p:nvSpPr>
          <p:cNvPr id="22" name="Text 19"/>
          <p:cNvSpPr/>
          <p:nvPr/>
        </p:nvSpPr>
        <p:spPr>
          <a:xfrm>
            <a:off x="5038344" y="3557016"/>
            <a:ext cx="6062472" cy="1289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4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各個体に固有の定数項 α_i を持たせるか、各個体平均との差だけを見ることで、時間不変の omitted variable を差し引く。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DF4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4864"/>
          </a:xfrm>
          <a:prstGeom prst="rect">
            <a:avLst/>
          </a:prstGeom>
          <a:solidFill>
            <a:srgbClr val="4C78A8"/>
          </a:solidFill>
          <a:ln w="12700">
            <a:solidFill>
              <a:srgbClr val="4C78A8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6464808"/>
            <a:ext cx="38404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計量経済学 I ｜ Lecture 8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9951415" y="164592"/>
            <a:ext cx="1508760" cy="256032"/>
          </a:xfrm>
          <a:prstGeom prst="roundRect">
            <a:avLst>
              <a:gd name="adj" fmla="val 35714"/>
            </a:avLst>
          </a:prstGeom>
          <a:solidFill>
            <a:srgbClr val="4C78A8">
              <a:alpha val="12000"/>
            </a:srgbClr>
          </a:solidFill>
          <a:ln w="12700">
            <a:solidFill>
              <a:srgbClr val="4C78A8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951415" y="173736"/>
            <a:ext cx="1508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4C78A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固定効果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11533327" y="6455664"/>
            <a:ext cx="292608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Shape 5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DF4FC"/>
          </a:solidFill>
          <a:ln w="12700">
            <a:solidFill>
              <a:srgbClr val="EDF4FC">
                <a:alpha val="0"/>
              </a:srgbClr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786384" y="676656"/>
            <a:ext cx="14630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8</a:t>
            </a:r>
            <a:endParaRPr lang="en-US" sz="1500" dirty="0"/>
          </a:p>
        </p:txBody>
      </p:sp>
      <p:sp>
        <p:nvSpPr>
          <p:cNvPr id="9" name="Shape 7"/>
          <p:cNvSpPr/>
          <p:nvPr/>
        </p:nvSpPr>
        <p:spPr>
          <a:xfrm>
            <a:off x="0" y="0"/>
            <a:ext cx="6629400" cy="6858000"/>
          </a:xfrm>
          <a:prstGeom prst="rect">
            <a:avLst/>
          </a:prstGeom>
          <a:solidFill>
            <a:srgbClr val="0C2845"/>
          </a:solidFill>
          <a:ln w="12700">
            <a:solidFill>
              <a:srgbClr val="0C2845">
                <a:alpha val="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4C78A8"/>
          </a:solidFill>
          <a:ln w="12700">
            <a:solidFill>
              <a:srgbClr val="4C78A8">
                <a:alpha val="0"/>
              </a:srgbClr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786384" y="676656"/>
            <a:ext cx="14630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8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786384" y="1115568"/>
            <a:ext cx="54864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700" b="1" dirty="0">
                <a:solidFill>
                  <a:srgbClr val="FFFFFF"/>
                </a:solidFill>
                <a:latin typeface="Noto Serif CJK JP" pitchFamily="34" charset="0"/>
                <a:ea typeface="Noto Serif CJK JP" pitchFamily="34" charset="-122"/>
                <a:cs typeface="Noto Serif CJK JP" pitchFamily="34" charset="-120"/>
              </a:rPr>
              <a:t>固定効果モデル：</a:t>
            </a:r>
            <a:endParaRPr lang="en-US" sz="2700" dirty="0"/>
          </a:p>
          <a:p>
            <a:pPr indent="0" marL="0">
              <a:buNone/>
            </a:pPr>
            <a:r>
              <a:rPr lang="en-US" sz="2700" b="1" dirty="0">
                <a:solidFill>
                  <a:srgbClr val="FFFFFF"/>
                </a:solidFill>
                <a:latin typeface="Noto Serif CJK JP" pitchFamily="34" charset="0"/>
                <a:ea typeface="Noto Serif CJK JP" pitchFamily="34" charset="-122"/>
                <a:cs typeface="Noto Serif CJK JP" pitchFamily="34" charset="-120"/>
              </a:rPr>
              <a:t>「個体ごとに基準線を変える」</a:t>
            </a:r>
            <a:endParaRPr lang="en-US" sz="2700" dirty="0"/>
          </a:p>
        </p:txBody>
      </p:sp>
      <p:sp>
        <p:nvSpPr>
          <p:cNvPr id="13" name="Shape 11"/>
          <p:cNvSpPr/>
          <p:nvPr/>
        </p:nvSpPr>
        <p:spPr>
          <a:xfrm>
            <a:off x="804672" y="1847088"/>
            <a:ext cx="1554480" cy="0"/>
          </a:xfrm>
          <a:prstGeom prst="line">
            <a:avLst/>
          </a:prstGeom>
          <a:noFill/>
          <a:ln w="12700">
            <a:solidFill>
              <a:srgbClr val="4C78A8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804672" y="2029968"/>
            <a:ext cx="562356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550" dirty="0">
                <a:solidFill>
                  <a:srgbClr val="E2E8F0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ダミー変数法と within 変換は、見た目は違っても同じ β を回収する。</a:t>
            </a:r>
            <a:endParaRPr lang="en-US" sz="1550" dirty="0"/>
          </a:p>
        </p:txBody>
      </p:sp>
      <p:sp>
        <p:nvSpPr>
          <p:cNvPr id="15" name="Shape 13"/>
          <p:cNvSpPr/>
          <p:nvPr/>
        </p:nvSpPr>
        <p:spPr>
          <a:xfrm>
            <a:off x="7388352" y="1078992"/>
            <a:ext cx="3977640" cy="4434840"/>
          </a:xfrm>
          <a:prstGeom prst="roundRect">
            <a:avLst>
              <a:gd name="adj" fmla="val 3678"/>
            </a:avLst>
          </a:prstGeom>
          <a:solidFill>
            <a:srgbClr val="FFFFFF"/>
          </a:solidFill>
          <a:ln w="12700">
            <a:solidFill>
              <a:srgbClr val="4C78A8"/>
            </a:solidFill>
            <a:prstDash val="solid"/>
          </a:ln>
          <a:effectLst>
            <a:outerShdw sx="100000" sy="100000" kx="0" ky="0" algn="bl" rotWithShape="0" blurRad="1.433626246653637e+119" dist="4.096074990438963e+118" dir="1.6580543979055002e+140">
              <a:srgbClr val="000000">
                <a:alpha val="1.3999999999999999e+144"/>
              </a:srgbClr>
            </a:outerShdw>
          </a:effectLst>
        </p:spPr>
      </p:sp>
      <p:sp>
        <p:nvSpPr>
          <p:cNvPr id="16" name="Text 14"/>
          <p:cNvSpPr/>
          <p:nvPr/>
        </p:nvSpPr>
        <p:spPr>
          <a:xfrm>
            <a:off x="7552944" y="1188720"/>
            <a:ext cx="33832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4C78A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この部で押さえること</a:t>
            </a:r>
            <a:endParaRPr lang="en-US" sz="1300" dirty="0"/>
          </a:p>
        </p:txBody>
      </p:sp>
      <p:sp>
        <p:nvSpPr>
          <p:cNvPr id="17" name="Shape 15"/>
          <p:cNvSpPr/>
          <p:nvPr/>
        </p:nvSpPr>
        <p:spPr>
          <a:xfrm>
            <a:off x="7543800" y="1682496"/>
            <a:ext cx="384048" cy="256032"/>
          </a:xfrm>
          <a:prstGeom prst="roundRect">
            <a:avLst>
              <a:gd name="adj" fmla="val 35714"/>
            </a:avLst>
          </a:prstGeom>
          <a:solidFill>
            <a:srgbClr val="4C78A8"/>
          </a:solidFill>
          <a:ln w="12700">
            <a:solidFill>
              <a:srgbClr val="4C78A8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7543800" y="1691640"/>
            <a:ext cx="38404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</a:t>
            </a:r>
            <a:endParaRPr lang="en-US" sz="1050" dirty="0"/>
          </a:p>
        </p:txBody>
      </p:sp>
      <p:sp>
        <p:nvSpPr>
          <p:cNvPr id="19" name="Text 17"/>
          <p:cNvSpPr/>
          <p:nvPr/>
        </p:nvSpPr>
        <p:spPr>
          <a:xfrm>
            <a:off x="8065008" y="1627632"/>
            <a:ext cx="29718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50" b="1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モデルは y = βx + α + u の形で書ける</a:t>
            </a:r>
            <a:endParaRPr lang="en-US" sz="1750" dirty="0"/>
          </a:p>
        </p:txBody>
      </p:sp>
      <p:sp>
        <p:nvSpPr>
          <p:cNvPr id="20" name="Shape 18"/>
          <p:cNvSpPr/>
          <p:nvPr/>
        </p:nvSpPr>
        <p:spPr>
          <a:xfrm>
            <a:off x="7543800" y="2560320"/>
            <a:ext cx="384048" cy="256032"/>
          </a:xfrm>
          <a:prstGeom prst="roundRect">
            <a:avLst>
              <a:gd name="adj" fmla="val 35714"/>
            </a:avLst>
          </a:prstGeom>
          <a:solidFill>
            <a:srgbClr val="4C78A8"/>
          </a:solidFill>
          <a:ln w="12700">
            <a:solidFill>
              <a:srgbClr val="4C78A8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7543800" y="2569464"/>
            <a:ext cx="38404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</a:t>
            </a:r>
            <a:endParaRPr lang="en-US" sz="1050" dirty="0"/>
          </a:p>
        </p:txBody>
      </p:sp>
      <p:sp>
        <p:nvSpPr>
          <p:cNvPr id="22" name="Text 20"/>
          <p:cNvSpPr/>
          <p:nvPr/>
        </p:nvSpPr>
        <p:spPr>
          <a:xfrm>
            <a:off x="8065008" y="2505456"/>
            <a:ext cx="29718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5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ダミー法でも within 法でもよい</a:t>
            </a:r>
            <a:endParaRPr lang="en-US" sz="1750" dirty="0"/>
          </a:p>
        </p:txBody>
      </p:sp>
      <p:sp>
        <p:nvSpPr>
          <p:cNvPr id="23" name="Shape 21"/>
          <p:cNvSpPr/>
          <p:nvPr/>
        </p:nvSpPr>
        <p:spPr>
          <a:xfrm>
            <a:off x="7543800" y="3438144"/>
            <a:ext cx="384048" cy="256032"/>
          </a:xfrm>
          <a:prstGeom prst="roundRect">
            <a:avLst>
              <a:gd name="adj" fmla="val 35714"/>
            </a:avLst>
          </a:prstGeom>
          <a:solidFill>
            <a:srgbClr val="4C78A8"/>
          </a:solidFill>
          <a:ln w="12700">
            <a:solidFill>
              <a:srgbClr val="4C78A8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7543800" y="3447288"/>
            <a:ext cx="38404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3</a:t>
            </a:r>
            <a:endParaRPr lang="en-US" sz="1050" dirty="0"/>
          </a:p>
        </p:txBody>
      </p:sp>
      <p:sp>
        <p:nvSpPr>
          <p:cNvPr id="25" name="Text 23"/>
          <p:cNvSpPr/>
          <p:nvPr/>
        </p:nvSpPr>
        <p:spPr>
          <a:xfrm>
            <a:off x="8065008" y="3383280"/>
            <a:ext cx="29718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5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識別は個体内変化だけに依存する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B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4864"/>
          </a:xfrm>
          <a:prstGeom prst="rect">
            <a:avLst/>
          </a:prstGeom>
          <a:solidFill>
            <a:srgbClr val="4C78A8"/>
          </a:solidFill>
          <a:ln w="12700">
            <a:solidFill>
              <a:srgbClr val="4C78A8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6464808"/>
            <a:ext cx="38404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計量経済学 I ｜ Lecture 8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9951415" y="164592"/>
            <a:ext cx="1508760" cy="256032"/>
          </a:xfrm>
          <a:prstGeom prst="roundRect">
            <a:avLst>
              <a:gd name="adj" fmla="val 35714"/>
            </a:avLst>
          </a:prstGeom>
          <a:solidFill>
            <a:srgbClr val="4C78A8">
              <a:alpha val="12000"/>
            </a:srgbClr>
          </a:solidFill>
          <a:ln w="12700">
            <a:solidFill>
              <a:srgbClr val="4C78A8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951415" y="173736"/>
            <a:ext cx="1508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4C78A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固定効果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11533327" y="6455664"/>
            <a:ext cx="292608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310896"/>
            <a:ext cx="8229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450" b="1" dirty="0">
                <a:solidFill>
                  <a:srgbClr val="0F172A"/>
                </a:solidFill>
                <a:latin typeface="Noto Serif CJK JP" pitchFamily="34" charset="0"/>
                <a:ea typeface="Noto Serif CJK JP" pitchFamily="34" charset="-122"/>
                <a:cs typeface="Noto Serif CJK JP" pitchFamily="34" charset="-120"/>
              </a:rPr>
              <a:t>固定効果モデルの基本形</a:t>
            </a:r>
            <a:endParaRPr lang="en-US" sz="2450" dirty="0"/>
          </a:p>
        </p:txBody>
      </p:sp>
      <p:sp>
        <p:nvSpPr>
          <p:cNvPr id="8" name="Text 6"/>
          <p:cNvSpPr/>
          <p:nvPr/>
        </p:nvSpPr>
        <p:spPr>
          <a:xfrm>
            <a:off x="502920" y="694944"/>
            <a:ext cx="85953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b="1" dirty="0">
                <a:solidFill>
                  <a:srgbClr val="4C78A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まず αᵢ を入れたモデルをはっきり書く。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502920" y="960120"/>
            <a:ext cx="11185855" cy="0"/>
          </a:xfrm>
          <a:prstGeom prst="line">
            <a:avLst/>
          </a:prstGeom>
          <a:noFill/>
          <a:ln w="12700">
            <a:solidFill>
              <a:srgbClr val="CBD5E1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22960" y="1508760"/>
            <a:ext cx="4114800" cy="128016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 w="12700">
            <a:solidFill>
              <a:srgbClr val="4C78A8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60120" y="1618488"/>
            <a:ext cx="1280160" cy="237744"/>
          </a:xfrm>
          <a:prstGeom prst="roundRect">
            <a:avLst>
              <a:gd name="adj" fmla="val 38462"/>
            </a:avLst>
          </a:prstGeom>
          <a:solidFill>
            <a:srgbClr val="4C78A8">
              <a:alpha val="12000"/>
            </a:srgbClr>
          </a:solidFill>
          <a:ln w="12700">
            <a:solidFill>
              <a:srgbClr val="4C78A8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60120" y="1627632"/>
            <a:ext cx="12801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4C78A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one-way FE</a:t>
            </a:r>
            <a:endParaRPr lang="en-US" sz="950" dirty="0"/>
          </a:p>
        </p:txBody>
      </p:sp>
      <p:pic>
        <p:nvPicPr>
          <p:cNvPr id="1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87552" y="2072841"/>
            <a:ext cx="3785616" cy="408030"/>
          </a:xfrm>
          <a:prstGeom prst="rect">
            <a:avLst/>
          </a:prstGeom>
        </p:spPr>
      </p:pic>
      <p:sp>
        <p:nvSpPr>
          <p:cNvPr id="14" name="Shape 11"/>
          <p:cNvSpPr/>
          <p:nvPr/>
        </p:nvSpPr>
        <p:spPr>
          <a:xfrm>
            <a:off x="822960" y="3017520"/>
            <a:ext cx="4114800" cy="2103120"/>
          </a:xfrm>
          <a:prstGeom prst="roundRect">
            <a:avLst>
              <a:gd name="adj" fmla="val 5217"/>
            </a:avLst>
          </a:prstGeom>
          <a:solidFill>
            <a:srgbClr val="FFFFFF"/>
          </a:solidFill>
          <a:ln w="12700">
            <a:solidFill>
              <a:srgbClr val="0F766E"/>
            </a:solidFill>
            <a:prstDash val="solid"/>
          </a:ln>
          <a:effectLst>
            <a:outerShdw sx="100000" sy="100000" kx="0" ky="0" algn="bl" rotWithShape="0" blurRad="1.820705333250119e+123" dist="5.202015237857483e+122" dir="9.948326387433002e+144">
              <a:srgbClr val="000000">
                <a:alpha val="1.4e+149"/>
              </a:srgbClr>
            </a:outerShdw>
          </a:effectLst>
        </p:spPr>
      </p:sp>
      <p:sp>
        <p:nvSpPr>
          <p:cNvPr id="15" name="Text 12"/>
          <p:cNvSpPr/>
          <p:nvPr/>
        </p:nvSpPr>
        <p:spPr>
          <a:xfrm>
            <a:off x="969264" y="3136392"/>
            <a:ext cx="382219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0F766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記号の意味</a:t>
            </a:r>
            <a:endParaRPr lang="en-US" sz="1300" dirty="0"/>
          </a:p>
        </p:txBody>
      </p:sp>
      <p:sp>
        <p:nvSpPr>
          <p:cNvPr id="16" name="Text 13"/>
          <p:cNvSpPr/>
          <p:nvPr/>
        </p:nvSpPr>
        <p:spPr>
          <a:xfrm>
            <a:off x="969264" y="3456432"/>
            <a:ext cx="3858768" cy="15727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177800" indent="-177800">
              <a:buSzPct val="100000"/>
              <a:buChar char="•"/>
            </a:pPr>
            <a:r>
              <a:rPr lang="en-US" sz="136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yᵢₜ: 農家 i・時点 t の収穫量</a:t>
            </a:r>
            <a:endParaRPr lang="en-US" sz="1360" dirty="0"/>
          </a:p>
          <a:p>
            <a:pPr marL="177800" indent="-177800">
              <a:buSzPct val="100000"/>
              <a:buChar char="•"/>
            </a:pPr>
            <a:r>
              <a:rPr lang="en-US" sz="136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xᵢₜ: 農家 i・時点 t の肥料投入量</a:t>
            </a:r>
            <a:endParaRPr lang="en-US" sz="1360" dirty="0"/>
          </a:p>
          <a:p>
            <a:pPr marL="177800" indent="-177800">
              <a:buSzPct val="100000"/>
              <a:buChar char="•"/>
            </a:pPr>
            <a:r>
              <a:rPr lang="en-US" sz="136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αᵢ: 農家 i に固有で時間不変な要因</a:t>
            </a:r>
            <a:endParaRPr lang="en-US" sz="1360" dirty="0"/>
          </a:p>
          <a:p>
            <a:pPr marL="177800" indent="-177800">
              <a:buSzPct val="100000"/>
              <a:buChar char="•"/>
            </a:pPr>
            <a:r>
              <a:rPr lang="en-US" sz="136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u_it: その月だけのショック</a:t>
            </a:r>
            <a:endParaRPr lang="en-US" sz="1360" dirty="0"/>
          </a:p>
        </p:txBody>
      </p:sp>
      <p:sp>
        <p:nvSpPr>
          <p:cNvPr id="17" name="Shape 14"/>
          <p:cNvSpPr/>
          <p:nvPr/>
        </p:nvSpPr>
        <p:spPr>
          <a:xfrm>
            <a:off x="5230368" y="1508760"/>
            <a:ext cx="5989320" cy="1600200"/>
          </a:xfrm>
          <a:prstGeom prst="roundRect">
            <a:avLst>
              <a:gd name="adj" fmla="val 6857"/>
            </a:avLst>
          </a:prstGeom>
          <a:solidFill>
            <a:srgbClr val="FFFFFF"/>
          </a:solidFill>
          <a:ln w="12700">
            <a:solidFill>
              <a:srgbClr val="EA580C"/>
            </a:solidFill>
            <a:prstDash val="solid"/>
          </a:ln>
          <a:effectLst>
            <a:outerShdw sx="100000" sy="100000" kx="0" ky="0" algn="bl" rotWithShape="0" blurRad="2.3122957732276513e+127" dist="6.606559352079004e+126" dir="5.968995832459801e+149">
              <a:srgbClr val="000000">
                <a:alpha val="1.4e+154"/>
              </a:srgbClr>
            </a:outerShdw>
          </a:effectLst>
        </p:spPr>
      </p:sp>
      <p:sp>
        <p:nvSpPr>
          <p:cNvPr id="18" name="Text 15"/>
          <p:cNvSpPr/>
          <p:nvPr/>
        </p:nvSpPr>
        <p:spPr>
          <a:xfrm>
            <a:off x="5376672" y="1627632"/>
            <a:ext cx="569671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EA580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このモデルがやりたいこと</a:t>
            </a:r>
            <a:endParaRPr lang="en-US" sz="1300" dirty="0"/>
          </a:p>
        </p:txBody>
      </p:sp>
      <p:sp>
        <p:nvSpPr>
          <p:cNvPr id="19" name="Text 16"/>
          <p:cNvSpPr/>
          <p:nvPr/>
        </p:nvSpPr>
        <p:spPr>
          <a:xfrm>
            <a:off x="5376672" y="1911096"/>
            <a:ext cx="5696712" cy="110642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4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土地の質や設備の差のような「ずっと同じもの」は αᵢ に吸収し、その上で投入量の変化に対する収穫量の反応だけを読む。</a:t>
            </a:r>
            <a:endParaRPr lang="en-US" sz="1400" dirty="0"/>
          </a:p>
        </p:txBody>
      </p:sp>
      <p:sp>
        <p:nvSpPr>
          <p:cNvPr id="20" name="Shape 17"/>
          <p:cNvSpPr/>
          <p:nvPr/>
        </p:nvSpPr>
        <p:spPr>
          <a:xfrm>
            <a:off x="5230368" y="3364992"/>
            <a:ext cx="5989320" cy="1691640"/>
          </a:xfrm>
          <a:prstGeom prst="roundRect">
            <a:avLst>
              <a:gd name="adj" fmla="val 6486"/>
            </a:avLst>
          </a:prstGeom>
          <a:solidFill>
            <a:srgbClr val="FFFFFF"/>
          </a:solidFill>
          <a:ln w="12700">
            <a:solidFill>
              <a:srgbClr val="4C78A8"/>
            </a:solidFill>
            <a:prstDash val="solid"/>
          </a:ln>
          <a:effectLst>
            <a:outerShdw sx="100000" sy="100000" kx="0" ky="0" algn="bl" rotWithShape="0" blurRad="2.9366156319991172e+131" dist="8.390330377140335e+130" dir="3.581397499475881e+154">
              <a:srgbClr val="000000">
                <a:alpha val="1.4e+159"/>
              </a:srgbClr>
            </a:outerShdw>
          </a:effectLst>
        </p:spPr>
      </p:sp>
      <p:sp>
        <p:nvSpPr>
          <p:cNvPr id="21" name="Text 18"/>
          <p:cNvSpPr/>
          <p:nvPr/>
        </p:nvSpPr>
        <p:spPr>
          <a:xfrm>
            <a:off x="5376672" y="3483864"/>
            <a:ext cx="569671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4C78A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比較の言い換え</a:t>
            </a:r>
            <a:endParaRPr lang="en-US" sz="1300" dirty="0"/>
          </a:p>
        </p:txBody>
      </p:sp>
      <p:sp>
        <p:nvSpPr>
          <p:cNvPr id="22" name="Text 19"/>
          <p:cNvSpPr/>
          <p:nvPr/>
        </p:nvSpPr>
        <p:spPr>
          <a:xfrm>
            <a:off x="5376672" y="3767328"/>
            <a:ext cx="5696712" cy="119786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4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固定効果モデルが見ているのは、農家 A と農家 B の比較ではなく、農家 A 自身の中で「普段より多く肥料を入れた月」と「そうでない月」の比較である。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B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4864"/>
          </a:xfrm>
          <a:prstGeom prst="rect">
            <a:avLst/>
          </a:prstGeom>
          <a:solidFill>
            <a:srgbClr val="4C78A8"/>
          </a:solidFill>
          <a:ln w="12700">
            <a:solidFill>
              <a:srgbClr val="4C78A8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6464808"/>
            <a:ext cx="38404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計量経済学 I ｜ Lecture 8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9951415" y="164592"/>
            <a:ext cx="1508760" cy="256032"/>
          </a:xfrm>
          <a:prstGeom prst="roundRect">
            <a:avLst>
              <a:gd name="adj" fmla="val 35714"/>
            </a:avLst>
          </a:prstGeom>
          <a:solidFill>
            <a:srgbClr val="4C78A8">
              <a:alpha val="12000"/>
            </a:srgbClr>
          </a:solidFill>
          <a:ln w="12700">
            <a:solidFill>
              <a:srgbClr val="4C78A8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951415" y="173736"/>
            <a:ext cx="1508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4C78A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固定効果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11533327" y="6455664"/>
            <a:ext cx="292608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310896"/>
            <a:ext cx="8229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450" b="1" dirty="0">
                <a:solidFill>
                  <a:srgbClr val="0F172A"/>
                </a:solidFill>
                <a:latin typeface="Noto Serif CJK JP" pitchFamily="34" charset="0"/>
                <a:ea typeface="Noto Serif CJK JP" pitchFamily="34" charset="-122"/>
                <a:cs typeface="Noto Serif CJK JP" pitchFamily="34" charset="-120"/>
              </a:rPr>
              <a:t>α_i は何を吸収するのか</a:t>
            </a:r>
            <a:endParaRPr lang="en-US" sz="2450" dirty="0"/>
          </a:p>
        </p:txBody>
      </p:sp>
      <p:sp>
        <p:nvSpPr>
          <p:cNvPr id="8" name="Text 6"/>
          <p:cNvSpPr/>
          <p:nvPr/>
        </p:nvSpPr>
        <p:spPr>
          <a:xfrm>
            <a:off x="502920" y="694944"/>
            <a:ext cx="85953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b="1" dirty="0">
                <a:solidFill>
                  <a:srgbClr val="4C78A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時間を通じてほぼ変わらない個体差をひとまとめにしたものだ。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502920" y="960120"/>
            <a:ext cx="11185855" cy="0"/>
          </a:xfrm>
          <a:prstGeom prst="line">
            <a:avLst/>
          </a:prstGeom>
          <a:noFill/>
          <a:ln w="12700">
            <a:solidFill>
              <a:srgbClr val="CBD5E1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41248" y="1481328"/>
            <a:ext cx="2560320" cy="1508760"/>
          </a:xfrm>
          <a:prstGeom prst="roundRect">
            <a:avLst>
              <a:gd name="adj" fmla="val 7273"/>
            </a:avLst>
          </a:prstGeom>
          <a:solidFill>
            <a:srgbClr val="FFFFFF"/>
          </a:solidFill>
          <a:ln w="12700">
            <a:solidFill>
              <a:srgbClr val="0F766E"/>
            </a:solidFill>
            <a:prstDash val="solid"/>
          </a:ln>
          <a:effectLst>
            <a:outerShdw sx="100000" sy="100000" kx="0" ky="0" algn="bl" rotWithShape="0" blurRad="3.7295018526388786e+135" dist="1.0655719578968225e+135" dir="2.1488384996855287e+159">
              <a:srgbClr val="000000">
                <a:alpha val="1.4e+164"/>
              </a:srgbClr>
            </a:outerShdw>
          </a:effectLst>
        </p:spPr>
      </p:sp>
      <p:sp>
        <p:nvSpPr>
          <p:cNvPr id="11" name="Text 9"/>
          <p:cNvSpPr/>
          <p:nvPr/>
        </p:nvSpPr>
        <p:spPr>
          <a:xfrm>
            <a:off x="987552" y="1600200"/>
            <a:ext cx="226771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0F766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土地の質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987552" y="1883664"/>
            <a:ext cx="2267712" cy="101498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肥沃さ・日当たり・水はけ。</a:t>
            </a:r>
            <a:endParaRPr lang="en-US" sz="1350" dirty="0"/>
          </a:p>
        </p:txBody>
      </p:sp>
      <p:sp>
        <p:nvSpPr>
          <p:cNvPr id="13" name="Shape 11"/>
          <p:cNvSpPr/>
          <p:nvPr/>
        </p:nvSpPr>
        <p:spPr>
          <a:xfrm>
            <a:off x="3584448" y="1481328"/>
            <a:ext cx="2560320" cy="1508760"/>
          </a:xfrm>
          <a:prstGeom prst="roundRect">
            <a:avLst>
              <a:gd name="adj" fmla="val 7273"/>
            </a:avLst>
          </a:prstGeom>
          <a:solidFill>
            <a:srgbClr val="FFFFFF"/>
          </a:solidFill>
          <a:ln w="12700">
            <a:solidFill>
              <a:srgbClr val="4C78A8"/>
            </a:solidFill>
            <a:prstDash val="solid"/>
          </a:ln>
          <a:effectLst>
            <a:outerShdw sx="100000" sy="100000" kx="0" ky="0" algn="bl" rotWithShape="0" blurRad="4.7364673528513757e+139" dist="1.3532763865289646e+139" dir="1.2893030998113172e+164">
              <a:srgbClr val="000000">
                <a:alpha val="1.4e+169"/>
              </a:srgbClr>
            </a:outerShdw>
          </a:effectLst>
        </p:spPr>
      </p:sp>
      <p:sp>
        <p:nvSpPr>
          <p:cNvPr id="14" name="Text 12"/>
          <p:cNvSpPr/>
          <p:nvPr/>
        </p:nvSpPr>
        <p:spPr>
          <a:xfrm>
            <a:off x="3730752" y="1600200"/>
            <a:ext cx="226771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4C78A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農家の技術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3730752" y="1883664"/>
            <a:ext cx="2267712" cy="101498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経験・作業の上手さ・管理能力。</a:t>
            </a:r>
            <a:endParaRPr lang="en-US" sz="1350" dirty="0"/>
          </a:p>
        </p:txBody>
      </p:sp>
      <p:sp>
        <p:nvSpPr>
          <p:cNvPr id="16" name="Shape 14"/>
          <p:cNvSpPr/>
          <p:nvPr/>
        </p:nvSpPr>
        <p:spPr>
          <a:xfrm>
            <a:off x="6327648" y="1481328"/>
            <a:ext cx="2560320" cy="1508760"/>
          </a:xfrm>
          <a:prstGeom prst="roundRect">
            <a:avLst>
              <a:gd name="adj" fmla="val 7273"/>
            </a:avLst>
          </a:prstGeom>
          <a:solidFill>
            <a:srgbClr val="FFFFFF"/>
          </a:solidFill>
          <a:ln w="12700">
            <a:solidFill>
              <a:srgbClr val="EA580C"/>
            </a:solidFill>
            <a:prstDash val="solid"/>
          </a:ln>
          <a:effectLst>
            <a:outerShdw sx="100000" sy="100000" kx="0" ky="0" algn="bl" rotWithShape="0" blurRad="6.015313538121247e+143" dist="1.718661010891785e+143" dir="7.735818598867904e+168">
              <a:srgbClr val="000000">
                <a:alpha val="1.4000000000000002e+174"/>
              </a:srgbClr>
            </a:outerShdw>
          </a:effectLst>
        </p:spPr>
      </p:sp>
      <p:sp>
        <p:nvSpPr>
          <p:cNvPr id="17" name="Text 15"/>
          <p:cNvSpPr/>
          <p:nvPr/>
        </p:nvSpPr>
        <p:spPr>
          <a:xfrm>
            <a:off x="6473952" y="1600200"/>
            <a:ext cx="226771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EA580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設備・機械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6473952" y="1883664"/>
            <a:ext cx="2267712" cy="101498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もともとの資本装備や倉庫。</a:t>
            </a:r>
            <a:endParaRPr lang="en-US" sz="1350" dirty="0"/>
          </a:p>
        </p:txBody>
      </p:sp>
      <p:sp>
        <p:nvSpPr>
          <p:cNvPr id="19" name="Shape 17"/>
          <p:cNvSpPr/>
          <p:nvPr/>
        </p:nvSpPr>
        <p:spPr>
          <a:xfrm>
            <a:off x="9070848" y="1481328"/>
            <a:ext cx="2194560" cy="1508760"/>
          </a:xfrm>
          <a:prstGeom prst="roundRect">
            <a:avLst>
              <a:gd name="adj" fmla="val 7273"/>
            </a:avLst>
          </a:prstGeom>
          <a:solidFill>
            <a:srgbClr val="FFFFFF"/>
          </a:solidFill>
          <a:ln w="12700">
            <a:solidFill>
              <a:srgbClr val="7C3AED"/>
            </a:solidFill>
            <a:prstDash val="solid"/>
          </a:ln>
          <a:effectLst>
            <a:outerShdw sx="100000" sy="100000" kx="0" ky="0" algn="bl" rotWithShape="0" blurRad="7.639448193413984e+147" dist="2.182699483832567e+147" dir="4.6414911593207425e+173">
              <a:srgbClr val="000000">
                <a:alpha val="1.4000000000000003e+179"/>
              </a:srgbClr>
            </a:outerShdw>
          </a:effectLst>
        </p:spPr>
      </p:sp>
      <p:sp>
        <p:nvSpPr>
          <p:cNvPr id="20" name="Text 18"/>
          <p:cNvSpPr/>
          <p:nvPr/>
        </p:nvSpPr>
        <p:spPr>
          <a:xfrm>
            <a:off x="9217152" y="1600200"/>
            <a:ext cx="190195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7C3AED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立地条件</a:t>
            </a:r>
            <a:endParaRPr lang="en-US" sz="1300" dirty="0"/>
          </a:p>
        </p:txBody>
      </p:sp>
      <p:sp>
        <p:nvSpPr>
          <p:cNvPr id="21" name="Text 19"/>
          <p:cNvSpPr/>
          <p:nvPr/>
        </p:nvSpPr>
        <p:spPr>
          <a:xfrm>
            <a:off x="9217152" y="1883664"/>
            <a:ext cx="1901952" cy="101498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流通条件や固定的な気候差。</a:t>
            </a:r>
            <a:endParaRPr lang="en-US" sz="1350" dirty="0"/>
          </a:p>
        </p:txBody>
      </p:sp>
      <p:sp>
        <p:nvSpPr>
          <p:cNvPr id="22" name="Shape 20"/>
          <p:cNvSpPr/>
          <p:nvPr/>
        </p:nvSpPr>
        <p:spPr>
          <a:xfrm>
            <a:off x="841248" y="3337560"/>
            <a:ext cx="10424160" cy="1691640"/>
          </a:xfrm>
          <a:prstGeom prst="roundRect">
            <a:avLst>
              <a:gd name="adj" fmla="val 6486"/>
            </a:avLst>
          </a:prstGeom>
          <a:solidFill>
            <a:srgbClr val="FFFFFF"/>
          </a:solidFill>
          <a:ln w="12700">
            <a:solidFill>
              <a:srgbClr val="4C78A8"/>
            </a:solidFill>
            <a:prstDash val="solid"/>
          </a:ln>
          <a:effectLst>
            <a:outerShdw sx="100000" sy="100000" kx="0" ky="0" algn="bl" rotWithShape="0" blurRad="9.70209920563576e+151" dist="2.7720283444673597e+151" dir="2.7848946955924455e+178">
              <a:srgbClr val="000000">
                <a:alpha val="1.4000000000000003e+184"/>
              </a:srgbClr>
            </a:outerShdw>
          </a:effectLst>
        </p:spPr>
      </p:sp>
      <p:sp>
        <p:nvSpPr>
          <p:cNvPr id="23" name="Text 21"/>
          <p:cNvSpPr/>
          <p:nvPr/>
        </p:nvSpPr>
        <p:spPr>
          <a:xfrm>
            <a:off x="987552" y="3456432"/>
            <a:ext cx="1013155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4C78A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重要な読み方</a:t>
            </a:r>
            <a:endParaRPr lang="en-US" sz="1300" dirty="0"/>
          </a:p>
        </p:txBody>
      </p:sp>
      <p:sp>
        <p:nvSpPr>
          <p:cNvPr id="24" name="Text 22"/>
          <p:cNvSpPr/>
          <p:nvPr/>
        </p:nvSpPr>
        <p:spPr>
          <a:xfrm>
            <a:off x="987552" y="3739896"/>
            <a:ext cx="10131552" cy="119786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4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αᵢ は「観測できないから無視する」のではなく、「観測できなくても個体固定効果として吸収する」という扱いである。fixed effects の核心はここにある。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B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4864"/>
          </a:xfrm>
          <a:prstGeom prst="rect">
            <a:avLst/>
          </a:prstGeom>
          <a:solidFill>
            <a:srgbClr val="4C78A8"/>
          </a:solidFill>
          <a:ln w="12700">
            <a:solidFill>
              <a:srgbClr val="4C78A8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6464808"/>
            <a:ext cx="38404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計量経済学 I ｜ Lecture 8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9951415" y="164592"/>
            <a:ext cx="1508760" cy="256032"/>
          </a:xfrm>
          <a:prstGeom prst="roundRect">
            <a:avLst>
              <a:gd name="adj" fmla="val 35714"/>
            </a:avLst>
          </a:prstGeom>
          <a:solidFill>
            <a:srgbClr val="4C78A8">
              <a:alpha val="12000"/>
            </a:srgbClr>
          </a:solidFill>
          <a:ln w="12700">
            <a:solidFill>
              <a:srgbClr val="4C78A8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951415" y="173736"/>
            <a:ext cx="1508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4C78A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固定効果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11533327" y="6455664"/>
            <a:ext cx="292608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14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310896"/>
            <a:ext cx="8229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450" b="1" dirty="0">
                <a:solidFill>
                  <a:srgbClr val="0F172A"/>
                </a:solidFill>
                <a:latin typeface="Noto Serif CJK JP" pitchFamily="34" charset="0"/>
                <a:ea typeface="Noto Serif CJK JP" pitchFamily="34" charset="-122"/>
                <a:cs typeface="Noto Serif CJK JP" pitchFamily="34" charset="-120"/>
              </a:rPr>
              <a:t>方法 1：個体ダミーを入れる</a:t>
            </a:r>
            <a:endParaRPr lang="en-US" sz="2450" dirty="0"/>
          </a:p>
        </p:txBody>
      </p:sp>
      <p:sp>
        <p:nvSpPr>
          <p:cNvPr id="8" name="Text 6"/>
          <p:cNvSpPr/>
          <p:nvPr/>
        </p:nvSpPr>
        <p:spPr>
          <a:xfrm>
            <a:off x="502920" y="694944"/>
            <a:ext cx="85953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b="1" dirty="0">
                <a:solidFill>
                  <a:srgbClr val="4C78A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LSDV は fixed effects を最も素直に書いた形である。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502920" y="960120"/>
            <a:ext cx="11185855" cy="0"/>
          </a:xfrm>
          <a:prstGeom prst="line">
            <a:avLst/>
          </a:prstGeom>
          <a:noFill/>
          <a:ln w="12700">
            <a:solidFill>
              <a:srgbClr val="CBD5E1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04672" y="1444752"/>
            <a:ext cx="5669280" cy="1417320"/>
          </a:xfrm>
          <a:prstGeom prst="roundRect">
            <a:avLst>
              <a:gd name="adj" fmla="val 9032"/>
            </a:avLst>
          </a:prstGeom>
          <a:solidFill>
            <a:srgbClr val="FFFFFF"/>
          </a:solidFill>
          <a:ln w="12700">
            <a:solidFill>
              <a:srgbClr val="4C78A8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41832" y="1554480"/>
            <a:ext cx="1280160" cy="237744"/>
          </a:xfrm>
          <a:prstGeom prst="roundRect">
            <a:avLst>
              <a:gd name="adj" fmla="val 38462"/>
            </a:avLst>
          </a:prstGeom>
          <a:solidFill>
            <a:srgbClr val="4C78A8">
              <a:alpha val="12000"/>
            </a:srgbClr>
          </a:solidFill>
          <a:ln w="12700">
            <a:solidFill>
              <a:srgbClr val="4C78A8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41832" y="1563624"/>
            <a:ext cx="12801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4C78A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LSDV</a:t>
            </a:r>
            <a:endParaRPr lang="en-US" sz="950" dirty="0"/>
          </a:p>
        </p:txBody>
      </p:sp>
      <p:pic>
        <p:nvPicPr>
          <p:cNvPr id="1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69264" y="2132633"/>
            <a:ext cx="5340096" cy="297590"/>
          </a:xfrm>
          <a:prstGeom prst="rect">
            <a:avLst/>
          </a:prstGeom>
        </p:spPr>
      </p:pic>
      <p:sp>
        <p:nvSpPr>
          <p:cNvPr id="14" name="Shape 11"/>
          <p:cNvSpPr/>
          <p:nvPr/>
        </p:nvSpPr>
        <p:spPr>
          <a:xfrm>
            <a:off x="804672" y="3154680"/>
            <a:ext cx="5669280" cy="1874520"/>
          </a:xfrm>
          <a:prstGeom prst="roundRect">
            <a:avLst>
              <a:gd name="adj" fmla="val 5854"/>
            </a:avLst>
          </a:prstGeom>
          <a:solidFill>
            <a:srgbClr val="FFFFFF"/>
          </a:solidFill>
          <a:ln w="12700">
            <a:solidFill>
              <a:srgbClr val="0F766E"/>
            </a:solidFill>
            <a:prstDash val="solid"/>
          </a:ln>
          <a:effectLst>
            <a:outerShdw sx="100000" sy="100000" kx="0" ky="0" algn="bl" rotWithShape="0" blurRad="1.2321665991157416e+156" dist="3.5204759974735466e+155" dir="1.6709368173554673e+183">
              <a:srgbClr val="000000">
                <a:alpha val="1.4000000000000003e+189"/>
              </a:srgbClr>
            </a:outerShdw>
          </a:effectLst>
        </p:spPr>
      </p:sp>
      <p:sp>
        <p:nvSpPr>
          <p:cNvPr id="15" name="Text 12"/>
          <p:cNvSpPr/>
          <p:nvPr/>
        </p:nvSpPr>
        <p:spPr>
          <a:xfrm>
            <a:off x="950976" y="3273552"/>
            <a:ext cx="537667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0F766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どう読むか</a:t>
            </a:r>
            <a:endParaRPr lang="en-US" sz="1300" dirty="0"/>
          </a:p>
        </p:txBody>
      </p:sp>
      <p:sp>
        <p:nvSpPr>
          <p:cNvPr id="16" name="Text 13"/>
          <p:cNvSpPr/>
          <p:nvPr/>
        </p:nvSpPr>
        <p:spPr>
          <a:xfrm>
            <a:off x="950976" y="3593592"/>
            <a:ext cx="5413248" cy="1344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177800" indent="-177800">
              <a:buSzPct val="100000"/>
              <a:buChar char="•"/>
            </a:pPr>
            <a:r>
              <a:rPr lang="en-US" sz="138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各農家にダミー変数を入れて、農家ごとの切片差を吸収する。</a:t>
            </a:r>
            <a:endParaRPr lang="en-US" sz="1380" dirty="0"/>
          </a:p>
          <a:p>
            <a:pPr marL="177800" indent="-177800">
              <a:buSzPct val="100000"/>
              <a:buChar char="•"/>
            </a:pPr>
            <a:r>
              <a:rPr lang="en-US" sz="138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β は「農家ごとの平均的な生産性の違いを一定としたときの肥料効果」を表す。</a:t>
            </a:r>
            <a:endParaRPr lang="en-US" sz="1380" dirty="0"/>
          </a:p>
        </p:txBody>
      </p:sp>
      <p:sp>
        <p:nvSpPr>
          <p:cNvPr id="17" name="Shape 14"/>
          <p:cNvSpPr/>
          <p:nvPr/>
        </p:nvSpPr>
        <p:spPr>
          <a:xfrm>
            <a:off x="6748272" y="1444752"/>
            <a:ext cx="4480560" cy="13716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12700">
            <a:solidFill>
              <a:srgbClr val="EA580C"/>
            </a:solidFill>
            <a:prstDash val="solid"/>
          </a:ln>
          <a:effectLst>
            <a:outerShdw sx="100000" sy="100000" kx="0" ky="0" algn="bl" rotWithShape="0" blurRad="1.5648515808769918e+160" dist="4.471004516791404e+159" dir="1.0025620904132804e+188">
              <a:srgbClr val="000000">
                <a:alpha val="1.4000000000000002e+194"/>
              </a:srgbClr>
            </a:outerShdw>
          </a:effectLst>
        </p:spPr>
      </p:sp>
      <p:sp>
        <p:nvSpPr>
          <p:cNvPr id="18" name="Text 15"/>
          <p:cNvSpPr/>
          <p:nvPr/>
        </p:nvSpPr>
        <p:spPr>
          <a:xfrm>
            <a:off x="6894576" y="1563624"/>
            <a:ext cx="418795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EA580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長所</a:t>
            </a:r>
            <a:endParaRPr lang="en-US" sz="1300" dirty="0"/>
          </a:p>
        </p:txBody>
      </p:sp>
      <p:sp>
        <p:nvSpPr>
          <p:cNvPr id="19" name="Text 16"/>
          <p:cNvSpPr/>
          <p:nvPr/>
        </p:nvSpPr>
        <p:spPr>
          <a:xfrm>
            <a:off x="6894576" y="1847088"/>
            <a:ext cx="4187952" cy="87782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37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何をコントロールしているかが式から直接見える。各農家に別の基準線があることがそのまま書かれている。</a:t>
            </a:r>
            <a:endParaRPr lang="en-US" sz="1370" dirty="0"/>
          </a:p>
        </p:txBody>
      </p:sp>
      <p:sp>
        <p:nvSpPr>
          <p:cNvPr id="20" name="Shape 17"/>
          <p:cNvSpPr/>
          <p:nvPr/>
        </p:nvSpPr>
        <p:spPr>
          <a:xfrm>
            <a:off x="6748272" y="3035808"/>
            <a:ext cx="4480560" cy="1993392"/>
          </a:xfrm>
          <a:prstGeom prst="roundRect">
            <a:avLst>
              <a:gd name="adj" fmla="val 5505"/>
            </a:avLst>
          </a:prstGeom>
          <a:solidFill>
            <a:srgbClr val="FFFFFF"/>
          </a:solidFill>
          <a:ln w="12700">
            <a:solidFill>
              <a:srgbClr val="7C3AED"/>
            </a:solidFill>
            <a:prstDash val="solid"/>
          </a:ln>
          <a:effectLst>
            <a:outerShdw sx="100000" sy="100000" kx="0" ky="0" algn="bl" rotWithShape="0" blurRad="1.9873615077137795e+164" dist="5.6781757363250835e+163" dir="6.015372542479682e+192">
              <a:srgbClr val="000000">
                <a:alpha val="1.4000000000000003e+199"/>
              </a:srgbClr>
            </a:outerShdw>
          </a:effectLst>
        </p:spPr>
      </p:sp>
      <p:sp>
        <p:nvSpPr>
          <p:cNvPr id="21" name="Text 18"/>
          <p:cNvSpPr/>
          <p:nvPr/>
        </p:nvSpPr>
        <p:spPr>
          <a:xfrm>
            <a:off x="6894576" y="3154680"/>
            <a:ext cx="418795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7C3AED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短所</a:t>
            </a:r>
            <a:endParaRPr lang="en-US" sz="1300" dirty="0"/>
          </a:p>
        </p:txBody>
      </p:sp>
      <p:sp>
        <p:nvSpPr>
          <p:cNvPr id="22" name="Text 19"/>
          <p:cNvSpPr/>
          <p:nvPr/>
        </p:nvSpPr>
        <p:spPr>
          <a:xfrm>
            <a:off x="6894576" y="3438144"/>
            <a:ext cx="4187952" cy="149961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38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個体数が非常に多いと、ダミー変数の数も膨大になる。理屈は分かりやすいが、計算や見た目は必ずしもきれいではない。</a:t>
            </a:r>
            <a:endParaRPr lang="en-US" sz="138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B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4864"/>
          </a:xfrm>
          <a:prstGeom prst="rect">
            <a:avLst/>
          </a:prstGeom>
          <a:solidFill>
            <a:srgbClr val="4C78A8"/>
          </a:solidFill>
          <a:ln w="12700">
            <a:solidFill>
              <a:srgbClr val="4C78A8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6464808"/>
            <a:ext cx="38404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計量経済学 I ｜ Lecture 8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9951415" y="164592"/>
            <a:ext cx="1508760" cy="256032"/>
          </a:xfrm>
          <a:prstGeom prst="roundRect">
            <a:avLst>
              <a:gd name="adj" fmla="val 35714"/>
            </a:avLst>
          </a:prstGeom>
          <a:solidFill>
            <a:srgbClr val="4C78A8">
              <a:alpha val="12000"/>
            </a:srgbClr>
          </a:solidFill>
          <a:ln w="12700">
            <a:solidFill>
              <a:srgbClr val="4C78A8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951415" y="173736"/>
            <a:ext cx="1508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4C78A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固定効果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11533327" y="6455664"/>
            <a:ext cx="292608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15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310896"/>
            <a:ext cx="8229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450" b="1" dirty="0">
                <a:solidFill>
                  <a:srgbClr val="0F172A"/>
                </a:solidFill>
                <a:latin typeface="Noto Serif CJK JP" pitchFamily="34" charset="0"/>
                <a:ea typeface="Noto Serif CJK JP" pitchFamily="34" charset="-122"/>
                <a:cs typeface="Noto Serif CJK JP" pitchFamily="34" charset="-120"/>
              </a:rPr>
              <a:t>直感：農家ごとに別の切片を持たせる</a:t>
            </a:r>
            <a:endParaRPr lang="en-US" sz="2450" dirty="0"/>
          </a:p>
        </p:txBody>
      </p:sp>
      <p:sp>
        <p:nvSpPr>
          <p:cNvPr id="8" name="Text 6"/>
          <p:cNvSpPr/>
          <p:nvPr/>
        </p:nvSpPr>
        <p:spPr>
          <a:xfrm>
            <a:off x="502920" y="694944"/>
            <a:ext cx="85953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b="1" dirty="0">
                <a:solidFill>
                  <a:srgbClr val="4C78A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fixed effects は「傾きは共通、切片は個体ごと」という見方でも理解できる。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502920" y="960120"/>
            <a:ext cx="11185855" cy="0"/>
          </a:xfrm>
          <a:prstGeom prst="line">
            <a:avLst/>
          </a:prstGeom>
          <a:noFill/>
          <a:ln w="12700">
            <a:solidFill>
              <a:srgbClr val="CBD5E1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04672" y="1463040"/>
            <a:ext cx="5120640" cy="4160520"/>
          </a:xfrm>
          <a:prstGeom prst="roundRect">
            <a:avLst>
              <a:gd name="adj" fmla="val 3516"/>
            </a:avLst>
          </a:prstGeom>
          <a:solidFill>
            <a:srgbClr val="FFFFFF"/>
          </a:solidFill>
          <a:ln w="12700">
            <a:solidFill>
              <a:srgbClr val="4C78A8"/>
            </a:solidFill>
            <a:prstDash val="solid"/>
          </a:ln>
          <a:effectLst>
            <a:outerShdw sx="100000" sy="100000" kx="0" ky="0" algn="bl" rotWithShape="0" blurRad="2.5239491147964998e+168" dist="7.211283185132856e+167" dir="3.6092235254878095e+197">
              <a:srgbClr val="000000">
                <a:alpha val="1.4000000000000004e+204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914400" y="1572768"/>
            <a:ext cx="1920240" cy="219456"/>
          </a:xfrm>
          <a:prstGeom prst="roundRect">
            <a:avLst>
              <a:gd name="adj" fmla="val 41667"/>
            </a:avLst>
          </a:prstGeom>
          <a:solidFill>
            <a:srgbClr val="4C78A8">
              <a:alpha val="12000"/>
            </a:srgbClr>
          </a:solidFill>
          <a:ln w="12700">
            <a:solidFill>
              <a:srgbClr val="4C78A8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14400" y="1581912"/>
            <a:ext cx="19202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4C78A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separate intercepts</a:t>
            </a:r>
            <a:endParaRPr lang="en-US" sz="950" dirty="0"/>
          </a:p>
        </p:txBody>
      </p:sp>
      <p:pic>
        <p:nvPicPr>
          <p:cNvPr id="1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69264" y="2436876"/>
            <a:ext cx="4791456" cy="2395728"/>
          </a:xfrm>
          <a:prstGeom prst="rect">
            <a:avLst/>
          </a:prstGeom>
        </p:spPr>
      </p:pic>
      <p:sp>
        <p:nvSpPr>
          <p:cNvPr id="14" name="Shape 11"/>
          <p:cNvSpPr/>
          <p:nvPr/>
        </p:nvSpPr>
        <p:spPr>
          <a:xfrm>
            <a:off x="6199632" y="1600200"/>
            <a:ext cx="5029200" cy="1280160"/>
          </a:xfrm>
          <a:prstGeom prst="roundRect">
            <a:avLst>
              <a:gd name="adj" fmla="val 8571"/>
            </a:avLst>
          </a:prstGeom>
          <a:solidFill>
            <a:srgbClr val="FFFFFF"/>
          </a:solidFill>
          <a:ln w="12700">
            <a:solidFill>
              <a:srgbClr val="0F766E"/>
            </a:solidFill>
            <a:prstDash val="solid"/>
          </a:ln>
          <a:effectLst>
            <a:outerShdw sx="100000" sy="100000" kx="0" ky="0" algn="bl" rotWithShape="0" blurRad="3.205415375791555e+172" dist="9.158329645118728e+171" dir="2.1655341152926858e+202">
              <a:srgbClr val="000000">
                <a:alpha val="1.4000000000000004e+209"/>
              </a:srgbClr>
            </a:outerShdw>
          </a:effectLst>
        </p:spPr>
      </p:sp>
      <p:sp>
        <p:nvSpPr>
          <p:cNvPr id="15" name="Text 12"/>
          <p:cNvSpPr/>
          <p:nvPr/>
        </p:nvSpPr>
        <p:spPr>
          <a:xfrm>
            <a:off x="6345936" y="1719072"/>
            <a:ext cx="473659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0F766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この図が言っていること</a:t>
            </a:r>
            <a:endParaRPr lang="en-US" sz="1300" dirty="0"/>
          </a:p>
        </p:txBody>
      </p:sp>
      <p:sp>
        <p:nvSpPr>
          <p:cNvPr id="16" name="Text 13"/>
          <p:cNvSpPr/>
          <p:nvPr/>
        </p:nvSpPr>
        <p:spPr>
          <a:xfrm>
            <a:off x="6345936" y="2002536"/>
            <a:ext cx="4736592" cy="78638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4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単純回帰では全農家に一本の共通切片しかない。FE では農家ごとに基準線を持たせた上で、傾き β を共通に読む。</a:t>
            </a:r>
            <a:endParaRPr lang="en-US" sz="1400" dirty="0"/>
          </a:p>
        </p:txBody>
      </p:sp>
      <p:sp>
        <p:nvSpPr>
          <p:cNvPr id="17" name="Shape 14"/>
          <p:cNvSpPr/>
          <p:nvPr/>
        </p:nvSpPr>
        <p:spPr>
          <a:xfrm>
            <a:off x="6199632" y="3154680"/>
            <a:ext cx="5029200" cy="1645920"/>
          </a:xfrm>
          <a:prstGeom prst="roundRect">
            <a:avLst>
              <a:gd name="adj" fmla="val 6667"/>
            </a:avLst>
          </a:prstGeom>
          <a:solidFill>
            <a:srgbClr val="FFFFFF"/>
          </a:solidFill>
          <a:ln w="12700">
            <a:solidFill>
              <a:srgbClr val="EA580C"/>
            </a:solidFill>
            <a:prstDash val="solid"/>
          </a:ln>
          <a:effectLst>
            <a:outerShdw sx="100000" sy="100000" kx="0" ky="0" algn="bl" rotWithShape="0" blurRad="4.0708775272552747e+176" dist="1.1631078649300784e+176" dir="1.2993204691756116e+207">
              <a:srgbClr val="000000">
                <a:alpha val="1.4000000000000004e+214"/>
              </a:srgbClr>
            </a:outerShdw>
          </a:effectLst>
        </p:spPr>
      </p:sp>
      <p:sp>
        <p:nvSpPr>
          <p:cNvPr id="18" name="Text 15"/>
          <p:cNvSpPr/>
          <p:nvPr/>
        </p:nvSpPr>
        <p:spPr>
          <a:xfrm>
            <a:off x="6345936" y="3273552"/>
            <a:ext cx="473659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EA580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何が消えるか</a:t>
            </a:r>
            <a:endParaRPr lang="en-US" sz="1300" dirty="0"/>
          </a:p>
        </p:txBody>
      </p:sp>
      <p:sp>
        <p:nvSpPr>
          <p:cNvPr id="19" name="Text 16"/>
          <p:cNvSpPr/>
          <p:nvPr/>
        </p:nvSpPr>
        <p:spPr>
          <a:xfrm>
            <a:off x="6345936" y="3557016"/>
            <a:ext cx="4736592" cy="11521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4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農家 A がもともと高収量、農家 B がもともと低収量、という水準差は切片で吸収される。残るのは投入量の変化に対応する傾きだけである。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B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4864"/>
          </a:xfrm>
          <a:prstGeom prst="rect">
            <a:avLst/>
          </a:prstGeom>
          <a:solidFill>
            <a:srgbClr val="4C78A8"/>
          </a:solidFill>
          <a:ln w="12700">
            <a:solidFill>
              <a:srgbClr val="4C78A8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6464808"/>
            <a:ext cx="38404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計量経済学 I ｜ Lecture 8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9951415" y="164592"/>
            <a:ext cx="1508760" cy="256032"/>
          </a:xfrm>
          <a:prstGeom prst="roundRect">
            <a:avLst>
              <a:gd name="adj" fmla="val 35714"/>
            </a:avLst>
          </a:prstGeom>
          <a:solidFill>
            <a:srgbClr val="4C78A8">
              <a:alpha val="12000"/>
            </a:srgbClr>
          </a:solidFill>
          <a:ln w="12700">
            <a:solidFill>
              <a:srgbClr val="4C78A8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951415" y="173736"/>
            <a:ext cx="1508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4C78A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固定効果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11533327" y="6455664"/>
            <a:ext cx="292608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310896"/>
            <a:ext cx="8229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450" b="1" dirty="0">
                <a:solidFill>
                  <a:srgbClr val="0F172A"/>
                </a:solidFill>
                <a:latin typeface="Noto Serif CJK JP" pitchFamily="34" charset="0"/>
                <a:ea typeface="Noto Serif CJK JP" pitchFamily="34" charset="-122"/>
                <a:cs typeface="Noto Serif CJK JP" pitchFamily="34" charset="-120"/>
              </a:rPr>
              <a:t>方法 2：within transformation</a:t>
            </a:r>
            <a:endParaRPr lang="en-US" sz="2450" dirty="0"/>
          </a:p>
        </p:txBody>
      </p:sp>
      <p:sp>
        <p:nvSpPr>
          <p:cNvPr id="8" name="Text 6"/>
          <p:cNvSpPr/>
          <p:nvPr/>
        </p:nvSpPr>
        <p:spPr>
          <a:xfrm>
            <a:off x="502920" y="694944"/>
            <a:ext cx="85953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b="1" dirty="0">
                <a:solidFill>
                  <a:srgbClr val="4C78A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平均との差を取って αᵢ を直接消す。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502920" y="960120"/>
            <a:ext cx="11185855" cy="0"/>
          </a:xfrm>
          <a:prstGeom prst="line">
            <a:avLst/>
          </a:prstGeom>
          <a:noFill/>
          <a:ln w="12700">
            <a:solidFill>
              <a:srgbClr val="CBD5E1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04672" y="1481328"/>
            <a:ext cx="4206240" cy="1097280"/>
          </a:xfrm>
          <a:prstGeom prst="roundRect">
            <a:avLst>
              <a:gd name="adj" fmla="val 11667"/>
            </a:avLst>
          </a:prstGeom>
          <a:solidFill>
            <a:srgbClr val="FFFFFF"/>
          </a:solidFill>
          <a:ln w="12700">
            <a:solidFill>
              <a:srgbClr val="4C78A8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41832" y="1591056"/>
            <a:ext cx="1280160" cy="237744"/>
          </a:xfrm>
          <a:prstGeom prst="roundRect">
            <a:avLst>
              <a:gd name="adj" fmla="val 38462"/>
            </a:avLst>
          </a:prstGeom>
          <a:solidFill>
            <a:srgbClr val="4C78A8">
              <a:alpha val="12000"/>
            </a:srgbClr>
          </a:solidFill>
          <a:ln w="12700">
            <a:solidFill>
              <a:srgbClr val="4C78A8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41832" y="1600200"/>
            <a:ext cx="12801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4C78A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出発点</a:t>
            </a:r>
            <a:endParaRPr lang="en-US" sz="950" dirty="0"/>
          </a:p>
        </p:txBody>
      </p:sp>
      <p:pic>
        <p:nvPicPr>
          <p:cNvPr id="1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69264" y="1949041"/>
            <a:ext cx="3877056" cy="417886"/>
          </a:xfrm>
          <a:prstGeom prst="rect">
            <a:avLst/>
          </a:prstGeom>
        </p:spPr>
      </p:pic>
      <p:sp>
        <p:nvSpPr>
          <p:cNvPr id="14" name="Shape 11"/>
          <p:cNvSpPr/>
          <p:nvPr/>
        </p:nvSpPr>
        <p:spPr>
          <a:xfrm>
            <a:off x="804672" y="2852928"/>
            <a:ext cx="4206240" cy="1508760"/>
          </a:xfrm>
          <a:prstGeom prst="roundRect">
            <a:avLst>
              <a:gd name="adj" fmla="val 8485"/>
            </a:avLst>
          </a:prstGeom>
          <a:solidFill>
            <a:srgbClr val="FFFFFF"/>
          </a:solidFill>
          <a:ln w="12700">
            <a:solidFill>
              <a:srgbClr val="0F766E"/>
            </a:solidFill>
            <a:prstDash val="solid"/>
          </a:ln>
        </p:spPr>
      </p:sp>
      <p:sp>
        <p:nvSpPr>
          <p:cNvPr id="15" name="Shape 12"/>
          <p:cNvSpPr/>
          <p:nvPr/>
        </p:nvSpPr>
        <p:spPr>
          <a:xfrm>
            <a:off x="941832" y="2962656"/>
            <a:ext cx="1280160" cy="237744"/>
          </a:xfrm>
          <a:prstGeom prst="roundRect">
            <a:avLst>
              <a:gd name="adj" fmla="val 38462"/>
            </a:avLst>
          </a:prstGeom>
          <a:solidFill>
            <a:srgbClr val="0F766E">
              <a:alpha val="12000"/>
            </a:srgbClr>
          </a:solidFill>
          <a:ln w="12700">
            <a:solidFill>
              <a:srgbClr val="0F766E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941832" y="2971800"/>
            <a:ext cx="12801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0F766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個体平均</a:t>
            </a:r>
            <a:endParaRPr lang="en-US" sz="950" dirty="0"/>
          </a:p>
        </p:txBody>
      </p:sp>
      <p:pic>
        <p:nvPicPr>
          <p:cNvPr id="17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9264" y="3469708"/>
            <a:ext cx="3877056" cy="531231"/>
          </a:xfrm>
          <a:prstGeom prst="rect">
            <a:avLst/>
          </a:prstGeom>
        </p:spPr>
      </p:pic>
      <p:sp>
        <p:nvSpPr>
          <p:cNvPr id="18" name="Shape 14"/>
          <p:cNvSpPr/>
          <p:nvPr/>
        </p:nvSpPr>
        <p:spPr>
          <a:xfrm>
            <a:off x="5321808" y="1572768"/>
            <a:ext cx="5897880" cy="1325880"/>
          </a:xfrm>
          <a:prstGeom prst="roundRect">
            <a:avLst>
              <a:gd name="adj" fmla="val 8276"/>
            </a:avLst>
          </a:prstGeom>
          <a:solidFill>
            <a:srgbClr val="FFFFFF"/>
          </a:solidFill>
          <a:ln w="12700">
            <a:solidFill>
              <a:srgbClr val="EA580C"/>
            </a:solidFill>
            <a:prstDash val="solid"/>
          </a:ln>
          <a:effectLst>
            <a:outerShdw sx="100000" sy="100000" kx="0" ky="0" algn="bl" rotWithShape="0" blurRad="5.170014459614199e+180" dist="1.4771469884611996e+180" dir="7.795922815053669e+211">
              <a:srgbClr val="000000">
                <a:alpha val="1.4000000000000004e+219"/>
              </a:srgbClr>
            </a:outerShdw>
          </a:effectLst>
        </p:spPr>
      </p:sp>
      <p:sp>
        <p:nvSpPr>
          <p:cNvPr id="19" name="Text 15"/>
          <p:cNvSpPr/>
          <p:nvPr/>
        </p:nvSpPr>
        <p:spPr>
          <a:xfrm>
            <a:off x="5468112" y="1691640"/>
            <a:ext cx="560527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EA580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考え方</a:t>
            </a:r>
            <a:endParaRPr lang="en-US" sz="1300" dirty="0"/>
          </a:p>
        </p:txBody>
      </p:sp>
      <p:sp>
        <p:nvSpPr>
          <p:cNvPr id="20" name="Text 16"/>
          <p:cNvSpPr/>
          <p:nvPr/>
        </p:nvSpPr>
        <p:spPr>
          <a:xfrm>
            <a:off x="5468112" y="1975104"/>
            <a:ext cx="5605272" cy="8321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4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各農家について、その農家の平均を計算する。αᵢ は時間不変なので、平均を取っても αᵢ のままである。</a:t>
            </a:r>
            <a:endParaRPr lang="en-US" sz="1400" dirty="0"/>
          </a:p>
        </p:txBody>
      </p:sp>
      <p:sp>
        <p:nvSpPr>
          <p:cNvPr id="21" name="Shape 17"/>
          <p:cNvSpPr/>
          <p:nvPr/>
        </p:nvSpPr>
        <p:spPr>
          <a:xfrm>
            <a:off x="5321808" y="3154680"/>
            <a:ext cx="5897880" cy="1755648"/>
          </a:xfrm>
          <a:prstGeom prst="roundRect">
            <a:avLst>
              <a:gd name="adj" fmla="val 6250"/>
            </a:avLst>
          </a:prstGeom>
          <a:solidFill>
            <a:srgbClr val="FFFFFF"/>
          </a:solidFill>
          <a:ln w="12700">
            <a:solidFill>
              <a:srgbClr val="4C78A8"/>
            </a:solidFill>
            <a:prstDash val="solid"/>
          </a:ln>
          <a:effectLst>
            <a:outerShdw sx="100000" sy="100000" kx="0" ky="0" algn="bl" rotWithShape="0" blurRad="6.565918363710033e+184" dist="1.8759766753457235e+184" dir="4.677553689032201e+216">
              <a:srgbClr val="000000">
                <a:alpha val="1.4000000000000005e+224"/>
              </a:srgbClr>
            </a:outerShdw>
          </a:effectLst>
        </p:spPr>
      </p:sp>
      <p:sp>
        <p:nvSpPr>
          <p:cNvPr id="22" name="Text 18"/>
          <p:cNvSpPr/>
          <p:nvPr/>
        </p:nvSpPr>
        <p:spPr>
          <a:xfrm>
            <a:off x="5468112" y="3273552"/>
            <a:ext cx="560527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4C78A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狙い</a:t>
            </a:r>
            <a:endParaRPr lang="en-US" sz="1300" dirty="0"/>
          </a:p>
        </p:txBody>
      </p:sp>
      <p:sp>
        <p:nvSpPr>
          <p:cNvPr id="23" name="Text 19"/>
          <p:cNvSpPr/>
          <p:nvPr/>
        </p:nvSpPr>
        <p:spPr>
          <a:xfrm>
            <a:off x="5468112" y="3557016"/>
            <a:ext cx="5605272" cy="12618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4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元の式から個体平均の式を引けば、時間を通じて一定な αᵢ が機械的に消える。これが within 変換である。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B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4864"/>
          </a:xfrm>
          <a:prstGeom prst="rect">
            <a:avLst/>
          </a:prstGeom>
          <a:solidFill>
            <a:srgbClr val="4C78A8"/>
          </a:solidFill>
          <a:ln w="12700">
            <a:solidFill>
              <a:srgbClr val="4C78A8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6464808"/>
            <a:ext cx="38404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計量経済学 I ｜ Lecture 8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9951415" y="164592"/>
            <a:ext cx="1508760" cy="256032"/>
          </a:xfrm>
          <a:prstGeom prst="roundRect">
            <a:avLst>
              <a:gd name="adj" fmla="val 35714"/>
            </a:avLst>
          </a:prstGeom>
          <a:solidFill>
            <a:srgbClr val="4C78A8">
              <a:alpha val="12000"/>
            </a:srgbClr>
          </a:solidFill>
          <a:ln w="12700">
            <a:solidFill>
              <a:srgbClr val="4C78A8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951415" y="173736"/>
            <a:ext cx="1508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4C78A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固定効果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11533327" y="6455664"/>
            <a:ext cx="292608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310896"/>
            <a:ext cx="8229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450" b="1" dirty="0">
                <a:solidFill>
                  <a:srgbClr val="0F172A"/>
                </a:solidFill>
                <a:latin typeface="Noto Serif CJK JP" pitchFamily="34" charset="0"/>
                <a:ea typeface="Noto Serif CJK JP" pitchFamily="34" charset="-122"/>
                <a:cs typeface="Noto Serif CJK JP" pitchFamily="34" charset="-120"/>
              </a:rPr>
              <a:t>平均との差を引くと αᵢ が消える</a:t>
            </a:r>
            <a:endParaRPr lang="en-US" sz="2450" dirty="0"/>
          </a:p>
        </p:txBody>
      </p:sp>
      <p:sp>
        <p:nvSpPr>
          <p:cNvPr id="8" name="Text 6"/>
          <p:cNvSpPr/>
          <p:nvPr/>
        </p:nvSpPr>
        <p:spPr>
          <a:xfrm>
            <a:off x="502920" y="694944"/>
            <a:ext cx="85953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b="1" dirty="0">
                <a:solidFill>
                  <a:srgbClr val="4C78A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最重要ポイントは、個体平均との差に変えると固定効果が消えることだ。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502920" y="960120"/>
            <a:ext cx="11185855" cy="0"/>
          </a:xfrm>
          <a:prstGeom prst="line">
            <a:avLst/>
          </a:prstGeom>
          <a:noFill/>
          <a:ln w="12700">
            <a:solidFill>
              <a:srgbClr val="CBD5E1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41248" y="1481328"/>
            <a:ext cx="5394960" cy="1325880"/>
          </a:xfrm>
          <a:prstGeom prst="roundRect">
            <a:avLst>
              <a:gd name="adj" fmla="val 9655"/>
            </a:avLst>
          </a:prstGeom>
          <a:solidFill>
            <a:srgbClr val="FFFFFF"/>
          </a:solidFill>
          <a:ln w="12700">
            <a:solidFill>
              <a:srgbClr val="0F766E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78408" y="1591056"/>
            <a:ext cx="1280160" cy="237744"/>
          </a:xfrm>
          <a:prstGeom prst="roundRect">
            <a:avLst>
              <a:gd name="adj" fmla="val 38462"/>
            </a:avLst>
          </a:prstGeom>
          <a:solidFill>
            <a:srgbClr val="0F766E">
              <a:alpha val="12000"/>
            </a:srgbClr>
          </a:solidFill>
          <a:ln w="12700">
            <a:solidFill>
              <a:srgbClr val="0F766E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78408" y="1600200"/>
            <a:ext cx="12801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0F766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平均を取る</a:t>
            </a:r>
            <a:endParaRPr lang="en-US" sz="950" dirty="0"/>
          </a:p>
        </p:txBody>
      </p:sp>
      <p:pic>
        <p:nvPicPr>
          <p:cNvPr id="1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05840" y="1972337"/>
            <a:ext cx="5065776" cy="599895"/>
          </a:xfrm>
          <a:prstGeom prst="rect">
            <a:avLst/>
          </a:prstGeom>
        </p:spPr>
      </p:pic>
      <p:sp>
        <p:nvSpPr>
          <p:cNvPr id="14" name="Shape 11"/>
          <p:cNvSpPr/>
          <p:nvPr/>
        </p:nvSpPr>
        <p:spPr>
          <a:xfrm>
            <a:off x="841248" y="3090672"/>
            <a:ext cx="5394960" cy="16002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12700">
            <a:solidFill>
              <a:srgbClr val="4C78A8"/>
            </a:solidFill>
            <a:prstDash val="solid"/>
          </a:ln>
        </p:spPr>
      </p:sp>
      <p:sp>
        <p:nvSpPr>
          <p:cNvPr id="15" name="Shape 12"/>
          <p:cNvSpPr/>
          <p:nvPr/>
        </p:nvSpPr>
        <p:spPr>
          <a:xfrm>
            <a:off x="978408" y="3200400"/>
            <a:ext cx="1280160" cy="237744"/>
          </a:xfrm>
          <a:prstGeom prst="roundRect">
            <a:avLst>
              <a:gd name="adj" fmla="val 38462"/>
            </a:avLst>
          </a:prstGeom>
          <a:solidFill>
            <a:srgbClr val="4C78A8">
              <a:alpha val="12000"/>
            </a:srgbClr>
          </a:solidFill>
          <a:ln w="12700">
            <a:solidFill>
              <a:srgbClr val="4C78A8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978408" y="3209544"/>
            <a:ext cx="12801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4C78A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引き算</a:t>
            </a:r>
            <a:endParaRPr lang="en-US" sz="950" dirty="0"/>
          </a:p>
        </p:txBody>
      </p:sp>
      <p:pic>
        <p:nvPicPr>
          <p:cNvPr id="17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5840" y="3844423"/>
            <a:ext cx="5065776" cy="348731"/>
          </a:xfrm>
          <a:prstGeom prst="rect">
            <a:avLst/>
          </a:prstGeom>
        </p:spPr>
      </p:pic>
      <p:sp>
        <p:nvSpPr>
          <p:cNvPr id="18" name="Shape 14"/>
          <p:cNvSpPr/>
          <p:nvPr/>
        </p:nvSpPr>
        <p:spPr>
          <a:xfrm>
            <a:off x="6492240" y="1691640"/>
            <a:ext cx="4709160" cy="1508760"/>
          </a:xfrm>
          <a:prstGeom prst="roundRect">
            <a:avLst>
              <a:gd name="adj" fmla="val 7273"/>
            </a:avLst>
          </a:prstGeom>
          <a:solidFill>
            <a:srgbClr val="FFFFFF"/>
          </a:solidFill>
          <a:ln w="12700">
            <a:solidFill>
              <a:srgbClr val="EA580C"/>
            </a:solidFill>
            <a:prstDash val="solid"/>
          </a:ln>
          <a:effectLst>
            <a:outerShdw sx="100000" sy="100000" kx="0" ky="0" algn="bl" rotWithShape="0" blurRad="8.338716321911742e+188" dist="2.3824903776890687e+188" dir="2.806532213419321e+221">
              <a:srgbClr val="000000">
                <a:alpha val="1.4000000000000004e+229"/>
              </a:srgbClr>
            </a:outerShdw>
          </a:effectLst>
        </p:spPr>
      </p:sp>
      <p:sp>
        <p:nvSpPr>
          <p:cNvPr id="19" name="Text 15"/>
          <p:cNvSpPr/>
          <p:nvPr/>
        </p:nvSpPr>
        <p:spPr>
          <a:xfrm>
            <a:off x="6638544" y="1810512"/>
            <a:ext cx="441655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EA580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なぜ消えるのか</a:t>
            </a:r>
            <a:endParaRPr lang="en-US" sz="1300" dirty="0"/>
          </a:p>
        </p:txBody>
      </p:sp>
      <p:sp>
        <p:nvSpPr>
          <p:cNvPr id="20" name="Text 16"/>
          <p:cNvSpPr/>
          <p:nvPr/>
        </p:nvSpPr>
        <p:spPr>
          <a:xfrm>
            <a:off x="6638544" y="2093976"/>
            <a:ext cx="4416552" cy="101498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4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αᵢ は t に依存しないので、元の式にも平均の式にも同じ形で現れる。したがって引き算すると完全に相殺される。</a:t>
            </a:r>
            <a:endParaRPr lang="en-US" sz="1400" dirty="0"/>
          </a:p>
        </p:txBody>
      </p:sp>
      <p:sp>
        <p:nvSpPr>
          <p:cNvPr id="21" name="Shape 17"/>
          <p:cNvSpPr/>
          <p:nvPr/>
        </p:nvSpPr>
        <p:spPr>
          <a:xfrm>
            <a:off x="6492240" y="3474720"/>
            <a:ext cx="4709160" cy="1325880"/>
          </a:xfrm>
          <a:prstGeom prst="roundRect">
            <a:avLst>
              <a:gd name="adj" fmla="val 8276"/>
            </a:avLst>
          </a:prstGeom>
          <a:solidFill>
            <a:srgbClr val="FFFFFF"/>
          </a:solidFill>
          <a:ln w="12700">
            <a:solidFill>
              <a:srgbClr val="7C3AED"/>
            </a:solidFill>
            <a:prstDash val="solid"/>
          </a:ln>
          <a:effectLst>
            <a:outerShdw sx="100000" sy="100000" kx="0" ky="0" algn="bl" rotWithShape="0" blurRad="1.0590169728827912e+193" dist="3.025762779665117e+192" dir="1.6839193280515925e+226">
              <a:srgbClr val="000000">
                <a:alpha val="1.4000000000000004e+234"/>
              </a:srgbClr>
            </a:outerShdw>
          </a:effectLst>
        </p:spPr>
      </p:sp>
      <p:sp>
        <p:nvSpPr>
          <p:cNvPr id="22" name="Text 18"/>
          <p:cNvSpPr/>
          <p:nvPr/>
        </p:nvSpPr>
        <p:spPr>
          <a:xfrm>
            <a:off x="6638544" y="3593592"/>
            <a:ext cx="441655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7C3AED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ここで残るもの</a:t>
            </a:r>
            <a:endParaRPr lang="en-US" sz="1300" dirty="0"/>
          </a:p>
        </p:txBody>
      </p:sp>
      <p:sp>
        <p:nvSpPr>
          <p:cNvPr id="23" name="Text 19"/>
          <p:cNvSpPr/>
          <p:nvPr/>
        </p:nvSpPr>
        <p:spPr>
          <a:xfrm>
            <a:off x="6638544" y="3877056"/>
            <a:ext cx="4416552" cy="8321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4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個体平均との差に変換した x と y の共分散だけが β を識別する。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B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4864"/>
          </a:xfrm>
          <a:prstGeom prst="rect">
            <a:avLst/>
          </a:prstGeom>
          <a:solidFill>
            <a:srgbClr val="4C78A8"/>
          </a:solidFill>
          <a:ln w="12700">
            <a:solidFill>
              <a:srgbClr val="4C78A8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6464808"/>
            <a:ext cx="38404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計量経済学 I ｜ Lecture 8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9951415" y="164592"/>
            <a:ext cx="1508760" cy="256032"/>
          </a:xfrm>
          <a:prstGeom prst="roundRect">
            <a:avLst>
              <a:gd name="adj" fmla="val 35714"/>
            </a:avLst>
          </a:prstGeom>
          <a:solidFill>
            <a:srgbClr val="4C78A8">
              <a:alpha val="12000"/>
            </a:srgbClr>
          </a:solidFill>
          <a:ln w="12700">
            <a:solidFill>
              <a:srgbClr val="4C78A8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951415" y="173736"/>
            <a:ext cx="1508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4C78A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固定効果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11533327" y="6455664"/>
            <a:ext cx="292608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18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310896"/>
            <a:ext cx="8229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450" b="1" dirty="0">
                <a:solidFill>
                  <a:srgbClr val="0F172A"/>
                </a:solidFill>
                <a:latin typeface="Noto Serif CJK JP" pitchFamily="34" charset="0"/>
                <a:ea typeface="Noto Serif CJK JP" pitchFamily="34" charset="-122"/>
                <a:cs typeface="Noto Serif CJK JP" pitchFamily="34" charset="-120"/>
              </a:rPr>
              <a:t>demeaning の意味</a:t>
            </a:r>
            <a:endParaRPr lang="en-US" sz="2450" dirty="0"/>
          </a:p>
        </p:txBody>
      </p:sp>
      <p:sp>
        <p:nvSpPr>
          <p:cNvPr id="8" name="Text 6"/>
          <p:cNvSpPr/>
          <p:nvPr/>
        </p:nvSpPr>
        <p:spPr>
          <a:xfrm>
            <a:off x="502920" y="694944"/>
            <a:ext cx="85953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b="1" dirty="0">
                <a:solidFill>
                  <a:srgbClr val="4C78A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各農家について「いつもの水準からどれだけズレたか」だけを見る。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502920" y="960120"/>
            <a:ext cx="11185855" cy="0"/>
          </a:xfrm>
          <a:prstGeom prst="line">
            <a:avLst/>
          </a:prstGeom>
          <a:noFill/>
          <a:ln w="12700">
            <a:solidFill>
              <a:srgbClr val="CBD5E1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41248" y="1481328"/>
            <a:ext cx="3429000" cy="3566160"/>
          </a:xfrm>
          <a:prstGeom prst="roundRect">
            <a:avLst>
              <a:gd name="adj" fmla="val 3200"/>
            </a:avLst>
          </a:prstGeom>
          <a:solidFill>
            <a:srgbClr val="FFFFFF"/>
          </a:solidFill>
          <a:ln w="12700">
            <a:solidFill>
              <a:srgbClr val="0F766E"/>
            </a:solidFill>
            <a:prstDash val="solid"/>
          </a:ln>
          <a:effectLst>
            <a:outerShdw sx="100000" sy="100000" kx="0" ky="0" algn="bl" rotWithShape="0" blurRad="1.3449515555611449e+197" dist="3.842718730174699e+196" dir="1.0103515968309554e+231">
              <a:srgbClr val="000000">
                <a:alpha val="1.4000000000000005e+239"/>
              </a:srgbClr>
            </a:outerShdw>
          </a:effectLst>
        </p:spPr>
      </p:sp>
      <p:sp>
        <p:nvSpPr>
          <p:cNvPr id="11" name="Text 9"/>
          <p:cNvSpPr/>
          <p:nvPr/>
        </p:nvSpPr>
        <p:spPr>
          <a:xfrm>
            <a:off x="987552" y="1600200"/>
            <a:ext cx="313639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0F766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xᵢₜ - x̄_i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987552" y="1920240"/>
            <a:ext cx="3172968" cy="303580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177800" indent="-177800">
              <a:buSzPct val="100000"/>
              <a:buChar char="•"/>
            </a:pPr>
            <a:r>
              <a:rPr lang="en-US" sz="136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今月の肥料投入は、その農家の平均よりどれだけ大きいか。</a:t>
            </a:r>
            <a:endParaRPr lang="en-US" sz="1360" dirty="0"/>
          </a:p>
          <a:p>
            <a:pPr marL="177800" indent="-177800">
              <a:buSzPct val="100000"/>
              <a:buChar char="•"/>
            </a:pPr>
            <a:r>
              <a:rPr lang="en-US" sz="136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個体ごとの「肥料の使いがちさ」はここで消える。</a:t>
            </a:r>
            <a:endParaRPr lang="en-US" sz="1360" dirty="0"/>
          </a:p>
        </p:txBody>
      </p:sp>
      <p:sp>
        <p:nvSpPr>
          <p:cNvPr id="13" name="Shape 11"/>
          <p:cNvSpPr/>
          <p:nvPr/>
        </p:nvSpPr>
        <p:spPr>
          <a:xfrm>
            <a:off x="4389120" y="1481328"/>
            <a:ext cx="3429000" cy="3566160"/>
          </a:xfrm>
          <a:prstGeom prst="roundRect">
            <a:avLst>
              <a:gd name="adj" fmla="val 3200"/>
            </a:avLst>
          </a:prstGeom>
          <a:solidFill>
            <a:srgbClr val="FFFFFF"/>
          </a:solidFill>
          <a:ln w="12700">
            <a:solidFill>
              <a:srgbClr val="4C78A8"/>
            </a:solidFill>
            <a:prstDash val="solid"/>
          </a:ln>
          <a:effectLst>
            <a:outerShdw sx="100000" sy="100000" kx="0" ky="0" algn="bl" rotWithShape="0" blurRad="1.708088475562654e+201" dist="4.8802527873218674e+200" dir="6.062109580985733e+235">
              <a:srgbClr val="000000">
                <a:alpha val="1.4000000000000006e+244"/>
              </a:srgbClr>
            </a:outerShdw>
          </a:effectLst>
        </p:spPr>
      </p:sp>
      <p:sp>
        <p:nvSpPr>
          <p:cNvPr id="14" name="Text 12"/>
          <p:cNvSpPr/>
          <p:nvPr/>
        </p:nvSpPr>
        <p:spPr>
          <a:xfrm>
            <a:off x="4535424" y="1600200"/>
            <a:ext cx="313639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4C78A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yᵢₜ - ȳ_i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4535424" y="1920240"/>
            <a:ext cx="3172968" cy="303580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177800" indent="-177800">
              <a:buSzPct val="100000"/>
              <a:buChar char="•"/>
            </a:pPr>
            <a:r>
              <a:rPr lang="en-US" sz="136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今月の収穫量は、その農家の平均よりどれだけ大きいか。</a:t>
            </a:r>
            <a:endParaRPr lang="en-US" sz="1360" dirty="0"/>
          </a:p>
          <a:p>
            <a:pPr marL="177800" indent="-177800">
              <a:buSzPct val="100000"/>
              <a:buChar char="•"/>
            </a:pPr>
            <a:r>
              <a:rPr lang="en-US" sz="136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個体ごとの「もともとの収量水準」はここで消える。</a:t>
            </a:r>
            <a:endParaRPr lang="en-US" sz="1360" dirty="0"/>
          </a:p>
        </p:txBody>
      </p:sp>
      <p:sp>
        <p:nvSpPr>
          <p:cNvPr id="16" name="Shape 14"/>
          <p:cNvSpPr/>
          <p:nvPr/>
        </p:nvSpPr>
        <p:spPr>
          <a:xfrm>
            <a:off x="7936992" y="1481328"/>
            <a:ext cx="3429000" cy="3566160"/>
          </a:xfrm>
          <a:prstGeom prst="roundRect">
            <a:avLst>
              <a:gd name="adj" fmla="val 3200"/>
            </a:avLst>
          </a:prstGeom>
          <a:solidFill>
            <a:srgbClr val="FFFFFF"/>
          </a:solidFill>
          <a:ln w="12700">
            <a:solidFill>
              <a:srgbClr val="EA580C"/>
            </a:solidFill>
            <a:prstDash val="solid"/>
          </a:ln>
          <a:effectLst>
            <a:outerShdw sx="100000" sy="100000" kx="0" ky="0" algn="bl" rotWithShape="0" blurRad="2.169272363964571e+205" dist="6.197921039898771e+204" dir="3.63726574859144e+240">
              <a:srgbClr val="000000">
                <a:alpha val="1.4000000000000005e+249"/>
              </a:srgbClr>
            </a:outerShdw>
          </a:effectLst>
        </p:spPr>
      </p:sp>
      <p:sp>
        <p:nvSpPr>
          <p:cNvPr id="17" name="Text 15"/>
          <p:cNvSpPr/>
          <p:nvPr/>
        </p:nvSpPr>
        <p:spPr>
          <a:xfrm>
            <a:off x="8083296" y="1600200"/>
            <a:ext cx="313639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EA580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直感的な例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8083296" y="1920240"/>
            <a:ext cx="3172968" cy="303580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177800" indent="-177800">
              <a:buSzPct val="100000"/>
              <a:buChar char="•"/>
            </a:pPr>
            <a:r>
              <a:rPr lang="en-US" sz="136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x が平均より +2</a:t>
            </a:r>
            <a:endParaRPr lang="en-US" sz="1360" dirty="0"/>
          </a:p>
          <a:p>
            <a:pPr marL="177800" indent="-177800">
              <a:buSzPct val="100000"/>
              <a:buChar char="•"/>
            </a:pPr>
            <a:r>
              <a:rPr lang="en-US" sz="136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y が平均より +1.5</a:t>
            </a:r>
            <a:endParaRPr lang="en-US" sz="1360" dirty="0"/>
          </a:p>
          <a:p>
            <a:pPr marL="177800" indent="-177800">
              <a:buSzPct val="100000"/>
              <a:buChar char="•"/>
            </a:pPr>
            <a:r>
              <a:rPr lang="en-US" sz="136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このズレ同士の関係だけで β を読む</a:t>
            </a:r>
            <a:endParaRPr lang="en-US" sz="136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B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4864"/>
          </a:xfrm>
          <a:prstGeom prst="rect">
            <a:avLst/>
          </a:prstGeom>
          <a:solidFill>
            <a:srgbClr val="4C78A8"/>
          </a:solidFill>
          <a:ln w="12700">
            <a:solidFill>
              <a:srgbClr val="4C78A8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6464808"/>
            <a:ext cx="38404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計量経済学 I ｜ Lecture 8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9951415" y="164592"/>
            <a:ext cx="1508760" cy="256032"/>
          </a:xfrm>
          <a:prstGeom prst="roundRect">
            <a:avLst>
              <a:gd name="adj" fmla="val 35714"/>
            </a:avLst>
          </a:prstGeom>
          <a:solidFill>
            <a:srgbClr val="4C78A8">
              <a:alpha val="12000"/>
            </a:srgbClr>
          </a:solidFill>
          <a:ln w="12700">
            <a:solidFill>
              <a:srgbClr val="4C78A8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951415" y="173736"/>
            <a:ext cx="1508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4C78A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固定効果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11533327" y="6455664"/>
            <a:ext cx="292608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19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310896"/>
            <a:ext cx="8229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450" b="1" dirty="0">
                <a:solidFill>
                  <a:srgbClr val="0F172A"/>
                </a:solidFill>
                <a:latin typeface="Noto Serif CJK JP" pitchFamily="34" charset="0"/>
                <a:ea typeface="Noto Serif CJK JP" pitchFamily="34" charset="-122"/>
                <a:cs typeface="Noto Serif CJK JP" pitchFamily="34" charset="-120"/>
              </a:rPr>
              <a:t>なぜダミー法と within 法は同じ β になるのか</a:t>
            </a:r>
            <a:endParaRPr lang="en-US" sz="2450" dirty="0"/>
          </a:p>
        </p:txBody>
      </p:sp>
      <p:sp>
        <p:nvSpPr>
          <p:cNvPr id="8" name="Text 6"/>
          <p:cNvSpPr/>
          <p:nvPr/>
        </p:nvSpPr>
        <p:spPr>
          <a:xfrm>
            <a:off x="502920" y="694944"/>
            <a:ext cx="85953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b="1" dirty="0">
                <a:solidFill>
                  <a:srgbClr val="4C78A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見た目は違っても、使っている variation は同じである。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502920" y="960120"/>
            <a:ext cx="11185855" cy="0"/>
          </a:xfrm>
          <a:prstGeom prst="line">
            <a:avLst/>
          </a:prstGeom>
          <a:noFill/>
          <a:ln w="12700">
            <a:solidFill>
              <a:srgbClr val="CBD5E1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41248" y="1554480"/>
            <a:ext cx="4754880" cy="1005840"/>
          </a:xfrm>
          <a:prstGeom prst="roundRect">
            <a:avLst>
              <a:gd name="adj" fmla="val 12727"/>
            </a:avLst>
          </a:prstGeom>
          <a:solidFill>
            <a:srgbClr val="FFFFFF"/>
          </a:solidFill>
          <a:ln w="12700">
            <a:solidFill>
              <a:srgbClr val="4C78A8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78408" y="1664208"/>
            <a:ext cx="1280160" cy="237744"/>
          </a:xfrm>
          <a:prstGeom prst="roundRect">
            <a:avLst>
              <a:gd name="adj" fmla="val 38462"/>
            </a:avLst>
          </a:prstGeom>
          <a:solidFill>
            <a:srgbClr val="4C78A8">
              <a:alpha val="12000"/>
            </a:srgbClr>
          </a:solidFill>
          <a:ln w="12700">
            <a:solidFill>
              <a:srgbClr val="4C78A8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78408" y="1673352"/>
            <a:ext cx="12801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4C78A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OLS が選ぶ切片</a:t>
            </a:r>
            <a:endParaRPr lang="en-US" sz="950" dirty="0"/>
          </a:p>
        </p:txBody>
      </p:sp>
      <p:pic>
        <p:nvPicPr>
          <p:cNvPr id="1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040941" y="1975104"/>
            <a:ext cx="2355494" cy="420624"/>
          </a:xfrm>
          <a:prstGeom prst="rect">
            <a:avLst/>
          </a:prstGeom>
        </p:spPr>
      </p:pic>
      <p:sp>
        <p:nvSpPr>
          <p:cNvPr id="14" name="Shape 11"/>
          <p:cNvSpPr/>
          <p:nvPr/>
        </p:nvSpPr>
        <p:spPr>
          <a:xfrm>
            <a:off x="841248" y="2788920"/>
            <a:ext cx="4754880" cy="2011680"/>
          </a:xfrm>
          <a:prstGeom prst="roundRect">
            <a:avLst>
              <a:gd name="adj" fmla="val 5455"/>
            </a:avLst>
          </a:prstGeom>
          <a:solidFill>
            <a:srgbClr val="FFFFFF"/>
          </a:solidFill>
          <a:ln w="12700">
            <a:solidFill>
              <a:srgbClr val="0F766E"/>
            </a:solidFill>
            <a:prstDash val="solid"/>
          </a:ln>
          <a:effectLst>
            <a:outerShdw sx="100000" sy="100000" kx="0" ky="0" algn="bl" rotWithShape="0" blurRad="2.754975902235005e+209" dist="7.87135972067144e+208" dir="2.182359449154864e+245">
              <a:srgbClr val="000000">
                <a:alpha val="1.4000000000000004e+254"/>
              </a:srgbClr>
            </a:outerShdw>
          </a:effectLst>
        </p:spPr>
      </p:sp>
      <p:sp>
        <p:nvSpPr>
          <p:cNvPr id="15" name="Text 12"/>
          <p:cNvSpPr/>
          <p:nvPr/>
        </p:nvSpPr>
        <p:spPr>
          <a:xfrm>
            <a:off x="987552" y="2907792"/>
            <a:ext cx="446227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0F766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ポイント</a:t>
            </a:r>
            <a:endParaRPr lang="en-US" sz="1300" dirty="0"/>
          </a:p>
        </p:txBody>
      </p:sp>
      <p:sp>
        <p:nvSpPr>
          <p:cNvPr id="16" name="Text 13"/>
          <p:cNvSpPr/>
          <p:nvPr/>
        </p:nvSpPr>
        <p:spPr>
          <a:xfrm>
            <a:off x="987552" y="3227832"/>
            <a:ext cx="4498848" cy="14813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177800" indent="-177800">
              <a:buSzPct val="100000"/>
              <a:buChar char="•"/>
            </a:pPr>
            <a:r>
              <a:rPr lang="en-US" sz="135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ダミー法では、各個体に最適な切片を入れている。</a:t>
            </a:r>
            <a:endParaRPr lang="en-US" sz="1350" dirty="0"/>
          </a:p>
          <a:p>
            <a:pPr marL="177800" indent="-177800">
              <a:buSzPct val="100000"/>
              <a:buChar char="•"/>
            </a:pPr>
            <a:r>
              <a:rPr lang="en-US" sz="135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その最適な切片は「各個体平均にぴったり合う」形になる。</a:t>
            </a:r>
            <a:endParaRPr lang="en-US" sz="1350" dirty="0"/>
          </a:p>
          <a:p>
            <a:pPr marL="177800" indent="-177800">
              <a:buSzPct val="100000"/>
              <a:buChar char="•"/>
            </a:pPr>
            <a:r>
              <a:rPr lang="en-US" sz="135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それを元の式に代入すると、within 回帰と同じ式が出る。</a:t>
            </a:r>
            <a:endParaRPr lang="en-US" sz="1350" dirty="0"/>
          </a:p>
        </p:txBody>
      </p:sp>
      <p:sp>
        <p:nvSpPr>
          <p:cNvPr id="17" name="Shape 14"/>
          <p:cNvSpPr/>
          <p:nvPr/>
        </p:nvSpPr>
        <p:spPr>
          <a:xfrm>
            <a:off x="5870448" y="1554480"/>
            <a:ext cx="5358384" cy="1280160"/>
          </a:xfrm>
          <a:prstGeom prst="roundRect">
            <a:avLst>
              <a:gd name="adj" fmla="val 8571"/>
            </a:avLst>
          </a:prstGeom>
          <a:solidFill>
            <a:srgbClr val="FFFFFF"/>
          </a:solidFill>
          <a:ln w="12700">
            <a:solidFill>
              <a:srgbClr val="EA580C"/>
            </a:solidFill>
            <a:prstDash val="solid"/>
          </a:ln>
          <a:effectLst>
            <a:outerShdw sx="100000" sy="100000" kx="0" ky="0" algn="bl" rotWithShape="0" blurRad="3.4988193958384564e+213" dist="9.996626845252729e+212" dir="1.3094156694929184e+250">
              <a:srgbClr val="000000">
                <a:alpha val="1.4000000000000004e+259"/>
              </a:srgbClr>
            </a:outerShdw>
          </a:effectLst>
        </p:spPr>
      </p:sp>
      <p:sp>
        <p:nvSpPr>
          <p:cNvPr id="18" name="Text 15"/>
          <p:cNvSpPr/>
          <p:nvPr/>
        </p:nvSpPr>
        <p:spPr>
          <a:xfrm>
            <a:off x="6016752" y="1673352"/>
            <a:ext cx="5065776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EA580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一致するのはどこか</a:t>
            </a:r>
            <a:endParaRPr lang="en-US" sz="1300" dirty="0"/>
          </a:p>
        </p:txBody>
      </p:sp>
      <p:sp>
        <p:nvSpPr>
          <p:cNvPr id="19" name="Text 16"/>
          <p:cNvSpPr/>
          <p:nvPr/>
        </p:nvSpPr>
        <p:spPr>
          <a:xfrm>
            <a:off x="6016752" y="1956816"/>
            <a:ext cx="5065776" cy="78638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4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ダミー変数を入れた回帰の β̂ と、平均との差し引き後の回帰の β̂ が一致する。</a:t>
            </a:r>
            <a:endParaRPr lang="en-US" sz="1400" dirty="0"/>
          </a:p>
        </p:txBody>
      </p:sp>
      <p:sp>
        <p:nvSpPr>
          <p:cNvPr id="20" name="Shape 17"/>
          <p:cNvSpPr/>
          <p:nvPr/>
        </p:nvSpPr>
        <p:spPr>
          <a:xfrm>
            <a:off x="5870448" y="3108960"/>
            <a:ext cx="5358384" cy="1645920"/>
          </a:xfrm>
          <a:prstGeom prst="roundRect">
            <a:avLst>
              <a:gd name="adj" fmla="val 6667"/>
            </a:avLst>
          </a:prstGeom>
          <a:solidFill>
            <a:srgbClr val="FFFFFF"/>
          </a:solidFill>
          <a:ln w="12700">
            <a:solidFill>
              <a:srgbClr val="7C3AED"/>
            </a:solidFill>
            <a:prstDash val="solid"/>
          </a:ln>
          <a:effectLst>
            <a:outerShdw sx="100000" sy="100000" kx="0" ky="0" algn="bl" rotWithShape="0" blurRad="4.44350063271484e+217" dist="1.2695716093470965e+217" dir="7.85649401695751e+254">
              <a:srgbClr val="000000">
                <a:alpha val="1.4000000000000004e+264"/>
              </a:srgbClr>
            </a:outerShdw>
          </a:effectLst>
        </p:spPr>
      </p:sp>
      <p:sp>
        <p:nvSpPr>
          <p:cNvPr id="21" name="Text 18"/>
          <p:cNvSpPr/>
          <p:nvPr/>
        </p:nvSpPr>
        <p:spPr>
          <a:xfrm>
            <a:off x="6016752" y="3227832"/>
            <a:ext cx="5065776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7C3AED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言い換え</a:t>
            </a:r>
            <a:endParaRPr lang="en-US" sz="1300" dirty="0"/>
          </a:p>
        </p:txBody>
      </p:sp>
      <p:sp>
        <p:nvSpPr>
          <p:cNvPr id="22" name="Text 19"/>
          <p:cNvSpPr/>
          <p:nvPr/>
        </p:nvSpPr>
        <p:spPr>
          <a:xfrm>
            <a:off x="6016752" y="3511296"/>
            <a:ext cx="5065776" cy="11521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4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両者とも「農家間の差を捨てて、農家内の変化だけを使う」という同じ仕事をしている。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B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4864"/>
          </a:xfrm>
          <a:prstGeom prst="rect">
            <a:avLst/>
          </a:prstGeom>
          <a:solidFill>
            <a:srgbClr val="0F766E"/>
          </a:solidFill>
          <a:ln w="12700">
            <a:solidFill>
              <a:srgbClr val="0F766E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6464808"/>
            <a:ext cx="38404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計量経済学 I ｜ Lecture 8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9951415" y="164592"/>
            <a:ext cx="1508760" cy="256032"/>
          </a:xfrm>
          <a:prstGeom prst="roundRect">
            <a:avLst>
              <a:gd name="adj" fmla="val 35714"/>
            </a:avLst>
          </a:prstGeom>
          <a:solidFill>
            <a:srgbClr val="0F766E">
              <a:alpha val="12000"/>
            </a:srgbClr>
          </a:solidFill>
          <a:ln w="12700">
            <a:solidFill>
              <a:srgbClr val="0F766E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951415" y="173736"/>
            <a:ext cx="1508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0F766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導入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11533327" y="6455664"/>
            <a:ext cx="292608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310896"/>
            <a:ext cx="8229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450" b="1" dirty="0">
                <a:solidFill>
                  <a:srgbClr val="0F172A"/>
                </a:solidFill>
                <a:latin typeface="Noto Serif CJK JP" pitchFamily="34" charset="0"/>
                <a:ea typeface="Noto Serif CJK JP" pitchFamily="34" charset="-122"/>
                <a:cs typeface="Noto Serif CJK JP" pitchFamily="34" charset="-120"/>
              </a:rPr>
              <a:t>この講義で押さえるポイント</a:t>
            </a:r>
            <a:endParaRPr lang="en-US" sz="2450" dirty="0"/>
          </a:p>
        </p:txBody>
      </p:sp>
      <p:sp>
        <p:nvSpPr>
          <p:cNvPr id="8" name="Text 6"/>
          <p:cNvSpPr/>
          <p:nvPr/>
        </p:nvSpPr>
        <p:spPr>
          <a:xfrm>
            <a:off x="502920" y="694944"/>
            <a:ext cx="85953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b="1" dirty="0">
                <a:solidFill>
                  <a:srgbClr val="0F766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8 の論点を最初に 3 行で固定する。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502920" y="960120"/>
            <a:ext cx="11185855" cy="0"/>
          </a:xfrm>
          <a:prstGeom prst="line">
            <a:avLst/>
          </a:prstGeom>
          <a:noFill/>
          <a:ln w="12700">
            <a:solidFill>
              <a:srgbClr val="CBD5E1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41248" y="1481328"/>
            <a:ext cx="3429000" cy="3611880"/>
          </a:xfrm>
          <a:prstGeom prst="roundRect">
            <a:avLst>
              <a:gd name="adj" fmla="val 3200"/>
            </a:avLst>
          </a:prstGeom>
          <a:solidFill>
            <a:srgbClr val="FFFFFF"/>
          </a:solidFill>
          <a:ln w="12700">
            <a:solidFill>
              <a:srgbClr val="0F766E"/>
            </a:solidFill>
            <a:prstDash val="solid"/>
          </a:ln>
          <a:effectLst>
            <a:outerShdw sx="100000" sy="100000" kx="0" ky="0" algn="bl" rotWithShape="0" blurRad="225806000" dist="64516000" dir="162000000000">
              <a:srgbClr val="000000">
                <a:alpha val="1400000000"/>
              </a:srgbClr>
            </a:outerShdw>
          </a:effectLst>
        </p:spPr>
      </p:sp>
      <p:sp>
        <p:nvSpPr>
          <p:cNvPr id="11" name="Text 9"/>
          <p:cNvSpPr/>
          <p:nvPr/>
        </p:nvSpPr>
        <p:spPr>
          <a:xfrm>
            <a:off x="987552" y="1600200"/>
            <a:ext cx="313639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0F766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Point 1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987552" y="1883664"/>
            <a:ext cx="3136392" cy="31181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固定効果モデルは、観測されないが時間を通じて不変な要因を差し引くための基本ツールである。</a:t>
            </a:r>
            <a:endParaRPr lang="en-US" sz="1350" dirty="0"/>
          </a:p>
        </p:txBody>
      </p:sp>
      <p:sp>
        <p:nvSpPr>
          <p:cNvPr id="13" name="Shape 11"/>
          <p:cNvSpPr/>
          <p:nvPr/>
        </p:nvSpPr>
        <p:spPr>
          <a:xfrm>
            <a:off x="4389120" y="1481328"/>
            <a:ext cx="3429000" cy="3611880"/>
          </a:xfrm>
          <a:prstGeom prst="roundRect">
            <a:avLst>
              <a:gd name="adj" fmla="val 3200"/>
            </a:avLst>
          </a:prstGeom>
          <a:solidFill>
            <a:srgbClr val="FFFFFF"/>
          </a:solidFill>
          <a:ln w="12700">
            <a:solidFill>
              <a:srgbClr val="4C78A8"/>
            </a:solidFill>
            <a:prstDash val="solid"/>
          </a:ln>
          <a:effectLst>
            <a:outerShdw sx="100000" sy="100000" kx="0" ky="0" algn="bl" rotWithShape="0" blurRad="2867736200000" dist="819353200000" dir="9720000000000000">
              <a:srgbClr val="000000">
                <a:alpha val="140000000000000"/>
              </a:srgbClr>
            </a:outerShdw>
          </a:effectLst>
        </p:spPr>
      </p:sp>
      <p:sp>
        <p:nvSpPr>
          <p:cNvPr id="14" name="Text 12"/>
          <p:cNvSpPr/>
          <p:nvPr/>
        </p:nvSpPr>
        <p:spPr>
          <a:xfrm>
            <a:off x="4535424" y="1600200"/>
            <a:ext cx="313639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4C78A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Point 2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4535424" y="1883664"/>
            <a:ext cx="3136392" cy="31181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識別に使うのは個体間の差ではなく、同じ個体の中での変化である。</a:t>
            </a:r>
            <a:endParaRPr lang="en-US" sz="1350" dirty="0"/>
          </a:p>
        </p:txBody>
      </p:sp>
      <p:sp>
        <p:nvSpPr>
          <p:cNvPr id="16" name="Shape 14"/>
          <p:cNvSpPr/>
          <p:nvPr/>
        </p:nvSpPr>
        <p:spPr>
          <a:xfrm>
            <a:off x="7936992" y="1481328"/>
            <a:ext cx="3429000" cy="3611880"/>
          </a:xfrm>
          <a:prstGeom prst="roundRect">
            <a:avLst>
              <a:gd name="adj" fmla="val 3200"/>
            </a:avLst>
          </a:prstGeom>
          <a:solidFill>
            <a:srgbClr val="FFFFFF"/>
          </a:solidFill>
          <a:ln w="12700">
            <a:solidFill>
              <a:srgbClr val="7C3AED"/>
            </a:solidFill>
            <a:prstDash val="solid"/>
          </a:ln>
          <a:effectLst>
            <a:outerShdw sx="100000" sy="100000" kx="0" ky="0" algn="bl" rotWithShape="0" blurRad="36420249740000000" dist="10405785640000000" dir="583200000000000000000">
              <a:srgbClr val="000000">
                <a:alpha val="14000000000000000000"/>
              </a:srgbClr>
            </a:outerShdw>
          </a:effectLst>
        </p:spPr>
      </p:sp>
      <p:sp>
        <p:nvSpPr>
          <p:cNvPr id="17" name="Text 15"/>
          <p:cNvSpPr/>
          <p:nvPr/>
        </p:nvSpPr>
        <p:spPr>
          <a:xfrm>
            <a:off x="8083296" y="1600200"/>
            <a:ext cx="313639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7C3AED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Point 3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8083296" y="1883664"/>
            <a:ext cx="3136392" cy="31181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within 変換・差分回帰・TWFE は、「何を差し引いているか」でまとめると整理しやすい。</a:t>
            </a:r>
            <a:endParaRPr lang="en-US" sz="1350" dirty="0"/>
          </a:p>
        </p:txBody>
      </p:sp>
      <p:sp>
        <p:nvSpPr>
          <p:cNvPr id="19" name="Shape 17"/>
          <p:cNvSpPr/>
          <p:nvPr/>
        </p:nvSpPr>
        <p:spPr>
          <a:xfrm>
            <a:off x="877824" y="5486400"/>
            <a:ext cx="10469880" cy="292608"/>
          </a:xfrm>
          <a:prstGeom prst="roundRect">
            <a:avLst>
              <a:gd name="adj" fmla="val 28125"/>
            </a:avLst>
          </a:prstGeom>
          <a:solidFill>
            <a:srgbClr val="FFFDF8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877824" y="5486400"/>
            <a:ext cx="128016" cy="292608"/>
          </a:xfrm>
          <a:prstGeom prst="rect">
            <a:avLst/>
          </a:prstGeom>
          <a:solidFill>
            <a:srgbClr val="0F766E"/>
          </a:solidFill>
          <a:ln w="12700">
            <a:solidFill>
              <a:srgbClr val="0F766E">
                <a:alpha val="0"/>
              </a:srgbClr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1097280" y="5500116"/>
            <a:ext cx="10177272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2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比較対象を between から within に切り替える、という一本の話として読む。</a:t>
            </a:r>
            <a:endParaRPr lang="en-US" sz="132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AFB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4864"/>
          </a:xfrm>
          <a:prstGeom prst="rect">
            <a:avLst/>
          </a:prstGeom>
          <a:solidFill>
            <a:srgbClr val="4C78A8"/>
          </a:solidFill>
          <a:ln w="12700">
            <a:solidFill>
              <a:srgbClr val="4C78A8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6464808"/>
            <a:ext cx="38404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計量経済学 I ｜ Lecture 8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9951415" y="164592"/>
            <a:ext cx="1508760" cy="256032"/>
          </a:xfrm>
          <a:prstGeom prst="roundRect">
            <a:avLst>
              <a:gd name="adj" fmla="val 35714"/>
            </a:avLst>
          </a:prstGeom>
          <a:solidFill>
            <a:srgbClr val="4C78A8">
              <a:alpha val="12000"/>
            </a:srgbClr>
          </a:solidFill>
          <a:ln w="12700">
            <a:solidFill>
              <a:srgbClr val="4C78A8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951415" y="173736"/>
            <a:ext cx="1508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4C78A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固定効果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11533327" y="6455664"/>
            <a:ext cx="292608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20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310896"/>
            <a:ext cx="8229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450" b="1" dirty="0">
                <a:solidFill>
                  <a:srgbClr val="0F172A"/>
                </a:solidFill>
                <a:latin typeface="Noto Serif CJK JP" pitchFamily="34" charset="0"/>
                <a:ea typeface="Noto Serif CJK JP" pitchFamily="34" charset="-122"/>
                <a:cs typeface="Noto Serif CJK JP" pitchFamily="34" charset="-120"/>
              </a:rPr>
              <a:t>固定効果モデルの識別仮定</a:t>
            </a:r>
            <a:endParaRPr lang="en-US" sz="2450" dirty="0"/>
          </a:p>
        </p:txBody>
      </p:sp>
      <p:sp>
        <p:nvSpPr>
          <p:cNvPr id="8" name="Text 6"/>
          <p:cNvSpPr/>
          <p:nvPr/>
        </p:nvSpPr>
        <p:spPr>
          <a:xfrm>
            <a:off x="502920" y="694944"/>
            <a:ext cx="85953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b="1" dirty="0">
                <a:solidFill>
                  <a:srgbClr val="4C78A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時間不変の omitted variable には強いが、時間変動する交絡は自動では消えない。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502920" y="960120"/>
            <a:ext cx="11185855" cy="0"/>
          </a:xfrm>
          <a:prstGeom prst="line">
            <a:avLst/>
          </a:prstGeom>
          <a:noFill/>
          <a:ln w="12700">
            <a:solidFill>
              <a:srgbClr val="CBD5E1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22960" y="1536192"/>
            <a:ext cx="4754880" cy="1143000"/>
          </a:xfrm>
          <a:prstGeom prst="roundRect">
            <a:avLst>
              <a:gd name="adj" fmla="val 11200"/>
            </a:avLst>
          </a:prstGeom>
          <a:solidFill>
            <a:srgbClr val="FFFFFF"/>
          </a:solidFill>
          <a:ln w="12700">
            <a:solidFill>
              <a:srgbClr val="4C78A8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60120" y="1645920"/>
            <a:ext cx="1280160" cy="237744"/>
          </a:xfrm>
          <a:prstGeom prst="roundRect">
            <a:avLst>
              <a:gd name="adj" fmla="val 38462"/>
            </a:avLst>
          </a:prstGeom>
          <a:solidFill>
            <a:srgbClr val="4C78A8">
              <a:alpha val="12000"/>
            </a:srgbClr>
          </a:solidFill>
          <a:ln w="12700">
            <a:solidFill>
              <a:srgbClr val="4C78A8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60120" y="1655064"/>
            <a:ext cx="12801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4C78A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厳密外生性</a:t>
            </a:r>
            <a:endParaRPr lang="en-US" sz="950" dirty="0"/>
          </a:p>
        </p:txBody>
      </p:sp>
      <p:pic>
        <p:nvPicPr>
          <p:cNvPr id="1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87552" y="2068866"/>
            <a:ext cx="4425696" cy="333683"/>
          </a:xfrm>
          <a:prstGeom prst="rect">
            <a:avLst/>
          </a:prstGeom>
        </p:spPr>
      </p:pic>
      <p:sp>
        <p:nvSpPr>
          <p:cNvPr id="14" name="Shape 11"/>
          <p:cNvSpPr/>
          <p:nvPr/>
        </p:nvSpPr>
        <p:spPr>
          <a:xfrm>
            <a:off x="822960" y="2926080"/>
            <a:ext cx="3291840" cy="2011680"/>
          </a:xfrm>
          <a:prstGeom prst="roundRect">
            <a:avLst>
              <a:gd name="adj" fmla="val 5455"/>
            </a:avLst>
          </a:prstGeom>
          <a:solidFill>
            <a:srgbClr val="FFFFFF"/>
          </a:solidFill>
          <a:ln w="12700">
            <a:solidFill>
              <a:srgbClr val="0F766E"/>
            </a:solidFill>
            <a:prstDash val="solid"/>
          </a:ln>
          <a:effectLst>
            <a:outerShdw sx="100000" sy="100000" kx="0" ky="0" algn="bl" rotWithShape="0" blurRad="5.6432458035478466e+221" dist="1.6123559438708126e+221" dir="4.713896410174506e+259">
              <a:srgbClr val="000000">
                <a:alpha val="1.4000000000000005e+269"/>
              </a:srgbClr>
            </a:outerShdw>
          </a:effectLst>
        </p:spPr>
      </p:sp>
      <p:sp>
        <p:nvSpPr>
          <p:cNvPr id="15" name="Text 12"/>
          <p:cNvSpPr/>
          <p:nvPr/>
        </p:nvSpPr>
        <p:spPr>
          <a:xfrm>
            <a:off x="969264" y="3044952"/>
            <a:ext cx="29992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0F766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消せるもの</a:t>
            </a:r>
            <a:endParaRPr lang="en-US" sz="1300" dirty="0"/>
          </a:p>
        </p:txBody>
      </p:sp>
      <p:sp>
        <p:nvSpPr>
          <p:cNvPr id="16" name="Text 13"/>
          <p:cNvSpPr/>
          <p:nvPr/>
        </p:nvSpPr>
        <p:spPr>
          <a:xfrm>
            <a:off x="969264" y="3364992"/>
            <a:ext cx="3035808" cy="14813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177800" indent="-177800">
              <a:buSzPct val="100000"/>
              <a:buChar char="•"/>
            </a:pPr>
            <a:r>
              <a:rPr lang="en-US" sz="138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土地の質</a:t>
            </a:r>
            <a:endParaRPr lang="en-US" sz="1380" dirty="0"/>
          </a:p>
          <a:p>
            <a:pPr marL="177800" indent="-177800">
              <a:buSzPct val="100000"/>
              <a:buChar char="•"/>
            </a:pPr>
            <a:r>
              <a:rPr lang="en-US" sz="138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固定的な技術力</a:t>
            </a:r>
            <a:endParaRPr lang="en-US" sz="1380" dirty="0"/>
          </a:p>
          <a:p>
            <a:pPr marL="177800" indent="-177800">
              <a:buSzPct val="100000"/>
              <a:buChar char="•"/>
            </a:pPr>
            <a:r>
              <a:rPr lang="en-US" sz="138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変わらない設備差</a:t>
            </a:r>
            <a:endParaRPr lang="en-US" sz="1380" dirty="0"/>
          </a:p>
        </p:txBody>
      </p:sp>
      <p:sp>
        <p:nvSpPr>
          <p:cNvPr id="17" name="Shape 14"/>
          <p:cNvSpPr/>
          <p:nvPr/>
        </p:nvSpPr>
        <p:spPr>
          <a:xfrm>
            <a:off x="4315968" y="2926080"/>
            <a:ext cx="3291840" cy="2011680"/>
          </a:xfrm>
          <a:prstGeom prst="roundRect">
            <a:avLst>
              <a:gd name="adj" fmla="val 5455"/>
            </a:avLst>
          </a:prstGeom>
          <a:solidFill>
            <a:srgbClr val="FFFFFF"/>
          </a:solidFill>
          <a:ln w="12700">
            <a:solidFill>
              <a:srgbClr val="EA580C"/>
            </a:solidFill>
            <a:prstDash val="solid"/>
          </a:ln>
          <a:effectLst>
            <a:outerShdw sx="100000" sy="100000" kx="0" ky="0" algn="bl" rotWithShape="0" blurRad="7.166922170505766e+225" dist="2.047692048715932e+225" dir="2.8283378461047036e+264">
              <a:srgbClr val="000000">
                <a:alpha val="1.4000000000000004e+274"/>
              </a:srgbClr>
            </a:outerShdw>
          </a:effectLst>
        </p:spPr>
      </p:sp>
      <p:sp>
        <p:nvSpPr>
          <p:cNvPr id="18" name="Text 15"/>
          <p:cNvSpPr/>
          <p:nvPr/>
        </p:nvSpPr>
        <p:spPr>
          <a:xfrm>
            <a:off x="4462272" y="3044952"/>
            <a:ext cx="29992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EA580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消せないもの</a:t>
            </a:r>
            <a:endParaRPr lang="en-US" sz="1300" dirty="0"/>
          </a:p>
        </p:txBody>
      </p:sp>
      <p:sp>
        <p:nvSpPr>
          <p:cNvPr id="19" name="Text 16"/>
          <p:cNvSpPr/>
          <p:nvPr/>
        </p:nvSpPr>
        <p:spPr>
          <a:xfrm>
            <a:off x="4462272" y="3364992"/>
            <a:ext cx="3035808" cy="14813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177800" indent="-177800">
              <a:buSzPct val="100000"/>
              <a:buChar char="•"/>
            </a:pPr>
            <a:r>
              <a:rPr lang="en-US" sz="138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異常気象</a:t>
            </a:r>
            <a:endParaRPr lang="en-US" sz="1380" dirty="0"/>
          </a:p>
          <a:p>
            <a:pPr marL="177800" indent="-177800">
              <a:buSzPct val="100000"/>
              <a:buChar char="•"/>
            </a:pPr>
            <a:r>
              <a:rPr lang="en-US" sz="138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その年だけの政策</a:t>
            </a:r>
            <a:endParaRPr lang="en-US" sz="1380" dirty="0"/>
          </a:p>
          <a:p>
            <a:pPr marL="177800" indent="-177800">
              <a:buSzPct val="100000"/>
              <a:buChar char="•"/>
            </a:pPr>
            <a:r>
              <a:rPr lang="en-US" sz="138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時間とともに変わる omitted variable</a:t>
            </a:r>
            <a:endParaRPr lang="en-US" sz="1380" dirty="0"/>
          </a:p>
        </p:txBody>
      </p:sp>
      <p:sp>
        <p:nvSpPr>
          <p:cNvPr id="20" name="Shape 17"/>
          <p:cNvSpPr/>
          <p:nvPr/>
        </p:nvSpPr>
        <p:spPr>
          <a:xfrm>
            <a:off x="7808976" y="2926080"/>
            <a:ext cx="3401568" cy="2011680"/>
          </a:xfrm>
          <a:prstGeom prst="roundRect">
            <a:avLst>
              <a:gd name="adj" fmla="val 5455"/>
            </a:avLst>
          </a:prstGeom>
          <a:solidFill>
            <a:srgbClr val="FFFFFF"/>
          </a:solidFill>
          <a:ln w="12700">
            <a:solidFill>
              <a:srgbClr val="7C3AED"/>
            </a:solidFill>
            <a:prstDash val="solid"/>
          </a:ln>
          <a:effectLst>
            <a:outerShdw sx="100000" sy="100000" kx="0" ky="0" algn="bl" rotWithShape="0" blurRad="9.101991156542323e+229" dist="2.6005689018692335e+229" dir="1.6970027076628222e+269">
              <a:srgbClr val="000000">
                <a:alpha val="1.4000000000000004e+279"/>
              </a:srgbClr>
            </a:outerShdw>
          </a:effectLst>
        </p:spPr>
      </p:sp>
      <p:sp>
        <p:nvSpPr>
          <p:cNvPr id="21" name="Text 18"/>
          <p:cNvSpPr/>
          <p:nvPr/>
        </p:nvSpPr>
        <p:spPr>
          <a:xfrm>
            <a:off x="7955280" y="3044952"/>
            <a:ext cx="31089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7C3AED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教室での読み方</a:t>
            </a:r>
            <a:endParaRPr lang="en-US" sz="1300" dirty="0"/>
          </a:p>
        </p:txBody>
      </p:sp>
      <p:sp>
        <p:nvSpPr>
          <p:cNvPr id="22" name="Text 19"/>
          <p:cNvSpPr/>
          <p:nvPr/>
        </p:nvSpPr>
        <p:spPr>
          <a:xfrm>
            <a:off x="7955280" y="3328416"/>
            <a:ext cx="3108960" cy="15179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37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FE は万能な因果推論装置ではない。何を差し引いて、何がまだ残るのかを毎回言語化する必要がある。</a:t>
            </a:r>
            <a:endParaRPr lang="en-US" sz="137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AFB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4864"/>
          </a:xfrm>
          <a:prstGeom prst="rect">
            <a:avLst/>
          </a:prstGeom>
          <a:solidFill>
            <a:srgbClr val="4C78A8"/>
          </a:solidFill>
          <a:ln w="12700">
            <a:solidFill>
              <a:srgbClr val="4C78A8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6464808"/>
            <a:ext cx="38404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計量経済学 I ｜ Lecture 8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9951415" y="164592"/>
            <a:ext cx="1508760" cy="256032"/>
          </a:xfrm>
          <a:prstGeom prst="roundRect">
            <a:avLst>
              <a:gd name="adj" fmla="val 35714"/>
            </a:avLst>
          </a:prstGeom>
          <a:solidFill>
            <a:srgbClr val="4C78A8">
              <a:alpha val="12000"/>
            </a:srgbClr>
          </a:solidFill>
          <a:ln w="12700">
            <a:solidFill>
              <a:srgbClr val="4C78A8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951415" y="173736"/>
            <a:ext cx="1508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4C78A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固定効果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11533327" y="6455664"/>
            <a:ext cx="292608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21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310896"/>
            <a:ext cx="8229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450" b="1" dirty="0">
                <a:solidFill>
                  <a:srgbClr val="0F172A"/>
                </a:solidFill>
                <a:latin typeface="Noto Serif CJK JP" pitchFamily="34" charset="0"/>
                <a:ea typeface="Noto Serif CJK JP" pitchFamily="34" charset="-122"/>
                <a:cs typeface="Noto Serif CJK JP" pitchFamily="34" charset="-120"/>
              </a:rPr>
              <a:t>肥料の例で fixed effects がやっていること</a:t>
            </a:r>
            <a:endParaRPr lang="en-US" sz="2450" dirty="0"/>
          </a:p>
        </p:txBody>
      </p:sp>
      <p:sp>
        <p:nvSpPr>
          <p:cNvPr id="8" name="Text 6"/>
          <p:cNvSpPr/>
          <p:nvPr/>
        </p:nvSpPr>
        <p:spPr>
          <a:xfrm>
            <a:off x="502920" y="694944"/>
            <a:ext cx="85953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b="1" dirty="0">
                <a:solidFill>
                  <a:srgbClr val="4C78A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between と within で比較対象が切り替わる。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502920" y="960120"/>
            <a:ext cx="11185855" cy="0"/>
          </a:xfrm>
          <a:prstGeom prst="line">
            <a:avLst/>
          </a:prstGeom>
          <a:noFill/>
          <a:ln w="12700">
            <a:solidFill>
              <a:srgbClr val="CBD5E1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22960" y="1481328"/>
            <a:ext cx="5029200" cy="1508760"/>
          </a:xfrm>
          <a:prstGeom prst="roundRect">
            <a:avLst>
              <a:gd name="adj" fmla="val 7273"/>
            </a:avLst>
          </a:prstGeom>
          <a:solidFill>
            <a:srgbClr val="FFFFFF"/>
          </a:solidFill>
          <a:ln w="12700">
            <a:solidFill>
              <a:srgbClr val="EA580C"/>
            </a:solidFill>
            <a:prstDash val="solid"/>
          </a:ln>
          <a:effectLst>
            <a:outerShdw sx="100000" sy="100000" kx="0" ky="0" algn="bl" rotWithShape="0" blurRad="1.155952876880875e+234" dist="3.3027225053739265e+233" dir="1.0182016245976934e+274">
              <a:srgbClr val="000000">
                <a:alpha val="1.4000000000000003e+284"/>
              </a:srgbClr>
            </a:outerShdw>
          </a:effectLst>
        </p:spPr>
      </p:sp>
      <p:sp>
        <p:nvSpPr>
          <p:cNvPr id="11" name="Text 9"/>
          <p:cNvSpPr/>
          <p:nvPr/>
        </p:nvSpPr>
        <p:spPr>
          <a:xfrm>
            <a:off x="969264" y="1600200"/>
            <a:ext cx="473659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EA580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pooled OLS の比較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969264" y="1883664"/>
            <a:ext cx="4736592" cy="101498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4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「農家 A は農家 B より肥料を多く使っている。では収穫量はどうか」という、農家どうしの比較をしてしまう。</a:t>
            </a:r>
            <a:endParaRPr lang="en-US" sz="1400" dirty="0"/>
          </a:p>
        </p:txBody>
      </p:sp>
      <p:sp>
        <p:nvSpPr>
          <p:cNvPr id="13" name="Shape 11"/>
          <p:cNvSpPr/>
          <p:nvPr/>
        </p:nvSpPr>
        <p:spPr>
          <a:xfrm>
            <a:off x="822960" y="3246120"/>
            <a:ext cx="5029200" cy="1508760"/>
          </a:xfrm>
          <a:prstGeom prst="roundRect">
            <a:avLst>
              <a:gd name="adj" fmla="val 7273"/>
            </a:avLst>
          </a:prstGeom>
          <a:solidFill>
            <a:srgbClr val="FFFFFF"/>
          </a:solidFill>
          <a:ln w="12700">
            <a:solidFill>
              <a:srgbClr val="0F766E"/>
            </a:solidFill>
            <a:prstDash val="solid"/>
          </a:ln>
          <a:effectLst>
            <a:outerShdw sx="100000" sy="100000" kx="0" ky="0" algn="bl" rotWithShape="0" blurRad="1.4680601536387112e+238" dist="4.194457581824887e+237" dir="6.10920974758616e+278">
              <a:srgbClr val="000000">
                <a:alpha val="1.4000000000000004e+289"/>
              </a:srgbClr>
            </a:outerShdw>
          </a:effectLst>
        </p:spPr>
      </p:sp>
      <p:sp>
        <p:nvSpPr>
          <p:cNvPr id="14" name="Text 12"/>
          <p:cNvSpPr/>
          <p:nvPr/>
        </p:nvSpPr>
        <p:spPr>
          <a:xfrm>
            <a:off x="969264" y="3364992"/>
            <a:ext cx="473659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0F766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fixed effects の比較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969264" y="3648456"/>
            <a:ext cx="4736592" cy="101498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4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「農家 A が自分の平均より多く肥料を使った月に、収穫量も自分の平均より高いか」を見る。</a:t>
            </a:r>
            <a:endParaRPr lang="en-US" sz="1400" dirty="0"/>
          </a:p>
        </p:txBody>
      </p:sp>
      <p:sp>
        <p:nvSpPr>
          <p:cNvPr id="16" name="Shape 14"/>
          <p:cNvSpPr/>
          <p:nvPr/>
        </p:nvSpPr>
        <p:spPr>
          <a:xfrm>
            <a:off x="6172200" y="1481328"/>
            <a:ext cx="5029200" cy="3273552"/>
          </a:xfrm>
          <a:prstGeom prst="roundRect">
            <a:avLst>
              <a:gd name="adj" fmla="val 3352"/>
            </a:avLst>
          </a:prstGeom>
          <a:solidFill>
            <a:srgbClr val="FFFFFF"/>
          </a:solidFill>
          <a:ln w="12700">
            <a:solidFill>
              <a:srgbClr val="4C78A8"/>
            </a:solidFill>
            <a:prstDash val="solid"/>
          </a:ln>
          <a:effectLst>
            <a:outerShdw sx="100000" sy="100000" kx="0" ky="0" algn="bl" rotWithShape="0" blurRad="1.864436395121163e+242" dist="5.3269611289176067e+241" dir="3.6655258485516963e+283">
              <a:srgbClr val="000000">
                <a:alpha val="1.4000000000000005e+294"/>
              </a:srgbClr>
            </a:outerShdw>
          </a:effectLst>
        </p:spPr>
      </p:sp>
      <p:sp>
        <p:nvSpPr>
          <p:cNvPr id="17" name="Text 15"/>
          <p:cNvSpPr/>
          <p:nvPr/>
        </p:nvSpPr>
        <p:spPr>
          <a:xfrm>
            <a:off x="6318504" y="1600200"/>
            <a:ext cx="473659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4C78A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だから結論は真逆になりうる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6318504" y="1920240"/>
            <a:ext cx="4773168" cy="2743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177800" indent="-177800">
              <a:buSzPct val="100000"/>
              <a:buChar char="•"/>
            </a:pPr>
            <a:r>
              <a:rPr lang="en-US" sz="14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全体の散布図では負の相関が見える。</a:t>
            </a:r>
            <a:endParaRPr lang="en-US" sz="1400" dirty="0"/>
          </a:p>
          <a:p>
            <a:pPr marL="177800" indent="-177800">
              <a:buSzPct val="100000"/>
              <a:buChar char="•"/>
            </a:pPr>
            <a:r>
              <a:rPr lang="en-US" sz="14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しかし within の比較では正の効果が出る。</a:t>
            </a:r>
            <a:endParaRPr lang="en-US" sz="1400" dirty="0"/>
          </a:p>
          <a:p>
            <a:pPr marL="177800" indent="-177800">
              <a:buSzPct val="100000"/>
              <a:buChar char="•"/>
            </a:pPr>
            <a:r>
              <a:rPr lang="en-US" sz="14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これは矛盾ではなく、使っている variation が違うからである。</a:t>
            </a:r>
            <a:endParaRPr lang="en-US" sz="1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AFB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4864"/>
          </a:xfrm>
          <a:prstGeom prst="rect">
            <a:avLst/>
          </a:prstGeom>
          <a:solidFill>
            <a:srgbClr val="4C78A8"/>
          </a:solidFill>
          <a:ln w="12700">
            <a:solidFill>
              <a:srgbClr val="4C78A8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6464808"/>
            <a:ext cx="38404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計量経済学 I ｜ Lecture 8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9951415" y="164592"/>
            <a:ext cx="1508760" cy="256032"/>
          </a:xfrm>
          <a:prstGeom prst="roundRect">
            <a:avLst>
              <a:gd name="adj" fmla="val 35714"/>
            </a:avLst>
          </a:prstGeom>
          <a:solidFill>
            <a:srgbClr val="4C78A8">
              <a:alpha val="12000"/>
            </a:srgbClr>
          </a:solidFill>
          <a:ln w="12700">
            <a:solidFill>
              <a:srgbClr val="4C78A8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951415" y="173736"/>
            <a:ext cx="1508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4C78A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固定効果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11533327" y="6455664"/>
            <a:ext cx="292608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22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310896"/>
            <a:ext cx="8229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450" b="1" dirty="0">
                <a:solidFill>
                  <a:srgbClr val="0F172A"/>
                </a:solidFill>
                <a:latin typeface="Noto Serif CJK JP" pitchFamily="34" charset="0"/>
                <a:ea typeface="Noto Serif CJK JP" pitchFamily="34" charset="-122"/>
                <a:cs typeface="Noto Serif CJK JP" pitchFamily="34" charset="-120"/>
              </a:rPr>
              <a:t>固定効果の強みと限界</a:t>
            </a:r>
            <a:endParaRPr lang="en-US" sz="2450" dirty="0"/>
          </a:p>
        </p:txBody>
      </p:sp>
      <p:sp>
        <p:nvSpPr>
          <p:cNvPr id="8" name="Text 6"/>
          <p:cNvSpPr/>
          <p:nvPr/>
        </p:nvSpPr>
        <p:spPr>
          <a:xfrm>
            <a:off x="502920" y="694944"/>
            <a:ext cx="85953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b="1" dirty="0">
                <a:solidFill>
                  <a:srgbClr val="4C78A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使える問題設定と、使った瞬間に失うものを同時に見る。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502920" y="960120"/>
            <a:ext cx="11185855" cy="0"/>
          </a:xfrm>
          <a:prstGeom prst="line">
            <a:avLst/>
          </a:prstGeom>
          <a:noFill/>
          <a:ln w="12700">
            <a:solidFill>
              <a:srgbClr val="CBD5E1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41248" y="1481328"/>
            <a:ext cx="4937760" cy="1600200"/>
          </a:xfrm>
          <a:prstGeom prst="roundRect">
            <a:avLst>
              <a:gd name="adj" fmla="val 6857"/>
            </a:avLst>
          </a:prstGeom>
          <a:solidFill>
            <a:srgbClr val="FFFFFF"/>
          </a:solidFill>
          <a:ln w="12700">
            <a:solidFill>
              <a:srgbClr val="0F766E"/>
            </a:solidFill>
            <a:prstDash val="solid"/>
          </a:ln>
          <a:effectLst>
            <a:outerShdw sx="100000" sy="100000" kx="0" ky="0" algn="bl" rotWithShape="0" blurRad="2.3678342218038773e+246" dist="6.765240633725361e+245" dir="2.1993155091310177e+288">
              <a:srgbClr val="000000">
                <a:alpha val="1.4000000000000004e+299"/>
              </a:srgbClr>
            </a:outerShdw>
          </a:effectLst>
        </p:spPr>
      </p:sp>
      <p:sp>
        <p:nvSpPr>
          <p:cNvPr id="11" name="Text 9"/>
          <p:cNvSpPr/>
          <p:nvPr/>
        </p:nvSpPr>
        <p:spPr>
          <a:xfrm>
            <a:off x="987552" y="1600200"/>
            <a:ext cx="464515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0F766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強み 1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987552" y="1883664"/>
            <a:ext cx="4645152" cy="110642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4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時間不変の omitted variable を差し引ける。</a:t>
            </a:r>
            <a:endParaRPr lang="en-US" sz="1400" dirty="0"/>
          </a:p>
        </p:txBody>
      </p:sp>
      <p:sp>
        <p:nvSpPr>
          <p:cNvPr id="13" name="Shape 11"/>
          <p:cNvSpPr/>
          <p:nvPr/>
        </p:nvSpPr>
        <p:spPr>
          <a:xfrm>
            <a:off x="6419088" y="1481328"/>
            <a:ext cx="4937760" cy="1600200"/>
          </a:xfrm>
          <a:prstGeom prst="roundRect">
            <a:avLst>
              <a:gd name="adj" fmla="val 6857"/>
            </a:avLst>
          </a:prstGeom>
          <a:solidFill>
            <a:srgbClr val="FFFFFF"/>
          </a:solidFill>
          <a:ln w="12700">
            <a:solidFill>
              <a:srgbClr val="4C78A8"/>
            </a:solidFill>
            <a:prstDash val="solid"/>
          </a:ln>
          <a:effectLst>
            <a:outerShdw sx="100000" sy="100000" kx="0" ky="0" algn="bl" rotWithShape="0" blurRad="3.007149461690924e+250" dist="8.591855604831208e+249" dir="1.3195893054786106e+293">
              <a:srgbClr val="000000">
                <a:alpha val="1.4000000000000003e+304"/>
              </a:srgbClr>
            </a:outerShdw>
          </a:effectLst>
        </p:spPr>
      </p:sp>
      <p:sp>
        <p:nvSpPr>
          <p:cNvPr id="14" name="Text 12"/>
          <p:cNvSpPr/>
          <p:nvPr/>
        </p:nvSpPr>
        <p:spPr>
          <a:xfrm>
            <a:off x="6565392" y="1600200"/>
            <a:ext cx="464515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4C78A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強み 2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6565392" y="1883664"/>
            <a:ext cx="4645152" cy="110642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4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因果効果を within の言葉で解釈しやすい。</a:t>
            </a:r>
            <a:endParaRPr lang="en-US" sz="1400" dirty="0"/>
          </a:p>
        </p:txBody>
      </p:sp>
      <p:sp>
        <p:nvSpPr>
          <p:cNvPr id="16" name="Shape 14"/>
          <p:cNvSpPr/>
          <p:nvPr/>
        </p:nvSpPr>
        <p:spPr>
          <a:xfrm>
            <a:off x="841248" y="3447288"/>
            <a:ext cx="4937760" cy="1600200"/>
          </a:xfrm>
          <a:prstGeom prst="roundRect">
            <a:avLst>
              <a:gd name="adj" fmla="val 6857"/>
            </a:avLst>
          </a:prstGeom>
          <a:solidFill>
            <a:srgbClr val="FFFFFF"/>
          </a:solidFill>
          <a:ln w="12700">
            <a:solidFill>
              <a:srgbClr val="EA580C"/>
            </a:solidFill>
            <a:prstDash val="solid"/>
          </a:ln>
          <a:effectLst>
            <a:outerShdw sx="100000" sy="100000" kx="0" ky="0" algn="bl" rotWithShape="0" blurRad="3.819079816347474e+254" dist="1.0911656618135634e+254" dir="7.917535832871664e+297">
              <a:srgbClr val="000000">
                <a:alpha val="Infinity"/>
              </a:srgbClr>
            </a:outerShdw>
          </a:effectLst>
        </p:spPr>
      </p:sp>
      <p:sp>
        <p:nvSpPr>
          <p:cNvPr id="17" name="Text 15"/>
          <p:cNvSpPr/>
          <p:nvPr/>
        </p:nvSpPr>
        <p:spPr>
          <a:xfrm>
            <a:off x="987552" y="3566160"/>
            <a:ext cx="464515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EA580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限界 1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987552" y="3849624"/>
            <a:ext cx="4645152" cy="110642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4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時間不変の説明変数そのものは推定できない。</a:t>
            </a:r>
            <a:endParaRPr lang="en-US" sz="1400" dirty="0"/>
          </a:p>
        </p:txBody>
      </p:sp>
      <p:sp>
        <p:nvSpPr>
          <p:cNvPr id="19" name="Shape 17"/>
          <p:cNvSpPr/>
          <p:nvPr/>
        </p:nvSpPr>
        <p:spPr>
          <a:xfrm>
            <a:off x="6419088" y="3447288"/>
            <a:ext cx="4937760" cy="1600200"/>
          </a:xfrm>
          <a:prstGeom prst="roundRect">
            <a:avLst>
              <a:gd name="adj" fmla="val 6857"/>
            </a:avLst>
          </a:prstGeom>
          <a:solidFill>
            <a:srgbClr val="FFFFFF"/>
          </a:solidFill>
          <a:ln w="12700">
            <a:solidFill>
              <a:srgbClr val="7C3AED"/>
            </a:solidFill>
            <a:prstDash val="solid"/>
          </a:ln>
          <a:effectLst>
            <a:outerShdw sx="100000" sy="100000" kx="0" ky="0" algn="bl" rotWithShape="0" blurRad="4.850231366761292e+258" dist="1.3857803905032255e+258" dir="4.750521499722998e+302">
              <a:srgbClr val="000000">
                <a:alpha val="Infinity"/>
              </a:srgbClr>
            </a:outerShdw>
          </a:effectLst>
        </p:spPr>
      </p:sp>
      <p:sp>
        <p:nvSpPr>
          <p:cNvPr id="20" name="Text 18"/>
          <p:cNvSpPr/>
          <p:nvPr/>
        </p:nvSpPr>
        <p:spPr>
          <a:xfrm>
            <a:off x="6565392" y="3566160"/>
            <a:ext cx="464515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7C3AED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限界 2</a:t>
            </a:r>
            <a:endParaRPr lang="en-US" sz="1300" dirty="0"/>
          </a:p>
        </p:txBody>
      </p:sp>
      <p:sp>
        <p:nvSpPr>
          <p:cNvPr id="21" name="Text 19"/>
          <p:cNvSpPr/>
          <p:nvPr/>
        </p:nvSpPr>
        <p:spPr>
          <a:xfrm>
            <a:off x="6565392" y="3849624"/>
            <a:ext cx="4645152" cy="110642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4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時間変動する交絡や測定誤差には別の注意が必要。</a:t>
            </a:r>
            <a:endParaRPr lang="en-US" sz="1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FF4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4864"/>
          </a:xfrm>
          <a:prstGeom prst="rect">
            <a:avLst/>
          </a:prstGeom>
          <a:solidFill>
            <a:srgbClr val="EA580C"/>
          </a:solidFill>
          <a:ln w="12700">
            <a:solidFill>
              <a:srgbClr val="EA580C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6464808"/>
            <a:ext cx="38404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計量経済学 I ｜ Lecture 8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9951415" y="164592"/>
            <a:ext cx="1508760" cy="256032"/>
          </a:xfrm>
          <a:prstGeom prst="roundRect">
            <a:avLst>
              <a:gd name="adj" fmla="val 35714"/>
            </a:avLst>
          </a:prstGeom>
          <a:solidFill>
            <a:srgbClr val="EA580C">
              <a:alpha val="12000"/>
            </a:srgbClr>
          </a:solidFill>
          <a:ln w="12700">
            <a:solidFill>
              <a:srgbClr val="EA580C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951415" y="173736"/>
            <a:ext cx="1508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EA580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シミュレーション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11533327" y="6455664"/>
            <a:ext cx="292608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23</a:t>
            </a:r>
            <a:endParaRPr lang="en-US" sz="900" dirty="0"/>
          </a:p>
        </p:txBody>
      </p:sp>
      <p:sp>
        <p:nvSpPr>
          <p:cNvPr id="7" name="Shape 5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4EC"/>
          </a:solidFill>
          <a:ln w="12700">
            <a:solidFill>
              <a:srgbClr val="FFF4EC">
                <a:alpha val="0"/>
              </a:srgbClr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786384" y="676656"/>
            <a:ext cx="14630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8</a:t>
            </a:r>
            <a:endParaRPr lang="en-US" sz="1500" dirty="0"/>
          </a:p>
        </p:txBody>
      </p:sp>
      <p:sp>
        <p:nvSpPr>
          <p:cNvPr id="9" name="Shape 7"/>
          <p:cNvSpPr/>
          <p:nvPr/>
        </p:nvSpPr>
        <p:spPr>
          <a:xfrm>
            <a:off x="0" y="0"/>
            <a:ext cx="6629400" cy="6858000"/>
          </a:xfrm>
          <a:prstGeom prst="rect">
            <a:avLst/>
          </a:prstGeom>
          <a:solidFill>
            <a:srgbClr val="0C2845"/>
          </a:solidFill>
          <a:ln w="12700">
            <a:solidFill>
              <a:srgbClr val="0C2845">
                <a:alpha val="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EA580C"/>
          </a:solidFill>
          <a:ln w="12700">
            <a:solidFill>
              <a:srgbClr val="EA580C">
                <a:alpha val="0"/>
              </a:srgbClr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786384" y="676656"/>
            <a:ext cx="14630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8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786384" y="1115568"/>
            <a:ext cx="54864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700" b="1" dirty="0">
                <a:solidFill>
                  <a:srgbClr val="FFFFFF"/>
                </a:solidFill>
                <a:latin typeface="Noto Serif CJK JP" pitchFamily="34" charset="0"/>
                <a:ea typeface="Noto Serif CJK JP" pitchFamily="34" charset="-122"/>
                <a:cs typeface="Noto Serif CJK JP" pitchFamily="34" charset="-120"/>
              </a:rPr>
              <a:t>シミュレーションで</a:t>
            </a:r>
            <a:endParaRPr lang="en-US" sz="2700" dirty="0"/>
          </a:p>
          <a:p>
            <a:pPr indent="0" marL="0">
              <a:buNone/>
            </a:pPr>
            <a:r>
              <a:rPr lang="en-US" sz="2700" b="1" dirty="0">
                <a:solidFill>
                  <a:srgbClr val="FFFFFF"/>
                </a:solidFill>
                <a:latin typeface="Noto Serif CJK JP" pitchFamily="34" charset="0"/>
                <a:ea typeface="Noto Serif CJK JP" pitchFamily="34" charset="-122"/>
                <a:cs typeface="Noto Serif CJK JP" pitchFamily="34" charset="-120"/>
              </a:rPr>
              <a:t>fixed effects を数値で確かめる</a:t>
            </a:r>
            <a:endParaRPr lang="en-US" sz="2700" dirty="0"/>
          </a:p>
        </p:txBody>
      </p:sp>
      <p:sp>
        <p:nvSpPr>
          <p:cNvPr id="13" name="Shape 11"/>
          <p:cNvSpPr/>
          <p:nvPr/>
        </p:nvSpPr>
        <p:spPr>
          <a:xfrm>
            <a:off x="804672" y="1847088"/>
            <a:ext cx="1554480" cy="0"/>
          </a:xfrm>
          <a:prstGeom prst="line">
            <a:avLst/>
          </a:prstGeom>
          <a:noFill/>
          <a:ln w="12700">
            <a:solidFill>
              <a:srgbClr val="EA580C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804672" y="2029968"/>
            <a:ext cx="562356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550" dirty="0">
                <a:solidFill>
                  <a:srgbClr val="E2E8F0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同じ DGP で pooled OLS と FE を並べると、何を回収しているかがはっきり見える。</a:t>
            </a:r>
            <a:endParaRPr lang="en-US" sz="1550" dirty="0"/>
          </a:p>
        </p:txBody>
      </p:sp>
      <p:sp>
        <p:nvSpPr>
          <p:cNvPr id="15" name="Shape 13"/>
          <p:cNvSpPr/>
          <p:nvPr/>
        </p:nvSpPr>
        <p:spPr>
          <a:xfrm>
            <a:off x="7388352" y="1078992"/>
            <a:ext cx="3977640" cy="4434840"/>
          </a:xfrm>
          <a:prstGeom prst="roundRect">
            <a:avLst>
              <a:gd name="adj" fmla="val 3678"/>
            </a:avLst>
          </a:prstGeom>
          <a:solidFill>
            <a:srgbClr val="FFFFFF"/>
          </a:solidFill>
          <a:ln w="12700">
            <a:solidFill>
              <a:srgbClr val="EA580C"/>
            </a:solidFill>
            <a:prstDash val="solid"/>
          </a:ln>
          <a:effectLst>
            <a:outerShdw sx="100000" sy="100000" kx="0" ky="0" algn="bl" rotWithShape="0" blurRad="6.159793835786841e+262" dist="1.7599410959390965e+262" dir="2.850312899833799e+307">
              <a:srgbClr val="000000">
                <a:alpha val="Infinity"/>
              </a:srgbClr>
            </a:outerShdw>
          </a:effectLst>
        </p:spPr>
      </p:sp>
      <p:sp>
        <p:nvSpPr>
          <p:cNvPr id="16" name="Text 14"/>
          <p:cNvSpPr/>
          <p:nvPr/>
        </p:nvSpPr>
        <p:spPr>
          <a:xfrm>
            <a:off x="7552944" y="1188720"/>
            <a:ext cx="33832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EA580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この部で押さえること</a:t>
            </a:r>
            <a:endParaRPr lang="en-US" sz="1300" dirty="0"/>
          </a:p>
        </p:txBody>
      </p:sp>
      <p:sp>
        <p:nvSpPr>
          <p:cNvPr id="17" name="Shape 15"/>
          <p:cNvSpPr/>
          <p:nvPr/>
        </p:nvSpPr>
        <p:spPr>
          <a:xfrm>
            <a:off x="7543800" y="1682496"/>
            <a:ext cx="384048" cy="256032"/>
          </a:xfrm>
          <a:prstGeom prst="roundRect">
            <a:avLst>
              <a:gd name="adj" fmla="val 35714"/>
            </a:avLst>
          </a:prstGeom>
          <a:solidFill>
            <a:srgbClr val="EA580C"/>
          </a:solidFill>
          <a:ln w="12700">
            <a:solidFill>
              <a:srgbClr val="EA580C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7543800" y="1691640"/>
            <a:ext cx="38404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</a:t>
            </a:r>
            <a:endParaRPr lang="en-US" sz="1050" dirty="0"/>
          </a:p>
        </p:txBody>
      </p:sp>
      <p:sp>
        <p:nvSpPr>
          <p:cNvPr id="19" name="Text 17"/>
          <p:cNvSpPr/>
          <p:nvPr/>
        </p:nvSpPr>
        <p:spPr>
          <a:xfrm>
            <a:off x="8065008" y="1627632"/>
            <a:ext cx="29718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50" b="1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土地の質が交絡をつくる</a:t>
            </a:r>
            <a:endParaRPr lang="en-US" sz="1750" dirty="0"/>
          </a:p>
        </p:txBody>
      </p:sp>
      <p:sp>
        <p:nvSpPr>
          <p:cNvPr id="20" name="Shape 18"/>
          <p:cNvSpPr/>
          <p:nvPr/>
        </p:nvSpPr>
        <p:spPr>
          <a:xfrm>
            <a:off x="7543800" y="2560320"/>
            <a:ext cx="384048" cy="256032"/>
          </a:xfrm>
          <a:prstGeom prst="roundRect">
            <a:avLst>
              <a:gd name="adj" fmla="val 35714"/>
            </a:avLst>
          </a:prstGeom>
          <a:solidFill>
            <a:srgbClr val="EA580C"/>
          </a:solidFill>
          <a:ln w="12700">
            <a:solidFill>
              <a:srgbClr val="EA580C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7543800" y="2569464"/>
            <a:ext cx="38404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</a:t>
            </a:r>
            <a:endParaRPr lang="en-US" sz="1050" dirty="0"/>
          </a:p>
        </p:txBody>
      </p:sp>
      <p:sp>
        <p:nvSpPr>
          <p:cNvPr id="22" name="Text 20"/>
          <p:cNvSpPr/>
          <p:nvPr/>
        </p:nvSpPr>
        <p:spPr>
          <a:xfrm>
            <a:off x="8065008" y="2505456"/>
            <a:ext cx="29718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5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pooled OLS は符号を外す</a:t>
            </a:r>
            <a:endParaRPr lang="en-US" sz="1750" dirty="0"/>
          </a:p>
        </p:txBody>
      </p:sp>
      <p:sp>
        <p:nvSpPr>
          <p:cNvPr id="23" name="Shape 21"/>
          <p:cNvSpPr/>
          <p:nvPr/>
        </p:nvSpPr>
        <p:spPr>
          <a:xfrm>
            <a:off x="7543800" y="3438144"/>
            <a:ext cx="384048" cy="256032"/>
          </a:xfrm>
          <a:prstGeom prst="roundRect">
            <a:avLst>
              <a:gd name="adj" fmla="val 35714"/>
            </a:avLst>
          </a:prstGeom>
          <a:solidFill>
            <a:srgbClr val="EA580C"/>
          </a:solidFill>
          <a:ln w="12700">
            <a:solidFill>
              <a:srgbClr val="EA580C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7543800" y="3447288"/>
            <a:ext cx="38404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3</a:t>
            </a:r>
            <a:endParaRPr lang="en-US" sz="1050" dirty="0"/>
          </a:p>
        </p:txBody>
      </p:sp>
      <p:sp>
        <p:nvSpPr>
          <p:cNvPr id="25" name="Text 23"/>
          <p:cNvSpPr/>
          <p:nvPr/>
        </p:nvSpPr>
        <p:spPr>
          <a:xfrm>
            <a:off x="8065008" y="3383280"/>
            <a:ext cx="29718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5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FE は within だけを使って正の効果を回復する</a:t>
            </a:r>
            <a:endParaRPr lang="en-US" sz="175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AFB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4864"/>
          </a:xfrm>
          <a:prstGeom prst="rect">
            <a:avLst/>
          </a:prstGeom>
          <a:solidFill>
            <a:srgbClr val="EA580C"/>
          </a:solidFill>
          <a:ln w="12700">
            <a:solidFill>
              <a:srgbClr val="EA580C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6464808"/>
            <a:ext cx="38404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計量経済学 I ｜ Lecture 8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9951415" y="164592"/>
            <a:ext cx="1508760" cy="256032"/>
          </a:xfrm>
          <a:prstGeom prst="roundRect">
            <a:avLst>
              <a:gd name="adj" fmla="val 35714"/>
            </a:avLst>
          </a:prstGeom>
          <a:solidFill>
            <a:srgbClr val="EA580C">
              <a:alpha val="12000"/>
            </a:srgbClr>
          </a:solidFill>
          <a:ln w="12700">
            <a:solidFill>
              <a:srgbClr val="EA580C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951415" y="173736"/>
            <a:ext cx="1508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EA580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シミュレーション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11533327" y="6455664"/>
            <a:ext cx="292608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24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310896"/>
            <a:ext cx="8229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450" b="1" dirty="0">
                <a:solidFill>
                  <a:srgbClr val="0F172A"/>
                </a:solidFill>
                <a:latin typeface="Noto Serif CJK JP" pitchFamily="34" charset="0"/>
                <a:ea typeface="Noto Serif CJK JP" pitchFamily="34" charset="-122"/>
                <a:cs typeface="Noto Serif CJK JP" pitchFamily="34" charset="-120"/>
              </a:rPr>
              <a:t>シミュレーションの設計</a:t>
            </a:r>
            <a:endParaRPr lang="en-US" sz="2450" dirty="0"/>
          </a:p>
        </p:txBody>
      </p:sp>
      <p:sp>
        <p:nvSpPr>
          <p:cNvPr id="8" name="Text 6"/>
          <p:cNvSpPr/>
          <p:nvPr/>
        </p:nvSpPr>
        <p:spPr>
          <a:xfrm>
            <a:off x="502920" y="694944"/>
            <a:ext cx="85953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b="1" dirty="0">
                <a:solidFill>
                  <a:srgbClr val="EA580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交絡の向きをはっきり埋め込んだ DGP を作る。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502920" y="960120"/>
            <a:ext cx="11185855" cy="0"/>
          </a:xfrm>
          <a:prstGeom prst="line">
            <a:avLst/>
          </a:prstGeom>
          <a:noFill/>
          <a:ln w="12700">
            <a:solidFill>
              <a:srgbClr val="CBD5E1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04672" y="1463040"/>
            <a:ext cx="5120640" cy="4160520"/>
          </a:xfrm>
          <a:prstGeom prst="roundRect">
            <a:avLst>
              <a:gd name="adj" fmla="val 3516"/>
            </a:avLst>
          </a:prstGeom>
          <a:solidFill>
            <a:srgbClr val="FFFFFF"/>
          </a:solidFill>
          <a:ln w="12700">
            <a:solidFill>
              <a:srgbClr val="EA580C"/>
            </a:solidFill>
            <a:prstDash val="solid"/>
          </a:ln>
          <a:effectLst>
            <a:outerShdw sx="100000" sy="100000" kx="0" ky="0" algn="bl" rotWithShape="0" blurRad="7.822938171449287e+266" dist="2.2351251918426525e+266" dir="Infinity">
              <a:srgbClr val="000000">
                <a:alpha val="Infinity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914400" y="1572768"/>
            <a:ext cx="1920240" cy="219456"/>
          </a:xfrm>
          <a:prstGeom prst="roundRect">
            <a:avLst>
              <a:gd name="adj" fmla="val 41667"/>
            </a:avLst>
          </a:prstGeom>
          <a:solidFill>
            <a:srgbClr val="EA580C">
              <a:alpha val="12000"/>
            </a:srgbClr>
          </a:solidFill>
          <a:ln w="12700">
            <a:solidFill>
              <a:srgbClr val="EA580C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14400" y="1581912"/>
            <a:ext cx="19202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EA580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DGP</a:t>
            </a:r>
            <a:endParaRPr lang="en-US" sz="950" dirty="0"/>
          </a:p>
        </p:txBody>
      </p:sp>
      <p:pic>
        <p:nvPicPr>
          <p:cNvPr id="1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69264" y="2511743"/>
            <a:ext cx="4791456" cy="2245995"/>
          </a:xfrm>
          <a:prstGeom prst="rect">
            <a:avLst/>
          </a:prstGeom>
        </p:spPr>
      </p:pic>
      <p:sp>
        <p:nvSpPr>
          <p:cNvPr id="14" name="Shape 11"/>
          <p:cNvSpPr/>
          <p:nvPr/>
        </p:nvSpPr>
        <p:spPr>
          <a:xfrm>
            <a:off x="6199632" y="1600200"/>
            <a:ext cx="5029200" cy="1097280"/>
          </a:xfrm>
          <a:prstGeom prst="roundRect">
            <a:avLst>
              <a:gd name="adj" fmla="val 11667"/>
            </a:avLst>
          </a:prstGeom>
          <a:solidFill>
            <a:srgbClr val="FFFFFF"/>
          </a:solidFill>
          <a:ln w="12700">
            <a:solidFill>
              <a:srgbClr val="4C78A8"/>
            </a:solidFill>
            <a:prstDash val="solid"/>
          </a:ln>
        </p:spPr>
      </p:sp>
      <p:sp>
        <p:nvSpPr>
          <p:cNvPr id="15" name="Shape 12"/>
          <p:cNvSpPr/>
          <p:nvPr/>
        </p:nvSpPr>
        <p:spPr>
          <a:xfrm>
            <a:off x="6336792" y="1709928"/>
            <a:ext cx="1280160" cy="237744"/>
          </a:xfrm>
          <a:prstGeom prst="roundRect">
            <a:avLst>
              <a:gd name="adj" fmla="val 38462"/>
            </a:avLst>
          </a:prstGeom>
          <a:solidFill>
            <a:srgbClr val="4C78A8">
              <a:alpha val="12000"/>
            </a:srgbClr>
          </a:solidFill>
          <a:ln w="12700">
            <a:solidFill>
              <a:srgbClr val="4C78A8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6336792" y="1719072"/>
            <a:ext cx="12801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4C78A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投入量</a:t>
            </a:r>
            <a:endParaRPr lang="en-US" sz="950" dirty="0"/>
          </a:p>
        </p:txBody>
      </p:sp>
      <p:pic>
        <p:nvPicPr>
          <p:cNvPr id="17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64224" y="2058251"/>
            <a:ext cx="4700016" cy="437211"/>
          </a:xfrm>
          <a:prstGeom prst="rect">
            <a:avLst/>
          </a:prstGeom>
        </p:spPr>
      </p:pic>
      <p:sp>
        <p:nvSpPr>
          <p:cNvPr id="18" name="Shape 14"/>
          <p:cNvSpPr/>
          <p:nvPr/>
        </p:nvSpPr>
        <p:spPr>
          <a:xfrm>
            <a:off x="6199632" y="2880360"/>
            <a:ext cx="5029200" cy="1097280"/>
          </a:xfrm>
          <a:prstGeom prst="roundRect">
            <a:avLst>
              <a:gd name="adj" fmla="val 11667"/>
            </a:avLst>
          </a:prstGeom>
          <a:solidFill>
            <a:srgbClr val="FFFFFF"/>
          </a:solidFill>
          <a:ln w="12700">
            <a:solidFill>
              <a:srgbClr val="0F766E"/>
            </a:solidFill>
            <a:prstDash val="solid"/>
          </a:ln>
        </p:spPr>
      </p:sp>
      <p:sp>
        <p:nvSpPr>
          <p:cNvPr id="19" name="Shape 15"/>
          <p:cNvSpPr/>
          <p:nvPr/>
        </p:nvSpPr>
        <p:spPr>
          <a:xfrm>
            <a:off x="6336792" y="2990088"/>
            <a:ext cx="1280160" cy="237744"/>
          </a:xfrm>
          <a:prstGeom prst="roundRect">
            <a:avLst>
              <a:gd name="adj" fmla="val 38462"/>
            </a:avLst>
          </a:prstGeom>
          <a:solidFill>
            <a:srgbClr val="0F766E">
              <a:alpha val="12000"/>
            </a:srgbClr>
          </a:solidFill>
          <a:ln w="12700">
            <a:solidFill>
              <a:srgbClr val="0F766E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6336792" y="2999232"/>
            <a:ext cx="12801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0F766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収穫量</a:t>
            </a:r>
            <a:endParaRPr lang="en-US" sz="950" dirty="0"/>
          </a:p>
        </p:txBody>
      </p:sp>
      <p:pic>
        <p:nvPicPr>
          <p:cNvPr id="21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4224" y="3357265"/>
            <a:ext cx="4700016" cy="399501"/>
          </a:xfrm>
          <a:prstGeom prst="rect">
            <a:avLst/>
          </a:prstGeom>
        </p:spPr>
      </p:pic>
      <p:sp>
        <p:nvSpPr>
          <p:cNvPr id="22" name="Shape 17"/>
          <p:cNvSpPr/>
          <p:nvPr/>
        </p:nvSpPr>
        <p:spPr>
          <a:xfrm>
            <a:off x="6199632" y="4224528"/>
            <a:ext cx="5029200" cy="868680"/>
          </a:xfrm>
          <a:prstGeom prst="roundRect">
            <a:avLst>
              <a:gd name="adj" fmla="val 12632"/>
            </a:avLst>
          </a:prstGeom>
          <a:solidFill>
            <a:srgbClr val="FFFFFF"/>
          </a:solidFill>
          <a:ln w="12700">
            <a:solidFill>
              <a:srgbClr val="EA580C"/>
            </a:solidFill>
            <a:prstDash val="solid"/>
          </a:ln>
          <a:effectLst>
            <a:outerShdw sx="100000" sy="100000" kx="0" ky="0" algn="bl" rotWithShape="0" blurRad="9.935131477740594e+270" dist="2.838608993640169e+270" dir="Infinity">
              <a:srgbClr val="000000">
                <a:alpha val="Infinity"/>
              </a:srgbClr>
            </a:outerShdw>
          </a:effectLst>
        </p:spPr>
      </p:sp>
      <p:sp>
        <p:nvSpPr>
          <p:cNvPr id="23" name="Text 18"/>
          <p:cNvSpPr/>
          <p:nvPr/>
        </p:nvSpPr>
        <p:spPr>
          <a:xfrm>
            <a:off x="6345936" y="4343400"/>
            <a:ext cx="473659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EA580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読み方</a:t>
            </a:r>
            <a:endParaRPr lang="en-US" sz="1300" dirty="0"/>
          </a:p>
        </p:txBody>
      </p:sp>
      <p:sp>
        <p:nvSpPr>
          <p:cNvPr id="24" name="Text 19"/>
          <p:cNvSpPr/>
          <p:nvPr/>
        </p:nvSpPr>
        <p:spPr>
          <a:xfrm>
            <a:off x="6345936" y="4626864"/>
            <a:ext cx="4736592" cy="3749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本当の肥料効果 β は正だが、土地の質 L が投入量と収穫量の両方に効くようにしている。</a:t>
            </a:r>
            <a:endParaRPr lang="en-US" sz="135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FAFB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4864"/>
          </a:xfrm>
          <a:prstGeom prst="rect">
            <a:avLst/>
          </a:prstGeom>
          <a:solidFill>
            <a:srgbClr val="EA580C"/>
          </a:solidFill>
          <a:ln w="12700">
            <a:solidFill>
              <a:srgbClr val="EA580C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6464808"/>
            <a:ext cx="38404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計量経済学 I ｜ Lecture 8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9951415" y="164592"/>
            <a:ext cx="1508760" cy="256032"/>
          </a:xfrm>
          <a:prstGeom prst="roundRect">
            <a:avLst>
              <a:gd name="adj" fmla="val 35714"/>
            </a:avLst>
          </a:prstGeom>
          <a:solidFill>
            <a:srgbClr val="EA580C">
              <a:alpha val="12000"/>
            </a:srgbClr>
          </a:solidFill>
          <a:ln w="12700">
            <a:solidFill>
              <a:srgbClr val="EA580C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951415" y="173736"/>
            <a:ext cx="1508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EA580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シミュレーション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11533327" y="6455664"/>
            <a:ext cx="292608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25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310896"/>
            <a:ext cx="8229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450" b="1" dirty="0">
                <a:solidFill>
                  <a:srgbClr val="0F172A"/>
                </a:solidFill>
                <a:latin typeface="Noto Serif CJK JP" pitchFamily="34" charset="0"/>
                <a:ea typeface="Noto Serif CJK JP" pitchFamily="34" charset="-122"/>
                <a:cs typeface="Noto Serif CJK JP" pitchFamily="34" charset="-120"/>
              </a:rPr>
              <a:t>まず pooled OLS を回す</a:t>
            </a:r>
            <a:endParaRPr lang="en-US" sz="2450" dirty="0"/>
          </a:p>
        </p:txBody>
      </p:sp>
      <p:sp>
        <p:nvSpPr>
          <p:cNvPr id="8" name="Text 6"/>
          <p:cNvSpPr/>
          <p:nvPr/>
        </p:nvSpPr>
        <p:spPr>
          <a:xfrm>
            <a:off x="502920" y="694944"/>
            <a:ext cx="85953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b="1" dirty="0">
                <a:solidFill>
                  <a:srgbClr val="EA580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固定的な土地の質を無視すると、係数は大きく歪む。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502920" y="960120"/>
            <a:ext cx="11185855" cy="0"/>
          </a:xfrm>
          <a:prstGeom prst="line">
            <a:avLst/>
          </a:prstGeom>
          <a:noFill/>
          <a:ln w="12700">
            <a:solidFill>
              <a:srgbClr val="CBD5E1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22960" y="1572768"/>
            <a:ext cx="3931920" cy="1051560"/>
          </a:xfrm>
          <a:prstGeom prst="roundRect">
            <a:avLst>
              <a:gd name="adj" fmla="val 12174"/>
            </a:avLst>
          </a:prstGeom>
          <a:solidFill>
            <a:srgbClr val="FFFFFF"/>
          </a:solidFill>
          <a:ln w="12700">
            <a:solidFill>
              <a:srgbClr val="4C78A8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60120" y="1682496"/>
            <a:ext cx="1280160" cy="237744"/>
          </a:xfrm>
          <a:prstGeom prst="roundRect">
            <a:avLst>
              <a:gd name="adj" fmla="val 38462"/>
            </a:avLst>
          </a:prstGeom>
          <a:solidFill>
            <a:srgbClr val="4C78A8">
              <a:alpha val="12000"/>
            </a:srgbClr>
          </a:solidFill>
          <a:ln w="12700">
            <a:solidFill>
              <a:srgbClr val="4C78A8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60120" y="1691640"/>
            <a:ext cx="12801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4C78A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pooled OLS</a:t>
            </a:r>
            <a:endParaRPr lang="en-US" sz="950" dirty="0"/>
          </a:p>
        </p:txBody>
      </p:sp>
      <p:pic>
        <p:nvPicPr>
          <p:cNvPr id="1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87552" y="2042333"/>
            <a:ext cx="3602736" cy="368462"/>
          </a:xfrm>
          <a:prstGeom prst="rect">
            <a:avLst/>
          </a:prstGeom>
        </p:spPr>
      </p:pic>
      <p:sp>
        <p:nvSpPr>
          <p:cNvPr id="14" name="Shape 11"/>
          <p:cNvSpPr/>
          <p:nvPr/>
        </p:nvSpPr>
        <p:spPr>
          <a:xfrm>
            <a:off x="822960" y="2880360"/>
            <a:ext cx="3931920" cy="2011680"/>
          </a:xfrm>
          <a:prstGeom prst="roundRect">
            <a:avLst>
              <a:gd name="adj" fmla="val 5455"/>
            </a:avLst>
          </a:prstGeom>
          <a:solidFill>
            <a:srgbClr val="FFFFFF"/>
          </a:solidFill>
          <a:ln w="12700">
            <a:solidFill>
              <a:srgbClr val="EA580C"/>
            </a:solidFill>
            <a:prstDash val="solid"/>
          </a:ln>
          <a:effectLst>
            <a:outerShdw sx="100000" sy="100000" kx="0" ky="0" algn="bl" rotWithShape="0" blurRad="1.2617616976730554e+275" dist="3.605033421923014e+274" dir="Infinity">
              <a:srgbClr val="000000">
                <a:alpha val="Infinity"/>
              </a:srgbClr>
            </a:outerShdw>
          </a:effectLst>
        </p:spPr>
      </p:sp>
      <p:sp>
        <p:nvSpPr>
          <p:cNvPr id="15" name="Text 12"/>
          <p:cNvSpPr/>
          <p:nvPr/>
        </p:nvSpPr>
        <p:spPr>
          <a:xfrm>
            <a:off x="969264" y="2999232"/>
            <a:ext cx="363931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EA580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推定結果</a:t>
            </a:r>
            <a:endParaRPr lang="en-US" sz="1300" dirty="0"/>
          </a:p>
        </p:txBody>
      </p:sp>
      <p:sp>
        <p:nvSpPr>
          <p:cNvPr id="16" name="Text 13"/>
          <p:cNvSpPr/>
          <p:nvPr/>
        </p:nvSpPr>
        <p:spPr>
          <a:xfrm>
            <a:off x="969264" y="3282696"/>
            <a:ext cx="3639312" cy="15179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4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fertilizer の係数は -0.543。真の β = 0.8 と比べると、符号まで逆転している。</a:t>
            </a:r>
            <a:endParaRPr lang="en-US" sz="1400" dirty="0"/>
          </a:p>
        </p:txBody>
      </p:sp>
      <p:sp>
        <p:nvSpPr>
          <p:cNvPr id="17" name="Shape 14"/>
          <p:cNvSpPr/>
          <p:nvPr/>
        </p:nvSpPr>
        <p:spPr>
          <a:xfrm>
            <a:off x="5010912" y="1572768"/>
            <a:ext cx="6217920" cy="1417320"/>
          </a:xfrm>
          <a:prstGeom prst="roundRect">
            <a:avLst>
              <a:gd name="adj" fmla="val 7742"/>
            </a:avLst>
          </a:prstGeom>
          <a:solidFill>
            <a:srgbClr val="FFFFFF"/>
          </a:solidFill>
          <a:ln w="12700">
            <a:solidFill>
              <a:srgbClr val="0F766E"/>
            </a:solidFill>
            <a:prstDash val="solid"/>
          </a:ln>
          <a:effectLst>
            <a:outerShdw sx="100000" sy="100000" kx="0" ky="0" algn="bl" rotWithShape="0" blurRad="1.6024373560447805e+279" dist="4.578392445842228e+278" dir="Infinity">
              <a:srgbClr val="000000">
                <a:alpha val="Infinity"/>
              </a:srgbClr>
            </a:outerShdw>
          </a:effectLst>
        </p:spPr>
      </p:sp>
      <p:sp>
        <p:nvSpPr>
          <p:cNvPr id="18" name="Text 15"/>
          <p:cNvSpPr/>
          <p:nvPr/>
        </p:nvSpPr>
        <p:spPr>
          <a:xfrm>
            <a:off x="5157216" y="1691640"/>
            <a:ext cx="592531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0F766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なぜこうなるか</a:t>
            </a:r>
            <a:endParaRPr lang="en-US" sz="1300" dirty="0"/>
          </a:p>
        </p:txBody>
      </p:sp>
      <p:sp>
        <p:nvSpPr>
          <p:cNvPr id="19" name="Text 16"/>
          <p:cNvSpPr/>
          <p:nvPr/>
        </p:nvSpPr>
        <p:spPr>
          <a:xfrm>
            <a:off x="5157216" y="1975104"/>
            <a:ext cx="5925312" cy="9235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4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土地の質が低い農家ほど肥料を多く使うように作ってあるので、between の比較では「肥料が悪い」ように見えてしまう。</a:t>
            </a:r>
            <a:endParaRPr lang="en-US" sz="1400" dirty="0"/>
          </a:p>
        </p:txBody>
      </p:sp>
      <p:sp>
        <p:nvSpPr>
          <p:cNvPr id="20" name="Shape 17"/>
          <p:cNvSpPr/>
          <p:nvPr/>
        </p:nvSpPr>
        <p:spPr>
          <a:xfrm>
            <a:off x="5010912" y="3246120"/>
            <a:ext cx="6217920" cy="1691640"/>
          </a:xfrm>
          <a:prstGeom prst="roundRect">
            <a:avLst>
              <a:gd name="adj" fmla="val 6486"/>
            </a:avLst>
          </a:prstGeom>
          <a:solidFill>
            <a:srgbClr val="FFFFFF"/>
          </a:solidFill>
          <a:ln w="12700">
            <a:solidFill>
              <a:srgbClr val="4C78A8"/>
            </a:solidFill>
            <a:prstDash val="solid"/>
          </a:ln>
          <a:effectLst>
            <a:outerShdw sx="100000" sy="100000" kx="0" ky="0" algn="bl" rotWithShape="0" blurRad="2.0350954421768714e+283" dist="5.81455840621963e+282" dir="Infinity">
              <a:srgbClr val="000000">
                <a:alpha val="Infinity"/>
              </a:srgbClr>
            </a:outerShdw>
          </a:effectLst>
        </p:spPr>
      </p:sp>
      <p:sp>
        <p:nvSpPr>
          <p:cNvPr id="21" name="Text 18"/>
          <p:cNvSpPr/>
          <p:nvPr/>
        </p:nvSpPr>
        <p:spPr>
          <a:xfrm>
            <a:off x="5157216" y="3364992"/>
            <a:ext cx="592531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4C78A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この係数の中身</a:t>
            </a:r>
            <a:endParaRPr lang="en-US" sz="1300" dirty="0"/>
          </a:p>
        </p:txBody>
      </p:sp>
      <p:sp>
        <p:nvSpPr>
          <p:cNvPr id="22" name="Text 19"/>
          <p:cNvSpPr/>
          <p:nvPr/>
        </p:nvSpPr>
        <p:spPr>
          <a:xfrm>
            <a:off x="5157216" y="3648456"/>
            <a:ext cx="5925312" cy="119786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4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肥料の真の効果と、土地の質による交絡が混ざっている。pooled OLS は説明変数と omitted variable の相関をそのまま引き受けてしまう。</a:t>
            </a:r>
            <a:endParaRPr lang="en-US" sz="1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FAFB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4864"/>
          </a:xfrm>
          <a:prstGeom prst="rect">
            <a:avLst/>
          </a:prstGeom>
          <a:solidFill>
            <a:srgbClr val="EA580C"/>
          </a:solidFill>
          <a:ln w="12700">
            <a:solidFill>
              <a:srgbClr val="EA580C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6464808"/>
            <a:ext cx="38404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計量経済学 I ｜ Lecture 8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9951415" y="164592"/>
            <a:ext cx="1508760" cy="256032"/>
          </a:xfrm>
          <a:prstGeom prst="roundRect">
            <a:avLst>
              <a:gd name="adj" fmla="val 35714"/>
            </a:avLst>
          </a:prstGeom>
          <a:solidFill>
            <a:srgbClr val="EA580C">
              <a:alpha val="12000"/>
            </a:srgbClr>
          </a:solidFill>
          <a:ln w="12700">
            <a:solidFill>
              <a:srgbClr val="EA580C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951415" y="173736"/>
            <a:ext cx="1508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EA580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シミュレーション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11533327" y="6455664"/>
            <a:ext cx="292608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26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310896"/>
            <a:ext cx="8229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450" b="1" dirty="0">
                <a:solidFill>
                  <a:srgbClr val="0F172A"/>
                </a:solidFill>
                <a:latin typeface="Noto Serif CJK JP" pitchFamily="34" charset="0"/>
                <a:ea typeface="Noto Serif CJK JP" pitchFamily="34" charset="-122"/>
                <a:cs typeface="Noto Serif CJK JP" pitchFamily="34" charset="-120"/>
              </a:rPr>
              <a:t>農家ダミーを入れた FE 回帰</a:t>
            </a:r>
            <a:endParaRPr lang="en-US" sz="2450" dirty="0"/>
          </a:p>
        </p:txBody>
      </p:sp>
      <p:sp>
        <p:nvSpPr>
          <p:cNvPr id="8" name="Text 6"/>
          <p:cNvSpPr/>
          <p:nvPr/>
        </p:nvSpPr>
        <p:spPr>
          <a:xfrm>
            <a:off x="502920" y="694944"/>
            <a:ext cx="85953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b="1" dirty="0">
                <a:solidFill>
                  <a:srgbClr val="EA580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各農家に専用の切片を持たせると、正の効果が回復する。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502920" y="960120"/>
            <a:ext cx="11185855" cy="0"/>
          </a:xfrm>
          <a:prstGeom prst="line">
            <a:avLst/>
          </a:prstGeom>
          <a:noFill/>
          <a:ln w="12700">
            <a:solidFill>
              <a:srgbClr val="CBD5E1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41248" y="1572768"/>
            <a:ext cx="5120640" cy="1097280"/>
          </a:xfrm>
          <a:prstGeom prst="roundRect">
            <a:avLst>
              <a:gd name="adj" fmla="val 11667"/>
            </a:avLst>
          </a:prstGeom>
          <a:solidFill>
            <a:srgbClr val="FFFFFF"/>
          </a:solidFill>
          <a:ln w="12700">
            <a:solidFill>
              <a:srgbClr val="4C78A8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78408" y="1682496"/>
            <a:ext cx="1280160" cy="237744"/>
          </a:xfrm>
          <a:prstGeom prst="roundRect">
            <a:avLst>
              <a:gd name="adj" fmla="val 38462"/>
            </a:avLst>
          </a:prstGeom>
          <a:solidFill>
            <a:srgbClr val="4C78A8">
              <a:alpha val="12000"/>
            </a:srgbClr>
          </a:solidFill>
          <a:ln w="12700">
            <a:solidFill>
              <a:srgbClr val="4C78A8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78408" y="1691640"/>
            <a:ext cx="12801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4C78A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farm dummies</a:t>
            </a:r>
            <a:endParaRPr lang="en-US" sz="950" dirty="0"/>
          </a:p>
        </p:txBody>
      </p:sp>
      <p:pic>
        <p:nvPicPr>
          <p:cNvPr id="1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05840" y="2135643"/>
            <a:ext cx="4791456" cy="227563"/>
          </a:xfrm>
          <a:prstGeom prst="rect">
            <a:avLst/>
          </a:prstGeom>
        </p:spPr>
      </p:pic>
      <p:sp>
        <p:nvSpPr>
          <p:cNvPr id="14" name="Shape 11"/>
          <p:cNvSpPr/>
          <p:nvPr/>
        </p:nvSpPr>
        <p:spPr>
          <a:xfrm>
            <a:off x="841248" y="2907792"/>
            <a:ext cx="5120640" cy="1920240"/>
          </a:xfrm>
          <a:prstGeom prst="roundRect">
            <a:avLst>
              <a:gd name="adj" fmla="val 5714"/>
            </a:avLst>
          </a:prstGeom>
          <a:solidFill>
            <a:srgbClr val="FFFFFF"/>
          </a:solidFill>
          <a:ln w="12700">
            <a:solidFill>
              <a:srgbClr val="0F766E"/>
            </a:solidFill>
            <a:prstDash val="solid"/>
          </a:ln>
          <a:effectLst>
            <a:outerShdw sx="100000" sy="100000" kx="0" ky="0" algn="bl" rotWithShape="0" blurRad="2.5845712115646267e+287" dist="7.38448917589893e+286" dir="Infinity">
              <a:srgbClr val="000000">
                <a:alpha val="Infinity"/>
              </a:srgbClr>
            </a:outerShdw>
          </a:effectLst>
        </p:spPr>
      </p:sp>
      <p:sp>
        <p:nvSpPr>
          <p:cNvPr id="15" name="Text 12"/>
          <p:cNvSpPr/>
          <p:nvPr/>
        </p:nvSpPr>
        <p:spPr>
          <a:xfrm>
            <a:off x="987552" y="3026664"/>
            <a:ext cx="48280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0F766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推定結果</a:t>
            </a:r>
            <a:endParaRPr lang="en-US" sz="1300" dirty="0"/>
          </a:p>
        </p:txBody>
      </p:sp>
      <p:sp>
        <p:nvSpPr>
          <p:cNvPr id="16" name="Text 13"/>
          <p:cNvSpPr/>
          <p:nvPr/>
        </p:nvSpPr>
        <p:spPr>
          <a:xfrm>
            <a:off x="987552" y="3310128"/>
            <a:ext cx="4828032" cy="142646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4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fertilizer の係数は 0.912。土地の質の固定差を吸収したことで、肥料の正の効果が見えるようになる。</a:t>
            </a:r>
            <a:endParaRPr lang="en-US" sz="1400" dirty="0"/>
          </a:p>
        </p:txBody>
      </p:sp>
      <p:sp>
        <p:nvSpPr>
          <p:cNvPr id="17" name="Shape 14"/>
          <p:cNvSpPr/>
          <p:nvPr/>
        </p:nvSpPr>
        <p:spPr>
          <a:xfrm>
            <a:off x="6236208" y="1572768"/>
            <a:ext cx="4992624" cy="1325880"/>
          </a:xfrm>
          <a:prstGeom prst="roundRect">
            <a:avLst>
              <a:gd name="adj" fmla="val 8276"/>
            </a:avLst>
          </a:prstGeom>
          <a:solidFill>
            <a:srgbClr val="FFFFFF"/>
          </a:solidFill>
          <a:ln w="12700">
            <a:solidFill>
              <a:srgbClr val="EA580C"/>
            </a:solidFill>
            <a:prstDash val="solid"/>
          </a:ln>
          <a:effectLst>
            <a:outerShdw sx="100000" sy="100000" kx="0" ky="0" algn="bl" rotWithShape="0" blurRad="3.282405438687076e+291" dist="9.378301253391641e+290" dir="Infinity">
              <a:srgbClr val="000000">
                <a:alpha val="Infinity"/>
              </a:srgbClr>
            </a:outerShdw>
          </a:effectLst>
        </p:spPr>
      </p:sp>
      <p:sp>
        <p:nvSpPr>
          <p:cNvPr id="18" name="Text 15"/>
          <p:cNvSpPr/>
          <p:nvPr/>
        </p:nvSpPr>
        <p:spPr>
          <a:xfrm>
            <a:off x="6382512" y="1691640"/>
            <a:ext cx="4700016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EA580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R での実装</a:t>
            </a:r>
            <a:endParaRPr lang="en-US" sz="1300" dirty="0"/>
          </a:p>
        </p:txBody>
      </p:sp>
      <p:sp>
        <p:nvSpPr>
          <p:cNvPr id="19" name="Text 16"/>
          <p:cNvSpPr/>
          <p:nvPr/>
        </p:nvSpPr>
        <p:spPr>
          <a:xfrm>
            <a:off x="6382512" y="1975104"/>
            <a:ext cx="4700016" cy="8321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4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factor(farm_id) を右辺に入れれば、LSDV として推定できる。</a:t>
            </a:r>
            <a:endParaRPr lang="en-US" sz="1400" dirty="0"/>
          </a:p>
        </p:txBody>
      </p:sp>
      <p:sp>
        <p:nvSpPr>
          <p:cNvPr id="20" name="Shape 17"/>
          <p:cNvSpPr/>
          <p:nvPr/>
        </p:nvSpPr>
        <p:spPr>
          <a:xfrm>
            <a:off x="6236208" y="3127248"/>
            <a:ext cx="4992624" cy="1700784"/>
          </a:xfrm>
          <a:prstGeom prst="roundRect">
            <a:avLst>
              <a:gd name="adj" fmla="val 6452"/>
            </a:avLst>
          </a:prstGeom>
          <a:solidFill>
            <a:srgbClr val="FFFFFF"/>
          </a:solidFill>
          <a:ln w="12700">
            <a:solidFill>
              <a:srgbClr val="4C78A8"/>
            </a:solidFill>
            <a:prstDash val="solid"/>
          </a:ln>
          <a:effectLst>
            <a:outerShdw sx="100000" sy="100000" kx="0" ky="0" algn="bl" rotWithShape="0" blurRad="4.168654907132586e+295" dist="1.1910442591807385e+295" dir="Infinity">
              <a:srgbClr val="000000">
                <a:alpha val="Infinity"/>
              </a:srgbClr>
            </a:outerShdw>
          </a:effectLst>
        </p:spPr>
      </p:sp>
      <p:sp>
        <p:nvSpPr>
          <p:cNvPr id="21" name="Text 18"/>
          <p:cNvSpPr/>
          <p:nvPr/>
        </p:nvSpPr>
        <p:spPr>
          <a:xfrm>
            <a:off x="6382512" y="3246120"/>
            <a:ext cx="4700016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4C78A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係数の解釈</a:t>
            </a:r>
            <a:endParaRPr lang="en-US" sz="1300" dirty="0"/>
          </a:p>
        </p:txBody>
      </p:sp>
      <p:sp>
        <p:nvSpPr>
          <p:cNvPr id="22" name="Text 19"/>
          <p:cNvSpPr/>
          <p:nvPr/>
        </p:nvSpPr>
        <p:spPr>
          <a:xfrm>
            <a:off x="6382512" y="3529584"/>
            <a:ext cx="4700016" cy="12070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4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同じ農家の中で、肥料投入量が増えたときに収穫量がどれだけ増えるか、という within の傾きを読んでいる。</a:t>
            </a:r>
            <a:endParaRPr lang="en-US" sz="1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solidFill>
          <a:srgbClr val="FAFB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4864"/>
          </a:xfrm>
          <a:prstGeom prst="rect">
            <a:avLst/>
          </a:prstGeom>
          <a:solidFill>
            <a:srgbClr val="EA580C"/>
          </a:solidFill>
          <a:ln w="12700">
            <a:solidFill>
              <a:srgbClr val="EA580C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6464808"/>
            <a:ext cx="38404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計量経済学 I ｜ Lecture 8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9951415" y="164592"/>
            <a:ext cx="1508760" cy="256032"/>
          </a:xfrm>
          <a:prstGeom prst="roundRect">
            <a:avLst>
              <a:gd name="adj" fmla="val 35714"/>
            </a:avLst>
          </a:prstGeom>
          <a:solidFill>
            <a:srgbClr val="EA580C">
              <a:alpha val="12000"/>
            </a:srgbClr>
          </a:solidFill>
          <a:ln w="12700">
            <a:solidFill>
              <a:srgbClr val="EA580C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951415" y="173736"/>
            <a:ext cx="1508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EA580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シミュレーション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11533327" y="6455664"/>
            <a:ext cx="292608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27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310896"/>
            <a:ext cx="8229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450" b="1" dirty="0">
                <a:solidFill>
                  <a:srgbClr val="0F172A"/>
                </a:solidFill>
                <a:latin typeface="Noto Serif CJK JP" pitchFamily="34" charset="0"/>
                <a:ea typeface="Noto Serif CJK JP" pitchFamily="34" charset="-122"/>
                <a:cs typeface="Noto Serif CJK JP" pitchFamily="34" charset="-120"/>
              </a:rPr>
              <a:t>demean した within 回帰</a:t>
            </a:r>
            <a:endParaRPr lang="en-US" sz="2450" dirty="0"/>
          </a:p>
        </p:txBody>
      </p:sp>
      <p:sp>
        <p:nvSpPr>
          <p:cNvPr id="8" name="Text 6"/>
          <p:cNvSpPr/>
          <p:nvPr/>
        </p:nvSpPr>
        <p:spPr>
          <a:xfrm>
            <a:off x="502920" y="694944"/>
            <a:ext cx="85953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b="1" dirty="0">
                <a:solidFill>
                  <a:srgbClr val="EA580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平均との差に変換しても、同じ β が出る。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502920" y="960120"/>
            <a:ext cx="11185855" cy="0"/>
          </a:xfrm>
          <a:prstGeom prst="line">
            <a:avLst/>
          </a:prstGeom>
          <a:noFill/>
          <a:ln w="12700">
            <a:solidFill>
              <a:srgbClr val="CBD5E1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41248" y="1508760"/>
            <a:ext cx="5120640" cy="128016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 w="12700">
            <a:solidFill>
              <a:srgbClr val="0F766E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78408" y="1618488"/>
            <a:ext cx="1280160" cy="237744"/>
          </a:xfrm>
          <a:prstGeom prst="roundRect">
            <a:avLst>
              <a:gd name="adj" fmla="val 38462"/>
            </a:avLst>
          </a:prstGeom>
          <a:solidFill>
            <a:srgbClr val="0F766E">
              <a:alpha val="12000"/>
            </a:srgbClr>
          </a:solidFill>
          <a:ln w="12700">
            <a:solidFill>
              <a:srgbClr val="0F766E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78408" y="1627632"/>
            <a:ext cx="12801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0F766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demeaning</a:t>
            </a:r>
            <a:endParaRPr lang="en-US" sz="950" dirty="0"/>
          </a:p>
        </p:txBody>
      </p:sp>
      <p:pic>
        <p:nvPicPr>
          <p:cNvPr id="1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05840" y="2113511"/>
            <a:ext cx="4791456" cy="326690"/>
          </a:xfrm>
          <a:prstGeom prst="rect">
            <a:avLst/>
          </a:prstGeom>
        </p:spPr>
      </p:pic>
      <p:sp>
        <p:nvSpPr>
          <p:cNvPr id="14" name="Shape 11"/>
          <p:cNvSpPr/>
          <p:nvPr/>
        </p:nvSpPr>
        <p:spPr>
          <a:xfrm>
            <a:off x="841248" y="3063240"/>
            <a:ext cx="5120640" cy="1097280"/>
          </a:xfrm>
          <a:prstGeom prst="roundRect">
            <a:avLst>
              <a:gd name="adj" fmla="val 11667"/>
            </a:avLst>
          </a:prstGeom>
          <a:solidFill>
            <a:srgbClr val="FFFFFF"/>
          </a:solidFill>
          <a:ln w="12700">
            <a:solidFill>
              <a:srgbClr val="4C78A8"/>
            </a:solidFill>
            <a:prstDash val="solid"/>
          </a:ln>
        </p:spPr>
      </p:sp>
      <p:sp>
        <p:nvSpPr>
          <p:cNvPr id="15" name="Shape 12"/>
          <p:cNvSpPr/>
          <p:nvPr/>
        </p:nvSpPr>
        <p:spPr>
          <a:xfrm>
            <a:off x="978408" y="3172968"/>
            <a:ext cx="1280160" cy="237744"/>
          </a:xfrm>
          <a:prstGeom prst="roundRect">
            <a:avLst>
              <a:gd name="adj" fmla="val 38462"/>
            </a:avLst>
          </a:prstGeom>
          <a:solidFill>
            <a:srgbClr val="4C78A8">
              <a:alpha val="12000"/>
            </a:srgbClr>
          </a:solidFill>
          <a:ln w="12700">
            <a:solidFill>
              <a:srgbClr val="4C78A8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978408" y="3182112"/>
            <a:ext cx="12801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4C78A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within regression</a:t>
            </a:r>
            <a:endParaRPr lang="en-US" sz="950" dirty="0"/>
          </a:p>
        </p:txBody>
      </p:sp>
      <p:pic>
        <p:nvPicPr>
          <p:cNvPr id="17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23568" y="3483864"/>
            <a:ext cx="3556000" cy="512064"/>
          </a:xfrm>
          <a:prstGeom prst="rect">
            <a:avLst/>
          </a:prstGeom>
        </p:spPr>
      </p:pic>
      <p:sp>
        <p:nvSpPr>
          <p:cNvPr id="18" name="Shape 14"/>
          <p:cNvSpPr/>
          <p:nvPr/>
        </p:nvSpPr>
        <p:spPr>
          <a:xfrm>
            <a:off x="6236208" y="1600200"/>
            <a:ext cx="4992624" cy="1280160"/>
          </a:xfrm>
          <a:prstGeom prst="roundRect">
            <a:avLst>
              <a:gd name="adj" fmla="val 8571"/>
            </a:avLst>
          </a:prstGeom>
          <a:solidFill>
            <a:srgbClr val="FFFFFF"/>
          </a:solidFill>
          <a:ln w="12700">
            <a:solidFill>
              <a:srgbClr val="EA580C"/>
            </a:solidFill>
            <a:prstDash val="solid"/>
          </a:ln>
          <a:effectLst>
            <a:outerShdw sx="100000" sy="100000" kx="0" ky="0" algn="bl" rotWithShape="0" blurRad="5.294191732058385e+299" dist="1.5126262091595378e+299" dir="Infinity">
              <a:srgbClr val="000000">
                <a:alpha val="Infinity"/>
              </a:srgbClr>
            </a:outerShdw>
          </a:effectLst>
        </p:spPr>
      </p:sp>
      <p:sp>
        <p:nvSpPr>
          <p:cNvPr id="19" name="Text 15"/>
          <p:cNvSpPr/>
          <p:nvPr/>
        </p:nvSpPr>
        <p:spPr>
          <a:xfrm>
            <a:off x="6382512" y="1719072"/>
            <a:ext cx="4700016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EA580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推定結果</a:t>
            </a:r>
            <a:endParaRPr lang="en-US" sz="1300" dirty="0"/>
          </a:p>
        </p:txBody>
      </p:sp>
      <p:sp>
        <p:nvSpPr>
          <p:cNvPr id="20" name="Text 16"/>
          <p:cNvSpPr/>
          <p:nvPr/>
        </p:nvSpPr>
        <p:spPr>
          <a:xfrm>
            <a:off x="6382512" y="2002536"/>
            <a:ext cx="4700016" cy="78638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4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fertilizer_dm の係数も 0.912。ダミー法と完全に一致する。</a:t>
            </a:r>
            <a:endParaRPr lang="en-US" sz="1400" dirty="0"/>
          </a:p>
        </p:txBody>
      </p:sp>
      <p:sp>
        <p:nvSpPr>
          <p:cNvPr id="21" name="Shape 17"/>
          <p:cNvSpPr/>
          <p:nvPr/>
        </p:nvSpPr>
        <p:spPr>
          <a:xfrm>
            <a:off x="6236208" y="3154680"/>
            <a:ext cx="4992624" cy="1664208"/>
          </a:xfrm>
          <a:prstGeom prst="roundRect">
            <a:avLst>
              <a:gd name="adj" fmla="val 6593"/>
            </a:avLst>
          </a:prstGeom>
          <a:solidFill>
            <a:srgbClr val="FFFFFF"/>
          </a:solidFill>
          <a:ln w="12700">
            <a:solidFill>
              <a:srgbClr val="4C78A8"/>
            </a:solidFill>
            <a:prstDash val="solid"/>
          </a:ln>
          <a:effectLst>
            <a:outerShdw sx="100000" sy="100000" kx="0" ky="0" algn="bl" rotWithShape="0" blurRad="6.723623499714148e+303" dist="1.9210352856326132e+303" dir="Infinity">
              <a:srgbClr val="000000">
                <a:alpha val="Infinity"/>
              </a:srgbClr>
            </a:outerShdw>
          </a:effectLst>
        </p:spPr>
      </p:sp>
      <p:sp>
        <p:nvSpPr>
          <p:cNvPr id="22" name="Text 18"/>
          <p:cNvSpPr/>
          <p:nvPr/>
        </p:nvSpPr>
        <p:spPr>
          <a:xfrm>
            <a:off x="6382512" y="3273552"/>
            <a:ext cx="4700016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4C78A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ここで大事なこと</a:t>
            </a:r>
            <a:endParaRPr lang="en-US" sz="1300" dirty="0"/>
          </a:p>
        </p:txBody>
      </p:sp>
      <p:sp>
        <p:nvSpPr>
          <p:cNvPr id="23" name="Text 19"/>
          <p:cNvSpPr/>
          <p:nvPr/>
        </p:nvSpPr>
        <p:spPr>
          <a:xfrm>
            <a:off x="6382512" y="3557016"/>
            <a:ext cx="4700016" cy="117043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4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平均との差を取った後のデータでは切片は不要であり、回帰は「ズレどうし」の関係だけを使っている。</a:t>
            </a:r>
            <a:endParaRPr lang="en-US" sz="1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solidFill>
          <a:srgbClr val="FAFB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4864"/>
          </a:xfrm>
          <a:prstGeom prst="rect">
            <a:avLst/>
          </a:prstGeom>
          <a:solidFill>
            <a:srgbClr val="EA580C"/>
          </a:solidFill>
          <a:ln w="12700">
            <a:solidFill>
              <a:srgbClr val="EA580C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6464808"/>
            <a:ext cx="38404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計量経済学 I ｜ Lecture 8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9951415" y="164592"/>
            <a:ext cx="1508760" cy="256032"/>
          </a:xfrm>
          <a:prstGeom prst="roundRect">
            <a:avLst>
              <a:gd name="adj" fmla="val 35714"/>
            </a:avLst>
          </a:prstGeom>
          <a:solidFill>
            <a:srgbClr val="EA580C">
              <a:alpha val="12000"/>
            </a:srgbClr>
          </a:solidFill>
          <a:ln w="12700">
            <a:solidFill>
              <a:srgbClr val="EA580C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951415" y="173736"/>
            <a:ext cx="1508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EA580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シミュレーション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11533327" y="6455664"/>
            <a:ext cx="292608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28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310896"/>
            <a:ext cx="8229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450" b="1" dirty="0">
                <a:solidFill>
                  <a:srgbClr val="0F172A"/>
                </a:solidFill>
                <a:latin typeface="Noto Serif CJK JP" pitchFamily="34" charset="0"/>
                <a:ea typeface="Noto Serif CJK JP" pitchFamily="34" charset="-122"/>
                <a:cs typeface="Noto Serif CJK JP" pitchFamily="34" charset="-120"/>
              </a:rPr>
              <a:t>3つの係数を並べる</a:t>
            </a:r>
            <a:endParaRPr lang="en-US" sz="2450" dirty="0"/>
          </a:p>
        </p:txBody>
      </p:sp>
      <p:sp>
        <p:nvSpPr>
          <p:cNvPr id="8" name="Text 6"/>
          <p:cNvSpPr/>
          <p:nvPr/>
        </p:nvSpPr>
        <p:spPr>
          <a:xfrm>
            <a:off x="502920" y="694944"/>
            <a:ext cx="85953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b="1" dirty="0">
                <a:solidFill>
                  <a:srgbClr val="EA580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pooled OLS と FE の違いは、使っている比較対象の違いである。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502920" y="960120"/>
            <a:ext cx="11185855" cy="0"/>
          </a:xfrm>
          <a:prstGeom prst="line">
            <a:avLst/>
          </a:prstGeom>
          <a:noFill/>
          <a:ln w="12700">
            <a:solidFill>
              <a:srgbClr val="CBD5E1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41248" y="1463040"/>
            <a:ext cx="4800600" cy="4389120"/>
          </a:xfrm>
          <a:prstGeom prst="roundRect">
            <a:avLst>
              <a:gd name="adj" fmla="val 3333"/>
            </a:avLst>
          </a:prstGeom>
          <a:solidFill>
            <a:srgbClr val="FFFFFF"/>
          </a:solidFill>
          <a:ln w="12700">
            <a:solidFill>
              <a:srgbClr val="EA580C"/>
            </a:solidFill>
            <a:prstDash val="solid"/>
          </a:ln>
          <a:effectLst>
            <a:outerShdw sx="100000" sy="100000" kx="0" ky="0" algn="bl" rotWithShape="0" blurRad="8.539001844636968e+307" dist="2.4397148127534186e+307" dir="Infinity">
              <a:srgbClr val="000000">
                <a:alpha val="Infinity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950976" y="1572768"/>
            <a:ext cx="1920240" cy="219456"/>
          </a:xfrm>
          <a:prstGeom prst="roundRect">
            <a:avLst>
              <a:gd name="adj" fmla="val 41667"/>
            </a:avLst>
          </a:prstGeom>
          <a:solidFill>
            <a:srgbClr val="EA580C">
              <a:alpha val="12000"/>
            </a:srgbClr>
          </a:solidFill>
          <a:ln w="12700">
            <a:solidFill>
              <a:srgbClr val="EA580C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50976" y="1581912"/>
            <a:ext cx="19202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EA580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coefficient comparison</a:t>
            </a:r>
            <a:endParaRPr lang="en-US" sz="950" dirty="0"/>
          </a:p>
        </p:txBody>
      </p:sp>
      <p:pic>
        <p:nvPicPr>
          <p:cNvPr id="13" name="Image 0" descr="/mnt/data/lecture8_assets/coef_compar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5840" y="2010156"/>
            <a:ext cx="4471416" cy="3477768"/>
          </a:xfrm>
          <a:prstGeom prst="rect">
            <a:avLst/>
          </a:prstGeom>
        </p:spPr>
      </p:pic>
      <p:sp>
        <p:nvSpPr>
          <p:cNvPr id="14" name="Shape 11"/>
          <p:cNvSpPr/>
          <p:nvPr/>
        </p:nvSpPr>
        <p:spPr>
          <a:xfrm>
            <a:off x="5943600" y="1572768"/>
            <a:ext cx="5285232" cy="1143000"/>
          </a:xfrm>
          <a:prstGeom prst="roundRect">
            <a:avLst>
              <a:gd name="adj" fmla="val 9600"/>
            </a:avLst>
          </a:prstGeom>
          <a:solidFill>
            <a:srgbClr val="FFFFFF"/>
          </a:solidFill>
          <a:ln w="12700">
            <a:solidFill>
              <a:srgbClr val="0F766E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15" name="Text 12"/>
          <p:cNvSpPr/>
          <p:nvPr/>
        </p:nvSpPr>
        <p:spPr>
          <a:xfrm>
            <a:off x="6089904" y="1691640"/>
            <a:ext cx="499262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0F766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真の値</a:t>
            </a:r>
            <a:endParaRPr lang="en-US" sz="1300" dirty="0"/>
          </a:p>
        </p:txBody>
      </p:sp>
      <p:sp>
        <p:nvSpPr>
          <p:cNvPr id="16" name="Text 13"/>
          <p:cNvSpPr/>
          <p:nvPr/>
        </p:nvSpPr>
        <p:spPr>
          <a:xfrm>
            <a:off x="6089904" y="1975104"/>
            <a:ext cx="4992624" cy="64922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4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データ生成では β = 0.8 と置いている。</a:t>
            </a:r>
            <a:endParaRPr lang="en-US" sz="1400" dirty="0"/>
          </a:p>
        </p:txBody>
      </p:sp>
      <p:sp>
        <p:nvSpPr>
          <p:cNvPr id="17" name="Shape 14"/>
          <p:cNvSpPr/>
          <p:nvPr/>
        </p:nvSpPr>
        <p:spPr>
          <a:xfrm>
            <a:off x="5943600" y="2816352"/>
            <a:ext cx="5285232" cy="1234440"/>
          </a:xfrm>
          <a:prstGeom prst="roundRect">
            <a:avLst>
              <a:gd name="adj" fmla="val 8889"/>
            </a:avLst>
          </a:prstGeom>
          <a:solidFill>
            <a:srgbClr val="FFFFFF"/>
          </a:solidFill>
          <a:ln w="12700">
            <a:solidFill>
              <a:srgbClr val="4C78A8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18" name="Text 15"/>
          <p:cNvSpPr/>
          <p:nvPr/>
        </p:nvSpPr>
        <p:spPr>
          <a:xfrm>
            <a:off x="6089904" y="2935224"/>
            <a:ext cx="499262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4C78A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何が確認できるか</a:t>
            </a:r>
            <a:endParaRPr lang="en-US" sz="1300" dirty="0"/>
          </a:p>
        </p:txBody>
      </p:sp>
      <p:sp>
        <p:nvSpPr>
          <p:cNvPr id="19" name="Text 16"/>
          <p:cNvSpPr/>
          <p:nvPr/>
        </p:nvSpPr>
        <p:spPr>
          <a:xfrm>
            <a:off x="6089904" y="3218688"/>
            <a:ext cx="4992624" cy="74066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39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pooled OLS は大きく下方に歪み、FE with dummies と FE with demeaning は一致して正の効果を回復する。</a:t>
            </a:r>
            <a:endParaRPr lang="en-US" sz="1390" dirty="0"/>
          </a:p>
        </p:txBody>
      </p:sp>
      <p:sp>
        <p:nvSpPr>
          <p:cNvPr id="20" name="Shape 17"/>
          <p:cNvSpPr/>
          <p:nvPr/>
        </p:nvSpPr>
        <p:spPr>
          <a:xfrm>
            <a:off x="5943600" y="4187952"/>
            <a:ext cx="5285232" cy="1143000"/>
          </a:xfrm>
          <a:prstGeom prst="roundRect">
            <a:avLst>
              <a:gd name="adj" fmla="val 9600"/>
            </a:avLst>
          </a:prstGeom>
          <a:solidFill>
            <a:srgbClr val="FFFFFF"/>
          </a:solidFill>
          <a:ln w="12700">
            <a:solidFill>
              <a:srgbClr val="EA580C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21" name="Text 18"/>
          <p:cNvSpPr/>
          <p:nvPr/>
        </p:nvSpPr>
        <p:spPr>
          <a:xfrm>
            <a:off x="6089904" y="4306824"/>
            <a:ext cx="499262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EA580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講義で強調したい点</a:t>
            </a:r>
            <a:endParaRPr lang="en-US" sz="1300" dirty="0"/>
          </a:p>
        </p:txBody>
      </p:sp>
      <p:sp>
        <p:nvSpPr>
          <p:cNvPr id="22" name="Text 19"/>
          <p:cNvSpPr/>
          <p:nvPr/>
        </p:nvSpPr>
        <p:spPr>
          <a:xfrm>
            <a:off x="6089904" y="4590288"/>
            <a:ext cx="4992624" cy="64922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4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fixed effects は「うまい回帰式」ではなく、「比較の設計を within に切り替える道具」である。</a:t>
            </a:r>
            <a:endParaRPr lang="en-US" sz="1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solidFill>
          <a:srgbClr val="FAFB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4864"/>
          </a:xfrm>
          <a:prstGeom prst="rect">
            <a:avLst/>
          </a:prstGeom>
          <a:solidFill>
            <a:srgbClr val="EA580C"/>
          </a:solidFill>
          <a:ln w="12700">
            <a:solidFill>
              <a:srgbClr val="EA580C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6464808"/>
            <a:ext cx="38404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計量経済学 I ｜ Lecture 8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9951415" y="164592"/>
            <a:ext cx="1508760" cy="256032"/>
          </a:xfrm>
          <a:prstGeom prst="roundRect">
            <a:avLst>
              <a:gd name="adj" fmla="val 35714"/>
            </a:avLst>
          </a:prstGeom>
          <a:solidFill>
            <a:srgbClr val="EA580C">
              <a:alpha val="12000"/>
            </a:srgbClr>
          </a:solidFill>
          <a:ln w="12700">
            <a:solidFill>
              <a:srgbClr val="EA580C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951415" y="173736"/>
            <a:ext cx="1508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EA580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シミュレーション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11533327" y="6455664"/>
            <a:ext cx="292608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29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310896"/>
            <a:ext cx="8229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450" b="1" dirty="0">
                <a:solidFill>
                  <a:srgbClr val="0F172A"/>
                </a:solidFill>
                <a:latin typeface="Noto Serif CJK JP" pitchFamily="34" charset="0"/>
                <a:ea typeface="Noto Serif CJK JP" pitchFamily="34" charset="-122"/>
                <a:cs typeface="Noto Serif CJK JP" pitchFamily="34" charset="-120"/>
              </a:rPr>
              <a:t>推定結果をどう読むか</a:t>
            </a:r>
            <a:endParaRPr lang="en-US" sz="2450" dirty="0"/>
          </a:p>
        </p:txBody>
      </p:sp>
      <p:sp>
        <p:nvSpPr>
          <p:cNvPr id="8" name="Text 6"/>
          <p:cNvSpPr/>
          <p:nvPr/>
        </p:nvSpPr>
        <p:spPr>
          <a:xfrm>
            <a:off x="502920" y="694944"/>
            <a:ext cx="85953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b="1" dirty="0">
                <a:solidFill>
                  <a:srgbClr val="EA580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符号が変わったのは、回帰の技術ではなく比較の軸が変わったからである。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502920" y="960120"/>
            <a:ext cx="11185855" cy="0"/>
          </a:xfrm>
          <a:prstGeom prst="line">
            <a:avLst/>
          </a:prstGeom>
          <a:noFill/>
          <a:ln w="12700">
            <a:solidFill>
              <a:srgbClr val="CBD5E1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41248" y="1554480"/>
            <a:ext cx="3429000" cy="3566160"/>
          </a:xfrm>
          <a:prstGeom prst="roundRect">
            <a:avLst>
              <a:gd name="adj" fmla="val 3200"/>
            </a:avLst>
          </a:prstGeom>
          <a:solidFill>
            <a:srgbClr val="FFFFFF"/>
          </a:solidFill>
          <a:ln w="12700">
            <a:solidFill>
              <a:srgbClr val="EA580C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11" name="Text 9"/>
          <p:cNvSpPr/>
          <p:nvPr/>
        </p:nvSpPr>
        <p:spPr>
          <a:xfrm>
            <a:off x="987552" y="1673352"/>
            <a:ext cx="313639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EA580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pooled OLS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987552" y="1993392"/>
            <a:ext cx="3172968" cy="303580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177800" indent="-177800">
              <a:buSzPct val="100000"/>
              <a:buChar char="•"/>
            </a:pPr>
            <a:r>
              <a:rPr lang="en-US" sz="138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農家どうしの差を主に使う。</a:t>
            </a:r>
            <a:endParaRPr lang="en-US" sz="1380" dirty="0"/>
          </a:p>
          <a:p>
            <a:pPr marL="177800" indent="-177800">
              <a:buSzPct val="100000"/>
              <a:buChar char="•"/>
            </a:pPr>
            <a:r>
              <a:rPr lang="en-US" sz="138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土地の質の違いまで拾う。</a:t>
            </a:r>
            <a:endParaRPr lang="en-US" sz="1380" dirty="0"/>
          </a:p>
          <a:p>
            <a:pPr marL="177800" indent="-177800">
              <a:buSzPct val="100000"/>
              <a:buChar char="•"/>
            </a:pPr>
            <a:r>
              <a:rPr lang="en-US" sz="138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肥料が悪いように見えてしまう。</a:t>
            </a:r>
            <a:endParaRPr lang="en-US" sz="1380" dirty="0"/>
          </a:p>
        </p:txBody>
      </p:sp>
      <p:sp>
        <p:nvSpPr>
          <p:cNvPr id="13" name="Shape 11"/>
          <p:cNvSpPr/>
          <p:nvPr/>
        </p:nvSpPr>
        <p:spPr>
          <a:xfrm>
            <a:off x="4389120" y="1554480"/>
            <a:ext cx="3429000" cy="3566160"/>
          </a:xfrm>
          <a:prstGeom prst="roundRect">
            <a:avLst>
              <a:gd name="adj" fmla="val 3200"/>
            </a:avLst>
          </a:prstGeom>
          <a:solidFill>
            <a:srgbClr val="FFFFFF"/>
          </a:solidFill>
          <a:ln w="12700">
            <a:solidFill>
              <a:srgbClr val="0F766E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14" name="Text 12"/>
          <p:cNvSpPr/>
          <p:nvPr/>
        </p:nvSpPr>
        <p:spPr>
          <a:xfrm>
            <a:off x="4535424" y="1673352"/>
            <a:ext cx="313639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0F766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FE with dummies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4535424" y="1993392"/>
            <a:ext cx="3172968" cy="303580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177800" indent="-177800">
              <a:buSzPct val="100000"/>
              <a:buChar char="•"/>
            </a:pPr>
            <a:r>
              <a:rPr lang="en-US" sz="138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各農家の切片差を吸収する。</a:t>
            </a:r>
            <a:endParaRPr lang="en-US" sz="1380" dirty="0"/>
          </a:p>
          <a:p>
            <a:pPr marL="177800" indent="-177800">
              <a:buSzPct val="100000"/>
              <a:buChar char="•"/>
            </a:pPr>
            <a:r>
              <a:rPr lang="en-US" sz="138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農家内の変動だけで β を読む。</a:t>
            </a:r>
            <a:endParaRPr lang="en-US" sz="1380" dirty="0"/>
          </a:p>
          <a:p>
            <a:pPr marL="177800" indent="-177800">
              <a:buSzPct val="100000"/>
              <a:buChar char="•"/>
            </a:pPr>
            <a:r>
              <a:rPr lang="en-US" sz="138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同じ農家の中では正の効果が回復する。</a:t>
            </a:r>
            <a:endParaRPr lang="en-US" sz="1380" dirty="0"/>
          </a:p>
        </p:txBody>
      </p:sp>
      <p:sp>
        <p:nvSpPr>
          <p:cNvPr id="16" name="Shape 14"/>
          <p:cNvSpPr/>
          <p:nvPr/>
        </p:nvSpPr>
        <p:spPr>
          <a:xfrm>
            <a:off x="7936992" y="1554480"/>
            <a:ext cx="3429000" cy="3566160"/>
          </a:xfrm>
          <a:prstGeom prst="roundRect">
            <a:avLst>
              <a:gd name="adj" fmla="val 3200"/>
            </a:avLst>
          </a:prstGeom>
          <a:solidFill>
            <a:srgbClr val="FFFFFF"/>
          </a:solidFill>
          <a:ln w="12700">
            <a:solidFill>
              <a:srgbClr val="4C78A8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17" name="Text 15"/>
          <p:cNvSpPr/>
          <p:nvPr/>
        </p:nvSpPr>
        <p:spPr>
          <a:xfrm>
            <a:off x="8083296" y="1673352"/>
            <a:ext cx="313639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4C78A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within regression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8083296" y="1993392"/>
            <a:ext cx="3172968" cy="303580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177800" indent="-177800">
              <a:buSzPct val="100000"/>
              <a:buChar char="•"/>
            </a:pPr>
            <a:r>
              <a:rPr lang="en-US" sz="138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平均との差に変換して同じことをする。</a:t>
            </a:r>
            <a:endParaRPr lang="en-US" sz="1380" dirty="0"/>
          </a:p>
          <a:p>
            <a:pPr marL="177800" indent="-177800">
              <a:buSzPct val="100000"/>
              <a:buChar char="•"/>
            </a:pPr>
            <a:r>
              <a:rPr lang="en-US" sz="138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識別に使う variation が FE dummies と同じ。</a:t>
            </a:r>
            <a:endParaRPr lang="en-US" sz="1380" dirty="0"/>
          </a:p>
          <a:p>
            <a:pPr marL="177800" indent="-177800">
              <a:buSzPct val="100000"/>
              <a:buChar char="•"/>
            </a:pPr>
            <a:r>
              <a:rPr lang="en-US" sz="138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だから β̂ も一致する。</a:t>
            </a:r>
            <a:endParaRPr lang="en-US" sz="138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B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4864"/>
          </a:xfrm>
          <a:prstGeom prst="rect">
            <a:avLst/>
          </a:prstGeom>
          <a:solidFill>
            <a:srgbClr val="0F766E"/>
          </a:solidFill>
          <a:ln w="12700">
            <a:solidFill>
              <a:srgbClr val="0F766E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6464808"/>
            <a:ext cx="38404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計量経済学 I ｜ Lecture 8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9951415" y="164592"/>
            <a:ext cx="1508760" cy="256032"/>
          </a:xfrm>
          <a:prstGeom prst="roundRect">
            <a:avLst>
              <a:gd name="adj" fmla="val 35714"/>
            </a:avLst>
          </a:prstGeom>
          <a:solidFill>
            <a:srgbClr val="0F766E">
              <a:alpha val="12000"/>
            </a:srgbClr>
          </a:solidFill>
          <a:ln w="12700">
            <a:solidFill>
              <a:srgbClr val="0F766E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951415" y="173736"/>
            <a:ext cx="1508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0F766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導入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11533327" y="6455664"/>
            <a:ext cx="292608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3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310896"/>
            <a:ext cx="8229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450" b="1" dirty="0">
                <a:solidFill>
                  <a:srgbClr val="0F172A"/>
                </a:solidFill>
                <a:latin typeface="Noto Serif CJK JP" pitchFamily="34" charset="0"/>
                <a:ea typeface="Noto Serif CJK JP" pitchFamily="34" charset="-122"/>
                <a:cs typeface="Noto Serif CJK JP" pitchFamily="34" charset="-120"/>
              </a:rPr>
              <a:t>Lecture の流れ</a:t>
            </a:r>
            <a:endParaRPr lang="en-US" sz="2450" dirty="0"/>
          </a:p>
        </p:txBody>
      </p:sp>
      <p:sp>
        <p:nvSpPr>
          <p:cNvPr id="8" name="Text 6"/>
          <p:cNvSpPr/>
          <p:nvPr/>
        </p:nvSpPr>
        <p:spPr>
          <a:xfrm>
            <a:off x="502920" y="694944"/>
            <a:ext cx="85953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b="1" dirty="0">
                <a:solidFill>
                  <a:srgbClr val="0F766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比較設計として fixed effects を読む。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502920" y="960120"/>
            <a:ext cx="11185855" cy="0"/>
          </a:xfrm>
          <a:prstGeom prst="line">
            <a:avLst/>
          </a:prstGeom>
          <a:noFill/>
          <a:ln w="12700">
            <a:solidFill>
              <a:srgbClr val="CBD5E1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41248" y="1481328"/>
            <a:ext cx="4937760" cy="1691640"/>
          </a:xfrm>
          <a:prstGeom prst="roundRect">
            <a:avLst>
              <a:gd name="adj" fmla="val 6486"/>
            </a:avLst>
          </a:prstGeom>
          <a:solidFill>
            <a:srgbClr val="FFFFFF"/>
          </a:solidFill>
          <a:ln w="12700">
            <a:solidFill>
              <a:srgbClr val="0F766E"/>
            </a:solidFill>
            <a:prstDash val="solid"/>
          </a:ln>
          <a:effectLst>
            <a:outerShdw sx="100000" sy="100000" kx="0" ky="0" algn="bl" rotWithShape="0" blurRad="462537171698000000000" dist="132153477628000000000" dir="3.4992e+25">
              <a:srgbClr val="000000">
                <a:alpha val="1.4e+24"/>
              </a:srgbClr>
            </a:outerShdw>
          </a:effectLst>
        </p:spPr>
      </p:sp>
      <p:sp>
        <p:nvSpPr>
          <p:cNvPr id="11" name="Text 9"/>
          <p:cNvSpPr/>
          <p:nvPr/>
        </p:nvSpPr>
        <p:spPr>
          <a:xfrm>
            <a:off x="987552" y="1600200"/>
            <a:ext cx="464515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0F766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1. 誤る比較を確認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987552" y="1883664"/>
            <a:ext cx="4645152" cy="119786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31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全観測を一括で回す pooled OLS が、なぜ符号まで外しうるのかをまず見る。</a:t>
            </a:r>
            <a:endParaRPr lang="en-US" sz="1310" dirty="0"/>
          </a:p>
        </p:txBody>
      </p:sp>
      <p:sp>
        <p:nvSpPr>
          <p:cNvPr id="13" name="Shape 11"/>
          <p:cNvSpPr/>
          <p:nvPr/>
        </p:nvSpPr>
        <p:spPr>
          <a:xfrm>
            <a:off x="6419088" y="1481328"/>
            <a:ext cx="4937760" cy="1691640"/>
          </a:xfrm>
          <a:prstGeom prst="roundRect">
            <a:avLst>
              <a:gd name="adj" fmla="val 6486"/>
            </a:avLst>
          </a:prstGeom>
          <a:solidFill>
            <a:srgbClr val="FFFFFF"/>
          </a:solidFill>
          <a:ln w="12700">
            <a:solidFill>
              <a:srgbClr val="4C78A8"/>
            </a:solidFill>
            <a:prstDash val="solid"/>
          </a:ln>
          <a:effectLst>
            <a:outerShdw sx="100000" sy="100000" kx="0" ky="0" algn="bl" rotWithShape="0" blurRad="5.8742220805646e+24" dist="1.6783491658756e+24" dir="2.09952e+30">
              <a:srgbClr val="000000">
                <a:alpha val="1.4000000000000002e+29"/>
              </a:srgbClr>
            </a:outerShdw>
          </a:effectLst>
        </p:spPr>
      </p:sp>
      <p:sp>
        <p:nvSpPr>
          <p:cNvPr id="14" name="Text 12"/>
          <p:cNvSpPr/>
          <p:nvPr/>
        </p:nvSpPr>
        <p:spPr>
          <a:xfrm>
            <a:off x="6565392" y="1600200"/>
            <a:ext cx="464515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4C78A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2. within への切替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6565392" y="1883664"/>
            <a:ext cx="4645152" cy="119786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31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農家ごとに基準線を持たせるダミー法と、平均との差を取る within 変換を対応させる。</a:t>
            </a:r>
            <a:endParaRPr lang="en-US" sz="1310" dirty="0"/>
          </a:p>
        </p:txBody>
      </p:sp>
      <p:sp>
        <p:nvSpPr>
          <p:cNvPr id="16" name="Shape 14"/>
          <p:cNvSpPr/>
          <p:nvPr/>
        </p:nvSpPr>
        <p:spPr>
          <a:xfrm>
            <a:off x="841248" y="3538728"/>
            <a:ext cx="4937760" cy="1691640"/>
          </a:xfrm>
          <a:prstGeom prst="roundRect">
            <a:avLst>
              <a:gd name="adj" fmla="val 6486"/>
            </a:avLst>
          </a:prstGeom>
          <a:solidFill>
            <a:srgbClr val="FFFFFF"/>
          </a:solidFill>
          <a:ln w="12700">
            <a:solidFill>
              <a:srgbClr val="B78008"/>
            </a:solidFill>
            <a:prstDash val="solid"/>
          </a:ln>
          <a:effectLst>
            <a:outerShdw sx="100000" sy="100000" kx="0" ky="0" algn="bl" rotWithShape="0" blurRad="7.460262042317042e+28" dist="2.1315034406620117e+28" dir="1.259712e+35">
              <a:srgbClr val="000000">
                <a:alpha val="1.4000000000000003e+34"/>
              </a:srgbClr>
            </a:outerShdw>
          </a:effectLst>
        </p:spPr>
      </p:sp>
      <p:sp>
        <p:nvSpPr>
          <p:cNvPr id="17" name="Text 15"/>
          <p:cNvSpPr/>
          <p:nvPr/>
        </p:nvSpPr>
        <p:spPr>
          <a:xfrm>
            <a:off x="987552" y="3657600"/>
            <a:ext cx="464515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B7800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3. short panel と差分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987552" y="3941064"/>
            <a:ext cx="4645152" cy="119786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31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T が短いと何がつらいか、そして T=2 では FE が差分回帰になることを押さえる。</a:t>
            </a:r>
            <a:endParaRPr lang="en-US" sz="1310" dirty="0"/>
          </a:p>
        </p:txBody>
      </p:sp>
      <p:sp>
        <p:nvSpPr>
          <p:cNvPr id="19" name="Shape 17"/>
          <p:cNvSpPr/>
          <p:nvPr/>
        </p:nvSpPr>
        <p:spPr>
          <a:xfrm>
            <a:off x="6419088" y="3538728"/>
            <a:ext cx="4937760" cy="1691640"/>
          </a:xfrm>
          <a:prstGeom prst="roundRect">
            <a:avLst>
              <a:gd name="adj" fmla="val 6486"/>
            </a:avLst>
          </a:prstGeom>
          <a:solidFill>
            <a:srgbClr val="FFFFFF"/>
          </a:solidFill>
          <a:ln w="12700">
            <a:solidFill>
              <a:srgbClr val="7C3AED"/>
            </a:solidFill>
            <a:prstDash val="solid"/>
          </a:ln>
          <a:effectLst>
            <a:outerShdw sx="100000" sy="100000" kx="0" ky="0" algn="bl" rotWithShape="0" blurRad="9.474532793742643e+32" dist="2.7070093696407548e+32" dir="7.558272e+39">
              <a:srgbClr val="000000">
                <a:alpha val="1.4000000000000003e+39"/>
              </a:srgbClr>
            </a:outerShdw>
          </a:effectLst>
        </p:spPr>
      </p:sp>
      <p:sp>
        <p:nvSpPr>
          <p:cNvPr id="20" name="Text 18"/>
          <p:cNvSpPr/>
          <p:nvPr/>
        </p:nvSpPr>
        <p:spPr>
          <a:xfrm>
            <a:off x="6565392" y="3657600"/>
            <a:ext cx="464515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7C3AED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4. TWFE と AKM</a:t>
            </a:r>
            <a:endParaRPr lang="en-US" sz="1300" dirty="0"/>
          </a:p>
        </p:txBody>
      </p:sp>
      <p:sp>
        <p:nvSpPr>
          <p:cNvPr id="21" name="Text 19"/>
          <p:cNvSpPr/>
          <p:nvPr/>
        </p:nvSpPr>
        <p:spPr>
          <a:xfrm>
            <a:off x="6565392" y="3941064"/>
            <a:ext cx="4645152" cy="119786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31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個体 FE に時点 FE を足すと何を差し引くのか、two-way FE の代表例まで進む。</a:t>
            </a:r>
            <a:endParaRPr lang="en-US" sz="1310" dirty="0"/>
          </a:p>
        </p:txBody>
      </p:sp>
      <p:sp>
        <p:nvSpPr>
          <p:cNvPr id="22" name="Shape 20"/>
          <p:cNvSpPr/>
          <p:nvPr/>
        </p:nvSpPr>
        <p:spPr>
          <a:xfrm>
            <a:off x="877824" y="5623560"/>
            <a:ext cx="10469880" cy="256032"/>
          </a:xfrm>
          <a:prstGeom prst="roundRect">
            <a:avLst>
              <a:gd name="adj" fmla="val 32143"/>
            </a:avLst>
          </a:prstGeom>
          <a:solidFill>
            <a:srgbClr val="FFFDF8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3" name="Shape 21"/>
          <p:cNvSpPr/>
          <p:nvPr/>
        </p:nvSpPr>
        <p:spPr>
          <a:xfrm>
            <a:off x="877824" y="5623560"/>
            <a:ext cx="128016" cy="256032"/>
          </a:xfrm>
          <a:prstGeom prst="rect">
            <a:avLst/>
          </a:prstGeom>
          <a:solidFill>
            <a:srgbClr val="0F766E"/>
          </a:solidFill>
          <a:ln w="12700">
            <a:solidFill>
              <a:srgbClr val="0F766E">
                <a:alpha val="0"/>
              </a:srgbClr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1097280" y="5632704"/>
            <a:ext cx="1017727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8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後半の short panel・TWFE・AKM は、すべて「何を差し引いて β を残すか」の延長線上にある。</a:t>
            </a:r>
            <a:endParaRPr lang="en-US" sz="128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solidFill>
          <a:srgbClr val="FFF7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4864"/>
          </a:xfrm>
          <a:prstGeom prst="rect">
            <a:avLst/>
          </a:prstGeom>
          <a:solidFill>
            <a:srgbClr val="B78008"/>
          </a:solidFill>
          <a:ln w="12700">
            <a:solidFill>
              <a:srgbClr val="B78008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6464808"/>
            <a:ext cx="38404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計量経済学 I ｜ Lecture 8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9951415" y="164592"/>
            <a:ext cx="1508760" cy="256032"/>
          </a:xfrm>
          <a:prstGeom prst="roundRect">
            <a:avLst>
              <a:gd name="adj" fmla="val 35714"/>
            </a:avLst>
          </a:prstGeom>
          <a:solidFill>
            <a:srgbClr val="B78008">
              <a:alpha val="12000"/>
            </a:srgbClr>
          </a:solidFill>
          <a:ln w="12700">
            <a:solidFill>
              <a:srgbClr val="B78008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951415" y="173736"/>
            <a:ext cx="1508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B7800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short panel / 差分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11533327" y="6455664"/>
            <a:ext cx="292608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30</a:t>
            </a:r>
            <a:endParaRPr lang="en-US" sz="900" dirty="0"/>
          </a:p>
        </p:txBody>
      </p:sp>
      <p:sp>
        <p:nvSpPr>
          <p:cNvPr id="7" name="Shape 5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7E8"/>
          </a:solidFill>
          <a:ln w="12700">
            <a:solidFill>
              <a:srgbClr val="FFF7E8">
                <a:alpha val="0"/>
              </a:srgbClr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786384" y="676656"/>
            <a:ext cx="14630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8</a:t>
            </a:r>
            <a:endParaRPr lang="en-US" sz="1500" dirty="0"/>
          </a:p>
        </p:txBody>
      </p:sp>
      <p:sp>
        <p:nvSpPr>
          <p:cNvPr id="9" name="Shape 7"/>
          <p:cNvSpPr/>
          <p:nvPr/>
        </p:nvSpPr>
        <p:spPr>
          <a:xfrm>
            <a:off x="0" y="0"/>
            <a:ext cx="6629400" cy="6858000"/>
          </a:xfrm>
          <a:prstGeom prst="rect">
            <a:avLst/>
          </a:prstGeom>
          <a:solidFill>
            <a:srgbClr val="0C2845"/>
          </a:solidFill>
          <a:ln w="12700">
            <a:solidFill>
              <a:srgbClr val="0C2845">
                <a:alpha val="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B78008"/>
          </a:solidFill>
          <a:ln w="12700">
            <a:solidFill>
              <a:srgbClr val="B78008">
                <a:alpha val="0"/>
              </a:srgbClr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786384" y="676656"/>
            <a:ext cx="14630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8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786384" y="1115568"/>
            <a:ext cx="54864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700" b="1" dirty="0">
                <a:solidFill>
                  <a:srgbClr val="FFFFFF"/>
                </a:solidFill>
                <a:latin typeface="Noto Serif CJK JP" pitchFamily="34" charset="0"/>
                <a:ea typeface="Noto Serif CJK JP" pitchFamily="34" charset="-122"/>
                <a:cs typeface="Noto Serif CJK JP" pitchFamily="34" charset="-120"/>
              </a:rPr>
              <a:t>short panel と差分回帰：</a:t>
            </a:r>
            <a:endParaRPr lang="en-US" sz="2700" dirty="0"/>
          </a:p>
          <a:p>
            <a:pPr indent="0" marL="0">
              <a:buNone/>
            </a:pPr>
            <a:r>
              <a:rPr lang="en-US" sz="2700" b="1" dirty="0">
                <a:solidFill>
                  <a:srgbClr val="FFFFFF"/>
                </a:solidFill>
                <a:latin typeface="Noto Serif CJK JP" pitchFamily="34" charset="0"/>
                <a:ea typeface="Noto Serif CJK JP" pitchFamily="34" charset="-122"/>
                <a:cs typeface="Noto Serif CJK JP" pitchFamily="34" charset="-120"/>
              </a:rPr>
              <a:t>FE は万能ではない</a:t>
            </a:r>
            <a:endParaRPr lang="en-US" sz="2700" dirty="0"/>
          </a:p>
        </p:txBody>
      </p:sp>
      <p:sp>
        <p:nvSpPr>
          <p:cNvPr id="13" name="Shape 11"/>
          <p:cNvSpPr/>
          <p:nvPr/>
        </p:nvSpPr>
        <p:spPr>
          <a:xfrm>
            <a:off x="804672" y="1847088"/>
            <a:ext cx="1554480" cy="0"/>
          </a:xfrm>
          <a:prstGeom prst="line">
            <a:avLst/>
          </a:prstGeom>
          <a:noFill/>
          <a:ln w="12700">
            <a:solidFill>
              <a:srgbClr val="B78008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804672" y="2029968"/>
            <a:ext cx="562356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550" dirty="0">
                <a:solidFill>
                  <a:srgbClr val="E2E8F0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個体内比較だけに頼るぶん、T が短いと精度や測定誤差の問題が急に前面に出る。</a:t>
            </a:r>
            <a:endParaRPr lang="en-US" sz="1550" dirty="0"/>
          </a:p>
        </p:txBody>
      </p:sp>
      <p:sp>
        <p:nvSpPr>
          <p:cNvPr id="15" name="Shape 13"/>
          <p:cNvSpPr/>
          <p:nvPr/>
        </p:nvSpPr>
        <p:spPr>
          <a:xfrm>
            <a:off x="7388352" y="1078992"/>
            <a:ext cx="3977640" cy="4434840"/>
          </a:xfrm>
          <a:prstGeom prst="roundRect">
            <a:avLst>
              <a:gd name="adj" fmla="val 3678"/>
            </a:avLst>
          </a:prstGeom>
          <a:solidFill>
            <a:srgbClr val="FFFFFF"/>
          </a:solidFill>
          <a:ln w="12700">
            <a:solidFill>
              <a:srgbClr val="B78008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16" name="Text 14"/>
          <p:cNvSpPr/>
          <p:nvPr/>
        </p:nvSpPr>
        <p:spPr>
          <a:xfrm>
            <a:off x="7552944" y="1188720"/>
            <a:ext cx="33832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B7800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この部で押さえること</a:t>
            </a:r>
            <a:endParaRPr lang="en-US" sz="1300" dirty="0"/>
          </a:p>
        </p:txBody>
      </p:sp>
      <p:sp>
        <p:nvSpPr>
          <p:cNvPr id="17" name="Shape 15"/>
          <p:cNvSpPr/>
          <p:nvPr/>
        </p:nvSpPr>
        <p:spPr>
          <a:xfrm>
            <a:off x="7543800" y="1682496"/>
            <a:ext cx="384048" cy="256032"/>
          </a:xfrm>
          <a:prstGeom prst="roundRect">
            <a:avLst>
              <a:gd name="adj" fmla="val 35714"/>
            </a:avLst>
          </a:prstGeom>
          <a:solidFill>
            <a:srgbClr val="B78008"/>
          </a:solidFill>
          <a:ln w="12700">
            <a:solidFill>
              <a:srgbClr val="B78008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7543800" y="1691640"/>
            <a:ext cx="38404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</a:t>
            </a:r>
            <a:endParaRPr lang="en-US" sz="1050" dirty="0"/>
          </a:p>
        </p:txBody>
      </p:sp>
      <p:sp>
        <p:nvSpPr>
          <p:cNvPr id="19" name="Text 17"/>
          <p:cNvSpPr/>
          <p:nvPr/>
        </p:nvSpPr>
        <p:spPr>
          <a:xfrm>
            <a:off x="8065008" y="1627632"/>
            <a:ext cx="29718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50" b="1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T が短いと within variation が少ない</a:t>
            </a:r>
            <a:endParaRPr lang="en-US" sz="1750" dirty="0"/>
          </a:p>
        </p:txBody>
      </p:sp>
      <p:sp>
        <p:nvSpPr>
          <p:cNvPr id="20" name="Shape 18"/>
          <p:cNvSpPr/>
          <p:nvPr/>
        </p:nvSpPr>
        <p:spPr>
          <a:xfrm>
            <a:off x="7543800" y="2560320"/>
            <a:ext cx="384048" cy="256032"/>
          </a:xfrm>
          <a:prstGeom prst="roundRect">
            <a:avLst>
              <a:gd name="adj" fmla="val 35714"/>
            </a:avLst>
          </a:prstGeom>
          <a:solidFill>
            <a:srgbClr val="B78008"/>
          </a:solidFill>
          <a:ln w="12700">
            <a:solidFill>
              <a:srgbClr val="B78008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7543800" y="2569464"/>
            <a:ext cx="38404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</a:t>
            </a:r>
            <a:endParaRPr lang="en-US" sz="1050" dirty="0"/>
          </a:p>
        </p:txBody>
      </p:sp>
      <p:sp>
        <p:nvSpPr>
          <p:cNvPr id="22" name="Text 20"/>
          <p:cNvSpPr/>
          <p:nvPr/>
        </p:nvSpPr>
        <p:spPr>
          <a:xfrm>
            <a:off x="8065008" y="2505456"/>
            <a:ext cx="29718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5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T=2 では FE と差分回帰が一致する</a:t>
            </a:r>
            <a:endParaRPr lang="en-US" sz="1750" dirty="0"/>
          </a:p>
        </p:txBody>
      </p:sp>
      <p:sp>
        <p:nvSpPr>
          <p:cNvPr id="23" name="Shape 21"/>
          <p:cNvSpPr/>
          <p:nvPr/>
        </p:nvSpPr>
        <p:spPr>
          <a:xfrm>
            <a:off x="7543800" y="3438144"/>
            <a:ext cx="384048" cy="256032"/>
          </a:xfrm>
          <a:prstGeom prst="roundRect">
            <a:avLst>
              <a:gd name="adj" fmla="val 35714"/>
            </a:avLst>
          </a:prstGeom>
          <a:solidFill>
            <a:srgbClr val="B78008"/>
          </a:solidFill>
          <a:ln w="12700">
            <a:solidFill>
              <a:srgbClr val="B78008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7543800" y="3447288"/>
            <a:ext cx="38404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3</a:t>
            </a:r>
            <a:endParaRPr lang="en-US" sz="1050" dirty="0"/>
          </a:p>
        </p:txBody>
      </p:sp>
      <p:sp>
        <p:nvSpPr>
          <p:cNvPr id="25" name="Text 23"/>
          <p:cNvSpPr/>
          <p:nvPr/>
        </p:nvSpPr>
        <p:spPr>
          <a:xfrm>
            <a:off x="8065008" y="3383280"/>
            <a:ext cx="29718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5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何を失うかを確認してから使う</a:t>
            </a:r>
            <a:endParaRPr lang="en-US" sz="175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solidFill>
          <a:srgbClr val="FAFB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4864"/>
          </a:xfrm>
          <a:prstGeom prst="rect">
            <a:avLst/>
          </a:prstGeom>
          <a:solidFill>
            <a:srgbClr val="B78008"/>
          </a:solidFill>
          <a:ln w="12700">
            <a:solidFill>
              <a:srgbClr val="B78008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6464808"/>
            <a:ext cx="38404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計量経済学 I ｜ Lecture 8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9951415" y="164592"/>
            <a:ext cx="1508760" cy="256032"/>
          </a:xfrm>
          <a:prstGeom prst="roundRect">
            <a:avLst>
              <a:gd name="adj" fmla="val 35714"/>
            </a:avLst>
          </a:prstGeom>
          <a:solidFill>
            <a:srgbClr val="B78008">
              <a:alpha val="12000"/>
            </a:srgbClr>
          </a:solidFill>
          <a:ln w="12700">
            <a:solidFill>
              <a:srgbClr val="B78008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951415" y="173736"/>
            <a:ext cx="1508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B7800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short panel / 差分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11533327" y="6455664"/>
            <a:ext cx="292608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31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310896"/>
            <a:ext cx="8229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450" b="1" dirty="0">
                <a:solidFill>
                  <a:srgbClr val="0F172A"/>
                </a:solidFill>
                <a:latin typeface="Noto Serif CJK JP" pitchFamily="34" charset="0"/>
                <a:ea typeface="Noto Serif CJK JP" pitchFamily="34" charset="-122"/>
                <a:cs typeface="Noto Serif CJK JP" pitchFamily="34" charset="-120"/>
              </a:rPr>
              <a:t>なぜ short panel はつらいのか</a:t>
            </a:r>
            <a:endParaRPr lang="en-US" sz="2450" dirty="0"/>
          </a:p>
        </p:txBody>
      </p:sp>
      <p:sp>
        <p:nvSpPr>
          <p:cNvPr id="8" name="Text 6"/>
          <p:cNvSpPr/>
          <p:nvPr/>
        </p:nvSpPr>
        <p:spPr>
          <a:xfrm>
            <a:off x="502920" y="694944"/>
            <a:ext cx="85953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b="1" dirty="0">
                <a:solidFill>
                  <a:srgbClr val="B7800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FE は個体間の差を捨てるので、T が短いと残る情報が少ない。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502920" y="960120"/>
            <a:ext cx="11185855" cy="0"/>
          </a:xfrm>
          <a:prstGeom prst="line">
            <a:avLst/>
          </a:prstGeom>
          <a:noFill/>
          <a:ln w="12700">
            <a:solidFill>
              <a:srgbClr val="CBD5E1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41248" y="1508760"/>
            <a:ext cx="4937760" cy="13716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12700">
            <a:solidFill>
              <a:srgbClr val="EA580C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11" name="Text 9"/>
          <p:cNvSpPr/>
          <p:nvPr/>
        </p:nvSpPr>
        <p:spPr>
          <a:xfrm>
            <a:off x="987552" y="1627632"/>
            <a:ext cx="464515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EA580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本質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987552" y="1911096"/>
            <a:ext cx="4645152" cy="87782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4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fixed effects は「個体平均との差」だけで β を識別する。したがって、各個体を 2 期や 3 期しか見ないと、1 個体あたりの usable variation がきわめて少ない。</a:t>
            </a:r>
            <a:endParaRPr lang="en-US" sz="1400" dirty="0"/>
          </a:p>
        </p:txBody>
      </p:sp>
      <p:sp>
        <p:nvSpPr>
          <p:cNvPr id="13" name="Shape 11"/>
          <p:cNvSpPr/>
          <p:nvPr/>
        </p:nvSpPr>
        <p:spPr>
          <a:xfrm>
            <a:off x="841248" y="3154680"/>
            <a:ext cx="4937760" cy="1645920"/>
          </a:xfrm>
          <a:prstGeom prst="roundRect">
            <a:avLst>
              <a:gd name="adj" fmla="val 6667"/>
            </a:avLst>
          </a:prstGeom>
          <a:solidFill>
            <a:srgbClr val="FFFFFF"/>
          </a:solidFill>
          <a:ln w="12700">
            <a:solidFill>
              <a:srgbClr val="0F766E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14" name="Text 12"/>
          <p:cNvSpPr/>
          <p:nvPr/>
        </p:nvSpPr>
        <p:spPr>
          <a:xfrm>
            <a:off x="987552" y="3273552"/>
            <a:ext cx="464515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0F766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直感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987552" y="3593592"/>
            <a:ext cx="4681728" cy="11155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177800" indent="-177800">
              <a:buSzPct val="100000"/>
              <a:buChar char="•"/>
            </a:pPr>
            <a:r>
              <a:rPr lang="en-US" sz="139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10 年分あれば「平年より多い年」「かなり少ない年」を豊かに観察できる。</a:t>
            </a:r>
            <a:endParaRPr lang="en-US" sz="1390" dirty="0"/>
          </a:p>
          <a:p>
            <a:pPr marL="177800" indent="-177800">
              <a:buSzPct val="100000"/>
              <a:buChar char="•"/>
            </a:pPr>
            <a:r>
              <a:rPr lang="en-US" sz="139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 期しかなければ、見えるのは 1 期目と 2 期目の差だけである。</a:t>
            </a:r>
            <a:endParaRPr lang="en-US" sz="1390" dirty="0"/>
          </a:p>
        </p:txBody>
      </p:sp>
      <p:sp>
        <p:nvSpPr>
          <p:cNvPr id="16" name="Shape 14"/>
          <p:cNvSpPr/>
          <p:nvPr/>
        </p:nvSpPr>
        <p:spPr>
          <a:xfrm>
            <a:off x="6053328" y="1508760"/>
            <a:ext cx="5175504" cy="3291840"/>
          </a:xfrm>
          <a:prstGeom prst="roundRect">
            <a:avLst>
              <a:gd name="adj" fmla="val 3333"/>
            </a:avLst>
          </a:prstGeom>
          <a:solidFill>
            <a:srgbClr val="FFFFFF"/>
          </a:solidFill>
          <a:ln w="12700">
            <a:solidFill>
              <a:srgbClr val="4C78A8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17" name="Text 15"/>
          <p:cNvSpPr/>
          <p:nvPr/>
        </p:nvSpPr>
        <p:spPr>
          <a:xfrm>
            <a:off x="6199632" y="1627632"/>
            <a:ext cx="4882896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4C78A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この先で出る問題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6199632" y="1947672"/>
            <a:ext cx="4919472" cy="276148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177800" indent="-177800">
              <a:buSzPct val="100000"/>
              <a:buChar char="•"/>
            </a:pPr>
            <a:r>
              <a:rPr lang="en-US" sz="14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個体内変動が乏しい</a:t>
            </a:r>
            <a:endParaRPr lang="en-US" sz="1400" dirty="0"/>
          </a:p>
          <a:p>
            <a:pPr marL="177800" indent="-177800">
              <a:buSzPct val="100000"/>
              <a:buChar char="•"/>
            </a:pPr>
            <a:r>
              <a:rPr lang="en-US" sz="14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標準誤差が大きくなりやすい</a:t>
            </a:r>
            <a:endParaRPr lang="en-US" sz="1400" dirty="0"/>
          </a:p>
          <a:p>
            <a:pPr marL="177800" indent="-177800">
              <a:buSzPct val="100000"/>
              <a:buChar char="•"/>
            </a:pPr>
            <a:r>
              <a:rPr lang="en-US" sz="14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測定誤差の影響が強まる</a:t>
            </a:r>
            <a:endParaRPr lang="en-US" sz="1400" dirty="0"/>
          </a:p>
          <a:p>
            <a:pPr marL="177800" indent="-177800">
              <a:buSzPct val="100000"/>
              <a:buChar char="•"/>
            </a:pPr>
            <a:r>
              <a:rPr lang="en-US" sz="14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動学パネルでは別種のバイアスも出る</a:t>
            </a:r>
            <a:endParaRPr lang="en-US" sz="1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solidFill>
          <a:srgbClr val="FAFB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4864"/>
          </a:xfrm>
          <a:prstGeom prst="rect">
            <a:avLst/>
          </a:prstGeom>
          <a:solidFill>
            <a:srgbClr val="B78008"/>
          </a:solidFill>
          <a:ln w="12700">
            <a:solidFill>
              <a:srgbClr val="B78008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6464808"/>
            <a:ext cx="38404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計量経済学 I ｜ Lecture 8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9951415" y="164592"/>
            <a:ext cx="1508760" cy="256032"/>
          </a:xfrm>
          <a:prstGeom prst="roundRect">
            <a:avLst>
              <a:gd name="adj" fmla="val 35714"/>
            </a:avLst>
          </a:prstGeom>
          <a:solidFill>
            <a:srgbClr val="B78008">
              <a:alpha val="12000"/>
            </a:srgbClr>
          </a:solidFill>
          <a:ln w="12700">
            <a:solidFill>
              <a:srgbClr val="B78008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951415" y="173736"/>
            <a:ext cx="1508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B7800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short panel / 差分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11533327" y="6455664"/>
            <a:ext cx="292608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32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310896"/>
            <a:ext cx="8229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450" b="1" dirty="0">
                <a:solidFill>
                  <a:srgbClr val="0F172A"/>
                </a:solidFill>
                <a:latin typeface="Noto Serif CJK JP" pitchFamily="34" charset="0"/>
                <a:ea typeface="Noto Serif CJK JP" pitchFamily="34" charset="-122"/>
                <a:cs typeface="Noto Serif CJK JP" pitchFamily="34" charset="-120"/>
              </a:rPr>
              <a:t>実務で前面に出る 3 つの問題</a:t>
            </a:r>
            <a:endParaRPr lang="en-US" sz="2450" dirty="0"/>
          </a:p>
        </p:txBody>
      </p:sp>
      <p:sp>
        <p:nvSpPr>
          <p:cNvPr id="8" name="Text 6"/>
          <p:cNvSpPr/>
          <p:nvPr/>
        </p:nvSpPr>
        <p:spPr>
          <a:xfrm>
            <a:off x="502920" y="694944"/>
            <a:ext cx="85953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b="1" dirty="0">
                <a:solidFill>
                  <a:srgbClr val="B7800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short panel の弱さは、推定量のばらつきとノイズへの脆さとして現れる。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502920" y="960120"/>
            <a:ext cx="11185855" cy="0"/>
          </a:xfrm>
          <a:prstGeom prst="line">
            <a:avLst/>
          </a:prstGeom>
          <a:noFill/>
          <a:ln w="12700">
            <a:solidFill>
              <a:srgbClr val="CBD5E1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41248" y="1481328"/>
            <a:ext cx="3429000" cy="3703320"/>
          </a:xfrm>
          <a:prstGeom prst="roundRect">
            <a:avLst>
              <a:gd name="adj" fmla="val 3200"/>
            </a:avLst>
          </a:prstGeom>
          <a:solidFill>
            <a:srgbClr val="FFFFFF"/>
          </a:solidFill>
          <a:ln w="12700">
            <a:solidFill>
              <a:srgbClr val="0F766E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11" name="Text 9"/>
          <p:cNvSpPr/>
          <p:nvPr/>
        </p:nvSpPr>
        <p:spPr>
          <a:xfrm>
            <a:off x="987552" y="1600200"/>
            <a:ext cx="313639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0F766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1. 個体内変動が少ない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987552" y="1920240"/>
            <a:ext cx="3172968" cy="31729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177800" indent="-177800">
              <a:buSzPct val="100000"/>
              <a:buChar char="•"/>
            </a:pPr>
            <a:r>
              <a:rPr lang="en-US" sz="133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学歴や地理条件のように、ほとんど動かない変数は FE では識別が弱い。</a:t>
            </a:r>
            <a:endParaRPr lang="en-US" sz="1330" dirty="0"/>
          </a:p>
          <a:p>
            <a:pPr marL="177800" indent="-177800">
              <a:buSzPct val="100000"/>
              <a:buChar char="•"/>
            </a:pPr>
            <a:r>
              <a:rPr lang="en-US" sz="133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そもそも「平均との差」がほぼゼロになるからである。</a:t>
            </a:r>
            <a:endParaRPr lang="en-US" sz="1330" dirty="0"/>
          </a:p>
        </p:txBody>
      </p:sp>
      <p:sp>
        <p:nvSpPr>
          <p:cNvPr id="13" name="Shape 11"/>
          <p:cNvSpPr/>
          <p:nvPr/>
        </p:nvSpPr>
        <p:spPr>
          <a:xfrm>
            <a:off x="4389120" y="1481328"/>
            <a:ext cx="3429000" cy="3703320"/>
          </a:xfrm>
          <a:prstGeom prst="roundRect">
            <a:avLst>
              <a:gd name="adj" fmla="val 3200"/>
            </a:avLst>
          </a:prstGeom>
          <a:solidFill>
            <a:srgbClr val="FFFFFF"/>
          </a:solidFill>
          <a:ln w="12700">
            <a:solidFill>
              <a:srgbClr val="EA580C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14" name="Text 12"/>
          <p:cNvSpPr/>
          <p:nvPr/>
        </p:nvSpPr>
        <p:spPr>
          <a:xfrm>
            <a:off x="4535424" y="1600200"/>
            <a:ext cx="313639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EA580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2. 標準誤差が大きい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4535424" y="1920240"/>
            <a:ext cx="3172968" cy="31729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177800" indent="-177800">
              <a:buSzPct val="100000"/>
              <a:buChar char="•"/>
            </a:pPr>
            <a:r>
              <a:rPr lang="en-US" sz="133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between variation を捨てるので、有効な variation が減る。</a:t>
            </a:r>
            <a:endParaRPr lang="en-US" sz="1330" dirty="0"/>
          </a:p>
          <a:p>
            <a:pPr marL="177800" indent="-177800">
              <a:buSzPct val="100000"/>
              <a:buChar char="•"/>
            </a:pPr>
            <a:r>
              <a:rPr lang="en-US" sz="133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そのぶん推定値のばらつきも大きくなりやすい。</a:t>
            </a:r>
            <a:endParaRPr lang="en-US" sz="1330" dirty="0"/>
          </a:p>
        </p:txBody>
      </p:sp>
      <p:sp>
        <p:nvSpPr>
          <p:cNvPr id="16" name="Shape 14"/>
          <p:cNvSpPr/>
          <p:nvPr/>
        </p:nvSpPr>
        <p:spPr>
          <a:xfrm>
            <a:off x="7936992" y="1481328"/>
            <a:ext cx="3429000" cy="3703320"/>
          </a:xfrm>
          <a:prstGeom prst="roundRect">
            <a:avLst>
              <a:gd name="adj" fmla="val 3200"/>
            </a:avLst>
          </a:prstGeom>
          <a:solidFill>
            <a:srgbClr val="FFFFFF"/>
          </a:solidFill>
          <a:ln w="12700">
            <a:solidFill>
              <a:srgbClr val="4C78A8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17" name="Text 15"/>
          <p:cNvSpPr/>
          <p:nvPr/>
        </p:nvSpPr>
        <p:spPr>
          <a:xfrm>
            <a:off x="8083296" y="1600200"/>
            <a:ext cx="313639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4C78A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3. 測定誤差に弱い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8083296" y="1920240"/>
            <a:ext cx="3172968" cy="31729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177800" indent="-177800">
              <a:buSzPct val="100000"/>
              <a:buChar char="•"/>
            </a:pPr>
            <a:r>
              <a:rPr lang="en-US" sz="133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変化だけを見るので、ノイズも差分として強調される。</a:t>
            </a:r>
            <a:endParaRPr lang="en-US" sz="1330" dirty="0"/>
          </a:p>
          <a:p>
            <a:pPr marL="177800" indent="-177800">
              <a:buSzPct val="100000"/>
              <a:buChar char="•"/>
            </a:pPr>
            <a:r>
              <a:rPr lang="en-US" sz="133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本当はほとんど変わらない変数でも、不安定な推定につながる。</a:t>
            </a:r>
            <a:endParaRPr lang="en-US" sz="133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bg>
      <p:bgPr>
        <a:solidFill>
          <a:srgbClr val="FAFB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4864"/>
          </a:xfrm>
          <a:prstGeom prst="rect">
            <a:avLst/>
          </a:prstGeom>
          <a:solidFill>
            <a:srgbClr val="B78008"/>
          </a:solidFill>
          <a:ln w="12700">
            <a:solidFill>
              <a:srgbClr val="B78008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6464808"/>
            <a:ext cx="38404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計量経済学 I ｜ Lecture 8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9951415" y="164592"/>
            <a:ext cx="1508760" cy="256032"/>
          </a:xfrm>
          <a:prstGeom prst="roundRect">
            <a:avLst>
              <a:gd name="adj" fmla="val 35714"/>
            </a:avLst>
          </a:prstGeom>
          <a:solidFill>
            <a:srgbClr val="B78008">
              <a:alpha val="12000"/>
            </a:srgbClr>
          </a:solidFill>
          <a:ln w="12700">
            <a:solidFill>
              <a:srgbClr val="B78008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951415" y="173736"/>
            <a:ext cx="1508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B7800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short panel / 差分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11533327" y="6455664"/>
            <a:ext cx="292608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33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310896"/>
            <a:ext cx="8229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450" b="1" dirty="0">
                <a:solidFill>
                  <a:srgbClr val="0F172A"/>
                </a:solidFill>
                <a:latin typeface="Noto Serif CJK JP" pitchFamily="34" charset="0"/>
                <a:ea typeface="Noto Serif CJK JP" pitchFamily="34" charset="-122"/>
                <a:cs typeface="Noto Serif CJK JP" pitchFamily="34" charset="-120"/>
              </a:rPr>
              <a:t>動学パネルでは別のバイアスも出る</a:t>
            </a:r>
            <a:endParaRPr lang="en-US" sz="2450" dirty="0"/>
          </a:p>
        </p:txBody>
      </p:sp>
      <p:sp>
        <p:nvSpPr>
          <p:cNvPr id="8" name="Text 6"/>
          <p:cNvSpPr/>
          <p:nvPr/>
        </p:nvSpPr>
        <p:spPr>
          <a:xfrm>
            <a:off x="502920" y="694944"/>
            <a:ext cx="85953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b="1" dirty="0">
                <a:solidFill>
                  <a:srgbClr val="B7800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ラグ付き被説明変数を入れると、short T では FE 特有の問題が現れる。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502920" y="960120"/>
            <a:ext cx="11185855" cy="0"/>
          </a:xfrm>
          <a:prstGeom prst="line">
            <a:avLst/>
          </a:prstGeom>
          <a:noFill/>
          <a:ln w="12700">
            <a:solidFill>
              <a:srgbClr val="CBD5E1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41248" y="1664208"/>
            <a:ext cx="4297680" cy="1097280"/>
          </a:xfrm>
          <a:prstGeom prst="roundRect">
            <a:avLst>
              <a:gd name="adj" fmla="val 11667"/>
            </a:avLst>
          </a:prstGeom>
          <a:solidFill>
            <a:srgbClr val="FFFFFF"/>
          </a:solidFill>
          <a:ln w="12700">
            <a:solidFill>
              <a:srgbClr val="4C78A8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78408" y="1773936"/>
            <a:ext cx="1280160" cy="237744"/>
          </a:xfrm>
          <a:prstGeom prst="roundRect">
            <a:avLst>
              <a:gd name="adj" fmla="val 38462"/>
            </a:avLst>
          </a:prstGeom>
          <a:solidFill>
            <a:srgbClr val="4C78A8">
              <a:alpha val="12000"/>
            </a:srgbClr>
          </a:solidFill>
          <a:ln w="12700">
            <a:solidFill>
              <a:srgbClr val="4C78A8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78408" y="1783080"/>
            <a:ext cx="12801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4C78A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動学 FE</a:t>
            </a:r>
            <a:endParaRPr lang="en-US" sz="950" dirty="0"/>
          </a:p>
        </p:txBody>
      </p:sp>
      <p:pic>
        <p:nvPicPr>
          <p:cNvPr id="1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05840" y="2159508"/>
            <a:ext cx="3968496" cy="362712"/>
          </a:xfrm>
          <a:prstGeom prst="rect">
            <a:avLst/>
          </a:prstGeom>
        </p:spPr>
      </p:pic>
      <p:sp>
        <p:nvSpPr>
          <p:cNvPr id="14" name="Shape 11"/>
          <p:cNvSpPr/>
          <p:nvPr/>
        </p:nvSpPr>
        <p:spPr>
          <a:xfrm>
            <a:off x="841248" y="3063240"/>
            <a:ext cx="4297680" cy="1920240"/>
          </a:xfrm>
          <a:prstGeom prst="roundRect">
            <a:avLst>
              <a:gd name="adj" fmla="val 5714"/>
            </a:avLst>
          </a:prstGeom>
          <a:solidFill>
            <a:srgbClr val="FFFFFF"/>
          </a:solidFill>
          <a:ln w="12700">
            <a:solidFill>
              <a:srgbClr val="EA580C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15" name="Text 12"/>
          <p:cNvSpPr/>
          <p:nvPr/>
        </p:nvSpPr>
        <p:spPr>
          <a:xfrm>
            <a:off x="987552" y="3182112"/>
            <a:ext cx="400507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EA580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何が起きるか</a:t>
            </a:r>
            <a:endParaRPr lang="en-US" sz="1300" dirty="0"/>
          </a:p>
        </p:txBody>
      </p:sp>
      <p:sp>
        <p:nvSpPr>
          <p:cNvPr id="16" name="Text 13"/>
          <p:cNvSpPr/>
          <p:nvPr/>
        </p:nvSpPr>
        <p:spPr>
          <a:xfrm>
            <a:off x="987552" y="3465576"/>
            <a:ext cx="4005072" cy="142646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37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ラグ付き被説明変数が αᵢ を通じて誤差構造と絡むため、T が短いと FE 推定量は系統的に歪む。これは Nickell bias として知られている。</a:t>
            </a:r>
            <a:endParaRPr lang="en-US" sz="1370" dirty="0"/>
          </a:p>
        </p:txBody>
      </p:sp>
      <p:sp>
        <p:nvSpPr>
          <p:cNvPr id="17" name="Shape 14"/>
          <p:cNvSpPr/>
          <p:nvPr/>
        </p:nvSpPr>
        <p:spPr>
          <a:xfrm>
            <a:off x="5486400" y="1920240"/>
            <a:ext cx="5669280" cy="2057400"/>
          </a:xfrm>
          <a:prstGeom prst="roundRect">
            <a:avLst>
              <a:gd name="adj" fmla="val 5333"/>
            </a:avLst>
          </a:prstGeom>
          <a:solidFill>
            <a:srgbClr val="FFFFFF"/>
          </a:solidFill>
          <a:ln w="12700">
            <a:solidFill>
              <a:srgbClr val="0F766E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18" name="Text 15"/>
          <p:cNvSpPr/>
          <p:nvPr/>
        </p:nvSpPr>
        <p:spPr>
          <a:xfrm>
            <a:off x="5632704" y="2039112"/>
            <a:ext cx="537667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0F766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この講義での位置づけ</a:t>
            </a:r>
            <a:endParaRPr lang="en-US" sz="1300" dirty="0"/>
          </a:p>
        </p:txBody>
      </p:sp>
      <p:sp>
        <p:nvSpPr>
          <p:cNvPr id="19" name="Text 16"/>
          <p:cNvSpPr/>
          <p:nvPr/>
        </p:nvSpPr>
        <p:spPr>
          <a:xfrm>
            <a:off x="5632704" y="2322576"/>
            <a:ext cx="5376672" cy="156362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4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ここでは詳細には扱わないが、「時間不変の交絡を消したから終わり」ではないことを示す代表例として覚えておきたい。</a:t>
            </a:r>
            <a:endParaRPr lang="en-US" sz="1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bg>
      <p:bgPr>
        <a:solidFill>
          <a:srgbClr val="FAFB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4864"/>
          </a:xfrm>
          <a:prstGeom prst="rect">
            <a:avLst/>
          </a:prstGeom>
          <a:solidFill>
            <a:srgbClr val="B78008"/>
          </a:solidFill>
          <a:ln w="12700">
            <a:solidFill>
              <a:srgbClr val="B78008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6464808"/>
            <a:ext cx="38404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計量経済学 I ｜ Lecture 8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9951415" y="164592"/>
            <a:ext cx="1508760" cy="256032"/>
          </a:xfrm>
          <a:prstGeom prst="roundRect">
            <a:avLst>
              <a:gd name="adj" fmla="val 35714"/>
            </a:avLst>
          </a:prstGeom>
          <a:solidFill>
            <a:srgbClr val="B78008">
              <a:alpha val="12000"/>
            </a:srgbClr>
          </a:solidFill>
          <a:ln w="12700">
            <a:solidFill>
              <a:srgbClr val="B78008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951415" y="173736"/>
            <a:ext cx="1508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B7800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short panel / 差分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11533327" y="6455664"/>
            <a:ext cx="292608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34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310896"/>
            <a:ext cx="8229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450" b="1" dirty="0">
                <a:solidFill>
                  <a:srgbClr val="0F172A"/>
                </a:solidFill>
                <a:latin typeface="Noto Serif CJK JP" pitchFamily="34" charset="0"/>
                <a:ea typeface="Noto Serif CJK JP" pitchFamily="34" charset="-122"/>
                <a:cs typeface="Noto Serif CJK JP" pitchFamily="34" charset="-120"/>
              </a:rPr>
              <a:t>T = 2 なら FE は差分回帰になる</a:t>
            </a:r>
            <a:endParaRPr lang="en-US" sz="2450" dirty="0"/>
          </a:p>
        </p:txBody>
      </p:sp>
      <p:sp>
        <p:nvSpPr>
          <p:cNvPr id="8" name="Text 6"/>
          <p:cNvSpPr/>
          <p:nvPr/>
        </p:nvSpPr>
        <p:spPr>
          <a:xfrm>
            <a:off x="502920" y="694944"/>
            <a:ext cx="85953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b="1" dirty="0">
                <a:solidFill>
                  <a:srgbClr val="B7800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two-period panel では、within と first difference が同じものになる。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502920" y="960120"/>
            <a:ext cx="11185855" cy="0"/>
          </a:xfrm>
          <a:prstGeom prst="line">
            <a:avLst/>
          </a:prstGeom>
          <a:noFill/>
          <a:ln w="12700">
            <a:solidFill>
              <a:srgbClr val="CBD5E1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41248" y="1463040"/>
            <a:ext cx="3840480" cy="1051560"/>
          </a:xfrm>
          <a:prstGeom prst="roundRect">
            <a:avLst>
              <a:gd name="adj" fmla="val 12174"/>
            </a:avLst>
          </a:prstGeom>
          <a:solidFill>
            <a:srgbClr val="FFFFFF"/>
          </a:solidFill>
          <a:ln w="12700">
            <a:solidFill>
              <a:srgbClr val="0F766E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78408" y="1572768"/>
            <a:ext cx="1280160" cy="237744"/>
          </a:xfrm>
          <a:prstGeom prst="roundRect">
            <a:avLst>
              <a:gd name="adj" fmla="val 38462"/>
            </a:avLst>
          </a:prstGeom>
          <a:solidFill>
            <a:srgbClr val="0F766E">
              <a:alpha val="12000"/>
            </a:srgbClr>
          </a:solidFill>
          <a:ln w="12700">
            <a:solidFill>
              <a:srgbClr val="0F766E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78408" y="1581912"/>
            <a:ext cx="12801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0F766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1期目</a:t>
            </a:r>
            <a:endParaRPr lang="en-US" sz="950" dirty="0"/>
          </a:p>
        </p:txBody>
      </p:sp>
      <p:pic>
        <p:nvPicPr>
          <p:cNvPr id="1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05840" y="1934167"/>
            <a:ext cx="3511296" cy="365337"/>
          </a:xfrm>
          <a:prstGeom prst="rect">
            <a:avLst/>
          </a:prstGeom>
        </p:spPr>
      </p:pic>
      <p:sp>
        <p:nvSpPr>
          <p:cNvPr id="14" name="Shape 11"/>
          <p:cNvSpPr/>
          <p:nvPr/>
        </p:nvSpPr>
        <p:spPr>
          <a:xfrm>
            <a:off x="841248" y="2697480"/>
            <a:ext cx="3840480" cy="1051560"/>
          </a:xfrm>
          <a:prstGeom prst="roundRect">
            <a:avLst>
              <a:gd name="adj" fmla="val 12174"/>
            </a:avLst>
          </a:prstGeom>
          <a:solidFill>
            <a:srgbClr val="FFFFFF"/>
          </a:solidFill>
          <a:ln w="12700">
            <a:solidFill>
              <a:srgbClr val="4C78A8"/>
            </a:solidFill>
            <a:prstDash val="solid"/>
          </a:ln>
        </p:spPr>
      </p:sp>
      <p:sp>
        <p:nvSpPr>
          <p:cNvPr id="15" name="Shape 12"/>
          <p:cNvSpPr/>
          <p:nvPr/>
        </p:nvSpPr>
        <p:spPr>
          <a:xfrm>
            <a:off x="978408" y="2807208"/>
            <a:ext cx="1280160" cy="237744"/>
          </a:xfrm>
          <a:prstGeom prst="roundRect">
            <a:avLst>
              <a:gd name="adj" fmla="val 38462"/>
            </a:avLst>
          </a:prstGeom>
          <a:solidFill>
            <a:srgbClr val="4C78A8">
              <a:alpha val="12000"/>
            </a:srgbClr>
          </a:solidFill>
          <a:ln w="12700">
            <a:solidFill>
              <a:srgbClr val="4C78A8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978408" y="2816352"/>
            <a:ext cx="12801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4C78A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2期目</a:t>
            </a:r>
            <a:endParaRPr lang="en-US" sz="950" dirty="0"/>
          </a:p>
        </p:txBody>
      </p:sp>
      <p:pic>
        <p:nvPicPr>
          <p:cNvPr id="17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5840" y="3168607"/>
            <a:ext cx="3511296" cy="365337"/>
          </a:xfrm>
          <a:prstGeom prst="rect">
            <a:avLst/>
          </a:prstGeom>
        </p:spPr>
      </p:pic>
      <p:sp>
        <p:nvSpPr>
          <p:cNvPr id="18" name="Shape 14"/>
          <p:cNvSpPr/>
          <p:nvPr/>
        </p:nvSpPr>
        <p:spPr>
          <a:xfrm>
            <a:off x="4983480" y="1783080"/>
            <a:ext cx="6245352" cy="1508760"/>
          </a:xfrm>
          <a:prstGeom prst="roundRect">
            <a:avLst>
              <a:gd name="adj" fmla="val 8485"/>
            </a:avLst>
          </a:prstGeom>
          <a:solidFill>
            <a:srgbClr val="FFFFFF"/>
          </a:solidFill>
          <a:ln w="12700">
            <a:solidFill>
              <a:srgbClr val="EA580C"/>
            </a:solidFill>
            <a:prstDash val="solid"/>
          </a:ln>
        </p:spPr>
      </p:sp>
      <p:sp>
        <p:nvSpPr>
          <p:cNvPr id="19" name="Shape 15"/>
          <p:cNvSpPr/>
          <p:nvPr/>
        </p:nvSpPr>
        <p:spPr>
          <a:xfrm>
            <a:off x="5120640" y="1892808"/>
            <a:ext cx="1280160" cy="237744"/>
          </a:xfrm>
          <a:prstGeom prst="roundRect">
            <a:avLst>
              <a:gd name="adj" fmla="val 38462"/>
            </a:avLst>
          </a:prstGeom>
          <a:solidFill>
            <a:srgbClr val="EA580C">
              <a:alpha val="12000"/>
            </a:srgbClr>
          </a:solidFill>
          <a:ln w="12700">
            <a:solidFill>
              <a:srgbClr val="EA580C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5120640" y="1901952"/>
            <a:ext cx="12801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EA580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引き算すると</a:t>
            </a:r>
            <a:endParaRPr lang="en-US" sz="950" dirty="0"/>
          </a:p>
        </p:txBody>
      </p:sp>
      <p:pic>
        <p:nvPicPr>
          <p:cNvPr id="21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48072" y="2479371"/>
            <a:ext cx="5916168" cy="372209"/>
          </a:xfrm>
          <a:prstGeom prst="rect">
            <a:avLst/>
          </a:prstGeom>
        </p:spPr>
      </p:pic>
      <p:sp>
        <p:nvSpPr>
          <p:cNvPr id="22" name="Shape 17"/>
          <p:cNvSpPr/>
          <p:nvPr/>
        </p:nvSpPr>
        <p:spPr>
          <a:xfrm>
            <a:off x="4983480" y="3611880"/>
            <a:ext cx="6245352" cy="1325880"/>
          </a:xfrm>
          <a:prstGeom prst="roundRect">
            <a:avLst>
              <a:gd name="adj" fmla="val 8276"/>
            </a:avLst>
          </a:prstGeom>
          <a:solidFill>
            <a:srgbClr val="FFFFFF"/>
          </a:solidFill>
          <a:ln w="12700">
            <a:solidFill>
              <a:srgbClr val="7C3AED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23" name="Text 18"/>
          <p:cNvSpPr/>
          <p:nvPr/>
        </p:nvSpPr>
        <p:spPr>
          <a:xfrm>
            <a:off x="5129784" y="3730752"/>
            <a:ext cx="595274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7C3AED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結論</a:t>
            </a:r>
            <a:endParaRPr lang="en-US" sz="1300" dirty="0"/>
          </a:p>
        </p:txBody>
      </p:sp>
      <p:sp>
        <p:nvSpPr>
          <p:cNvPr id="24" name="Text 19"/>
          <p:cNvSpPr/>
          <p:nvPr/>
        </p:nvSpPr>
        <p:spPr>
          <a:xfrm>
            <a:off x="5129784" y="4014216"/>
            <a:ext cx="5952744" cy="8321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4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αᵢ は差分で消える。したがって T=2 の FE は、各個体の first difference をとった回帰そのものになる。</a:t>
            </a:r>
            <a:endParaRPr lang="en-US" sz="1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bg>
      <p:bgPr>
        <a:solidFill>
          <a:srgbClr val="FAFB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4864"/>
          </a:xfrm>
          <a:prstGeom prst="rect">
            <a:avLst/>
          </a:prstGeom>
          <a:solidFill>
            <a:srgbClr val="B78008"/>
          </a:solidFill>
          <a:ln w="12700">
            <a:solidFill>
              <a:srgbClr val="B78008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6464808"/>
            <a:ext cx="38404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計量経済学 I ｜ Lecture 8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9951415" y="164592"/>
            <a:ext cx="1508760" cy="256032"/>
          </a:xfrm>
          <a:prstGeom prst="roundRect">
            <a:avLst>
              <a:gd name="adj" fmla="val 35714"/>
            </a:avLst>
          </a:prstGeom>
          <a:solidFill>
            <a:srgbClr val="B78008">
              <a:alpha val="12000"/>
            </a:srgbClr>
          </a:solidFill>
          <a:ln w="12700">
            <a:solidFill>
              <a:srgbClr val="B78008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951415" y="173736"/>
            <a:ext cx="1508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B7800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short panel / 差分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11533327" y="6455664"/>
            <a:ext cx="292608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35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310896"/>
            <a:ext cx="8229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450" b="1" dirty="0">
                <a:solidFill>
                  <a:srgbClr val="0F172A"/>
                </a:solidFill>
                <a:latin typeface="Noto Serif CJK JP" pitchFamily="34" charset="0"/>
                <a:ea typeface="Noto Serif CJK JP" pitchFamily="34" charset="-122"/>
                <a:cs typeface="Noto Serif CJK JP" pitchFamily="34" charset="-120"/>
              </a:rPr>
              <a:t>差分回帰の直感</a:t>
            </a:r>
            <a:endParaRPr lang="en-US" sz="2450" dirty="0"/>
          </a:p>
        </p:txBody>
      </p:sp>
      <p:sp>
        <p:nvSpPr>
          <p:cNvPr id="8" name="Text 6"/>
          <p:cNvSpPr/>
          <p:nvPr/>
        </p:nvSpPr>
        <p:spPr>
          <a:xfrm>
            <a:off x="502920" y="694944"/>
            <a:ext cx="85953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b="1" dirty="0">
                <a:solidFill>
                  <a:srgbClr val="B7800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各個体について「どれだけ変わったか」どうしを比べる。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502920" y="960120"/>
            <a:ext cx="11185855" cy="0"/>
          </a:xfrm>
          <a:prstGeom prst="line">
            <a:avLst/>
          </a:prstGeom>
          <a:noFill/>
          <a:ln w="12700">
            <a:solidFill>
              <a:srgbClr val="CBD5E1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41248" y="1645920"/>
            <a:ext cx="3840480" cy="1051560"/>
          </a:xfrm>
          <a:prstGeom prst="roundRect">
            <a:avLst>
              <a:gd name="adj" fmla="val 12174"/>
            </a:avLst>
          </a:prstGeom>
          <a:solidFill>
            <a:srgbClr val="FFFFFF"/>
          </a:solidFill>
          <a:ln w="12700">
            <a:solidFill>
              <a:srgbClr val="0F766E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78408" y="1755648"/>
            <a:ext cx="1280160" cy="237744"/>
          </a:xfrm>
          <a:prstGeom prst="roundRect">
            <a:avLst>
              <a:gd name="adj" fmla="val 38462"/>
            </a:avLst>
          </a:prstGeom>
          <a:solidFill>
            <a:srgbClr val="0F766E">
              <a:alpha val="12000"/>
            </a:srgbClr>
          </a:solidFill>
          <a:ln w="12700">
            <a:solidFill>
              <a:srgbClr val="0F766E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78408" y="1764792"/>
            <a:ext cx="12801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0F766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結果の差</a:t>
            </a:r>
            <a:endParaRPr lang="en-US" sz="950" dirty="0"/>
          </a:p>
        </p:txBody>
      </p:sp>
      <p:pic>
        <p:nvPicPr>
          <p:cNvPr id="1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29284" y="2066544"/>
            <a:ext cx="3264408" cy="466344"/>
          </a:xfrm>
          <a:prstGeom prst="rect">
            <a:avLst/>
          </a:prstGeom>
        </p:spPr>
      </p:pic>
      <p:sp>
        <p:nvSpPr>
          <p:cNvPr id="14" name="Shape 11"/>
          <p:cNvSpPr/>
          <p:nvPr/>
        </p:nvSpPr>
        <p:spPr>
          <a:xfrm>
            <a:off x="841248" y="2880360"/>
            <a:ext cx="3840480" cy="1051560"/>
          </a:xfrm>
          <a:prstGeom prst="roundRect">
            <a:avLst>
              <a:gd name="adj" fmla="val 12174"/>
            </a:avLst>
          </a:prstGeom>
          <a:solidFill>
            <a:srgbClr val="FFFFFF"/>
          </a:solidFill>
          <a:ln w="12700">
            <a:solidFill>
              <a:srgbClr val="4C78A8"/>
            </a:solidFill>
            <a:prstDash val="solid"/>
          </a:ln>
        </p:spPr>
      </p:sp>
      <p:sp>
        <p:nvSpPr>
          <p:cNvPr id="15" name="Shape 12"/>
          <p:cNvSpPr/>
          <p:nvPr/>
        </p:nvSpPr>
        <p:spPr>
          <a:xfrm>
            <a:off x="978408" y="2990088"/>
            <a:ext cx="1280160" cy="237744"/>
          </a:xfrm>
          <a:prstGeom prst="roundRect">
            <a:avLst>
              <a:gd name="adj" fmla="val 38462"/>
            </a:avLst>
          </a:prstGeom>
          <a:solidFill>
            <a:srgbClr val="4C78A8">
              <a:alpha val="12000"/>
            </a:srgbClr>
          </a:solidFill>
          <a:ln w="12700">
            <a:solidFill>
              <a:srgbClr val="4C78A8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978408" y="2999232"/>
            <a:ext cx="12801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4C78A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説明変数の差</a:t>
            </a:r>
            <a:endParaRPr lang="en-US" sz="950" dirty="0"/>
          </a:p>
        </p:txBody>
      </p:sp>
      <p:pic>
        <p:nvPicPr>
          <p:cNvPr id="17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5840" y="3306324"/>
            <a:ext cx="3511296" cy="455664"/>
          </a:xfrm>
          <a:prstGeom prst="rect">
            <a:avLst/>
          </a:prstGeom>
        </p:spPr>
      </p:pic>
      <p:sp>
        <p:nvSpPr>
          <p:cNvPr id="18" name="Shape 14"/>
          <p:cNvSpPr/>
          <p:nvPr/>
        </p:nvSpPr>
        <p:spPr>
          <a:xfrm>
            <a:off x="4983480" y="1783080"/>
            <a:ext cx="6245352" cy="1188720"/>
          </a:xfrm>
          <a:prstGeom prst="roundRect">
            <a:avLst>
              <a:gd name="adj" fmla="val 10769"/>
            </a:avLst>
          </a:prstGeom>
          <a:solidFill>
            <a:srgbClr val="FFFFFF"/>
          </a:solidFill>
          <a:ln w="12700">
            <a:solidFill>
              <a:srgbClr val="EA580C"/>
            </a:solidFill>
            <a:prstDash val="solid"/>
          </a:ln>
        </p:spPr>
      </p:sp>
      <p:sp>
        <p:nvSpPr>
          <p:cNvPr id="19" name="Shape 15"/>
          <p:cNvSpPr/>
          <p:nvPr/>
        </p:nvSpPr>
        <p:spPr>
          <a:xfrm>
            <a:off x="5120640" y="1892808"/>
            <a:ext cx="1280160" cy="237744"/>
          </a:xfrm>
          <a:prstGeom prst="roundRect">
            <a:avLst>
              <a:gd name="adj" fmla="val 38462"/>
            </a:avLst>
          </a:prstGeom>
          <a:solidFill>
            <a:srgbClr val="EA580C">
              <a:alpha val="12000"/>
            </a:srgbClr>
          </a:solidFill>
          <a:ln w="12700">
            <a:solidFill>
              <a:srgbClr val="EA580C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5120640" y="1901952"/>
            <a:ext cx="12801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EA580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差分回帰</a:t>
            </a:r>
            <a:endParaRPr lang="en-US" sz="950" dirty="0"/>
          </a:p>
        </p:txBody>
      </p:sp>
      <p:pic>
        <p:nvPicPr>
          <p:cNvPr id="21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57444" y="2203704"/>
            <a:ext cx="5297424" cy="603504"/>
          </a:xfrm>
          <a:prstGeom prst="rect">
            <a:avLst/>
          </a:prstGeom>
        </p:spPr>
      </p:pic>
      <p:sp>
        <p:nvSpPr>
          <p:cNvPr id="22" name="Shape 17"/>
          <p:cNvSpPr/>
          <p:nvPr/>
        </p:nvSpPr>
        <p:spPr>
          <a:xfrm>
            <a:off x="4983480" y="3337560"/>
            <a:ext cx="6245352" cy="1600200"/>
          </a:xfrm>
          <a:prstGeom prst="roundRect">
            <a:avLst>
              <a:gd name="adj" fmla="val 6857"/>
            </a:avLst>
          </a:prstGeom>
          <a:solidFill>
            <a:srgbClr val="FFFFFF"/>
          </a:solidFill>
          <a:ln w="12700">
            <a:solidFill>
              <a:srgbClr val="7C3AED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23" name="Text 18"/>
          <p:cNvSpPr/>
          <p:nvPr/>
        </p:nvSpPr>
        <p:spPr>
          <a:xfrm>
            <a:off x="5129784" y="3456432"/>
            <a:ext cx="595274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7C3AED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どう読むか</a:t>
            </a:r>
            <a:endParaRPr lang="en-US" sz="1300" dirty="0"/>
          </a:p>
        </p:txBody>
      </p:sp>
      <p:sp>
        <p:nvSpPr>
          <p:cNvPr id="24" name="Text 19"/>
          <p:cNvSpPr/>
          <p:nvPr/>
        </p:nvSpPr>
        <p:spPr>
          <a:xfrm>
            <a:off x="5129784" y="3739896"/>
            <a:ext cx="5952744" cy="110642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4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今期は前期に比べて肥料投入量がどれだけ増えたか、そしてそれに対応して収穫量がどれだけ増えたか、だけを見る。時間不変の個体差は差分で消える。</a:t>
            </a:r>
            <a:endParaRPr lang="en-US" sz="1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bg>
      <p:bgPr>
        <a:solidFill>
          <a:srgbClr val="FAFB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4864"/>
          </a:xfrm>
          <a:prstGeom prst="rect">
            <a:avLst/>
          </a:prstGeom>
          <a:solidFill>
            <a:srgbClr val="B78008"/>
          </a:solidFill>
          <a:ln w="12700">
            <a:solidFill>
              <a:srgbClr val="B78008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6464808"/>
            <a:ext cx="38404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計量経済学 I ｜ Lecture 8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9951415" y="164592"/>
            <a:ext cx="1508760" cy="256032"/>
          </a:xfrm>
          <a:prstGeom prst="roundRect">
            <a:avLst>
              <a:gd name="adj" fmla="val 35714"/>
            </a:avLst>
          </a:prstGeom>
          <a:solidFill>
            <a:srgbClr val="B78008">
              <a:alpha val="12000"/>
            </a:srgbClr>
          </a:solidFill>
          <a:ln w="12700">
            <a:solidFill>
              <a:srgbClr val="B78008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951415" y="173736"/>
            <a:ext cx="1508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B7800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short panel / 差分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11533327" y="6455664"/>
            <a:ext cx="292608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36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310896"/>
            <a:ext cx="8229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450" b="1" dirty="0">
                <a:solidFill>
                  <a:srgbClr val="0F172A"/>
                </a:solidFill>
                <a:latin typeface="Noto Serif CJK JP" pitchFamily="34" charset="0"/>
                <a:ea typeface="Noto Serif CJK JP" pitchFamily="34" charset="-122"/>
                <a:cs typeface="Noto Serif CJK JP" pitchFamily="34" charset="-120"/>
              </a:rPr>
              <a:t>FE と FD の使う情報は少し違う</a:t>
            </a:r>
            <a:endParaRPr lang="en-US" sz="2450" dirty="0"/>
          </a:p>
        </p:txBody>
      </p:sp>
      <p:sp>
        <p:nvSpPr>
          <p:cNvPr id="8" name="Text 6"/>
          <p:cNvSpPr/>
          <p:nvPr/>
        </p:nvSpPr>
        <p:spPr>
          <a:xfrm>
            <a:off x="502920" y="694944"/>
            <a:ext cx="85953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b="1" dirty="0">
                <a:solidFill>
                  <a:srgbClr val="B7800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両者とも時間不変の個体差を除去するが、使う variation は同一ではない。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502920" y="960120"/>
            <a:ext cx="11185855" cy="0"/>
          </a:xfrm>
          <a:prstGeom prst="line">
            <a:avLst/>
          </a:prstGeom>
          <a:noFill/>
          <a:ln w="12700">
            <a:solidFill>
              <a:srgbClr val="CBD5E1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41248" y="1572768"/>
            <a:ext cx="3429000" cy="3611880"/>
          </a:xfrm>
          <a:prstGeom prst="roundRect">
            <a:avLst>
              <a:gd name="adj" fmla="val 3200"/>
            </a:avLst>
          </a:prstGeom>
          <a:solidFill>
            <a:srgbClr val="FFFFFF"/>
          </a:solidFill>
          <a:ln w="12700">
            <a:solidFill>
              <a:srgbClr val="0F766E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11" name="Text 9"/>
          <p:cNvSpPr/>
          <p:nvPr/>
        </p:nvSpPr>
        <p:spPr>
          <a:xfrm>
            <a:off x="987552" y="1691640"/>
            <a:ext cx="313639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0F766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T = 2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987552" y="2011680"/>
            <a:ext cx="3172968" cy="30815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177800" indent="-177800">
              <a:buSzPct val="100000"/>
              <a:buChar char="•"/>
            </a:pPr>
            <a:r>
              <a:rPr lang="en-US" sz="137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within 変換と first difference は本質的に同じ。</a:t>
            </a:r>
            <a:endParaRPr lang="en-US" sz="1370" dirty="0"/>
          </a:p>
          <a:p>
            <a:pPr marL="177800" indent="-177800">
              <a:buSzPct val="100000"/>
              <a:buChar char="•"/>
            </a:pPr>
            <a:r>
              <a:rPr lang="en-US" sz="137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個体ごとに利用できる情報は一つの差だけ。</a:t>
            </a:r>
            <a:endParaRPr lang="en-US" sz="1370" dirty="0"/>
          </a:p>
        </p:txBody>
      </p:sp>
      <p:sp>
        <p:nvSpPr>
          <p:cNvPr id="13" name="Shape 11"/>
          <p:cNvSpPr/>
          <p:nvPr/>
        </p:nvSpPr>
        <p:spPr>
          <a:xfrm>
            <a:off x="4389120" y="1572768"/>
            <a:ext cx="3429000" cy="3611880"/>
          </a:xfrm>
          <a:prstGeom prst="roundRect">
            <a:avLst>
              <a:gd name="adj" fmla="val 3200"/>
            </a:avLst>
          </a:prstGeom>
          <a:solidFill>
            <a:srgbClr val="FFFFFF"/>
          </a:solidFill>
          <a:ln w="12700">
            <a:solidFill>
              <a:srgbClr val="4C78A8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14" name="Text 12"/>
          <p:cNvSpPr/>
          <p:nvPr/>
        </p:nvSpPr>
        <p:spPr>
          <a:xfrm>
            <a:off x="4535424" y="1691640"/>
            <a:ext cx="313639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4C78A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T ≥ 3 の FE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4535424" y="2011680"/>
            <a:ext cx="3172968" cy="30815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177800" indent="-177800">
              <a:buSzPct val="100000"/>
              <a:buChar char="•"/>
            </a:pPr>
            <a:r>
              <a:rPr lang="en-US" sz="137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各個体の全期間平均からのズレを使う。</a:t>
            </a:r>
            <a:endParaRPr lang="en-US" sz="1370" dirty="0"/>
          </a:p>
          <a:p>
            <a:pPr marL="177800" indent="-177800">
              <a:buSzPct val="100000"/>
              <a:buChar char="•"/>
            </a:pPr>
            <a:r>
              <a:rPr lang="en-US" sz="137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全期間の情報をまとめて使うので、効率的なことが多い。</a:t>
            </a:r>
            <a:endParaRPr lang="en-US" sz="1370" dirty="0"/>
          </a:p>
        </p:txBody>
      </p:sp>
      <p:sp>
        <p:nvSpPr>
          <p:cNvPr id="16" name="Shape 14"/>
          <p:cNvSpPr/>
          <p:nvPr/>
        </p:nvSpPr>
        <p:spPr>
          <a:xfrm>
            <a:off x="7936992" y="1572768"/>
            <a:ext cx="3429000" cy="3611880"/>
          </a:xfrm>
          <a:prstGeom prst="roundRect">
            <a:avLst>
              <a:gd name="adj" fmla="val 3200"/>
            </a:avLst>
          </a:prstGeom>
          <a:solidFill>
            <a:srgbClr val="FFFFFF"/>
          </a:solidFill>
          <a:ln w="12700">
            <a:solidFill>
              <a:srgbClr val="EA580C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17" name="Text 15"/>
          <p:cNvSpPr/>
          <p:nvPr/>
        </p:nvSpPr>
        <p:spPr>
          <a:xfrm>
            <a:off x="8083296" y="1691640"/>
            <a:ext cx="313639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EA580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T ≥ 3 の FD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8083296" y="2011680"/>
            <a:ext cx="3172968" cy="30815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177800" indent="-177800">
              <a:buSzPct val="100000"/>
              <a:buChar char="•"/>
            </a:pPr>
            <a:r>
              <a:rPr lang="en-US" sz="137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隣接時点の変化だけを使う。</a:t>
            </a:r>
            <a:endParaRPr lang="en-US" sz="1370" dirty="0"/>
          </a:p>
          <a:p>
            <a:pPr marL="177800" indent="-177800">
              <a:buSzPct val="100000"/>
              <a:buChar char="•"/>
            </a:pPr>
            <a:r>
              <a:rPr lang="en-US" sz="137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レベルではなく変化を直接モデル化したいときに自然。</a:t>
            </a:r>
            <a:endParaRPr lang="en-US" sz="137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bg>
      <p:bgPr>
        <a:solidFill>
          <a:srgbClr val="FAFB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4864"/>
          </a:xfrm>
          <a:prstGeom prst="rect">
            <a:avLst/>
          </a:prstGeom>
          <a:solidFill>
            <a:srgbClr val="B78008"/>
          </a:solidFill>
          <a:ln w="12700">
            <a:solidFill>
              <a:srgbClr val="B78008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6464808"/>
            <a:ext cx="38404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計量経済学 I ｜ Lecture 8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9951415" y="164592"/>
            <a:ext cx="1508760" cy="256032"/>
          </a:xfrm>
          <a:prstGeom prst="roundRect">
            <a:avLst>
              <a:gd name="adj" fmla="val 35714"/>
            </a:avLst>
          </a:prstGeom>
          <a:solidFill>
            <a:srgbClr val="B78008">
              <a:alpha val="12000"/>
            </a:srgbClr>
          </a:solidFill>
          <a:ln w="12700">
            <a:solidFill>
              <a:srgbClr val="B78008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951415" y="173736"/>
            <a:ext cx="1508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B7800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short panel / 差分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11533327" y="6455664"/>
            <a:ext cx="292608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37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310896"/>
            <a:ext cx="8229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450" b="1" dirty="0">
                <a:solidFill>
                  <a:srgbClr val="0F172A"/>
                </a:solidFill>
                <a:latin typeface="Noto Serif CJK JP" pitchFamily="34" charset="0"/>
                <a:ea typeface="Noto Serif CJK JP" pitchFamily="34" charset="-122"/>
                <a:cs typeface="Noto Serif CJK JP" pitchFamily="34" charset="-120"/>
              </a:rPr>
              <a:t>どちらが良いかは誤差構造次第</a:t>
            </a:r>
            <a:endParaRPr lang="en-US" sz="2450" dirty="0"/>
          </a:p>
        </p:txBody>
      </p:sp>
      <p:sp>
        <p:nvSpPr>
          <p:cNvPr id="8" name="Text 6"/>
          <p:cNvSpPr/>
          <p:nvPr/>
        </p:nvSpPr>
        <p:spPr>
          <a:xfrm>
            <a:off x="502920" y="694944"/>
            <a:ext cx="85953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b="1" dirty="0">
                <a:solidFill>
                  <a:srgbClr val="B7800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FE と FD の優劣は、誤差の動き方とデータの質に依存する。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502920" y="960120"/>
            <a:ext cx="11185855" cy="0"/>
          </a:xfrm>
          <a:prstGeom prst="line">
            <a:avLst/>
          </a:prstGeom>
          <a:noFill/>
          <a:ln w="12700">
            <a:solidFill>
              <a:srgbClr val="CBD5E1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41248" y="1600200"/>
            <a:ext cx="4937760" cy="1417320"/>
          </a:xfrm>
          <a:prstGeom prst="roundRect">
            <a:avLst>
              <a:gd name="adj" fmla="val 7742"/>
            </a:avLst>
          </a:prstGeom>
          <a:solidFill>
            <a:srgbClr val="FFFFFF"/>
          </a:solidFill>
          <a:ln w="12700">
            <a:solidFill>
              <a:srgbClr val="0F766E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11" name="Text 9"/>
          <p:cNvSpPr/>
          <p:nvPr/>
        </p:nvSpPr>
        <p:spPr>
          <a:xfrm>
            <a:off x="987552" y="1719072"/>
            <a:ext cx="464515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0F766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FE が扱いやすいことが多い場面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987552" y="2002536"/>
            <a:ext cx="4645152" cy="9235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4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誤差に強い系列相関がなく、全期間の情報を使って精度を上げたいとき。</a:t>
            </a:r>
            <a:endParaRPr lang="en-US" sz="1400" dirty="0"/>
          </a:p>
        </p:txBody>
      </p:sp>
      <p:sp>
        <p:nvSpPr>
          <p:cNvPr id="13" name="Shape 11"/>
          <p:cNvSpPr/>
          <p:nvPr/>
        </p:nvSpPr>
        <p:spPr>
          <a:xfrm>
            <a:off x="841248" y="3337560"/>
            <a:ext cx="4937760" cy="1417320"/>
          </a:xfrm>
          <a:prstGeom prst="roundRect">
            <a:avLst>
              <a:gd name="adj" fmla="val 7742"/>
            </a:avLst>
          </a:prstGeom>
          <a:solidFill>
            <a:srgbClr val="FFFFFF"/>
          </a:solidFill>
          <a:ln w="12700">
            <a:solidFill>
              <a:srgbClr val="4C78A8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14" name="Text 12"/>
          <p:cNvSpPr/>
          <p:nvPr/>
        </p:nvSpPr>
        <p:spPr>
          <a:xfrm>
            <a:off x="987552" y="3456432"/>
            <a:ext cx="464515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4C78A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FD が自然な場面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987552" y="3739896"/>
            <a:ext cx="4645152" cy="9235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4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誤差がランダムウォーク的に動く場合や、「変化そのもの」をモデル化したい場合。</a:t>
            </a:r>
            <a:endParaRPr lang="en-US" sz="1400" dirty="0"/>
          </a:p>
        </p:txBody>
      </p:sp>
      <p:sp>
        <p:nvSpPr>
          <p:cNvPr id="16" name="Shape 14"/>
          <p:cNvSpPr/>
          <p:nvPr/>
        </p:nvSpPr>
        <p:spPr>
          <a:xfrm>
            <a:off x="6053328" y="1600200"/>
            <a:ext cx="5175504" cy="3154680"/>
          </a:xfrm>
          <a:prstGeom prst="roundRect">
            <a:avLst>
              <a:gd name="adj" fmla="val 3478"/>
            </a:avLst>
          </a:prstGeom>
          <a:solidFill>
            <a:srgbClr val="FFFFFF"/>
          </a:solidFill>
          <a:ln w="12700">
            <a:solidFill>
              <a:srgbClr val="EA580C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17" name="Text 15"/>
          <p:cNvSpPr/>
          <p:nvPr/>
        </p:nvSpPr>
        <p:spPr>
          <a:xfrm>
            <a:off x="6199632" y="1719072"/>
            <a:ext cx="4882896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EA580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どちらでも注意すべきこと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6199632" y="2039112"/>
            <a:ext cx="4919472" cy="26243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177800" indent="-177800">
              <a:buSzPct val="100000"/>
              <a:buChar char="•"/>
            </a:pPr>
            <a:r>
              <a:rPr lang="en-US" sz="139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測定誤差は差分で増幅されやすい。</a:t>
            </a:r>
            <a:endParaRPr lang="en-US" sz="1390" dirty="0"/>
          </a:p>
          <a:p>
            <a:pPr marL="177800" indent="-177800">
              <a:buSzPct val="100000"/>
              <a:buChar char="•"/>
            </a:pPr>
            <a:r>
              <a:rPr lang="en-US" sz="139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欠損があると差分系列は壊れやすい。</a:t>
            </a:r>
            <a:endParaRPr lang="en-US" sz="1390" dirty="0"/>
          </a:p>
          <a:p>
            <a:pPr marL="177800" indent="-177800">
              <a:buSzPct val="100000"/>
              <a:buChar char="•"/>
            </a:pPr>
            <a:r>
              <a:rPr lang="en-US" sz="139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どの variation が β を支えているのかを必ず確認する。</a:t>
            </a:r>
            <a:endParaRPr lang="en-US" sz="139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bg>
      <p:bgPr>
        <a:solidFill>
          <a:srgbClr val="FAFB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4864"/>
          </a:xfrm>
          <a:prstGeom prst="rect">
            <a:avLst/>
          </a:prstGeom>
          <a:solidFill>
            <a:srgbClr val="B78008"/>
          </a:solidFill>
          <a:ln w="12700">
            <a:solidFill>
              <a:srgbClr val="B78008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6464808"/>
            <a:ext cx="38404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計量経済学 I ｜ Lecture 8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9951415" y="164592"/>
            <a:ext cx="1508760" cy="256032"/>
          </a:xfrm>
          <a:prstGeom prst="roundRect">
            <a:avLst>
              <a:gd name="adj" fmla="val 35714"/>
            </a:avLst>
          </a:prstGeom>
          <a:solidFill>
            <a:srgbClr val="B78008">
              <a:alpha val="12000"/>
            </a:srgbClr>
          </a:solidFill>
          <a:ln w="12700">
            <a:solidFill>
              <a:srgbClr val="B78008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951415" y="173736"/>
            <a:ext cx="1508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B7800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short panel / 差分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11533327" y="6455664"/>
            <a:ext cx="292608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38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310896"/>
            <a:ext cx="8229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450" b="1" dirty="0">
                <a:solidFill>
                  <a:srgbClr val="0F172A"/>
                </a:solidFill>
                <a:latin typeface="Noto Serif CJK JP" pitchFamily="34" charset="0"/>
                <a:ea typeface="Noto Serif CJK JP" pitchFamily="34" charset="-122"/>
                <a:cs typeface="Noto Serif CJK JP" pitchFamily="34" charset="-120"/>
              </a:rPr>
              <a:t>short panel でチェックすべきこと</a:t>
            </a:r>
            <a:endParaRPr lang="en-US" sz="2450" dirty="0"/>
          </a:p>
        </p:txBody>
      </p:sp>
      <p:sp>
        <p:nvSpPr>
          <p:cNvPr id="8" name="Text 6"/>
          <p:cNvSpPr/>
          <p:nvPr/>
        </p:nvSpPr>
        <p:spPr>
          <a:xfrm>
            <a:off x="502920" y="694944"/>
            <a:ext cx="85953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b="1" dirty="0">
                <a:solidFill>
                  <a:srgbClr val="B7800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機械的に FE を回す前に、少なくとも 4 点は確認したい。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502920" y="960120"/>
            <a:ext cx="11185855" cy="0"/>
          </a:xfrm>
          <a:prstGeom prst="line">
            <a:avLst/>
          </a:prstGeom>
          <a:noFill/>
          <a:ln w="12700">
            <a:solidFill>
              <a:srgbClr val="CBD5E1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41248" y="1554480"/>
            <a:ext cx="4937760" cy="1417320"/>
          </a:xfrm>
          <a:prstGeom prst="roundRect">
            <a:avLst>
              <a:gd name="adj" fmla="val 7742"/>
            </a:avLst>
          </a:prstGeom>
          <a:solidFill>
            <a:srgbClr val="FFFFFF"/>
          </a:solidFill>
          <a:ln w="12700">
            <a:solidFill>
              <a:srgbClr val="0F766E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11" name="Text 9"/>
          <p:cNvSpPr/>
          <p:nvPr/>
        </p:nvSpPr>
        <p:spPr>
          <a:xfrm>
            <a:off x="987552" y="1673352"/>
            <a:ext cx="464515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0F766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1. 十分な within variation はあるか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987552" y="1956816"/>
            <a:ext cx="4645152" cy="9235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38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式を回す前に、この問いを言葉で答えられるかを確認する。</a:t>
            </a:r>
            <a:endParaRPr lang="en-US" sz="1380" dirty="0"/>
          </a:p>
        </p:txBody>
      </p:sp>
      <p:sp>
        <p:nvSpPr>
          <p:cNvPr id="13" name="Shape 11"/>
          <p:cNvSpPr/>
          <p:nvPr/>
        </p:nvSpPr>
        <p:spPr>
          <a:xfrm>
            <a:off x="6419088" y="1554480"/>
            <a:ext cx="4937760" cy="1417320"/>
          </a:xfrm>
          <a:prstGeom prst="roundRect">
            <a:avLst>
              <a:gd name="adj" fmla="val 7742"/>
            </a:avLst>
          </a:prstGeom>
          <a:solidFill>
            <a:srgbClr val="FFFFFF"/>
          </a:solidFill>
          <a:ln w="12700">
            <a:solidFill>
              <a:srgbClr val="4C78A8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14" name="Text 12"/>
          <p:cNvSpPr/>
          <p:nvPr/>
        </p:nvSpPr>
        <p:spPr>
          <a:xfrm>
            <a:off x="6565392" y="1673352"/>
            <a:ext cx="464515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4C78A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2. fixed effects で落ちる変数は何か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6565392" y="1956816"/>
            <a:ext cx="4645152" cy="9235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38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式を回す前に、この問いを言葉で答えられるかを確認する。</a:t>
            </a:r>
            <a:endParaRPr lang="en-US" sz="1380" dirty="0"/>
          </a:p>
        </p:txBody>
      </p:sp>
      <p:sp>
        <p:nvSpPr>
          <p:cNvPr id="16" name="Shape 14"/>
          <p:cNvSpPr/>
          <p:nvPr/>
        </p:nvSpPr>
        <p:spPr>
          <a:xfrm>
            <a:off x="841248" y="3383280"/>
            <a:ext cx="4937760" cy="1417320"/>
          </a:xfrm>
          <a:prstGeom prst="roundRect">
            <a:avLst>
              <a:gd name="adj" fmla="val 7742"/>
            </a:avLst>
          </a:prstGeom>
          <a:solidFill>
            <a:srgbClr val="FFFFFF"/>
          </a:solidFill>
          <a:ln w="12700">
            <a:solidFill>
              <a:srgbClr val="EA580C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17" name="Text 15"/>
          <p:cNvSpPr/>
          <p:nvPr/>
        </p:nvSpPr>
        <p:spPr>
          <a:xfrm>
            <a:off x="987552" y="3502152"/>
            <a:ext cx="464515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EA580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3. 測定誤差や欠損は大きくないか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987552" y="3785616"/>
            <a:ext cx="4645152" cy="9235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38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式を回す前に、この問いを言葉で答えられるかを確認する。</a:t>
            </a:r>
            <a:endParaRPr lang="en-US" sz="1380" dirty="0"/>
          </a:p>
        </p:txBody>
      </p:sp>
      <p:sp>
        <p:nvSpPr>
          <p:cNvPr id="19" name="Shape 17"/>
          <p:cNvSpPr/>
          <p:nvPr/>
        </p:nvSpPr>
        <p:spPr>
          <a:xfrm>
            <a:off x="6419088" y="3383280"/>
            <a:ext cx="4937760" cy="1417320"/>
          </a:xfrm>
          <a:prstGeom prst="roundRect">
            <a:avLst>
              <a:gd name="adj" fmla="val 7742"/>
            </a:avLst>
          </a:prstGeom>
          <a:solidFill>
            <a:srgbClr val="FFFFFF"/>
          </a:solidFill>
          <a:ln w="12700">
            <a:solidFill>
              <a:srgbClr val="7C3AED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20" name="Text 18"/>
          <p:cNvSpPr/>
          <p:nvPr/>
        </p:nvSpPr>
        <p:spPr>
          <a:xfrm>
            <a:off x="6565392" y="3502152"/>
            <a:ext cx="464515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7C3AED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4. 誤差の系列相関をどう考えるか</a:t>
            </a:r>
            <a:endParaRPr lang="en-US" sz="1300" dirty="0"/>
          </a:p>
        </p:txBody>
      </p:sp>
      <p:sp>
        <p:nvSpPr>
          <p:cNvPr id="21" name="Text 19"/>
          <p:cNvSpPr/>
          <p:nvPr/>
        </p:nvSpPr>
        <p:spPr>
          <a:xfrm>
            <a:off x="6565392" y="3785616"/>
            <a:ext cx="4645152" cy="9235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38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式を回す前に、この問いを言葉で答えられるかを確認する。</a:t>
            </a:r>
            <a:endParaRPr lang="en-US" sz="138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bg>
      <p:bgPr>
        <a:solidFill>
          <a:srgbClr val="FAFB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4864"/>
          </a:xfrm>
          <a:prstGeom prst="rect">
            <a:avLst/>
          </a:prstGeom>
          <a:solidFill>
            <a:srgbClr val="B78008"/>
          </a:solidFill>
          <a:ln w="12700">
            <a:solidFill>
              <a:srgbClr val="B78008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6464808"/>
            <a:ext cx="38404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計量経済学 I ｜ Lecture 8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9951415" y="164592"/>
            <a:ext cx="1508760" cy="256032"/>
          </a:xfrm>
          <a:prstGeom prst="roundRect">
            <a:avLst>
              <a:gd name="adj" fmla="val 35714"/>
            </a:avLst>
          </a:prstGeom>
          <a:solidFill>
            <a:srgbClr val="B78008">
              <a:alpha val="12000"/>
            </a:srgbClr>
          </a:solidFill>
          <a:ln w="12700">
            <a:solidFill>
              <a:srgbClr val="B78008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951415" y="173736"/>
            <a:ext cx="1508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B7800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short panel / 差分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11533327" y="6455664"/>
            <a:ext cx="292608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39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310896"/>
            <a:ext cx="8229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450" b="1" dirty="0">
                <a:solidFill>
                  <a:srgbClr val="0F172A"/>
                </a:solidFill>
                <a:latin typeface="Noto Serif CJK JP" pitchFamily="34" charset="0"/>
                <a:ea typeface="Noto Serif CJK JP" pitchFamily="34" charset="-122"/>
                <a:cs typeface="Noto Serif CJK JP" pitchFamily="34" charset="-120"/>
              </a:rPr>
              <a:t>シミュレーション：T を変えながら FE を繰り返す</a:t>
            </a:r>
            <a:endParaRPr lang="en-US" sz="2450" dirty="0"/>
          </a:p>
        </p:txBody>
      </p:sp>
      <p:sp>
        <p:nvSpPr>
          <p:cNvPr id="8" name="Text 6"/>
          <p:cNvSpPr/>
          <p:nvPr/>
        </p:nvSpPr>
        <p:spPr>
          <a:xfrm>
            <a:off x="502920" y="694944"/>
            <a:ext cx="85953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b="1" dirty="0">
                <a:solidFill>
                  <a:srgbClr val="B7800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T が短いとどれだけ不安定になるかを、Monte Carlo で確かめる。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502920" y="960120"/>
            <a:ext cx="11185855" cy="0"/>
          </a:xfrm>
          <a:prstGeom prst="line">
            <a:avLst/>
          </a:prstGeom>
          <a:noFill/>
          <a:ln w="12700">
            <a:solidFill>
              <a:srgbClr val="CBD5E1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41248" y="1508760"/>
            <a:ext cx="3429000" cy="3566160"/>
          </a:xfrm>
          <a:prstGeom prst="roundRect">
            <a:avLst>
              <a:gd name="adj" fmla="val 3200"/>
            </a:avLst>
          </a:prstGeom>
          <a:solidFill>
            <a:srgbClr val="FFFFFF"/>
          </a:solidFill>
          <a:ln w="12700">
            <a:solidFill>
              <a:srgbClr val="0F766E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11" name="Text 9"/>
          <p:cNvSpPr/>
          <p:nvPr/>
        </p:nvSpPr>
        <p:spPr>
          <a:xfrm>
            <a:off x="987552" y="1627632"/>
            <a:ext cx="313639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0F766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設定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987552" y="1947672"/>
            <a:ext cx="3172968" cy="303580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177800" indent="-177800">
              <a:buSzPct val="100000"/>
              <a:buChar char="•"/>
            </a:pPr>
            <a:r>
              <a:rPr lang="en-US" sz="138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真の β = 0.8</a:t>
            </a:r>
            <a:endParaRPr lang="en-US" sz="1380" dirty="0"/>
          </a:p>
          <a:p>
            <a:pPr marL="177800" indent="-177800">
              <a:buSzPct val="100000"/>
              <a:buChar char="•"/>
            </a:pPr>
            <a:r>
              <a:rPr lang="en-US" sz="138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N = 30 は固定</a:t>
            </a:r>
            <a:endParaRPr lang="en-US" sz="1380" dirty="0"/>
          </a:p>
          <a:p>
            <a:pPr marL="177800" indent="-177800">
              <a:buSzPct val="100000"/>
              <a:buChar char="•"/>
            </a:pPr>
            <a:r>
              <a:rPr lang="en-US" sz="138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T = 2, 3, 5, 10, 20, 40 を順に試す</a:t>
            </a:r>
            <a:endParaRPr lang="en-US" sz="1380" dirty="0"/>
          </a:p>
        </p:txBody>
      </p:sp>
      <p:sp>
        <p:nvSpPr>
          <p:cNvPr id="13" name="Shape 11"/>
          <p:cNvSpPr/>
          <p:nvPr/>
        </p:nvSpPr>
        <p:spPr>
          <a:xfrm>
            <a:off x="4389120" y="1508760"/>
            <a:ext cx="3429000" cy="3566160"/>
          </a:xfrm>
          <a:prstGeom prst="roundRect">
            <a:avLst>
              <a:gd name="adj" fmla="val 3200"/>
            </a:avLst>
          </a:prstGeom>
          <a:solidFill>
            <a:srgbClr val="FFFFFF"/>
          </a:solidFill>
          <a:ln w="12700">
            <a:solidFill>
              <a:srgbClr val="4C78A8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14" name="Text 12"/>
          <p:cNvSpPr/>
          <p:nvPr/>
        </p:nvSpPr>
        <p:spPr>
          <a:xfrm>
            <a:off x="4535424" y="1627632"/>
            <a:ext cx="313639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4C78A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DGP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4535424" y="1947672"/>
            <a:ext cx="3172968" cy="303580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177800" indent="-177800">
              <a:buSzPct val="100000"/>
              <a:buChar char="•"/>
            </a:pPr>
            <a:r>
              <a:rPr lang="en-US" sz="138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各農家に固定効果 αᵢ を持たせる</a:t>
            </a:r>
            <a:endParaRPr lang="en-US" sz="1380" dirty="0"/>
          </a:p>
          <a:p>
            <a:pPr marL="177800" indent="-177800">
              <a:buSzPct val="100000"/>
              <a:buChar char="•"/>
            </a:pPr>
            <a:r>
              <a:rPr lang="en-US" sz="138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xᵢₜ は αᵢ と相関するように作る</a:t>
            </a:r>
            <a:endParaRPr lang="en-US" sz="1380" dirty="0"/>
          </a:p>
          <a:p>
            <a:pPr marL="177800" indent="-177800">
              <a:buSzPct val="100000"/>
              <a:buChar char="•"/>
            </a:pPr>
            <a:r>
              <a:rPr lang="en-US" sz="138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毎回 FE を推定して係数と SE を保存する</a:t>
            </a:r>
            <a:endParaRPr lang="en-US" sz="1380" dirty="0"/>
          </a:p>
        </p:txBody>
      </p:sp>
      <p:sp>
        <p:nvSpPr>
          <p:cNvPr id="16" name="Shape 14"/>
          <p:cNvSpPr/>
          <p:nvPr/>
        </p:nvSpPr>
        <p:spPr>
          <a:xfrm>
            <a:off x="7936992" y="1508760"/>
            <a:ext cx="3429000" cy="3566160"/>
          </a:xfrm>
          <a:prstGeom prst="roundRect">
            <a:avLst>
              <a:gd name="adj" fmla="val 3200"/>
            </a:avLst>
          </a:prstGeom>
          <a:solidFill>
            <a:srgbClr val="FFFFFF"/>
          </a:solidFill>
          <a:ln w="12700">
            <a:solidFill>
              <a:srgbClr val="EA580C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17" name="Text 15"/>
          <p:cNvSpPr/>
          <p:nvPr/>
        </p:nvSpPr>
        <p:spPr>
          <a:xfrm>
            <a:off x="8083296" y="1627632"/>
            <a:ext cx="313639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EA580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見たいもの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8083296" y="1947672"/>
            <a:ext cx="3172968" cy="303580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177800" indent="-177800">
              <a:buSzPct val="100000"/>
              <a:buChar char="•"/>
            </a:pPr>
            <a:r>
              <a:rPr lang="en-US" sz="138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mean estimate は 0.8 に近いか</a:t>
            </a:r>
            <a:endParaRPr lang="en-US" sz="1380" dirty="0"/>
          </a:p>
          <a:p>
            <a:pPr marL="177800" indent="-177800">
              <a:buSzPct val="100000"/>
              <a:buChar char="•"/>
            </a:pPr>
            <a:r>
              <a:rPr lang="en-US" sz="138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sd estimate は T とともに下がるか</a:t>
            </a:r>
            <a:endParaRPr lang="en-US" sz="1380" dirty="0"/>
          </a:p>
          <a:p>
            <a:pPr marL="177800" indent="-177800">
              <a:buSzPct val="100000"/>
              <a:buChar char="•"/>
            </a:pPr>
            <a:r>
              <a:rPr lang="en-US" sz="138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mean SE も同様に下がるか</a:t>
            </a:r>
            <a:endParaRPr lang="en-US" sz="138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AF7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4864"/>
          </a:xfrm>
          <a:prstGeom prst="rect">
            <a:avLst/>
          </a:prstGeom>
          <a:solidFill>
            <a:srgbClr val="0F766E"/>
          </a:solidFill>
          <a:ln w="12700">
            <a:solidFill>
              <a:srgbClr val="0F766E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6464808"/>
            <a:ext cx="38404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計量経済学 I ｜ Lecture 8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9951415" y="164592"/>
            <a:ext cx="1508760" cy="256032"/>
          </a:xfrm>
          <a:prstGeom prst="roundRect">
            <a:avLst>
              <a:gd name="adj" fmla="val 35714"/>
            </a:avLst>
          </a:prstGeom>
          <a:solidFill>
            <a:srgbClr val="0F766E">
              <a:alpha val="12000"/>
            </a:srgbClr>
          </a:solidFill>
          <a:ln w="12700">
            <a:solidFill>
              <a:srgbClr val="0F766E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951415" y="173736"/>
            <a:ext cx="1508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0F766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導入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11533327" y="6455664"/>
            <a:ext cx="292608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4</a:t>
            </a:r>
            <a:endParaRPr lang="en-US" sz="900" dirty="0"/>
          </a:p>
        </p:txBody>
      </p:sp>
      <p:sp>
        <p:nvSpPr>
          <p:cNvPr id="7" name="Shape 5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AF7F4"/>
          </a:solidFill>
          <a:ln w="12700">
            <a:solidFill>
              <a:srgbClr val="EAF7F4">
                <a:alpha val="0"/>
              </a:srgbClr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786384" y="676656"/>
            <a:ext cx="14630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8</a:t>
            </a:r>
            <a:endParaRPr lang="en-US" sz="1500" dirty="0"/>
          </a:p>
        </p:txBody>
      </p:sp>
      <p:sp>
        <p:nvSpPr>
          <p:cNvPr id="9" name="Shape 7"/>
          <p:cNvSpPr/>
          <p:nvPr/>
        </p:nvSpPr>
        <p:spPr>
          <a:xfrm>
            <a:off x="0" y="0"/>
            <a:ext cx="6629400" cy="6858000"/>
          </a:xfrm>
          <a:prstGeom prst="rect">
            <a:avLst/>
          </a:prstGeom>
          <a:solidFill>
            <a:srgbClr val="0C2845"/>
          </a:solidFill>
          <a:ln w="12700">
            <a:solidFill>
              <a:srgbClr val="0C2845">
                <a:alpha val="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0F766E"/>
          </a:solidFill>
          <a:ln w="12700">
            <a:solidFill>
              <a:srgbClr val="0F766E">
                <a:alpha val="0"/>
              </a:srgbClr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786384" y="676656"/>
            <a:ext cx="14630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8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786384" y="1115568"/>
            <a:ext cx="54864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700" b="1" dirty="0">
                <a:solidFill>
                  <a:srgbClr val="FFFFFF"/>
                </a:solidFill>
                <a:latin typeface="Noto Serif CJK JP" pitchFamily="34" charset="0"/>
                <a:ea typeface="Noto Serif CJK JP" pitchFamily="34" charset="-122"/>
                <a:cs typeface="Noto Serif CJK JP" pitchFamily="34" charset="-120"/>
              </a:rPr>
              <a:t>導入：同じデータでも</a:t>
            </a:r>
            <a:endParaRPr lang="en-US" sz="2700" dirty="0"/>
          </a:p>
          <a:p>
            <a:pPr indent="0" marL="0">
              <a:buNone/>
            </a:pPr>
            <a:r>
              <a:rPr lang="en-US" sz="2700" b="1" dirty="0">
                <a:solidFill>
                  <a:srgbClr val="FFFFFF"/>
                </a:solidFill>
                <a:latin typeface="Noto Serif CJK JP" pitchFamily="34" charset="0"/>
                <a:ea typeface="Noto Serif CJK JP" pitchFamily="34" charset="-122"/>
                <a:cs typeface="Noto Serif CJK JP" pitchFamily="34" charset="-120"/>
              </a:rPr>
              <a:t>結論は真逆になりうる</a:t>
            </a:r>
            <a:endParaRPr lang="en-US" sz="2700" dirty="0"/>
          </a:p>
        </p:txBody>
      </p:sp>
      <p:sp>
        <p:nvSpPr>
          <p:cNvPr id="13" name="Shape 11"/>
          <p:cNvSpPr/>
          <p:nvPr/>
        </p:nvSpPr>
        <p:spPr>
          <a:xfrm>
            <a:off x="804672" y="1847088"/>
            <a:ext cx="1554480" cy="0"/>
          </a:xfrm>
          <a:prstGeom prst="line">
            <a:avLst/>
          </a:prstGeom>
          <a:noFill/>
          <a:ln w="12700">
            <a:solidFill>
              <a:srgbClr val="0F766E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804672" y="2029968"/>
            <a:ext cx="562356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550" dirty="0">
                <a:solidFill>
                  <a:srgbClr val="E2E8F0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まずは肥料の例から、誤った比較がどのように生まれるかを確認する。</a:t>
            </a:r>
            <a:endParaRPr lang="en-US" sz="1550" dirty="0"/>
          </a:p>
        </p:txBody>
      </p:sp>
      <p:sp>
        <p:nvSpPr>
          <p:cNvPr id="15" name="Shape 13"/>
          <p:cNvSpPr/>
          <p:nvPr/>
        </p:nvSpPr>
        <p:spPr>
          <a:xfrm>
            <a:off x="7388352" y="1078992"/>
            <a:ext cx="3977640" cy="4434840"/>
          </a:xfrm>
          <a:prstGeom prst="roundRect">
            <a:avLst>
              <a:gd name="adj" fmla="val 3678"/>
            </a:avLst>
          </a:prstGeom>
          <a:solidFill>
            <a:srgbClr val="FFFFFF"/>
          </a:solidFill>
          <a:ln w="12700">
            <a:solidFill>
              <a:srgbClr val="0F766E"/>
            </a:solidFill>
            <a:prstDash val="solid"/>
          </a:ln>
          <a:effectLst>
            <a:outerShdw sx="100000" sy="100000" kx="0" ky="0" algn="bl" rotWithShape="0" blurRad="1.2032656648053157e+37" dist="3.4379018994437585e+36" dir="4.5349632000000006e+44">
              <a:srgbClr val="000000">
                <a:alpha val="1.4000000000000002e+44"/>
              </a:srgbClr>
            </a:outerShdw>
          </a:effectLst>
        </p:spPr>
      </p:sp>
      <p:sp>
        <p:nvSpPr>
          <p:cNvPr id="16" name="Text 14"/>
          <p:cNvSpPr/>
          <p:nvPr/>
        </p:nvSpPr>
        <p:spPr>
          <a:xfrm>
            <a:off x="7552944" y="1188720"/>
            <a:ext cx="33832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0F766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この部で押さえること</a:t>
            </a:r>
            <a:endParaRPr lang="en-US" sz="1300" dirty="0"/>
          </a:p>
        </p:txBody>
      </p:sp>
      <p:sp>
        <p:nvSpPr>
          <p:cNvPr id="17" name="Shape 15"/>
          <p:cNvSpPr/>
          <p:nvPr/>
        </p:nvSpPr>
        <p:spPr>
          <a:xfrm>
            <a:off x="7543800" y="1682496"/>
            <a:ext cx="384048" cy="256032"/>
          </a:xfrm>
          <a:prstGeom prst="roundRect">
            <a:avLst>
              <a:gd name="adj" fmla="val 35714"/>
            </a:avLst>
          </a:prstGeom>
          <a:solidFill>
            <a:srgbClr val="0F766E"/>
          </a:solidFill>
          <a:ln w="12700">
            <a:solidFill>
              <a:srgbClr val="0F766E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7543800" y="1691640"/>
            <a:ext cx="38404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</a:t>
            </a:r>
            <a:endParaRPr lang="en-US" sz="1050" dirty="0"/>
          </a:p>
        </p:txBody>
      </p:sp>
      <p:sp>
        <p:nvSpPr>
          <p:cNvPr id="19" name="Text 17"/>
          <p:cNvSpPr/>
          <p:nvPr/>
        </p:nvSpPr>
        <p:spPr>
          <a:xfrm>
            <a:off x="8065008" y="1627632"/>
            <a:ext cx="29718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50" b="1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全体では負相関に見える</a:t>
            </a:r>
            <a:endParaRPr lang="en-US" sz="1750" dirty="0"/>
          </a:p>
        </p:txBody>
      </p:sp>
      <p:sp>
        <p:nvSpPr>
          <p:cNvPr id="20" name="Shape 18"/>
          <p:cNvSpPr/>
          <p:nvPr/>
        </p:nvSpPr>
        <p:spPr>
          <a:xfrm>
            <a:off x="7543800" y="2560320"/>
            <a:ext cx="384048" cy="256032"/>
          </a:xfrm>
          <a:prstGeom prst="roundRect">
            <a:avLst>
              <a:gd name="adj" fmla="val 35714"/>
            </a:avLst>
          </a:prstGeom>
          <a:solidFill>
            <a:srgbClr val="0F766E"/>
          </a:solidFill>
          <a:ln w="12700">
            <a:solidFill>
              <a:srgbClr val="0F766E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7543800" y="2569464"/>
            <a:ext cx="38404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</a:t>
            </a:r>
            <a:endParaRPr lang="en-US" sz="1050" dirty="0"/>
          </a:p>
        </p:txBody>
      </p:sp>
      <p:sp>
        <p:nvSpPr>
          <p:cNvPr id="22" name="Text 20"/>
          <p:cNvSpPr/>
          <p:nvPr/>
        </p:nvSpPr>
        <p:spPr>
          <a:xfrm>
            <a:off x="8065008" y="2505456"/>
            <a:ext cx="29718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5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同じ農家の中では正の関係</a:t>
            </a:r>
            <a:endParaRPr lang="en-US" sz="1750" dirty="0"/>
          </a:p>
        </p:txBody>
      </p:sp>
      <p:sp>
        <p:nvSpPr>
          <p:cNvPr id="23" name="Shape 21"/>
          <p:cNvSpPr/>
          <p:nvPr/>
        </p:nvSpPr>
        <p:spPr>
          <a:xfrm>
            <a:off x="7543800" y="3438144"/>
            <a:ext cx="384048" cy="256032"/>
          </a:xfrm>
          <a:prstGeom prst="roundRect">
            <a:avLst>
              <a:gd name="adj" fmla="val 35714"/>
            </a:avLst>
          </a:prstGeom>
          <a:solidFill>
            <a:srgbClr val="0F766E"/>
          </a:solidFill>
          <a:ln w="12700">
            <a:solidFill>
              <a:srgbClr val="0F766E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7543800" y="3447288"/>
            <a:ext cx="38404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3</a:t>
            </a:r>
            <a:endParaRPr lang="en-US" sz="1050" dirty="0"/>
          </a:p>
        </p:txBody>
      </p:sp>
      <p:sp>
        <p:nvSpPr>
          <p:cNvPr id="25" name="Text 23"/>
          <p:cNvSpPr/>
          <p:nvPr/>
        </p:nvSpPr>
        <p:spPr>
          <a:xfrm>
            <a:off x="8065008" y="3383280"/>
            <a:ext cx="29718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5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その差を可能にするのがパネルデータ</a:t>
            </a:r>
            <a:endParaRPr lang="en-US" sz="175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bg>
      <p:bgPr>
        <a:solidFill>
          <a:srgbClr val="FAFB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4864"/>
          </a:xfrm>
          <a:prstGeom prst="rect">
            <a:avLst/>
          </a:prstGeom>
          <a:solidFill>
            <a:srgbClr val="B78008"/>
          </a:solidFill>
          <a:ln w="12700">
            <a:solidFill>
              <a:srgbClr val="B78008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6464808"/>
            <a:ext cx="38404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計量経済学 I ｜ Lecture 8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9951415" y="164592"/>
            <a:ext cx="1508760" cy="256032"/>
          </a:xfrm>
          <a:prstGeom prst="roundRect">
            <a:avLst>
              <a:gd name="adj" fmla="val 35714"/>
            </a:avLst>
          </a:prstGeom>
          <a:solidFill>
            <a:srgbClr val="B78008">
              <a:alpha val="12000"/>
            </a:srgbClr>
          </a:solidFill>
          <a:ln w="12700">
            <a:solidFill>
              <a:srgbClr val="B78008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951415" y="173736"/>
            <a:ext cx="1508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B7800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short panel / 差分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11533327" y="6455664"/>
            <a:ext cx="292608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40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310896"/>
            <a:ext cx="8229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450" b="1" dirty="0">
                <a:solidFill>
                  <a:srgbClr val="0F172A"/>
                </a:solidFill>
                <a:latin typeface="Noto Serif CJK JP" pitchFamily="34" charset="0"/>
                <a:ea typeface="Noto Serif CJK JP" pitchFamily="34" charset="-122"/>
                <a:cs typeface="Noto Serif CJK JP" pitchFamily="34" charset="-120"/>
              </a:rPr>
              <a:t>T が長いほど推定精度は上がる</a:t>
            </a:r>
            <a:endParaRPr lang="en-US" sz="2450" dirty="0"/>
          </a:p>
        </p:txBody>
      </p:sp>
      <p:sp>
        <p:nvSpPr>
          <p:cNvPr id="8" name="Text 6"/>
          <p:cNvSpPr/>
          <p:nvPr/>
        </p:nvSpPr>
        <p:spPr>
          <a:xfrm>
            <a:off x="502920" y="694944"/>
            <a:ext cx="85953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b="1" dirty="0">
                <a:solidFill>
                  <a:srgbClr val="B7800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平均は真の値に近いまま、ばらつきと標準誤差が縮む。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502920" y="960120"/>
            <a:ext cx="11185855" cy="0"/>
          </a:xfrm>
          <a:prstGeom prst="line">
            <a:avLst/>
          </a:prstGeom>
          <a:noFill/>
          <a:ln w="12700">
            <a:solidFill>
              <a:srgbClr val="CBD5E1"/>
            </a:solidFill>
            <a:prstDash val="solid"/>
          </a:ln>
        </p:spPr>
      </p:sp>
      <p:graphicFrame>
        <p:nvGraphicFramePr>
          <p:cNvPr id="41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841248" y="1572768"/>
          <a:ext cx="5212080" cy="4023360"/>
        </p:xfrm>
        <a:graphic>
          <a:graphicData uri="http://schemas.openxmlformats.org/drawingml/2006/table">
            <a:tbl>
              <a:tblPr/>
              <a:tblGrid>
                <a:gridCol w="1303020"/>
                <a:gridCol w="1303020"/>
                <a:gridCol w="1303020"/>
                <a:gridCol w="1303020"/>
              </a:tblGrid>
              <a:tr h="438912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FFFFF"/>
                          </a:solidFill>
                          <a:latin typeface="Noto Sans CJK JP" pitchFamily="34" charset="0"/>
                          <a:ea typeface="Noto Sans CJK JP" pitchFamily="34" charset="-122"/>
                          <a:cs typeface="Noto Sans CJK JP" pitchFamily="34" charset="-120"/>
                        </a:rPr>
                        <a:t>T</a:t>
                      </a:r>
                      <a:endParaRPr lang="en-US" sz="1250" dirty="0">
                        <a:latin typeface="Noto Sans CJK JP" charset="0"/>
                        <a:ea typeface="Noto Sans CJK JP" charset="0"/>
                        <a:cs typeface="Noto Sans CJK JP" charset="0"/>
                      </a:endParaRPr>
                    </a:p>
                  </a:txBody>
                  <a:tcPr marL="54864" marR="54864" marT="54864" marB="54864" anchor="mid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78A8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FFFFF"/>
                          </a:solidFill>
                          <a:latin typeface="Noto Sans CJK JP" pitchFamily="34" charset="0"/>
                          <a:ea typeface="Noto Sans CJK JP" pitchFamily="34" charset="-122"/>
                          <a:cs typeface="Noto Sans CJK JP" pitchFamily="34" charset="-120"/>
                        </a:rPr>
                        <a:t>mean estimate</a:t>
                      </a:r>
                      <a:endParaRPr lang="en-US" sz="1250" dirty="0">
                        <a:latin typeface="Noto Sans CJK JP" charset="0"/>
                        <a:ea typeface="Noto Sans CJK JP" charset="0"/>
                        <a:cs typeface="Noto Sans CJK JP" charset="0"/>
                      </a:endParaRPr>
                    </a:p>
                  </a:txBody>
                  <a:tcPr marL="54864" marR="54864" marT="54864" marB="54864" anchor="mid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78A8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FFFFF"/>
                          </a:solidFill>
                          <a:latin typeface="Noto Sans CJK JP" pitchFamily="34" charset="0"/>
                          <a:ea typeface="Noto Sans CJK JP" pitchFamily="34" charset="-122"/>
                          <a:cs typeface="Noto Sans CJK JP" pitchFamily="34" charset="-120"/>
                        </a:rPr>
                        <a:t>sd estimate</a:t>
                      </a:r>
                      <a:endParaRPr lang="en-US" sz="1250" dirty="0">
                        <a:latin typeface="Noto Sans CJK JP" charset="0"/>
                        <a:ea typeface="Noto Sans CJK JP" charset="0"/>
                        <a:cs typeface="Noto Sans CJK JP" charset="0"/>
                      </a:endParaRPr>
                    </a:p>
                  </a:txBody>
                  <a:tcPr marL="54864" marR="54864" marT="54864" marB="54864" anchor="mid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78A8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FFFFF"/>
                          </a:solidFill>
                          <a:latin typeface="Noto Sans CJK JP" pitchFamily="34" charset="0"/>
                          <a:ea typeface="Noto Sans CJK JP" pitchFamily="34" charset="-122"/>
                          <a:cs typeface="Noto Sans CJK JP" pitchFamily="34" charset="-120"/>
                        </a:rPr>
                        <a:t>mean SE</a:t>
                      </a:r>
                      <a:endParaRPr lang="en-US" sz="1250" dirty="0">
                        <a:latin typeface="Noto Sans CJK JP" charset="0"/>
                        <a:ea typeface="Noto Sans CJK JP" charset="0"/>
                        <a:cs typeface="Noto Sans CJK JP" charset="0"/>
                      </a:endParaRPr>
                    </a:p>
                  </a:txBody>
                  <a:tcPr marL="54864" marR="54864" marT="54864" marB="54864" anchor="mid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78A8"/>
                    </a:solidFill>
                  </a:tcPr>
                </a:tc>
              </a:tr>
              <a:tr h="438912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dirty="0">
                          <a:solidFill>
                            <a:srgbClr val="0F172A"/>
                          </a:solidFill>
                          <a:latin typeface="Noto Sans CJK JP" pitchFamily="34" charset="0"/>
                          <a:ea typeface="Noto Sans CJK JP" pitchFamily="34" charset="-122"/>
                          <a:cs typeface="Noto Sans CJK JP" pitchFamily="34" charset="-120"/>
                        </a:rPr>
                        <a:t>2</a:t>
                      </a:r>
                      <a:endParaRPr lang="en-US" sz="1250" dirty="0">
                        <a:latin typeface="Noto Sans CJK JP" charset="0"/>
                        <a:ea typeface="Noto Sans CJK JP" charset="0"/>
                        <a:cs typeface="Noto Sans CJK JP" charset="0"/>
                      </a:endParaRPr>
                    </a:p>
                  </a:txBody>
                  <a:tcPr marL="54864" marR="54864" marT="54864" marB="54864" anchor="mid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dirty="0">
                          <a:solidFill>
                            <a:srgbClr val="0F172A"/>
                          </a:solidFill>
                          <a:latin typeface="Noto Sans CJK JP" pitchFamily="34" charset="0"/>
                          <a:ea typeface="Noto Sans CJK JP" pitchFamily="34" charset="-122"/>
                          <a:cs typeface="Noto Sans CJK JP" pitchFamily="34" charset="-120"/>
                        </a:rPr>
                        <a:t>0.805</a:t>
                      </a:r>
                      <a:endParaRPr lang="en-US" sz="1250" dirty="0">
                        <a:latin typeface="Noto Sans CJK JP" charset="0"/>
                        <a:ea typeface="Noto Sans CJK JP" charset="0"/>
                        <a:cs typeface="Noto Sans CJK JP" charset="0"/>
                      </a:endParaRPr>
                    </a:p>
                  </a:txBody>
                  <a:tcPr marL="54864" marR="54864" marT="54864" marB="54864" anchor="mid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dirty="0">
                          <a:solidFill>
                            <a:srgbClr val="0F172A"/>
                          </a:solidFill>
                          <a:latin typeface="Noto Sans CJK JP" pitchFamily="34" charset="0"/>
                          <a:ea typeface="Noto Sans CJK JP" pitchFamily="34" charset="-122"/>
                          <a:cs typeface="Noto Sans CJK JP" pitchFamily="34" charset="-120"/>
                        </a:rPr>
                        <a:t>0.241</a:t>
                      </a:r>
                      <a:endParaRPr lang="en-US" sz="1250" dirty="0">
                        <a:latin typeface="Noto Sans CJK JP" charset="0"/>
                        <a:ea typeface="Noto Sans CJK JP" charset="0"/>
                        <a:cs typeface="Noto Sans CJK JP" charset="0"/>
                      </a:endParaRPr>
                    </a:p>
                  </a:txBody>
                  <a:tcPr marL="54864" marR="54864" marT="54864" marB="54864" anchor="mid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dirty="0">
                          <a:solidFill>
                            <a:srgbClr val="0F172A"/>
                          </a:solidFill>
                          <a:latin typeface="Noto Sans CJK JP" pitchFamily="34" charset="0"/>
                          <a:ea typeface="Noto Sans CJK JP" pitchFamily="34" charset="-122"/>
                          <a:cs typeface="Noto Sans CJK JP" pitchFamily="34" charset="-120"/>
                        </a:rPr>
                        <a:t>0.250</a:t>
                      </a:r>
                      <a:endParaRPr lang="en-US" sz="1250" dirty="0">
                        <a:latin typeface="Noto Sans CJK JP" charset="0"/>
                        <a:ea typeface="Noto Sans CJK JP" charset="0"/>
                        <a:cs typeface="Noto Sans CJK JP" charset="0"/>
                      </a:endParaRPr>
                    </a:p>
                  </a:txBody>
                  <a:tcPr marL="54864" marR="54864" marT="54864" marB="54864" anchor="mid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8912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dirty="0">
                          <a:solidFill>
                            <a:srgbClr val="0F172A"/>
                          </a:solidFill>
                          <a:latin typeface="Noto Sans CJK JP" pitchFamily="34" charset="0"/>
                          <a:ea typeface="Noto Sans CJK JP" pitchFamily="34" charset="-122"/>
                          <a:cs typeface="Noto Sans CJK JP" pitchFamily="34" charset="-120"/>
                        </a:rPr>
                        <a:t>3</a:t>
                      </a:r>
                      <a:endParaRPr lang="en-US" sz="1250" dirty="0">
                        <a:latin typeface="Noto Sans CJK JP" charset="0"/>
                        <a:ea typeface="Noto Sans CJK JP" charset="0"/>
                        <a:cs typeface="Noto Sans CJK JP" charset="0"/>
                      </a:endParaRPr>
                    </a:p>
                  </a:txBody>
                  <a:tcPr marL="54864" marR="54864" marT="54864" marB="54864" anchor="mid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dirty="0">
                          <a:solidFill>
                            <a:srgbClr val="0F172A"/>
                          </a:solidFill>
                          <a:latin typeface="Noto Sans CJK JP" pitchFamily="34" charset="0"/>
                          <a:ea typeface="Noto Sans CJK JP" pitchFamily="34" charset="-122"/>
                          <a:cs typeface="Noto Sans CJK JP" pitchFamily="34" charset="-120"/>
                        </a:rPr>
                        <a:t>0.802</a:t>
                      </a:r>
                      <a:endParaRPr lang="en-US" sz="1250" dirty="0">
                        <a:latin typeface="Noto Sans CJK JP" charset="0"/>
                        <a:ea typeface="Noto Sans CJK JP" charset="0"/>
                        <a:cs typeface="Noto Sans CJK JP" charset="0"/>
                      </a:endParaRPr>
                    </a:p>
                  </a:txBody>
                  <a:tcPr marL="54864" marR="54864" marT="54864" marB="54864" anchor="mid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dirty="0">
                          <a:solidFill>
                            <a:srgbClr val="0F172A"/>
                          </a:solidFill>
                          <a:latin typeface="Noto Sans CJK JP" pitchFamily="34" charset="0"/>
                          <a:ea typeface="Noto Sans CJK JP" pitchFamily="34" charset="-122"/>
                          <a:cs typeface="Noto Sans CJK JP" pitchFamily="34" charset="-120"/>
                        </a:rPr>
                        <a:t>0.168</a:t>
                      </a:r>
                      <a:endParaRPr lang="en-US" sz="1250" dirty="0">
                        <a:latin typeface="Noto Sans CJK JP" charset="0"/>
                        <a:ea typeface="Noto Sans CJK JP" charset="0"/>
                        <a:cs typeface="Noto Sans CJK JP" charset="0"/>
                      </a:endParaRPr>
                    </a:p>
                  </a:txBody>
                  <a:tcPr marL="54864" marR="54864" marT="54864" marB="54864" anchor="mid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dirty="0">
                          <a:solidFill>
                            <a:srgbClr val="0F172A"/>
                          </a:solidFill>
                          <a:latin typeface="Noto Sans CJK JP" pitchFamily="34" charset="0"/>
                          <a:ea typeface="Noto Sans CJK JP" pitchFamily="34" charset="-122"/>
                          <a:cs typeface="Noto Sans CJK JP" pitchFamily="34" charset="-120"/>
                        </a:rPr>
                        <a:t>0.174</a:t>
                      </a:r>
                      <a:endParaRPr lang="en-US" sz="1250" dirty="0">
                        <a:latin typeface="Noto Sans CJK JP" charset="0"/>
                        <a:ea typeface="Noto Sans CJK JP" charset="0"/>
                        <a:cs typeface="Noto Sans CJK JP" charset="0"/>
                      </a:endParaRPr>
                    </a:p>
                  </a:txBody>
                  <a:tcPr marL="54864" marR="54864" marT="54864" marB="54864" anchor="mid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8912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dirty="0">
                          <a:solidFill>
                            <a:srgbClr val="0F172A"/>
                          </a:solidFill>
                          <a:latin typeface="Noto Sans CJK JP" pitchFamily="34" charset="0"/>
                          <a:ea typeface="Noto Sans CJK JP" pitchFamily="34" charset="-122"/>
                          <a:cs typeface="Noto Sans CJK JP" pitchFamily="34" charset="-120"/>
                        </a:rPr>
                        <a:t>5</a:t>
                      </a:r>
                      <a:endParaRPr lang="en-US" sz="1250" dirty="0">
                        <a:latin typeface="Noto Sans CJK JP" charset="0"/>
                        <a:ea typeface="Noto Sans CJK JP" charset="0"/>
                        <a:cs typeface="Noto Sans CJK JP" charset="0"/>
                      </a:endParaRPr>
                    </a:p>
                  </a:txBody>
                  <a:tcPr marL="54864" marR="54864" marT="54864" marB="54864" anchor="mid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dirty="0">
                          <a:solidFill>
                            <a:srgbClr val="0F172A"/>
                          </a:solidFill>
                          <a:latin typeface="Noto Sans CJK JP" pitchFamily="34" charset="0"/>
                          <a:ea typeface="Noto Sans CJK JP" pitchFamily="34" charset="-122"/>
                          <a:cs typeface="Noto Sans CJK JP" pitchFamily="34" charset="-120"/>
                        </a:rPr>
                        <a:t>0.793</a:t>
                      </a:r>
                      <a:endParaRPr lang="en-US" sz="1250" dirty="0">
                        <a:latin typeface="Noto Sans CJK JP" charset="0"/>
                        <a:ea typeface="Noto Sans CJK JP" charset="0"/>
                        <a:cs typeface="Noto Sans CJK JP" charset="0"/>
                      </a:endParaRPr>
                    </a:p>
                  </a:txBody>
                  <a:tcPr marL="54864" marR="54864" marT="54864" marB="54864" anchor="mid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dirty="0">
                          <a:solidFill>
                            <a:srgbClr val="0F172A"/>
                          </a:solidFill>
                          <a:latin typeface="Noto Sans CJK JP" pitchFamily="34" charset="0"/>
                          <a:ea typeface="Noto Sans CJK JP" pitchFamily="34" charset="-122"/>
                          <a:cs typeface="Noto Sans CJK JP" pitchFamily="34" charset="-120"/>
                        </a:rPr>
                        <a:t>0.129</a:t>
                      </a:r>
                      <a:endParaRPr lang="en-US" sz="1250" dirty="0">
                        <a:latin typeface="Noto Sans CJK JP" charset="0"/>
                        <a:ea typeface="Noto Sans CJK JP" charset="0"/>
                        <a:cs typeface="Noto Sans CJK JP" charset="0"/>
                      </a:endParaRPr>
                    </a:p>
                  </a:txBody>
                  <a:tcPr marL="54864" marR="54864" marT="54864" marB="54864" anchor="mid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dirty="0">
                          <a:solidFill>
                            <a:srgbClr val="0F172A"/>
                          </a:solidFill>
                          <a:latin typeface="Noto Sans CJK JP" pitchFamily="34" charset="0"/>
                          <a:ea typeface="Noto Sans CJK JP" pitchFamily="34" charset="-122"/>
                          <a:cs typeface="Noto Sans CJK JP" pitchFamily="34" charset="-120"/>
                        </a:rPr>
                        <a:t>0.122</a:t>
                      </a:r>
                      <a:endParaRPr lang="en-US" sz="1250" dirty="0">
                        <a:latin typeface="Noto Sans CJK JP" charset="0"/>
                        <a:ea typeface="Noto Sans CJK JP" charset="0"/>
                        <a:cs typeface="Noto Sans CJK JP" charset="0"/>
                      </a:endParaRPr>
                    </a:p>
                  </a:txBody>
                  <a:tcPr marL="54864" marR="54864" marT="54864" marB="54864" anchor="mid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8912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dirty="0">
                          <a:solidFill>
                            <a:srgbClr val="0F172A"/>
                          </a:solidFill>
                          <a:latin typeface="Noto Sans CJK JP" pitchFamily="34" charset="0"/>
                          <a:ea typeface="Noto Sans CJK JP" pitchFamily="34" charset="-122"/>
                          <a:cs typeface="Noto Sans CJK JP" pitchFamily="34" charset="-120"/>
                        </a:rPr>
                        <a:t>10</a:t>
                      </a:r>
                      <a:endParaRPr lang="en-US" sz="1250" dirty="0">
                        <a:latin typeface="Noto Sans CJK JP" charset="0"/>
                        <a:ea typeface="Noto Sans CJK JP" charset="0"/>
                        <a:cs typeface="Noto Sans CJK JP" charset="0"/>
                      </a:endParaRPr>
                    </a:p>
                  </a:txBody>
                  <a:tcPr marL="54864" marR="54864" marT="54864" marB="54864" anchor="mid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dirty="0">
                          <a:solidFill>
                            <a:srgbClr val="0F172A"/>
                          </a:solidFill>
                          <a:latin typeface="Noto Sans CJK JP" pitchFamily="34" charset="0"/>
                          <a:ea typeface="Noto Sans CJK JP" pitchFamily="34" charset="-122"/>
                          <a:cs typeface="Noto Sans CJK JP" pitchFamily="34" charset="-120"/>
                        </a:rPr>
                        <a:t>0.799</a:t>
                      </a:r>
                      <a:endParaRPr lang="en-US" sz="1250" dirty="0">
                        <a:latin typeface="Noto Sans CJK JP" charset="0"/>
                        <a:ea typeface="Noto Sans CJK JP" charset="0"/>
                        <a:cs typeface="Noto Sans CJK JP" charset="0"/>
                      </a:endParaRPr>
                    </a:p>
                  </a:txBody>
                  <a:tcPr marL="54864" marR="54864" marT="54864" marB="54864" anchor="mid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dirty="0">
                          <a:solidFill>
                            <a:srgbClr val="0F172A"/>
                          </a:solidFill>
                          <a:latin typeface="Noto Sans CJK JP" pitchFamily="34" charset="0"/>
                          <a:ea typeface="Noto Sans CJK JP" pitchFamily="34" charset="-122"/>
                          <a:cs typeface="Noto Sans CJK JP" pitchFamily="34" charset="-120"/>
                        </a:rPr>
                        <a:t>0.0847</a:t>
                      </a:r>
                      <a:endParaRPr lang="en-US" sz="1250" dirty="0">
                        <a:latin typeface="Noto Sans CJK JP" charset="0"/>
                        <a:ea typeface="Noto Sans CJK JP" charset="0"/>
                        <a:cs typeface="Noto Sans CJK JP" charset="0"/>
                      </a:endParaRPr>
                    </a:p>
                  </a:txBody>
                  <a:tcPr marL="54864" marR="54864" marT="54864" marB="54864" anchor="mid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dirty="0">
                          <a:solidFill>
                            <a:srgbClr val="0F172A"/>
                          </a:solidFill>
                          <a:latin typeface="Noto Sans CJK JP" pitchFamily="34" charset="0"/>
                          <a:ea typeface="Noto Sans CJK JP" pitchFamily="34" charset="-122"/>
                          <a:cs typeface="Noto Sans CJK JP" pitchFamily="34" charset="-120"/>
                        </a:rPr>
                        <a:t>0.0814</a:t>
                      </a:r>
                      <a:endParaRPr lang="en-US" sz="1250" dirty="0">
                        <a:latin typeface="Noto Sans CJK JP" charset="0"/>
                        <a:ea typeface="Noto Sans CJK JP" charset="0"/>
                        <a:cs typeface="Noto Sans CJK JP" charset="0"/>
                      </a:endParaRPr>
                    </a:p>
                  </a:txBody>
                  <a:tcPr marL="54864" marR="54864" marT="54864" marB="54864" anchor="mid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8912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dirty="0">
                          <a:solidFill>
                            <a:srgbClr val="0F172A"/>
                          </a:solidFill>
                          <a:latin typeface="Noto Sans CJK JP" pitchFamily="34" charset="0"/>
                          <a:ea typeface="Noto Sans CJK JP" pitchFamily="34" charset="-122"/>
                          <a:cs typeface="Noto Sans CJK JP" pitchFamily="34" charset="-120"/>
                        </a:rPr>
                        <a:t>20</a:t>
                      </a:r>
                      <a:endParaRPr lang="en-US" sz="1250" dirty="0">
                        <a:latin typeface="Noto Sans CJK JP" charset="0"/>
                        <a:ea typeface="Noto Sans CJK JP" charset="0"/>
                        <a:cs typeface="Noto Sans CJK JP" charset="0"/>
                      </a:endParaRPr>
                    </a:p>
                  </a:txBody>
                  <a:tcPr marL="54864" marR="54864" marT="54864" marB="54864" anchor="mid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dirty="0">
                          <a:solidFill>
                            <a:srgbClr val="0F172A"/>
                          </a:solidFill>
                          <a:latin typeface="Noto Sans CJK JP" pitchFamily="34" charset="0"/>
                          <a:ea typeface="Noto Sans CJK JP" pitchFamily="34" charset="-122"/>
                          <a:cs typeface="Noto Sans CJK JP" pitchFamily="34" charset="-120"/>
                        </a:rPr>
                        <a:t>0.799</a:t>
                      </a:r>
                      <a:endParaRPr lang="en-US" sz="1250" dirty="0">
                        <a:latin typeface="Noto Sans CJK JP" charset="0"/>
                        <a:ea typeface="Noto Sans CJK JP" charset="0"/>
                        <a:cs typeface="Noto Sans CJK JP" charset="0"/>
                      </a:endParaRPr>
                    </a:p>
                  </a:txBody>
                  <a:tcPr marL="54864" marR="54864" marT="54864" marB="54864" anchor="mid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dirty="0">
                          <a:solidFill>
                            <a:srgbClr val="0F172A"/>
                          </a:solidFill>
                          <a:latin typeface="Noto Sans CJK JP" pitchFamily="34" charset="0"/>
                          <a:ea typeface="Noto Sans CJK JP" pitchFamily="34" charset="-122"/>
                          <a:cs typeface="Noto Sans CJK JP" pitchFamily="34" charset="-120"/>
                        </a:rPr>
                        <a:t>0.0558</a:t>
                      </a:r>
                      <a:endParaRPr lang="en-US" sz="1250" dirty="0">
                        <a:latin typeface="Noto Sans CJK JP" charset="0"/>
                        <a:ea typeface="Noto Sans CJK JP" charset="0"/>
                        <a:cs typeface="Noto Sans CJK JP" charset="0"/>
                      </a:endParaRPr>
                    </a:p>
                  </a:txBody>
                  <a:tcPr marL="54864" marR="54864" marT="54864" marB="54864" anchor="mid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dirty="0">
                          <a:solidFill>
                            <a:srgbClr val="0F172A"/>
                          </a:solidFill>
                          <a:latin typeface="Noto Sans CJK JP" pitchFamily="34" charset="0"/>
                          <a:ea typeface="Noto Sans CJK JP" pitchFamily="34" charset="-122"/>
                          <a:cs typeface="Noto Sans CJK JP" pitchFamily="34" charset="-120"/>
                        </a:rPr>
                        <a:t>0.0559</a:t>
                      </a:r>
                      <a:endParaRPr lang="en-US" sz="1250" dirty="0">
                        <a:latin typeface="Noto Sans CJK JP" charset="0"/>
                        <a:ea typeface="Noto Sans CJK JP" charset="0"/>
                        <a:cs typeface="Noto Sans CJK JP" charset="0"/>
                      </a:endParaRPr>
                    </a:p>
                  </a:txBody>
                  <a:tcPr marL="54864" marR="54864" marT="54864" marB="54864" anchor="mid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8912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dirty="0">
                          <a:solidFill>
                            <a:srgbClr val="0F172A"/>
                          </a:solidFill>
                          <a:latin typeface="Noto Sans CJK JP" pitchFamily="34" charset="0"/>
                          <a:ea typeface="Noto Sans CJK JP" pitchFamily="34" charset="-122"/>
                          <a:cs typeface="Noto Sans CJK JP" pitchFamily="34" charset="-120"/>
                        </a:rPr>
                        <a:t>40</a:t>
                      </a:r>
                      <a:endParaRPr lang="en-US" sz="1250" dirty="0">
                        <a:latin typeface="Noto Sans CJK JP" charset="0"/>
                        <a:ea typeface="Noto Sans CJK JP" charset="0"/>
                        <a:cs typeface="Noto Sans CJK JP" charset="0"/>
                      </a:endParaRPr>
                    </a:p>
                  </a:txBody>
                  <a:tcPr marL="54864" marR="54864" marT="54864" marB="54864" anchor="mid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dirty="0">
                          <a:solidFill>
                            <a:srgbClr val="0F172A"/>
                          </a:solidFill>
                          <a:latin typeface="Noto Sans CJK JP" pitchFamily="34" charset="0"/>
                          <a:ea typeface="Noto Sans CJK JP" pitchFamily="34" charset="-122"/>
                          <a:cs typeface="Noto Sans CJK JP" pitchFamily="34" charset="-120"/>
                        </a:rPr>
                        <a:t>0.798</a:t>
                      </a:r>
                      <a:endParaRPr lang="en-US" sz="1250" dirty="0">
                        <a:latin typeface="Noto Sans CJK JP" charset="0"/>
                        <a:ea typeface="Noto Sans CJK JP" charset="0"/>
                        <a:cs typeface="Noto Sans CJK JP" charset="0"/>
                      </a:endParaRPr>
                    </a:p>
                  </a:txBody>
                  <a:tcPr marL="54864" marR="54864" marT="54864" marB="54864" anchor="mid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dirty="0">
                          <a:solidFill>
                            <a:srgbClr val="0F172A"/>
                          </a:solidFill>
                          <a:latin typeface="Noto Sans CJK JP" pitchFamily="34" charset="0"/>
                          <a:ea typeface="Noto Sans CJK JP" pitchFamily="34" charset="-122"/>
                          <a:cs typeface="Noto Sans CJK JP" pitchFamily="34" charset="-120"/>
                        </a:rPr>
                        <a:t>0.0398</a:t>
                      </a:r>
                      <a:endParaRPr lang="en-US" sz="1250" dirty="0">
                        <a:latin typeface="Noto Sans CJK JP" charset="0"/>
                        <a:ea typeface="Noto Sans CJK JP" charset="0"/>
                        <a:cs typeface="Noto Sans CJK JP" charset="0"/>
                      </a:endParaRPr>
                    </a:p>
                  </a:txBody>
                  <a:tcPr marL="54864" marR="54864" marT="54864" marB="54864" anchor="mid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dirty="0">
                          <a:solidFill>
                            <a:srgbClr val="0F172A"/>
                          </a:solidFill>
                          <a:latin typeface="Noto Sans CJK JP" pitchFamily="34" charset="0"/>
                          <a:ea typeface="Noto Sans CJK JP" pitchFamily="34" charset="-122"/>
                          <a:cs typeface="Noto Sans CJK JP" pitchFamily="34" charset="-120"/>
                        </a:rPr>
                        <a:t>0.0390</a:t>
                      </a:r>
                      <a:endParaRPr lang="en-US" sz="1250" dirty="0">
                        <a:latin typeface="Noto Sans CJK JP" charset="0"/>
                        <a:ea typeface="Noto Sans CJK JP" charset="0"/>
                        <a:cs typeface="Noto Sans CJK JP" charset="0"/>
                      </a:endParaRPr>
                    </a:p>
                  </a:txBody>
                  <a:tcPr marL="54864" marR="54864" marT="54864" marB="54864" anchor="mid">
                    <a:lnL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Shape 8"/>
          <p:cNvSpPr/>
          <p:nvPr/>
        </p:nvSpPr>
        <p:spPr>
          <a:xfrm>
            <a:off x="6309360" y="1627632"/>
            <a:ext cx="4892040" cy="1325880"/>
          </a:xfrm>
          <a:prstGeom prst="roundRect">
            <a:avLst>
              <a:gd name="adj" fmla="val 8276"/>
            </a:avLst>
          </a:prstGeom>
          <a:solidFill>
            <a:srgbClr val="FFFFFF"/>
          </a:solidFill>
          <a:ln w="12700">
            <a:solidFill>
              <a:srgbClr val="0F766E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12" name="Text 9"/>
          <p:cNvSpPr/>
          <p:nvPr/>
        </p:nvSpPr>
        <p:spPr>
          <a:xfrm>
            <a:off x="6455664" y="1746504"/>
            <a:ext cx="45994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0F766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読み取り 1</a:t>
            </a:r>
            <a:endParaRPr lang="en-US" sz="1300" dirty="0"/>
          </a:p>
        </p:txBody>
      </p:sp>
      <p:sp>
        <p:nvSpPr>
          <p:cNvPr id="13" name="Text 10"/>
          <p:cNvSpPr/>
          <p:nvPr/>
        </p:nvSpPr>
        <p:spPr>
          <a:xfrm>
            <a:off x="6455664" y="2029968"/>
            <a:ext cx="4599432" cy="8321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4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mean estimate はどの T でもほぼ 0.8 で、FE 自体は大きく外れていない。</a:t>
            </a:r>
            <a:endParaRPr lang="en-US" sz="1400" dirty="0"/>
          </a:p>
        </p:txBody>
      </p:sp>
      <p:sp>
        <p:nvSpPr>
          <p:cNvPr id="14" name="Shape 11"/>
          <p:cNvSpPr/>
          <p:nvPr/>
        </p:nvSpPr>
        <p:spPr>
          <a:xfrm>
            <a:off x="6309360" y="3154680"/>
            <a:ext cx="4892040" cy="1325880"/>
          </a:xfrm>
          <a:prstGeom prst="roundRect">
            <a:avLst>
              <a:gd name="adj" fmla="val 8276"/>
            </a:avLst>
          </a:prstGeom>
          <a:solidFill>
            <a:srgbClr val="FFFFFF"/>
          </a:solidFill>
          <a:ln w="12700">
            <a:solidFill>
              <a:srgbClr val="EA580C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15" name="Text 12"/>
          <p:cNvSpPr/>
          <p:nvPr/>
        </p:nvSpPr>
        <p:spPr>
          <a:xfrm>
            <a:off x="6455664" y="3273552"/>
            <a:ext cx="45994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EA580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読み取り 2</a:t>
            </a:r>
            <a:endParaRPr lang="en-US" sz="1300" dirty="0"/>
          </a:p>
        </p:txBody>
      </p:sp>
      <p:sp>
        <p:nvSpPr>
          <p:cNvPr id="16" name="Text 13"/>
          <p:cNvSpPr/>
          <p:nvPr/>
        </p:nvSpPr>
        <p:spPr>
          <a:xfrm>
            <a:off x="6455664" y="3557016"/>
            <a:ext cx="4599432" cy="8321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4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T が 2 から 40 に増えるにつれて、sd estimate と mean SE は急速に縮んでいく。</a:t>
            </a:r>
            <a:endParaRPr lang="en-US" sz="1400" dirty="0"/>
          </a:p>
        </p:txBody>
      </p:sp>
      <p:sp>
        <p:nvSpPr>
          <p:cNvPr id="17" name="Shape 14"/>
          <p:cNvSpPr/>
          <p:nvPr/>
        </p:nvSpPr>
        <p:spPr>
          <a:xfrm>
            <a:off x="6309360" y="4663440"/>
            <a:ext cx="4892040" cy="713232"/>
          </a:xfrm>
          <a:prstGeom prst="roundRect">
            <a:avLst>
              <a:gd name="adj" fmla="val 15385"/>
            </a:avLst>
          </a:prstGeom>
          <a:solidFill>
            <a:srgbClr val="FFFFFF"/>
          </a:solidFill>
          <a:ln w="12700">
            <a:solidFill>
              <a:srgbClr val="4C78A8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18" name="Text 15"/>
          <p:cNvSpPr/>
          <p:nvPr/>
        </p:nvSpPr>
        <p:spPr>
          <a:xfrm>
            <a:off x="6455664" y="4782312"/>
            <a:ext cx="45994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4C78A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講義でのメッセージ</a:t>
            </a:r>
            <a:endParaRPr lang="en-US" sz="1300" dirty="0"/>
          </a:p>
        </p:txBody>
      </p:sp>
      <p:sp>
        <p:nvSpPr>
          <p:cNvPr id="19" name="Text 16"/>
          <p:cNvSpPr/>
          <p:nvPr/>
        </p:nvSpPr>
        <p:spPr>
          <a:xfrm>
            <a:off x="6455664" y="5065776"/>
            <a:ext cx="459943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short panel の弱点は「バイアス」より「精度不足」として現れやすい。</a:t>
            </a:r>
            <a:endParaRPr lang="en-US" sz="135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bg>
      <p:bgPr>
        <a:solidFill>
          <a:srgbClr val="FAFB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4864"/>
          </a:xfrm>
          <a:prstGeom prst="rect">
            <a:avLst/>
          </a:prstGeom>
          <a:solidFill>
            <a:srgbClr val="B78008"/>
          </a:solidFill>
          <a:ln w="12700">
            <a:solidFill>
              <a:srgbClr val="B78008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6464808"/>
            <a:ext cx="38404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計量経済学 I ｜ Lecture 8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9951415" y="164592"/>
            <a:ext cx="1508760" cy="256032"/>
          </a:xfrm>
          <a:prstGeom prst="roundRect">
            <a:avLst>
              <a:gd name="adj" fmla="val 35714"/>
            </a:avLst>
          </a:prstGeom>
          <a:solidFill>
            <a:srgbClr val="B78008">
              <a:alpha val="12000"/>
            </a:srgbClr>
          </a:solidFill>
          <a:ln w="12700">
            <a:solidFill>
              <a:srgbClr val="B78008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951415" y="173736"/>
            <a:ext cx="1508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B7800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short panel / 差分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11533327" y="6455664"/>
            <a:ext cx="292608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41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310896"/>
            <a:ext cx="8229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450" b="1" dirty="0">
                <a:solidFill>
                  <a:srgbClr val="0F172A"/>
                </a:solidFill>
                <a:latin typeface="Noto Serif CJK JP" pitchFamily="34" charset="0"/>
                <a:ea typeface="Noto Serif CJK JP" pitchFamily="34" charset="-122"/>
                <a:cs typeface="Noto Serif CJK JP" pitchFamily="34" charset="-120"/>
              </a:rPr>
              <a:t>推定値のばらつきを図で見る</a:t>
            </a:r>
            <a:endParaRPr lang="en-US" sz="2450" dirty="0"/>
          </a:p>
        </p:txBody>
      </p:sp>
      <p:sp>
        <p:nvSpPr>
          <p:cNvPr id="8" name="Text 6"/>
          <p:cNvSpPr/>
          <p:nvPr/>
        </p:nvSpPr>
        <p:spPr>
          <a:xfrm>
            <a:off x="502920" y="694944"/>
            <a:ext cx="85953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b="1" dirty="0">
                <a:solidFill>
                  <a:srgbClr val="B7800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T が小さいと、β̂ の分布そのものが広い。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502920" y="960120"/>
            <a:ext cx="11185855" cy="0"/>
          </a:xfrm>
          <a:prstGeom prst="line">
            <a:avLst/>
          </a:prstGeom>
          <a:noFill/>
          <a:ln w="12700">
            <a:solidFill>
              <a:srgbClr val="CBD5E1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41248" y="1481328"/>
            <a:ext cx="5852160" cy="4480560"/>
          </a:xfrm>
          <a:prstGeom prst="roundRect">
            <a:avLst>
              <a:gd name="adj" fmla="val 3265"/>
            </a:avLst>
          </a:prstGeom>
          <a:solidFill>
            <a:srgbClr val="FFFFFF"/>
          </a:solidFill>
          <a:ln w="12700">
            <a:solidFill>
              <a:srgbClr val="EA580C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950976" y="1591056"/>
            <a:ext cx="1920240" cy="219456"/>
          </a:xfrm>
          <a:prstGeom prst="roundRect">
            <a:avLst>
              <a:gd name="adj" fmla="val 41667"/>
            </a:avLst>
          </a:prstGeom>
          <a:solidFill>
            <a:srgbClr val="EA580C">
              <a:alpha val="12000"/>
            </a:srgbClr>
          </a:solidFill>
          <a:ln w="12700">
            <a:solidFill>
              <a:srgbClr val="EA580C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50976" y="1600200"/>
            <a:ext cx="19202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EA580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distribution of estimates</a:t>
            </a:r>
            <a:endParaRPr lang="en-US" sz="950" dirty="0"/>
          </a:p>
        </p:txBody>
      </p:sp>
      <p:pic>
        <p:nvPicPr>
          <p:cNvPr id="13" name="Image 0" descr="/mnt/data/lecture8_assets/shortpanel_boxplo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5840" y="1972056"/>
            <a:ext cx="5522976" cy="3681984"/>
          </a:xfrm>
          <a:prstGeom prst="rect">
            <a:avLst/>
          </a:prstGeom>
        </p:spPr>
      </p:pic>
      <p:sp>
        <p:nvSpPr>
          <p:cNvPr id="14" name="Shape 11"/>
          <p:cNvSpPr/>
          <p:nvPr/>
        </p:nvSpPr>
        <p:spPr>
          <a:xfrm>
            <a:off x="6949440" y="1664208"/>
            <a:ext cx="4279392" cy="1325880"/>
          </a:xfrm>
          <a:prstGeom prst="roundRect">
            <a:avLst>
              <a:gd name="adj" fmla="val 8276"/>
            </a:avLst>
          </a:prstGeom>
          <a:solidFill>
            <a:srgbClr val="FFFFFF"/>
          </a:solidFill>
          <a:ln w="12700">
            <a:solidFill>
              <a:srgbClr val="0F766E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15" name="Text 12"/>
          <p:cNvSpPr/>
          <p:nvPr/>
        </p:nvSpPr>
        <p:spPr>
          <a:xfrm>
            <a:off x="7095744" y="1783080"/>
            <a:ext cx="398678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0F766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図から見えること</a:t>
            </a:r>
            <a:endParaRPr lang="en-US" sz="1300" dirty="0"/>
          </a:p>
        </p:txBody>
      </p:sp>
      <p:sp>
        <p:nvSpPr>
          <p:cNvPr id="16" name="Text 13"/>
          <p:cNvSpPr/>
          <p:nvPr/>
        </p:nvSpPr>
        <p:spPr>
          <a:xfrm>
            <a:off x="7095744" y="2066544"/>
            <a:ext cx="3986784" cy="8321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4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破線は真の値 0.8。T = 2 や 3 では箱が広く、外れ値も多い。</a:t>
            </a:r>
            <a:endParaRPr lang="en-US" sz="1400" dirty="0"/>
          </a:p>
        </p:txBody>
      </p:sp>
      <p:sp>
        <p:nvSpPr>
          <p:cNvPr id="17" name="Shape 14"/>
          <p:cNvSpPr/>
          <p:nvPr/>
        </p:nvSpPr>
        <p:spPr>
          <a:xfrm>
            <a:off x="6949440" y="3246120"/>
            <a:ext cx="4279392" cy="1463040"/>
          </a:xfrm>
          <a:prstGeom prst="roundRect">
            <a:avLst>
              <a:gd name="adj" fmla="val 7500"/>
            </a:avLst>
          </a:prstGeom>
          <a:solidFill>
            <a:srgbClr val="FFFFFF"/>
          </a:solidFill>
          <a:ln w="12700">
            <a:solidFill>
              <a:srgbClr val="4C78A8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18" name="Text 15"/>
          <p:cNvSpPr/>
          <p:nvPr/>
        </p:nvSpPr>
        <p:spPr>
          <a:xfrm>
            <a:off x="7095744" y="3364992"/>
            <a:ext cx="398678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4C78A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直感</a:t>
            </a:r>
            <a:endParaRPr lang="en-US" sz="1300" dirty="0"/>
          </a:p>
        </p:txBody>
      </p:sp>
      <p:sp>
        <p:nvSpPr>
          <p:cNvPr id="19" name="Text 16"/>
          <p:cNvSpPr/>
          <p:nvPr/>
        </p:nvSpPr>
        <p:spPr>
          <a:xfrm>
            <a:off x="7095744" y="3648456"/>
            <a:ext cx="3986784" cy="96926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4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 個体あたりの usable variation が少ないので、サンプルごとに β̂ がかなり揺れる。</a:t>
            </a:r>
            <a:endParaRPr lang="en-US" sz="14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bg>
      <p:bgPr>
        <a:solidFill>
          <a:srgbClr val="FAFB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4864"/>
          </a:xfrm>
          <a:prstGeom prst="rect">
            <a:avLst/>
          </a:prstGeom>
          <a:solidFill>
            <a:srgbClr val="B78008"/>
          </a:solidFill>
          <a:ln w="12700">
            <a:solidFill>
              <a:srgbClr val="B78008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6464808"/>
            <a:ext cx="38404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計量経済学 I ｜ Lecture 8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9951415" y="164592"/>
            <a:ext cx="1508760" cy="256032"/>
          </a:xfrm>
          <a:prstGeom prst="roundRect">
            <a:avLst>
              <a:gd name="adj" fmla="val 35714"/>
            </a:avLst>
          </a:prstGeom>
          <a:solidFill>
            <a:srgbClr val="B78008">
              <a:alpha val="12000"/>
            </a:srgbClr>
          </a:solidFill>
          <a:ln w="12700">
            <a:solidFill>
              <a:srgbClr val="B78008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951415" y="173736"/>
            <a:ext cx="1508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B7800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short panel / 差分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11533327" y="6455664"/>
            <a:ext cx="292608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42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310896"/>
            <a:ext cx="8229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450" b="1" dirty="0">
                <a:solidFill>
                  <a:srgbClr val="0F172A"/>
                </a:solidFill>
                <a:latin typeface="Noto Serif CJK JP" pitchFamily="34" charset="0"/>
                <a:ea typeface="Noto Serif CJK JP" pitchFamily="34" charset="-122"/>
                <a:cs typeface="Noto Serif CJK JP" pitchFamily="34" charset="-120"/>
              </a:rPr>
              <a:t>標準誤差は T とともに下がる</a:t>
            </a:r>
            <a:endParaRPr lang="en-US" sz="2450" dirty="0"/>
          </a:p>
        </p:txBody>
      </p:sp>
      <p:sp>
        <p:nvSpPr>
          <p:cNvPr id="8" name="Text 6"/>
          <p:cNvSpPr/>
          <p:nvPr/>
        </p:nvSpPr>
        <p:spPr>
          <a:xfrm>
            <a:off x="502920" y="694944"/>
            <a:ext cx="85953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b="1" dirty="0">
                <a:solidFill>
                  <a:srgbClr val="B7800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within variation をより多く観察できるほど、推定は精密になる。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502920" y="960120"/>
            <a:ext cx="11185855" cy="0"/>
          </a:xfrm>
          <a:prstGeom prst="line">
            <a:avLst/>
          </a:prstGeom>
          <a:noFill/>
          <a:ln w="12700">
            <a:solidFill>
              <a:srgbClr val="CBD5E1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41248" y="1481328"/>
            <a:ext cx="5486400" cy="4434840"/>
          </a:xfrm>
          <a:prstGeom prst="roundRect">
            <a:avLst>
              <a:gd name="adj" fmla="val 3299"/>
            </a:avLst>
          </a:prstGeom>
          <a:solidFill>
            <a:srgbClr val="FFFFFF"/>
          </a:solidFill>
          <a:ln w="12700">
            <a:solidFill>
              <a:srgbClr val="4C78A8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950976" y="1591056"/>
            <a:ext cx="1920240" cy="219456"/>
          </a:xfrm>
          <a:prstGeom prst="roundRect">
            <a:avLst>
              <a:gd name="adj" fmla="val 41667"/>
            </a:avLst>
          </a:prstGeom>
          <a:solidFill>
            <a:srgbClr val="4C78A8">
              <a:alpha val="12000"/>
            </a:srgbClr>
          </a:solidFill>
          <a:ln w="12700">
            <a:solidFill>
              <a:srgbClr val="4C78A8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50976" y="1600200"/>
            <a:ext cx="19202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4C78A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average standard error</a:t>
            </a:r>
            <a:endParaRPr lang="en-US" sz="950" dirty="0"/>
          </a:p>
        </p:txBody>
      </p:sp>
      <p:pic>
        <p:nvPicPr>
          <p:cNvPr id="13" name="Image 0" descr="/mnt/data/lecture8_assets/mean_se_lin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5840" y="2169349"/>
            <a:ext cx="5157216" cy="3241679"/>
          </a:xfrm>
          <a:prstGeom prst="rect">
            <a:avLst/>
          </a:prstGeom>
        </p:spPr>
      </p:pic>
      <p:sp>
        <p:nvSpPr>
          <p:cNvPr id="14" name="Shape 11"/>
          <p:cNvSpPr/>
          <p:nvPr/>
        </p:nvSpPr>
        <p:spPr>
          <a:xfrm>
            <a:off x="6583680" y="1664208"/>
            <a:ext cx="4645152" cy="1417320"/>
          </a:xfrm>
          <a:prstGeom prst="roundRect">
            <a:avLst>
              <a:gd name="adj" fmla="val 7742"/>
            </a:avLst>
          </a:prstGeom>
          <a:solidFill>
            <a:srgbClr val="FFFFFF"/>
          </a:solidFill>
          <a:ln w="12700">
            <a:solidFill>
              <a:srgbClr val="0F766E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15" name="Text 12"/>
          <p:cNvSpPr/>
          <p:nvPr/>
        </p:nvSpPr>
        <p:spPr>
          <a:xfrm>
            <a:off x="6729984" y="1783080"/>
            <a:ext cx="435254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0F766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図の意味</a:t>
            </a:r>
            <a:endParaRPr lang="en-US" sz="1300" dirty="0"/>
          </a:p>
        </p:txBody>
      </p:sp>
      <p:sp>
        <p:nvSpPr>
          <p:cNvPr id="16" name="Text 13"/>
          <p:cNvSpPr/>
          <p:nvPr/>
        </p:nvSpPr>
        <p:spPr>
          <a:xfrm>
            <a:off x="6729984" y="2066544"/>
            <a:ext cx="4352544" cy="9235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4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T が増えるにつれて、平均標準誤差は単調に低下していく。</a:t>
            </a:r>
            <a:endParaRPr lang="en-US" sz="1400" dirty="0"/>
          </a:p>
        </p:txBody>
      </p:sp>
      <p:sp>
        <p:nvSpPr>
          <p:cNvPr id="17" name="Shape 14"/>
          <p:cNvSpPr/>
          <p:nvPr/>
        </p:nvSpPr>
        <p:spPr>
          <a:xfrm>
            <a:off x="6583680" y="3337560"/>
            <a:ext cx="4645152" cy="1463040"/>
          </a:xfrm>
          <a:prstGeom prst="roundRect">
            <a:avLst>
              <a:gd name="adj" fmla="val 7500"/>
            </a:avLst>
          </a:prstGeom>
          <a:solidFill>
            <a:srgbClr val="FFFFFF"/>
          </a:solidFill>
          <a:ln w="12700">
            <a:solidFill>
              <a:srgbClr val="EA580C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18" name="Text 15"/>
          <p:cNvSpPr/>
          <p:nvPr/>
        </p:nvSpPr>
        <p:spPr>
          <a:xfrm>
            <a:off x="6729984" y="3456432"/>
            <a:ext cx="435254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EA580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教室でのまとめ</a:t>
            </a:r>
            <a:endParaRPr lang="en-US" sz="1300" dirty="0"/>
          </a:p>
        </p:txBody>
      </p:sp>
      <p:sp>
        <p:nvSpPr>
          <p:cNvPr id="19" name="Text 16"/>
          <p:cNvSpPr/>
          <p:nvPr/>
        </p:nvSpPr>
        <p:spPr>
          <a:xfrm>
            <a:off x="6729984" y="3739896"/>
            <a:ext cx="4352544" cy="96926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38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FE は「個体内比較」によって交絡を減らせる一方、比較に使える情報を削る。だから short panel ではしばしば不精密になる。</a:t>
            </a:r>
            <a:endParaRPr lang="en-US" sz="138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bg>
      <p:bgPr>
        <a:solidFill>
          <a:srgbClr val="FAFB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4864"/>
          </a:xfrm>
          <a:prstGeom prst="rect">
            <a:avLst/>
          </a:prstGeom>
          <a:solidFill>
            <a:srgbClr val="B78008"/>
          </a:solidFill>
          <a:ln w="12700">
            <a:solidFill>
              <a:srgbClr val="B78008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6464808"/>
            <a:ext cx="38404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計量経済学 I ｜ Lecture 8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9951415" y="164592"/>
            <a:ext cx="1508760" cy="256032"/>
          </a:xfrm>
          <a:prstGeom prst="roundRect">
            <a:avLst>
              <a:gd name="adj" fmla="val 35714"/>
            </a:avLst>
          </a:prstGeom>
          <a:solidFill>
            <a:srgbClr val="B78008">
              <a:alpha val="12000"/>
            </a:srgbClr>
          </a:solidFill>
          <a:ln w="12700">
            <a:solidFill>
              <a:srgbClr val="B78008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951415" y="173736"/>
            <a:ext cx="1508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B7800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short panel / 差分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11533327" y="6455664"/>
            <a:ext cx="292608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43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310896"/>
            <a:ext cx="8229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450" b="1" dirty="0">
                <a:solidFill>
                  <a:srgbClr val="0F172A"/>
                </a:solidFill>
                <a:latin typeface="Noto Serif CJK JP" pitchFamily="34" charset="0"/>
                <a:ea typeface="Noto Serif CJK JP" pitchFamily="34" charset="-122"/>
                <a:cs typeface="Noto Serif CJK JP" pitchFamily="34" charset="-120"/>
              </a:rPr>
              <a:t>short panel パートの結論</a:t>
            </a:r>
            <a:endParaRPr lang="en-US" sz="2450" dirty="0"/>
          </a:p>
        </p:txBody>
      </p:sp>
      <p:sp>
        <p:nvSpPr>
          <p:cNvPr id="8" name="Text 6"/>
          <p:cNvSpPr/>
          <p:nvPr/>
        </p:nvSpPr>
        <p:spPr>
          <a:xfrm>
            <a:off x="502920" y="694944"/>
            <a:ext cx="85953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b="1" dirty="0">
                <a:solidFill>
                  <a:srgbClr val="B7800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FE を回すだけで安心してはいけない。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502920" y="960120"/>
            <a:ext cx="11185855" cy="0"/>
          </a:xfrm>
          <a:prstGeom prst="line">
            <a:avLst/>
          </a:prstGeom>
          <a:noFill/>
          <a:ln w="12700">
            <a:solidFill>
              <a:srgbClr val="CBD5E1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41248" y="1664208"/>
            <a:ext cx="3429000" cy="3474720"/>
          </a:xfrm>
          <a:prstGeom prst="roundRect">
            <a:avLst>
              <a:gd name="adj" fmla="val 3200"/>
            </a:avLst>
          </a:prstGeom>
          <a:solidFill>
            <a:srgbClr val="FFFFFF"/>
          </a:solidFill>
          <a:ln w="12700">
            <a:solidFill>
              <a:srgbClr val="0F766E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11" name="Text 9"/>
          <p:cNvSpPr/>
          <p:nvPr/>
        </p:nvSpPr>
        <p:spPr>
          <a:xfrm>
            <a:off x="987552" y="1783080"/>
            <a:ext cx="313639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0F766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結論 1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987552" y="2066544"/>
            <a:ext cx="3136392" cy="29809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42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T が短いと、各個体の中で利用できる変化が少ない。</a:t>
            </a:r>
            <a:endParaRPr lang="en-US" sz="1420" dirty="0"/>
          </a:p>
        </p:txBody>
      </p:sp>
      <p:sp>
        <p:nvSpPr>
          <p:cNvPr id="13" name="Shape 11"/>
          <p:cNvSpPr/>
          <p:nvPr/>
        </p:nvSpPr>
        <p:spPr>
          <a:xfrm>
            <a:off x="4389120" y="1664208"/>
            <a:ext cx="3429000" cy="3474720"/>
          </a:xfrm>
          <a:prstGeom prst="roundRect">
            <a:avLst>
              <a:gd name="adj" fmla="val 3200"/>
            </a:avLst>
          </a:prstGeom>
          <a:solidFill>
            <a:srgbClr val="FFFFFF"/>
          </a:solidFill>
          <a:ln w="12700">
            <a:solidFill>
              <a:srgbClr val="EA580C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14" name="Text 12"/>
          <p:cNvSpPr/>
          <p:nvPr/>
        </p:nvSpPr>
        <p:spPr>
          <a:xfrm>
            <a:off x="4535424" y="1783080"/>
            <a:ext cx="313639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EA580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結論 2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4535424" y="2066544"/>
            <a:ext cx="3136392" cy="29809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42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その結果、推定値は不安定になり、標準誤差も大きくなりやすい。</a:t>
            </a:r>
            <a:endParaRPr lang="en-US" sz="1420" dirty="0"/>
          </a:p>
        </p:txBody>
      </p:sp>
      <p:sp>
        <p:nvSpPr>
          <p:cNvPr id="16" name="Shape 14"/>
          <p:cNvSpPr/>
          <p:nvPr/>
        </p:nvSpPr>
        <p:spPr>
          <a:xfrm>
            <a:off x="7936992" y="1664208"/>
            <a:ext cx="3429000" cy="3474720"/>
          </a:xfrm>
          <a:prstGeom prst="roundRect">
            <a:avLst>
              <a:gd name="adj" fmla="val 3200"/>
            </a:avLst>
          </a:prstGeom>
          <a:solidFill>
            <a:srgbClr val="FFFFFF"/>
          </a:solidFill>
          <a:ln w="12700">
            <a:solidFill>
              <a:srgbClr val="4C78A8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17" name="Text 15"/>
          <p:cNvSpPr/>
          <p:nvPr/>
        </p:nvSpPr>
        <p:spPr>
          <a:xfrm>
            <a:off x="8083296" y="1783080"/>
            <a:ext cx="313639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4C78A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結論 3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8083296" y="2066544"/>
            <a:ext cx="3136392" cy="29809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42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差分回帰・TWFE・AKM まで含めて、「何を差し引き、どの variation が残るか」を常に確認する。</a:t>
            </a:r>
            <a:endParaRPr lang="en-US" sz="142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bg>
      <p:bgPr>
        <a:solidFill>
          <a:srgbClr val="F4FA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4864"/>
          </a:xfrm>
          <a:prstGeom prst="rect">
            <a:avLst/>
          </a:prstGeom>
          <a:solidFill>
            <a:srgbClr val="65A30D"/>
          </a:solidFill>
          <a:ln w="12700">
            <a:solidFill>
              <a:srgbClr val="65A30D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6464808"/>
            <a:ext cx="38404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計量経済学 I ｜ Lecture 8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9951415" y="164592"/>
            <a:ext cx="1508760" cy="256032"/>
          </a:xfrm>
          <a:prstGeom prst="roundRect">
            <a:avLst>
              <a:gd name="adj" fmla="val 35714"/>
            </a:avLst>
          </a:prstGeom>
          <a:solidFill>
            <a:srgbClr val="65A30D">
              <a:alpha val="12000"/>
            </a:srgbClr>
          </a:solidFill>
          <a:ln w="12700">
            <a:solidFill>
              <a:srgbClr val="65A30D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951415" y="173736"/>
            <a:ext cx="1508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65A30D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双子研究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11533327" y="6455664"/>
            <a:ext cx="292608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44</a:t>
            </a:r>
            <a:endParaRPr lang="en-US" sz="900" dirty="0"/>
          </a:p>
        </p:txBody>
      </p:sp>
      <p:sp>
        <p:nvSpPr>
          <p:cNvPr id="7" name="Shape 5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FAEA"/>
          </a:solidFill>
          <a:ln w="12700">
            <a:solidFill>
              <a:srgbClr val="F4FAEA">
                <a:alpha val="0"/>
              </a:srgbClr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786384" y="676656"/>
            <a:ext cx="14630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8</a:t>
            </a:r>
            <a:endParaRPr lang="en-US" sz="1500" dirty="0"/>
          </a:p>
        </p:txBody>
      </p:sp>
      <p:sp>
        <p:nvSpPr>
          <p:cNvPr id="9" name="Shape 7"/>
          <p:cNvSpPr/>
          <p:nvPr/>
        </p:nvSpPr>
        <p:spPr>
          <a:xfrm>
            <a:off x="0" y="0"/>
            <a:ext cx="6629400" cy="6858000"/>
          </a:xfrm>
          <a:prstGeom prst="rect">
            <a:avLst/>
          </a:prstGeom>
          <a:solidFill>
            <a:srgbClr val="0C2845"/>
          </a:solidFill>
          <a:ln w="12700">
            <a:solidFill>
              <a:srgbClr val="0C2845">
                <a:alpha val="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65A30D"/>
          </a:solidFill>
          <a:ln w="12700">
            <a:solidFill>
              <a:srgbClr val="65A30D">
                <a:alpha val="0"/>
              </a:srgbClr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786384" y="676656"/>
            <a:ext cx="14630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8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786384" y="1115568"/>
            <a:ext cx="54864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700" b="1" dirty="0">
                <a:solidFill>
                  <a:srgbClr val="FFFFFF"/>
                </a:solidFill>
                <a:latin typeface="Noto Serif CJK JP" pitchFamily="34" charset="0"/>
                <a:ea typeface="Noto Serif CJK JP" pitchFamily="34" charset="-122"/>
                <a:cs typeface="Noto Serif CJK JP" pitchFamily="34" charset="-120"/>
              </a:rPr>
              <a:t>双子データで見る</a:t>
            </a:r>
            <a:endParaRPr lang="en-US" sz="2700" dirty="0"/>
          </a:p>
          <a:p>
            <a:pPr indent="0" marL="0">
              <a:buNone/>
            </a:pPr>
            <a:r>
              <a:rPr lang="en-US" sz="2700" b="1" dirty="0">
                <a:solidFill>
                  <a:srgbClr val="FFFFFF"/>
                </a:solidFill>
                <a:latin typeface="Noto Serif CJK JP" pitchFamily="34" charset="0"/>
                <a:ea typeface="Noto Serif CJK JP" pitchFamily="34" charset="-122"/>
                <a:cs typeface="Noto Serif CJK JP" pitchFamily="34" charset="-120"/>
              </a:rPr>
              <a:t>fixed effects の発想</a:t>
            </a:r>
            <a:endParaRPr lang="en-US" sz="2700" dirty="0"/>
          </a:p>
        </p:txBody>
      </p:sp>
      <p:sp>
        <p:nvSpPr>
          <p:cNvPr id="13" name="Shape 11"/>
          <p:cNvSpPr/>
          <p:nvPr/>
        </p:nvSpPr>
        <p:spPr>
          <a:xfrm>
            <a:off x="804672" y="1847088"/>
            <a:ext cx="1554480" cy="0"/>
          </a:xfrm>
          <a:prstGeom prst="line">
            <a:avLst/>
          </a:prstGeom>
          <a:noFill/>
          <a:ln w="12700">
            <a:solidFill>
              <a:srgbClr val="65A30D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804672" y="2029968"/>
            <a:ext cx="562356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550" dirty="0">
                <a:solidFill>
                  <a:srgbClr val="E2E8F0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教育年数と賃金の関係を、一卵性双生児という「強い比較対象」で読む。</a:t>
            </a:r>
            <a:endParaRPr lang="en-US" sz="1550" dirty="0"/>
          </a:p>
        </p:txBody>
      </p:sp>
      <p:sp>
        <p:nvSpPr>
          <p:cNvPr id="15" name="Shape 13"/>
          <p:cNvSpPr/>
          <p:nvPr/>
        </p:nvSpPr>
        <p:spPr>
          <a:xfrm>
            <a:off x="7388352" y="1078992"/>
            <a:ext cx="3977640" cy="4434840"/>
          </a:xfrm>
          <a:prstGeom prst="roundRect">
            <a:avLst>
              <a:gd name="adj" fmla="val 3678"/>
            </a:avLst>
          </a:prstGeom>
          <a:solidFill>
            <a:srgbClr val="FFFFFF"/>
          </a:solidFill>
          <a:ln w="12700">
            <a:solidFill>
              <a:srgbClr val="65A30D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16" name="Text 14"/>
          <p:cNvSpPr/>
          <p:nvPr/>
        </p:nvSpPr>
        <p:spPr>
          <a:xfrm>
            <a:off x="7552944" y="1188720"/>
            <a:ext cx="33832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65A30D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この部で押さえること</a:t>
            </a:r>
            <a:endParaRPr lang="en-US" sz="1300" dirty="0"/>
          </a:p>
        </p:txBody>
      </p:sp>
      <p:sp>
        <p:nvSpPr>
          <p:cNvPr id="17" name="Shape 15"/>
          <p:cNvSpPr/>
          <p:nvPr/>
        </p:nvSpPr>
        <p:spPr>
          <a:xfrm>
            <a:off x="7543800" y="1682496"/>
            <a:ext cx="384048" cy="256032"/>
          </a:xfrm>
          <a:prstGeom prst="roundRect">
            <a:avLst>
              <a:gd name="adj" fmla="val 35714"/>
            </a:avLst>
          </a:prstGeom>
          <a:solidFill>
            <a:srgbClr val="65A30D"/>
          </a:solidFill>
          <a:ln w="12700">
            <a:solidFill>
              <a:srgbClr val="65A30D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7543800" y="1691640"/>
            <a:ext cx="38404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</a:t>
            </a:r>
            <a:endParaRPr lang="en-US" sz="1050" dirty="0"/>
          </a:p>
        </p:txBody>
      </p:sp>
      <p:sp>
        <p:nvSpPr>
          <p:cNvPr id="19" name="Text 17"/>
          <p:cNvSpPr/>
          <p:nvPr/>
        </p:nvSpPr>
        <p:spPr>
          <a:xfrm>
            <a:off x="8065008" y="1627632"/>
            <a:ext cx="29718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50" b="1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通常の OLS では能力や家庭環境が混ざる</a:t>
            </a:r>
            <a:endParaRPr lang="en-US" sz="1750" dirty="0"/>
          </a:p>
        </p:txBody>
      </p:sp>
      <p:sp>
        <p:nvSpPr>
          <p:cNvPr id="20" name="Shape 18"/>
          <p:cNvSpPr/>
          <p:nvPr/>
        </p:nvSpPr>
        <p:spPr>
          <a:xfrm>
            <a:off x="7543800" y="2560320"/>
            <a:ext cx="384048" cy="256032"/>
          </a:xfrm>
          <a:prstGeom prst="roundRect">
            <a:avLst>
              <a:gd name="adj" fmla="val 35714"/>
            </a:avLst>
          </a:prstGeom>
          <a:solidFill>
            <a:srgbClr val="65A30D"/>
          </a:solidFill>
          <a:ln w="12700">
            <a:solidFill>
              <a:srgbClr val="65A30D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7543800" y="2569464"/>
            <a:ext cx="38404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</a:t>
            </a:r>
            <a:endParaRPr lang="en-US" sz="1050" dirty="0"/>
          </a:p>
        </p:txBody>
      </p:sp>
      <p:sp>
        <p:nvSpPr>
          <p:cNvPr id="22" name="Text 20"/>
          <p:cNvSpPr/>
          <p:nvPr/>
        </p:nvSpPr>
        <p:spPr>
          <a:xfrm>
            <a:off x="8065008" y="2505456"/>
            <a:ext cx="29718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5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双子固定効果で共通要因を差し引く</a:t>
            </a:r>
            <a:endParaRPr lang="en-US" sz="1750" dirty="0"/>
          </a:p>
        </p:txBody>
      </p:sp>
      <p:sp>
        <p:nvSpPr>
          <p:cNvPr id="23" name="Shape 21"/>
          <p:cNvSpPr/>
          <p:nvPr/>
        </p:nvSpPr>
        <p:spPr>
          <a:xfrm>
            <a:off x="7543800" y="3438144"/>
            <a:ext cx="384048" cy="256032"/>
          </a:xfrm>
          <a:prstGeom prst="roundRect">
            <a:avLst>
              <a:gd name="adj" fmla="val 35714"/>
            </a:avLst>
          </a:prstGeom>
          <a:solidFill>
            <a:srgbClr val="65A30D"/>
          </a:solidFill>
          <a:ln w="12700">
            <a:solidFill>
              <a:srgbClr val="65A30D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7543800" y="3447288"/>
            <a:ext cx="38404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3</a:t>
            </a:r>
            <a:endParaRPr lang="en-US" sz="1050" dirty="0"/>
          </a:p>
        </p:txBody>
      </p:sp>
      <p:sp>
        <p:nvSpPr>
          <p:cNvPr id="25" name="Text 23"/>
          <p:cNvSpPr/>
          <p:nvPr/>
        </p:nvSpPr>
        <p:spPr>
          <a:xfrm>
            <a:off x="8065008" y="3383280"/>
            <a:ext cx="29718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5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ただし測定誤差はむしろ深刻になる</a:t>
            </a:r>
            <a:endParaRPr lang="en-US" sz="175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5">
    <p:bg>
      <p:bgPr>
        <a:solidFill>
          <a:srgbClr val="FAFB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4864"/>
          </a:xfrm>
          <a:prstGeom prst="rect">
            <a:avLst/>
          </a:prstGeom>
          <a:solidFill>
            <a:srgbClr val="65A30D"/>
          </a:solidFill>
          <a:ln w="12700">
            <a:solidFill>
              <a:srgbClr val="65A30D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6464808"/>
            <a:ext cx="38404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計量経済学 I ｜ Lecture 8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9951415" y="164592"/>
            <a:ext cx="1508760" cy="256032"/>
          </a:xfrm>
          <a:prstGeom prst="roundRect">
            <a:avLst>
              <a:gd name="adj" fmla="val 35714"/>
            </a:avLst>
          </a:prstGeom>
          <a:solidFill>
            <a:srgbClr val="65A30D">
              <a:alpha val="12000"/>
            </a:srgbClr>
          </a:solidFill>
          <a:ln w="12700">
            <a:solidFill>
              <a:srgbClr val="65A30D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951415" y="173736"/>
            <a:ext cx="1508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65A30D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双子研究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11533327" y="6455664"/>
            <a:ext cx="292608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45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310896"/>
            <a:ext cx="8229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450" b="1" dirty="0">
                <a:solidFill>
                  <a:srgbClr val="0F172A"/>
                </a:solidFill>
                <a:latin typeface="Noto Serif CJK JP" pitchFamily="34" charset="0"/>
                <a:ea typeface="Noto Serif CJK JP" pitchFamily="34" charset="-122"/>
                <a:cs typeface="Noto Serif CJK JP" pitchFamily="34" charset="-120"/>
              </a:rPr>
              <a:t>教育収益率を普通に OLS すると何が問題か</a:t>
            </a:r>
            <a:endParaRPr lang="en-US" sz="2450" dirty="0"/>
          </a:p>
        </p:txBody>
      </p:sp>
      <p:sp>
        <p:nvSpPr>
          <p:cNvPr id="8" name="Text 6"/>
          <p:cNvSpPr/>
          <p:nvPr/>
        </p:nvSpPr>
        <p:spPr>
          <a:xfrm>
            <a:off x="502920" y="694944"/>
            <a:ext cx="85953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b="1" dirty="0">
                <a:solidFill>
                  <a:srgbClr val="65A30D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賃金と教育年数の相関を、そのまま因果効果とは読めない。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502920" y="960120"/>
            <a:ext cx="11185855" cy="0"/>
          </a:xfrm>
          <a:prstGeom prst="line">
            <a:avLst/>
          </a:prstGeom>
          <a:noFill/>
          <a:ln w="12700">
            <a:solidFill>
              <a:srgbClr val="CBD5E1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41248" y="1572768"/>
            <a:ext cx="4160520" cy="1097280"/>
          </a:xfrm>
          <a:prstGeom prst="roundRect">
            <a:avLst>
              <a:gd name="adj" fmla="val 11667"/>
            </a:avLst>
          </a:prstGeom>
          <a:solidFill>
            <a:srgbClr val="FFFFFF"/>
          </a:solidFill>
          <a:ln w="12700">
            <a:solidFill>
              <a:srgbClr val="4C78A8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78408" y="1682496"/>
            <a:ext cx="1280160" cy="237744"/>
          </a:xfrm>
          <a:prstGeom prst="roundRect">
            <a:avLst>
              <a:gd name="adj" fmla="val 38462"/>
            </a:avLst>
          </a:prstGeom>
          <a:solidFill>
            <a:srgbClr val="4C78A8">
              <a:alpha val="12000"/>
            </a:srgbClr>
          </a:solidFill>
          <a:ln w="12700">
            <a:solidFill>
              <a:srgbClr val="4C78A8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78408" y="1691640"/>
            <a:ext cx="12801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4C78A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素朴な回帰</a:t>
            </a:r>
            <a:endParaRPr lang="en-US" sz="950" dirty="0"/>
          </a:p>
        </p:txBody>
      </p:sp>
      <p:pic>
        <p:nvPicPr>
          <p:cNvPr id="1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05840" y="2071682"/>
            <a:ext cx="3831336" cy="355485"/>
          </a:xfrm>
          <a:prstGeom prst="rect">
            <a:avLst/>
          </a:prstGeom>
        </p:spPr>
      </p:pic>
      <p:sp>
        <p:nvSpPr>
          <p:cNvPr id="14" name="Shape 11"/>
          <p:cNvSpPr/>
          <p:nvPr/>
        </p:nvSpPr>
        <p:spPr>
          <a:xfrm>
            <a:off x="841248" y="2971800"/>
            <a:ext cx="4160520" cy="2011680"/>
          </a:xfrm>
          <a:prstGeom prst="roundRect">
            <a:avLst>
              <a:gd name="adj" fmla="val 5455"/>
            </a:avLst>
          </a:prstGeom>
          <a:solidFill>
            <a:srgbClr val="FFFFFF"/>
          </a:solidFill>
          <a:ln w="12700">
            <a:solidFill>
              <a:srgbClr val="0F766E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15" name="Text 12"/>
          <p:cNvSpPr/>
          <p:nvPr/>
        </p:nvSpPr>
        <p:spPr>
          <a:xfrm>
            <a:off x="987552" y="3090672"/>
            <a:ext cx="386791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0F766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u_i に入りそうなもの</a:t>
            </a:r>
            <a:endParaRPr lang="en-US" sz="1300" dirty="0"/>
          </a:p>
        </p:txBody>
      </p:sp>
      <p:sp>
        <p:nvSpPr>
          <p:cNvPr id="16" name="Text 13"/>
          <p:cNvSpPr/>
          <p:nvPr/>
        </p:nvSpPr>
        <p:spPr>
          <a:xfrm>
            <a:off x="987552" y="3410712"/>
            <a:ext cx="3904488" cy="14813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177800" indent="-177800">
              <a:buSzPct val="100000"/>
              <a:buChar char="•"/>
            </a:pPr>
            <a:r>
              <a:rPr lang="en-US" sz="138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能力</a:t>
            </a:r>
            <a:endParaRPr lang="en-US" sz="1380" dirty="0"/>
          </a:p>
          <a:p>
            <a:pPr marL="177800" indent="-177800">
              <a:buSzPct val="100000"/>
              <a:buChar char="•"/>
            </a:pPr>
            <a:r>
              <a:rPr lang="en-US" sz="138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家庭環境</a:t>
            </a:r>
            <a:endParaRPr lang="en-US" sz="1380" dirty="0"/>
          </a:p>
          <a:p>
            <a:pPr marL="177800" indent="-177800">
              <a:buSzPct val="100000"/>
              <a:buChar char="•"/>
            </a:pPr>
            <a:r>
              <a:rPr lang="en-US" sz="138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学業への意欲</a:t>
            </a:r>
            <a:endParaRPr lang="en-US" sz="1380" dirty="0"/>
          </a:p>
          <a:p>
            <a:pPr marL="177800" indent="-177800">
              <a:buSzPct val="100000"/>
              <a:buChar char="•"/>
            </a:pPr>
            <a:r>
              <a:rPr lang="en-US" sz="138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観測されない人的資本</a:t>
            </a:r>
            <a:endParaRPr lang="en-US" sz="1380" dirty="0"/>
          </a:p>
        </p:txBody>
      </p:sp>
      <p:sp>
        <p:nvSpPr>
          <p:cNvPr id="17" name="Shape 14"/>
          <p:cNvSpPr/>
          <p:nvPr/>
        </p:nvSpPr>
        <p:spPr>
          <a:xfrm>
            <a:off x="5285232" y="1572768"/>
            <a:ext cx="5943600" cy="1554480"/>
          </a:xfrm>
          <a:prstGeom prst="roundRect">
            <a:avLst>
              <a:gd name="adj" fmla="val 7059"/>
            </a:avLst>
          </a:prstGeom>
          <a:solidFill>
            <a:srgbClr val="FFFFFF"/>
          </a:solidFill>
          <a:ln w="12700">
            <a:solidFill>
              <a:srgbClr val="EA580C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18" name="Text 15"/>
          <p:cNvSpPr/>
          <p:nvPr/>
        </p:nvSpPr>
        <p:spPr>
          <a:xfrm>
            <a:off x="5431536" y="1691640"/>
            <a:ext cx="565099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EA580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問題</a:t>
            </a:r>
            <a:endParaRPr lang="en-US" sz="1300" dirty="0"/>
          </a:p>
        </p:txBody>
      </p:sp>
      <p:sp>
        <p:nvSpPr>
          <p:cNvPr id="19" name="Text 16"/>
          <p:cNvSpPr/>
          <p:nvPr/>
        </p:nvSpPr>
        <p:spPr>
          <a:xfrm>
            <a:off x="5431536" y="1975104"/>
            <a:ext cx="5650992" cy="10607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4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もし教育年数 S_i がこうした要因と相関しているなら、OLS の β̂ は教育の因果効果ではなく、教育と能力の混合物になる。</a:t>
            </a:r>
            <a:endParaRPr lang="en-US" sz="1400" dirty="0"/>
          </a:p>
        </p:txBody>
      </p:sp>
      <p:sp>
        <p:nvSpPr>
          <p:cNvPr id="20" name="Shape 17"/>
          <p:cNvSpPr/>
          <p:nvPr/>
        </p:nvSpPr>
        <p:spPr>
          <a:xfrm>
            <a:off x="5285232" y="3401568"/>
            <a:ext cx="5943600" cy="1554480"/>
          </a:xfrm>
          <a:prstGeom prst="roundRect">
            <a:avLst>
              <a:gd name="adj" fmla="val 7059"/>
            </a:avLst>
          </a:prstGeom>
          <a:solidFill>
            <a:srgbClr val="FFFFFF"/>
          </a:solidFill>
          <a:ln w="12700">
            <a:solidFill>
              <a:srgbClr val="65A30D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21" name="Text 18"/>
          <p:cNvSpPr/>
          <p:nvPr/>
        </p:nvSpPr>
        <p:spPr>
          <a:xfrm>
            <a:off x="5431536" y="3520440"/>
            <a:ext cx="565099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65A30D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そこで双子</a:t>
            </a:r>
            <a:endParaRPr lang="en-US" sz="1300" dirty="0"/>
          </a:p>
        </p:txBody>
      </p:sp>
      <p:sp>
        <p:nvSpPr>
          <p:cNvPr id="22" name="Text 19"/>
          <p:cNvSpPr/>
          <p:nvPr/>
        </p:nvSpPr>
        <p:spPr>
          <a:xfrm>
            <a:off x="5431536" y="3803904"/>
            <a:ext cx="5650992" cy="10607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4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一卵性双生児なら、遺伝的背景や家庭環境の大部分が共有されている。比較対象を「他人」から「双子のペア」に変えれば、共通要因をかなり差し引ける。</a:t>
            </a:r>
            <a:endParaRPr lang="en-US" sz="14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6">
    <p:bg>
      <p:bgPr>
        <a:solidFill>
          <a:srgbClr val="FAFB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4864"/>
          </a:xfrm>
          <a:prstGeom prst="rect">
            <a:avLst/>
          </a:prstGeom>
          <a:solidFill>
            <a:srgbClr val="65A30D"/>
          </a:solidFill>
          <a:ln w="12700">
            <a:solidFill>
              <a:srgbClr val="65A30D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6464808"/>
            <a:ext cx="38404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計量経済学 I ｜ Lecture 8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9951415" y="164592"/>
            <a:ext cx="1508760" cy="256032"/>
          </a:xfrm>
          <a:prstGeom prst="roundRect">
            <a:avLst>
              <a:gd name="adj" fmla="val 35714"/>
            </a:avLst>
          </a:prstGeom>
          <a:solidFill>
            <a:srgbClr val="65A30D">
              <a:alpha val="12000"/>
            </a:srgbClr>
          </a:solidFill>
          <a:ln w="12700">
            <a:solidFill>
              <a:srgbClr val="65A30D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951415" y="173736"/>
            <a:ext cx="1508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65A30D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双子研究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11533327" y="6455664"/>
            <a:ext cx="292608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46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310896"/>
            <a:ext cx="8229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450" b="1" dirty="0">
                <a:solidFill>
                  <a:srgbClr val="0F172A"/>
                </a:solidFill>
                <a:latin typeface="Noto Serif CJK JP" pitchFamily="34" charset="0"/>
                <a:ea typeface="Noto Serif CJK JP" pitchFamily="34" charset="-122"/>
                <a:cs typeface="Noto Serif CJK JP" pitchFamily="34" charset="-120"/>
              </a:rPr>
              <a:t>双子固定効果のアイデア</a:t>
            </a:r>
            <a:endParaRPr lang="en-US" sz="2450" dirty="0"/>
          </a:p>
        </p:txBody>
      </p:sp>
      <p:sp>
        <p:nvSpPr>
          <p:cNvPr id="8" name="Text 6"/>
          <p:cNvSpPr/>
          <p:nvPr/>
        </p:nvSpPr>
        <p:spPr>
          <a:xfrm>
            <a:off x="502920" y="694944"/>
            <a:ext cx="85953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b="1" dirty="0">
                <a:solidFill>
                  <a:srgbClr val="65A30D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双子ペアごとの α_j を入れると、共通の背景要因を吸収できる。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502920" y="960120"/>
            <a:ext cx="11185855" cy="0"/>
          </a:xfrm>
          <a:prstGeom prst="line">
            <a:avLst/>
          </a:prstGeom>
          <a:noFill/>
          <a:ln w="12700">
            <a:solidFill>
              <a:srgbClr val="CBD5E1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41248" y="1481328"/>
            <a:ext cx="4983480" cy="1143000"/>
          </a:xfrm>
          <a:prstGeom prst="roundRect">
            <a:avLst>
              <a:gd name="adj" fmla="val 11200"/>
            </a:avLst>
          </a:prstGeom>
          <a:solidFill>
            <a:srgbClr val="FFFFFF"/>
          </a:solidFill>
          <a:ln w="12700">
            <a:solidFill>
              <a:srgbClr val="65A30D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78408" y="1591056"/>
            <a:ext cx="1280160" cy="237744"/>
          </a:xfrm>
          <a:prstGeom prst="roundRect">
            <a:avLst>
              <a:gd name="adj" fmla="val 38462"/>
            </a:avLst>
          </a:prstGeom>
          <a:solidFill>
            <a:srgbClr val="65A30D">
              <a:alpha val="12000"/>
            </a:srgbClr>
          </a:solidFill>
          <a:ln w="12700">
            <a:solidFill>
              <a:srgbClr val="65A30D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78408" y="1600200"/>
            <a:ext cx="12801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65A30D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pair FE</a:t>
            </a:r>
            <a:endParaRPr lang="en-US" sz="950" dirty="0"/>
          </a:p>
        </p:txBody>
      </p:sp>
      <p:pic>
        <p:nvPicPr>
          <p:cNvPr id="1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05840" y="1970293"/>
            <a:ext cx="4654296" cy="421103"/>
          </a:xfrm>
          <a:prstGeom prst="rect">
            <a:avLst/>
          </a:prstGeom>
        </p:spPr>
      </p:pic>
      <p:sp>
        <p:nvSpPr>
          <p:cNvPr id="14" name="Shape 11"/>
          <p:cNvSpPr/>
          <p:nvPr/>
        </p:nvSpPr>
        <p:spPr>
          <a:xfrm>
            <a:off x="841248" y="2907792"/>
            <a:ext cx="4983480" cy="1234440"/>
          </a:xfrm>
          <a:prstGeom prst="roundRect">
            <a:avLst>
              <a:gd name="adj" fmla="val 10370"/>
            </a:avLst>
          </a:prstGeom>
          <a:solidFill>
            <a:srgbClr val="FFFFFF"/>
          </a:solidFill>
          <a:ln w="12700">
            <a:solidFill>
              <a:srgbClr val="4C78A8"/>
            </a:solidFill>
            <a:prstDash val="solid"/>
          </a:ln>
        </p:spPr>
      </p:sp>
      <p:sp>
        <p:nvSpPr>
          <p:cNvPr id="15" name="Shape 12"/>
          <p:cNvSpPr/>
          <p:nvPr/>
        </p:nvSpPr>
        <p:spPr>
          <a:xfrm>
            <a:off x="978408" y="3017520"/>
            <a:ext cx="1280160" cy="237744"/>
          </a:xfrm>
          <a:prstGeom prst="roundRect">
            <a:avLst>
              <a:gd name="adj" fmla="val 38462"/>
            </a:avLst>
          </a:prstGeom>
          <a:solidFill>
            <a:srgbClr val="4C78A8">
              <a:alpha val="12000"/>
            </a:srgbClr>
          </a:solidFill>
          <a:ln w="12700">
            <a:solidFill>
              <a:srgbClr val="4C78A8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978408" y="3026664"/>
            <a:ext cx="12801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4C78A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差分で書くと</a:t>
            </a:r>
            <a:endParaRPr lang="en-US" sz="950" dirty="0"/>
          </a:p>
        </p:txBody>
      </p:sp>
      <p:pic>
        <p:nvPicPr>
          <p:cNvPr id="17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5840" y="3528248"/>
            <a:ext cx="4654296" cy="249560"/>
          </a:xfrm>
          <a:prstGeom prst="rect">
            <a:avLst/>
          </a:prstGeom>
        </p:spPr>
      </p:pic>
      <p:sp>
        <p:nvSpPr>
          <p:cNvPr id="18" name="Shape 14"/>
          <p:cNvSpPr/>
          <p:nvPr/>
        </p:nvSpPr>
        <p:spPr>
          <a:xfrm>
            <a:off x="6126480" y="1664208"/>
            <a:ext cx="5102352" cy="1417320"/>
          </a:xfrm>
          <a:prstGeom prst="roundRect">
            <a:avLst>
              <a:gd name="adj" fmla="val 7742"/>
            </a:avLst>
          </a:prstGeom>
          <a:solidFill>
            <a:srgbClr val="FFFFFF"/>
          </a:solidFill>
          <a:ln w="12700">
            <a:solidFill>
              <a:srgbClr val="0F766E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19" name="Text 15"/>
          <p:cNvSpPr/>
          <p:nvPr/>
        </p:nvSpPr>
        <p:spPr>
          <a:xfrm>
            <a:off x="6272784" y="1783080"/>
            <a:ext cx="480974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0F766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何が消えるか</a:t>
            </a:r>
            <a:endParaRPr lang="en-US" sz="1300" dirty="0"/>
          </a:p>
        </p:txBody>
      </p:sp>
      <p:sp>
        <p:nvSpPr>
          <p:cNvPr id="20" name="Text 16"/>
          <p:cNvSpPr/>
          <p:nvPr/>
        </p:nvSpPr>
        <p:spPr>
          <a:xfrm>
            <a:off x="6272784" y="2066544"/>
            <a:ext cx="4809744" cy="9235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4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双子ペアに共通する能力や家庭環境は α_j として入り、差分をとると消える。</a:t>
            </a:r>
            <a:endParaRPr lang="en-US" sz="1400" dirty="0"/>
          </a:p>
        </p:txBody>
      </p:sp>
      <p:sp>
        <p:nvSpPr>
          <p:cNvPr id="21" name="Shape 17"/>
          <p:cNvSpPr/>
          <p:nvPr/>
        </p:nvSpPr>
        <p:spPr>
          <a:xfrm>
            <a:off x="6126480" y="3337560"/>
            <a:ext cx="5102352" cy="1600200"/>
          </a:xfrm>
          <a:prstGeom prst="roundRect">
            <a:avLst>
              <a:gd name="adj" fmla="val 6857"/>
            </a:avLst>
          </a:prstGeom>
          <a:solidFill>
            <a:srgbClr val="FFFFFF"/>
          </a:solidFill>
          <a:ln w="12700">
            <a:solidFill>
              <a:srgbClr val="EA580C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22" name="Text 18"/>
          <p:cNvSpPr/>
          <p:nvPr/>
        </p:nvSpPr>
        <p:spPr>
          <a:xfrm>
            <a:off x="6272784" y="3456432"/>
            <a:ext cx="480974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EA580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だから β は何を表すか</a:t>
            </a:r>
            <a:endParaRPr lang="en-US" sz="1300" dirty="0"/>
          </a:p>
        </p:txBody>
      </p:sp>
      <p:sp>
        <p:nvSpPr>
          <p:cNvPr id="23" name="Text 19"/>
          <p:cNvSpPr/>
          <p:nvPr/>
        </p:nvSpPr>
        <p:spPr>
          <a:xfrm>
            <a:off x="6272784" y="3739896"/>
            <a:ext cx="4809744" cy="110642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4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同じ双子ペアの中で、教育年数が長い方がどれだけ高い賃金を得ているか、という within-pair の比較を表す。</a:t>
            </a:r>
            <a:endParaRPr lang="en-US" sz="14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7">
    <p:bg>
      <p:bgPr>
        <a:solidFill>
          <a:srgbClr val="FAFB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4864"/>
          </a:xfrm>
          <a:prstGeom prst="rect">
            <a:avLst/>
          </a:prstGeom>
          <a:solidFill>
            <a:srgbClr val="65A30D"/>
          </a:solidFill>
          <a:ln w="12700">
            <a:solidFill>
              <a:srgbClr val="65A30D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6464808"/>
            <a:ext cx="38404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計量経済学 I ｜ Lecture 8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9951415" y="164592"/>
            <a:ext cx="1508760" cy="256032"/>
          </a:xfrm>
          <a:prstGeom prst="roundRect">
            <a:avLst>
              <a:gd name="adj" fmla="val 35714"/>
            </a:avLst>
          </a:prstGeom>
          <a:solidFill>
            <a:srgbClr val="65A30D">
              <a:alpha val="12000"/>
            </a:srgbClr>
          </a:solidFill>
          <a:ln w="12700">
            <a:solidFill>
              <a:srgbClr val="65A30D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951415" y="173736"/>
            <a:ext cx="1508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65A30D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双子研究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11533327" y="6455664"/>
            <a:ext cx="292608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47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310896"/>
            <a:ext cx="8229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450" b="1" dirty="0">
                <a:solidFill>
                  <a:srgbClr val="0F172A"/>
                </a:solidFill>
                <a:latin typeface="Noto Serif CJK JP" pitchFamily="34" charset="0"/>
                <a:ea typeface="Noto Serif CJK JP" pitchFamily="34" charset="-122"/>
                <a:cs typeface="Noto Serif CJK JP" pitchFamily="34" charset="-120"/>
              </a:rPr>
              <a:t>ただし固定効果では測定誤差が目立つ</a:t>
            </a:r>
            <a:endParaRPr lang="en-US" sz="2450" dirty="0"/>
          </a:p>
        </p:txBody>
      </p:sp>
      <p:sp>
        <p:nvSpPr>
          <p:cNvPr id="8" name="Text 6"/>
          <p:cNvSpPr/>
          <p:nvPr/>
        </p:nvSpPr>
        <p:spPr>
          <a:xfrm>
            <a:off x="502920" y="694944"/>
            <a:ext cx="85953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b="1" dirty="0">
                <a:solidFill>
                  <a:srgbClr val="65A30D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差分にすると、教育年数のノイズも差分として前面に出る。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502920" y="960120"/>
            <a:ext cx="11185855" cy="0"/>
          </a:xfrm>
          <a:prstGeom prst="line">
            <a:avLst/>
          </a:prstGeom>
          <a:noFill/>
          <a:ln w="12700">
            <a:solidFill>
              <a:srgbClr val="CBD5E1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41248" y="1481328"/>
            <a:ext cx="5029200" cy="1097280"/>
          </a:xfrm>
          <a:prstGeom prst="roundRect">
            <a:avLst>
              <a:gd name="adj" fmla="val 11667"/>
            </a:avLst>
          </a:prstGeom>
          <a:solidFill>
            <a:srgbClr val="FFFFFF"/>
          </a:solidFill>
          <a:ln w="12700">
            <a:solidFill>
              <a:srgbClr val="4C78A8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78408" y="1591056"/>
            <a:ext cx="1280160" cy="237744"/>
          </a:xfrm>
          <a:prstGeom prst="roundRect">
            <a:avLst>
              <a:gd name="adj" fmla="val 38462"/>
            </a:avLst>
          </a:prstGeom>
          <a:solidFill>
            <a:srgbClr val="4C78A8">
              <a:alpha val="12000"/>
            </a:srgbClr>
          </a:solidFill>
          <a:ln w="12700">
            <a:solidFill>
              <a:srgbClr val="4C78A8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78408" y="1600200"/>
            <a:ext cx="12801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4C78A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観測される教育年数</a:t>
            </a:r>
            <a:endParaRPr lang="en-US" sz="950" dirty="0"/>
          </a:p>
        </p:txBody>
      </p:sp>
      <p:pic>
        <p:nvPicPr>
          <p:cNvPr id="1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901121" y="1901952"/>
            <a:ext cx="2909455" cy="512064"/>
          </a:xfrm>
          <a:prstGeom prst="rect">
            <a:avLst/>
          </a:prstGeom>
        </p:spPr>
      </p:pic>
      <p:sp>
        <p:nvSpPr>
          <p:cNvPr id="14" name="Shape 11"/>
          <p:cNvSpPr/>
          <p:nvPr/>
        </p:nvSpPr>
        <p:spPr>
          <a:xfrm>
            <a:off x="841248" y="2852928"/>
            <a:ext cx="5029200" cy="2057400"/>
          </a:xfrm>
          <a:prstGeom prst="roundRect">
            <a:avLst>
              <a:gd name="adj" fmla="val 5333"/>
            </a:avLst>
          </a:prstGeom>
          <a:solidFill>
            <a:srgbClr val="FFFFFF"/>
          </a:solidFill>
          <a:ln w="12700">
            <a:solidFill>
              <a:srgbClr val="EA580C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15" name="Text 12"/>
          <p:cNvSpPr/>
          <p:nvPr/>
        </p:nvSpPr>
        <p:spPr>
          <a:xfrm>
            <a:off x="987552" y="2971800"/>
            <a:ext cx="473659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EA580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attenuation bias</a:t>
            </a:r>
            <a:endParaRPr lang="en-US" sz="1300" dirty="0"/>
          </a:p>
        </p:txBody>
      </p:sp>
      <p:sp>
        <p:nvSpPr>
          <p:cNvPr id="16" name="Text 13"/>
          <p:cNvSpPr/>
          <p:nvPr/>
        </p:nvSpPr>
        <p:spPr>
          <a:xfrm>
            <a:off x="987552" y="3255264"/>
            <a:ext cx="4736592" cy="156362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38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説明変数の中に e_jk が入り、誤差項の中には -β e_jk が入るので、OLS の係数は通常下方に引っ張られる。差分をとるとこの問題はむしろ強く出やすい。</a:t>
            </a:r>
            <a:endParaRPr lang="en-US" sz="1380" dirty="0"/>
          </a:p>
        </p:txBody>
      </p:sp>
      <p:sp>
        <p:nvSpPr>
          <p:cNvPr id="17" name="Shape 14"/>
          <p:cNvSpPr/>
          <p:nvPr/>
        </p:nvSpPr>
        <p:spPr>
          <a:xfrm>
            <a:off x="6144768" y="1664208"/>
            <a:ext cx="5084064" cy="1417320"/>
          </a:xfrm>
          <a:prstGeom prst="roundRect">
            <a:avLst>
              <a:gd name="adj" fmla="val 7742"/>
            </a:avLst>
          </a:prstGeom>
          <a:solidFill>
            <a:srgbClr val="FFFFFF"/>
          </a:solidFill>
          <a:ln w="12700">
            <a:solidFill>
              <a:srgbClr val="65A30D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18" name="Text 15"/>
          <p:cNvSpPr/>
          <p:nvPr/>
        </p:nvSpPr>
        <p:spPr>
          <a:xfrm>
            <a:off x="6291072" y="1783080"/>
            <a:ext cx="4791456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65A30D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Ashenfelter &amp; Krueger の工夫</a:t>
            </a:r>
            <a:endParaRPr lang="en-US" sz="1300" dirty="0"/>
          </a:p>
        </p:txBody>
      </p:sp>
      <p:sp>
        <p:nvSpPr>
          <p:cNvPr id="19" name="Text 16"/>
          <p:cNvSpPr/>
          <p:nvPr/>
        </p:nvSpPr>
        <p:spPr>
          <a:xfrm>
            <a:off x="6291072" y="2066544"/>
            <a:ext cx="4791456" cy="9235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4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本人報告だけでなく、双子が相手の教育年数を報告した情報も集め、測定誤差を点検している。</a:t>
            </a:r>
            <a:endParaRPr lang="en-US" sz="1400" dirty="0"/>
          </a:p>
        </p:txBody>
      </p:sp>
      <p:sp>
        <p:nvSpPr>
          <p:cNvPr id="20" name="Shape 17"/>
          <p:cNvSpPr/>
          <p:nvPr/>
        </p:nvSpPr>
        <p:spPr>
          <a:xfrm>
            <a:off x="6144768" y="3401568"/>
            <a:ext cx="5084064" cy="1417320"/>
          </a:xfrm>
          <a:prstGeom prst="roundRect">
            <a:avLst>
              <a:gd name="adj" fmla="val 7742"/>
            </a:avLst>
          </a:prstGeom>
          <a:solidFill>
            <a:srgbClr val="FFFFFF"/>
          </a:solidFill>
          <a:ln w="12700">
            <a:solidFill>
              <a:srgbClr val="0F766E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21" name="Text 18"/>
          <p:cNvSpPr/>
          <p:nvPr/>
        </p:nvSpPr>
        <p:spPr>
          <a:xfrm>
            <a:off x="6291072" y="3520440"/>
            <a:ext cx="4791456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0F766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この例のメッセージ</a:t>
            </a:r>
            <a:endParaRPr lang="en-US" sz="1300" dirty="0"/>
          </a:p>
        </p:txBody>
      </p:sp>
      <p:sp>
        <p:nvSpPr>
          <p:cNvPr id="22" name="Text 19"/>
          <p:cNvSpPr/>
          <p:nvPr/>
        </p:nvSpPr>
        <p:spPr>
          <a:xfrm>
            <a:off x="6291072" y="3803904"/>
            <a:ext cx="4791456" cy="9235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4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fixed effects は不変の交絡に強いが、ノイズに弱くなることがある。これは short panel の議論ともつながっている。</a:t>
            </a:r>
            <a:endParaRPr lang="en-US" sz="14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8">
    <p:bg>
      <p:bgPr>
        <a:solidFill>
          <a:srgbClr val="FAFB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4864"/>
          </a:xfrm>
          <a:prstGeom prst="rect">
            <a:avLst/>
          </a:prstGeom>
          <a:solidFill>
            <a:srgbClr val="65A30D"/>
          </a:solidFill>
          <a:ln w="12700">
            <a:solidFill>
              <a:srgbClr val="65A30D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6464808"/>
            <a:ext cx="38404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計量経済学 I ｜ Lecture 8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9951415" y="164592"/>
            <a:ext cx="1508760" cy="256032"/>
          </a:xfrm>
          <a:prstGeom prst="roundRect">
            <a:avLst>
              <a:gd name="adj" fmla="val 35714"/>
            </a:avLst>
          </a:prstGeom>
          <a:solidFill>
            <a:srgbClr val="65A30D">
              <a:alpha val="12000"/>
            </a:srgbClr>
          </a:solidFill>
          <a:ln w="12700">
            <a:solidFill>
              <a:srgbClr val="65A30D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951415" y="173736"/>
            <a:ext cx="1508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65A30D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双子研究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11533327" y="6455664"/>
            <a:ext cx="292608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48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310896"/>
            <a:ext cx="8229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450" b="1" dirty="0">
                <a:solidFill>
                  <a:srgbClr val="0F172A"/>
                </a:solidFill>
                <a:latin typeface="Noto Serif CJK JP" pitchFamily="34" charset="0"/>
                <a:ea typeface="Noto Serif CJK JP" pitchFamily="34" charset="-122"/>
                <a:cs typeface="Noto Serif CJK JP" pitchFamily="34" charset="-120"/>
              </a:rPr>
              <a:t>ここまでで one-way FE の発想は見えた</a:t>
            </a:r>
            <a:endParaRPr lang="en-US" sz="2450" dirty="0"/>
          </a:p>
        </p:txBody>
      </p:sp>
      <p:sp>
        <p:nvSpPr>
          <p:cNvPr id="8" name="Text 6"/>
          <p:cNvSpPr/>
          <p:nvPr/>
        </p:nvSpPr>
        <p:spPr>
          <a:xfrm>
            <a:off x="502920" y="694944"/>
            <a:ext cx="85953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b="1" dirty="0">
                <a:solidFill>
                  <a:srgbClr val="65A30D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次は「時点共通のショック」も差し引く TWFE に進む。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502920" y="960120"/>
            <a:ext cx="11185855" cy="0"/>
          </a:xfrm>
          <a:prstGeom prst="line">
            <a:avLst/>
          </a:prstGeom>
          <a:noFill/>
          <a:ln w="12700">
            <a:solidFill>
              <a:srgbClr val="CBD5E1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41248" y="1691640"/>
            <a:ext cx="3429000" cy="3429000"/>
          </a:xfrm>
          <a:prstGeom prst="roundRect">
            <a:avLst>
              <a:gd name="adj" fmla="val 3200"/>
            </a:avLst>
          </a:prstGeom>
          <a:solidFill>
            <a:srgbClr val="FFFFFF"/>
          </a:solidFill>
          <a:ln w="12700">
            <a:solidFill>
              <a:srgbClr val="0F766E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11" name="Text 9"/>
          <p:cNvSpPr/>
          <p:nvPr/>
        </p:nvSpPr>
        <p:spPr>
          <a:xfrm>
            <a:off x="987552" y="1810512"/>
            <a:ext cx="313639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0F766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one-way FE がしていたこと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987552" y="2130552"/>
            <a:ext cx="3172968" cy="28986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177800" indent="-177800">
              <a:buSzPct val="100000"/>
              <a:buChar char="•"/>
            </a:pPr>
            <a:r>
              <a:rPr lang="en-US" sz="138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農家ごとの固定差</a:t>
            </a:r>
            <a:endParaRPr lang="en-US" sz="1380" dirty="0"/>
          </a:p>
          <a:p>
            <a:pPr marL="177800" indent="-177800">
              <a:buSzPct val="100000"/>
              <a:buChar char="•"/>
            </a:pPr>
            <a:r>
              <a:rPr lang="en-US" sz="138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双子ペアごとの固定差</a:t>
            </a:r>
            <a:endParaRPr lang="en-US" sz="1380" dirty="0"/>
          </a:p>
          <a:p>
            <a:pPr marL="177800" indent="-177800">
              <a:buSzPct val="100000"/>
              <a:buChar char="•"/>
            </a:pPr>
            <a:r>
              <a:rPr lang="en-US" sz="138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企業ごとの固定差</a:t>
            </a:r>
            <a:endParaRPr lang="en-US" sz="1380" dirty="0"/>
          </a:p>
          <a:p>
            <a:pPr marL="177800" indent="-177800">
              <a:buSzPct val="100000"/>
              <a:buChar char="•"/>
            </a:pPr>
            <a:r>
              <a:rPr lang="en-US" sz="138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など、一つの次元の不変要因を吸収する</a:t>
            </a:r>
            <a:endParaRPr lang="en-US" sz="1380" dirty="0"/>
          </a:p>
        </p:txBody>
      </p:sp>
      <p:sp>
        <p:nvSpPr>
          <p:cNvPr id="13" name="Shape 11"/>
          <p:cNvSpPr/>
          <p:nvPr/>
        </p:nvSpPr>
        <p:spPr>
          <a:xfrm>
            <a:off x="4389120" y="1691640"/>
            <a:ext cx="3429000" cy="3429000"/>
          </a:xfrm>
          <a:prstGeom prst="roundRect">
            <a:avLst>
              <a:gd name="adj" fmla="val 3200"/>
            </a:avLst>
          </a:prstGeom>
          <a:solidFill>
            <a:srgbClr val="FFFFFF"/>
          </a:solidFill>
          <a:ln w="12700">
            <a:solidFill>
              <a:srgbClr val="EA580C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14" name="Text 12"/>
          <p:cNvSpPr/>
          <p:nvPr/>
        </p:nvSpPr>
        <p:spPr>
          <a:xfrm>
            <a:off x="4535424" y="1810512"/>
            <a:ext cx="313639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EA580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それでも残るもの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4535424" y="2130552"/>
            <a:ext cx="3172968" cy="28986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177800" indent="-177800">
              <a:buSzPct val="100000"/>
              <a:buChar char="•"/>
            </a:pPr>
            <a:r>
              <a:rPr lang="en-US" sz="138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景気の年次変動</a:t>
            </a:r>
            <a:endParaRPr lang="en-US" sz="1380" dirty="0"/>
          </a:p>
          <a:p>
            <a:pPr marL="177800" indent="-177800">
              <a:buSzPct val="100000"/>
              <a:buChar char="•"/>
            </a:pPr>
            <a:r>
              <a:rPr lang="en-US" sz="138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全国共通ショック</a:t>
            </a:r>
            <a:endParaRPr lang="en-US" sz="1380" dirty="0"/>
          </a:p>
          <a:p>
            <a:pPr marL="177800" indent="-177800">
              <a:buSzPct val="100000"/>
              <a:buChar char="•"/>
            </a:pPr>
            <a:r>
              <a:rPr lang="en-US" sz="138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法改正</a:t>
            </a:r>
            <a:endParaRPr lang="en-US" sz="1380" dirty="0"/>
          </a:p>
          <a:p>
            <a:pPr marL="177800" indent="-177800">
              <a:buSzPct val="100000"/>
              <a:buChar char="•"/>
            </a:pPr>
            <a:r>
              <a:rPr lang="en-US" sz="138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物価や景況感のような時点共通要因</a:t>
            </a:r>
            <a:endParaRPr lang="en-US" sz="1380" dirty="0"/>
          </a:p>
        </p:txBody>
      </p:sp>
      <p:sp>
        <p:nvSpPr>
          <p:cNvPr id="16" name="Shape 14"/>
          <p:cNvSpPr/>
          <p:nvPr/>
        </p:nvSpPr>
        <p:spPr>
          <a:xfrm>
            <a:off x="7936992" y="1691640"/>
            <a:ext cx="3429000" cy="3429000"/>
          </a:xfrm>
          <a:prstGeom prst="roundRect">
            <a:avLst>
              <a:gd name="adj" fmla="val 3200"/>
            </a:avLst>
          </a:prstGeom>
          <a:solidFill>
            <a:srgbClr val="FFFFFF"/>
          </a:solidFill>
          <a:ln w="12700">
            <a:solidFill>
              <a:srgbClr val="7C3AED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17" name="Text 15"/>
          <p:cNvSpPr/>
          <p:nvPr/>
        </p:nvSpPr>
        <p:spPr>
          <a:xfrm>
            <a:off x="8083296" y="1810512"/>
            <a:ext cx="313639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7C3AED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TWFE の役割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8083296" y="2130552"/>
            <a:ext cx="3172968" cy="28986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177800" indent="-177800">
              <a:buSzPct val="100000"/>
              <a:buChar char="•"/>
            </a:pPr>
            <a:r>
              <a:rPr lang="en-US" sz="138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個体 FE に加えて時点 FE も入れる</a:t>
            </a:r>
            <a:endParaRPr lang="en-US" sz="1380" dirty="0"/>
          </a:p>
          <a:p>
            <a:pPr marL="177800" indent="-177800">
              <a:buSzPct val="100000"/>
              <a:buChar char="•"/>
            </a:pPr>
            <a:r>
              <a:rPr lang="en-US" sz="138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個人差も年差も差し引く</a:t>
            </a:r>
            <a:endParaRPr lang="en-US" sz="1380" dirty="0"/>
          </a:p>
          <a:p>
            <a:pPr marL="177800" indent="-177800">
              <a:buSzPct val="100000"/>
              <a:buChar char="•"/>
            </a:pPr>
            <a:r>
              <a:rPr lang="en-US" sz="138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2×2 では DiD と同じ構造になる</a:t>
            </a:r>
            <a:endParaRPr lang="en-US" sz="138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9">
    <p:bg>
      <p:bgPr>
        <a:solidFill>
          <a:srgbClr val="F4EE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4864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6464808"/>
            <a:ext cx="38404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計量経済学 I ｜ Lecture 8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9951415" y="164592"/>
            <a:ext cx="1508760" cy="256032"/>
          </a:xfrm>
          <a:prstGeom prst="roundRect">
            <a:avLst>
              <a:gd name="adj" fmla="val 35714"/>
            </a:avLst>
          </a:prstGeom>
          <a:solidFill>
            <a:srgbClr val="7C3AED">
              <a:alpha val="12000"/>
            </a:srgbClr>
          </a:solidFill>
          <a:ln w="12700">
            <a:solidFill>
              <a:srgbClr val="7C3AED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951415" y="173736"/>
            <a:ext cx="1508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7C3AED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TWFE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11533327" y="6455664"/>
            <a:ext cx="292608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49</a:t>
            </a:r>
            <a:endParaRPr lang="en-US" sz="900" dirty="0"/>
          </a:p>
        </p:txBody>
      </p:sp>
      <p:sp>
        <p:nvSpPr>
          <p:cNvPr id="7" name="Shape 5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EEFF"/>
          </a:solidFill>
          <a:ln w="12700">
            <a:solidFill>
              <a:srgbClr val="F4EEFF">
                <a:alpha val="0"/>
              </a:srgbClr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786384" y="676656"/>
            <a:ext cx="14630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8</a:t>
            </a:r>
            <a:endParaRPr lang="en-US" sz="1500" dirty="0"/>
          </a:p>
        </p:txBody>
      </p:sp>
      <p:sp>
        <p:nvSpPr>
          <p:cNvPr id="9" name="Shape 7"/>
          <p:cNvSpPr/>
          <p:nvPr/>
        </p:nvSpPr>
        <p:spPr>
          <a:xfrm>
            <a:off x="0" y="0"/>
            <a:ext cx="6629400" cy="6858000"/>
          </a:xfrm>
          <a:prstGeom prst="rect">
            <a:avLst/>
          </a:prstGeom>
          <a:solidFill>
            <a:srgbClr val="0C2845"/>
          </a:solidFill>
          <a:ln w="12700">
            <a:solidFill>
              <a:srgbClr val="0C2845">
                <a:alpha val="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>
                <a:alpha val="0"/>
              </a:srgbClr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786384" y="676656"/>
            <a:ext cx="14630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8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786384" y="1115568"/>
            <a:ext cx="54864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700" b="1" dirty="0">
                <a:solidFill>
                  <a:srgbClr val="FFFFFF"/>
                </a:solidFill>
                <a:latin typeface="Noto Serif CJK JP" pitchFamily="34" charset="0"/>
                <a:ea typeface="Noto Serif CJK JP" pitchFamily="34" charset="-122"/>
                <a:cs typeface="Noto Serif CJK JP" pitchFamily="34" charset="-120"/>
              </a:rPr>
              <a:t>Two-way Fixed Effects：</a:t>
            </a:r>
            <a:endParaRPr lang="en-US" sz="2700" dirty="0"/>
          </a:p>
          <a:p>
            <a:pPr indent="0" marL="0">
              <a:buNone/>
            </a:pPr>
            <a:r>
              <a:rPr lang="en-US" sz="2700" b="1" dirty="0">
                <a:solidFill>
                  <a:srgbClr val="FFFFFF"/>
                </a:solidFill>
                <a:latin typeface="Noto Serif CJK JP" pitchFamily="34" charset="0"/>
                <a:ea typeface="Noto Serif CJK JP" pitchFamily="34" charset="-122"/>
                <a:cs typeface="Noto Serif CJK JP" pitchFamily="34" charset="-120"/>
              </a:rPr>
              <a:t>個体差と時点差を同時に引く</a:t>
            </a:r>
            <a:endParaRPr lang="en-US" sz="2700" dirty="0"/>
          </a:p>
        </p:txBody>
      </p:sp>
      <p:sp>
        <p:nvSpPr>
          <p:cNvPr id="13" name="Shape 11"/>
          <p:cNvSpPr/>
          <p:nvPr/>
        </p:nvSpPr>
        <p:spPr>
          <a:xfrm>
            <a:off x="804672" y="1847088"/>
            <a:ext cx="1554480" cy="0"/>
          </a:xfrm>
          <a:prstGeom prst="line">
            <a:avLst/>
          </a:prstGeom>
          <a:noFill/>
          <a:ln w="12700">
            <a:solidFill>
              <a:srgbClr val="7C3AED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804672" y="2029968"/>
            <a:ext cx="562356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550" dirty="0">
                <a:solidFill>
                  <a:srgbClr val="E2E8F0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one-way FE が個体ごとの差を消すのに対し、TWFE は時点共通ショックも差し引く。</a:t>
            </a:r>
            <a:endParaRPr lang="en-US" sz="1550" dirty="0"/>
          </a:p>
        </p:txBody>
      </p:sp>
      <p:sp>
        <p:nvSpPr>
          <p:cNvPr id="15" name="Shape 13"/>
          <p:cNvSpPr/>
          <p:nvPr/>
        </p:nvSpPr>
        <p:spPr>
          <a:xfrm>
            <a:off x="7388352" y="1078992"/>
            <a:ext cx="3977640" cy="4434840"/>
          </a:xfrm>
          <a:prstGeom prst="roundRect">
            <a:avLst>
              <a:gd name="adj" fmla="val 3678"/>
            </a:avLst>
          </a:prstGeom>
          <a:solidFill>
            <a:srgbClr val="FFFFFF"/>
          </a:solidFill>
          <a:ln w="12700">
            <a:solidFill>
              <a:srgbClr val="7C3AED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16" name="Text 14"/>
          <p:cNvSpPr/>
          <p:nvPr/>
        </p:nvSpPr>
        <p:spPr>
          <a:xfrm>
            <a:off x="7552944" y="1188720"/>
            <a:ext cx="33832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7C3AED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この部で押さえること</a:t>
            </a:r>
            <a:endParaRPr lang="en-US" sz="1300" dirty="0"/>
          </a:p>
        </p:txBody>
      </p:sp>
      <p:sp>
        <p:nvSpPr>
          <p:cNvPr id="17" name="Shape 15"/>
          <p:cNvSpPr/>
          <p:nvPr/>
        </p:nvSpPr>
        <p:spPr>
          <a:xfrm>
            <a:off x="7543800" y="1682496"/>
            <a:ext cx="384048" cy="256032"/>
          </a:xfrm>
          <a:prstGeom prst="roundRect">
            <a:avLst>
              <a:gd name="adj" fmla="val 35714"/>
            </a:avLst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7543800" y="1691640"/>
            <a:ext cx="38404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</a:t>
            </a:r>
            <a:endParaRPr lang="en-US" sz="1050" dirty="0"/>
          </a:p>
        </p:txBody>
      </p:sp>
      <p:sp>
        <p:nvSpPr>
          <p:cNvPr id="19" name="Text 17"/>
          <p:cNvSpPr/>
          <p:nvPr/>
        </p:nvSpPr>
        <p:spPr>
          <a:xfrm>
            <a:off x="8065008" y="1627632"/>
            <a:ext cx="29718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50" b="1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基本形は y = α + λ + βx + u の形</a:t>
            </a:r>
            <a:endParaRPr lang="en-US" sz="1750" dirty="0"/>
          </a:p>
        </p:txBody>
      </p:sp>
      <p:sp>
        <p:nvSpPr>
          <p:cNvPr id="20" name="Shape 18"/>
          <p:cNvSpPr/>
          <p:nvPr/>
        </p:nvSpPr>
        <p:spPr>
          <a:xfrm>
            <a:off x="7543800" y="2560320"/>
            <a:ext cx="384048" cy="256032"/>
          </a:xfrm>
          <a:prstGeom prst="roundRect">
            <a:avLst>
              <a:gd name="adj" fmla="val 35714"/>
            </a:avLst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7543800" y="2569464"/>
            <a:ext cx="38404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</a:t>
            </a:r>
            <a:endParaRPr lang="en-US" sz="1050" dirty="0"/>
          </a:p>
        </p:txBody>
      </p:sp>
      <p:sp>
        <p:nvSpPr>
          <p:cNvPr id="22" name="Text 20"/>
          <p:cNvSpPr/>
          <p:nvPr/>
        </p:nvSpPr>
        <p:spPr>
          <a:xfrm>
            <a:off x="8065008" y="2505456"/>
            <a:ext cx="29718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5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double demeaning が本質</a:t>
            </a:r>
            <a:endParaRPr lang="en-US" sz="1750" dirty="0"/>
          </a:p>
        </p:txBody>
      </p:sp>
      <p:sp>
        <p:nvSpPr>
          <p:cNvPr id="23" name="Shape 21"/>
          <p:cNvSpPr/>
          <p:nvPr/>
        </p:nvSpPr>
        <p:spPr>
          <a:xfrm>
            <a:off x="7543800" y="3438144"/>
            <a:ext cx="384048" cy="256032"/>
          </a:xfrm>
          <a:prstGeom prst="roundRect">
            <a:avLst>
              <a:gd name="adj" fmla="val 35714"/>
            </a:avLst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7543800" y="3447288"/>
            <a:ext cx="38404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3</a:t>
            </a:r>
            <a:endParaRPr lang="en-US" sz="1050" dirty="0"/>
          </a:p>
        </p:txBody>
      </p:sp>
      <p:sp>
        <p:nvSpPr>
          <p:cNvPr id="25" name="Text 23"/>
          <p:cNvSpPr/>
          <p:nvPr/>
        </p:nvSpPr>
        <p:spPr>
          <a:xfrm>
            <a:off x="8065008" y="3383280"/>
            <a:ext cx="29718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5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2×2 では DiD と同じ構造になる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B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4864"/>
          </a:xfrm>
          <a:prstGeom prst="rect">
            <a:avLst/>
          </a:prstGeom>
          <a:solidFill>
            <a:srgbClr val="0F766E"/>
          </a:solidFill>
          <a:ln w="12700">
            <a:solidFill>
              <a:srgbClr val="0F766E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6464808"/>
            <a:ext cx="38404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計量経済学 I ｜ Lecture 8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9951415" y="164592"/>
            <a:ext cx="1508760" cy="256032"/>
          </a:xfrm>
          <a:prstGeom prst="roundRect">
            <a:avLst>
              <a:gd name="adj" fmla="val 35714"/>
            </a:avLst>
          </a:prstGeom>
          <a:solidFill>
            <a:srgbClr val="0F766E">
              <a:alpha val="12000"/>
            </a:srgbClr>
          </a:solidFill>
          <a:ln w="12700">
            <a:solidFill>
              <a:srgbClr val="0F766E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951415" y="173736"/>
            <a:ext cx="1508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0F766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導入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11533327" y="6455664"/>
            <a:ext cx="292608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310896"/>
            <a:ext cx="8229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450" b="1" dirty="0">
                <a:solidFill>
                  <a:srgbClr val="0F172A"/>
                </a:solidFill>
                <a:latin typeface="Noto Serif CJK JP" pitchFamily="34" charset="0"/>
                <a:ea typeface="Noto Serif CJK JP" pitchFamily="34" charset="-122"/>
                <a:cs typeface="Noto Serif CJK JP" pitchFamily="34" charset="-120"/>
              </a:rPr>
              <a:t>同じデータから「肥料は有害」に見えてしまう</a:t>
            </a:r>
            <a:endParaRPr lang="en-US" sz="2450" dirty="0"/>
          </a:p>
        </p:txBody>
      </p:sp>
      <p:sp>
        <p:nvSpPr>
          <p:cNvPr id="8" name="Text 6"/>
          <p:cNvSpPr/>
          <p:nvPr/>
        </p:nvSpPr>
        <p:spPr>
          <a:xfrm>
            <a:off x="502920" y="694944"/>
            <a:ext cx="85953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b="1" dirty="0">
                <a:solidFill>
                  <a:srgbClr val="0F766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全観測をまとめて見ると、まず負の相関が目に入る。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502920" y="960120"/>
            <a:ext cx="11185855" cy="0"/>
          </a:xfrm>
          <a:prstGeom prst="line">
            <a:avLst/>
          </a:prstGeom>
          <a:noFill/>
          <a:ln w="12700">
            <a:solidFill>
              <a:srgbClr val="CBD5E1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786384" y="1417320"/>
            <a:ext cx="5486400" cy="4480560"/>
          </a:xfrm>
          <a:prstGeom prst="roundRect">
            <a:avLst>
              <a:gd name="adj" fmla="val 3265"/>
            </a:avLst>
          </a:prstGeom>
          <a:solidFill>
            <a:srgbClr val="FFFFFF"/>
          </a:solidFill>
          <a:ln w="12700">
            <a:solidFill>
              <a:srgbClr val="4C78A8"/>
            </a:solidFill>
            <a:prstDash val="solid"/>
          </a:ln>
          <a:effectLst>
            <a:outerShdw sx="100000" sy="100000" kx="0" ky="0" algn="bl" rotWithShape="0" blurRad="1.5281473943027508e+41" dist="4.366135412293573e+40" dir="2.72097792e+49">
              <a:srgbClr val="000000">
                <a:alpha val="1.4000000000000002e+49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896112" y="1527048"/>
            <a:ext cx="1920240" cy="219456"/>
          </a:xfrm>
          <a:prstGeom prst="roundRect">
            <a:avLst>
              <a:gd name="adj" fmla="val 41667"/>
            </a:avLst>
          </a:prstGeom>
          <a:solidFill>
            <a:srgbClr val="4C78A8">
              <a:alpha val="12000"/>
            </a:srgbClr>
          </a:solidFill>
          <a:ln w="12700">
            <a:solidFill>
              <a:srgbClr val="4C78A8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896112" y="1536192"/>
            <a:ext cx="19202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4C78A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observed scatter</a:t>
            </a:r>
            <a:endParaRPr lang="en-US" sz="950" dirty="0"/>
          </a:p>
        </p:txBody>
      </p:sp>
      <p:pic>
        <p:nvPicPr>
          <p:cNvPr id="13" name="Image 0" descr="/mnt/data/lecture8_assets/overall_scatter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0976" y="2008480"/>
            <a:ext cx="5157216" cy="3481121"/>
          </a:xfrm>
          <a:prstGeom prst="rect">
            <a:avLst/>
          </a:prstGeom>
        </p:spPr>
      </p:pic>
      <p:sp>
        <p:nvSpPr>
          <p:cNvPr id="14" name="Shape 11"/>
          <p:cNvSpPr/>
          <p:nvPr/>
        </p:nvSpPr>
        <p:spPr>
          <a:xfrm>
            <a:off x="6492240" y="1481328"/>
            <a:ext cx="4754880" cy="109728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 w="12700">
            <a:solidFill>
              <a:srgbClr val="0F766E"/>
            </a:solidFill>
            <a:prstDash val="solid"/>
          </a:ln>
          <a:effectLst>
            <a:outerShdw sx="100000" sy="100000" kx="0" ky="0" algn="bl" rotWithShape="0" blurRad="1.9407471907644935e+45" dist="5.544991973612838e+44" dir="1.6325867520000003e+54">
              <a:srgbClr val="000000">
                <a:alpha val="1.4e+54"/>
              </a:srgbClr>
            </a:outerShdw>
          </a:effectLst>
        </p:spPr>
      </p:sp>
      <p:sp>
        <p:nvSpPr>
          <p:cNvPr id="15" name="Text 12"/>
          <p:cNvSpPr/>
          <p:nvPr/>
        </p:nvSpPr>
        <p:spPr>
          <a:xfrm>
            <a:off x="6638544" y="1600200"/>
            <a:ext cx="446227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0F766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観測される事実</a:t>
            </a:r>
            <a:endParaRPr lang="en-US" sz="1300" dirty="0"/>
          </a:p>
        </p:txBody>
      </p:sp>
      <p:sp>
        <p:nvSpPr>
          <p:cNvPr id="16" name="Text 13"/>
          <p:cNvSpPr/>
          <p:nvPr/>
        </p:nvSpPr>
        <p:spPr>
          <a:xfrm>
            <a:off x="6638544" y="1883664"/>
            <a:ext cx="4462272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散布図だけを見ると、肥料投入量が多いほど収穫量が低いように見える。</a:t>
            </a:r>
            <a:endParaRPr lang="en-US" sz="1350" dirty="0"/>
          </a:p>
        </p:txBody>
      </p:sp>
      <p:sp>
        <p:nvSpPr>
          <p:cNvPr id="17" name="Shape 14"/>
          <p:cNvSpPr/>
          <p:nvPr/>
        </p:nvSpPr>
        <p:spPr>
          <a:xfrm>
            <a:off x="6492240" y="2743200"/>
            <a:ext cx="4754880" cy="109728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 w="12700">
            <a:solidFill>
              <a:srgbClr val="EA580C"/>
            </a:solidFill>
            <a:prstDash val="solid"/>
          </a:ln>
          <a:effectLst>
            <a:outerShdw sx="100000" sy="100000" kx="0" ky="0" algn="bl" rotWithShape="0" blurRad="2.4647489322709065e+49" dist="7.042139806488304e+48" dir="9.795520512000002e+58">
              <a:srgbClr val="000000">
                <a:alpha val="1.4000000000000001e+59"/>
              </a:srgbClr>
            </a:outerShdw>
          </a:effectLst>
        </p:spPr>
      </p:sp>
      <p:sp>
        <p:nvSpPr>
          <p:cNvPr id="18" name="Text 15"/>
          <p:cNvSpPr/>
          <p:nvPr/>
        </p:nvSpPr>
        <p:spPr>
          <a:xfrm>
            <a:off x="6638544" y="2862072"/>
            <a:ext cx="446227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EA580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危ない読み方</a:t>
            </a:r>
            <a:endParaRPr lang="en-US" sz="1300" dirty="0"/>
          </a:p>
        </p:txBody>
      </p:sp>
      <p:sp>
        <p:nvSpPr>
          <p:cNvPr id="19" name="Text 16"/>
          <p:cNvSpPr/>
          <p:nvPr/>
        </p:nvSpPr>
        <p:spPr>
          <a:xfrm>
            <a:off x="6638544" y="3145536"/>
            <a:ext cx="4462272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ここから「だから補助金は不要だ」と結論すると、between の比較をそのまま因果と読んでいることになる。</a:t>
            </a:r>
            <a:endParaRPr lang="en-US" sz="1350" dirty="0"/>
          </a:p>
        </p:txBody>
      </p:sp>
      <p:sp>
        <p:nvSpPr>
          <p:cNvPr id="20" name="Shape 17"/>
          <p:cNvSpPr/>
          <p:nvPr/>
        </p:nvSpPr>
        <p:spPr>
          <a:xfrm>
            <a:off x="6492240" y="4005072"/>
            <a:ext cx="4754880" cy="109728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 w="12700">
            <a:solidFill>
              <a:srgbClr val="4C78A8"/>
            </a:solidFill>
            <a:prstDash val="solid"/>
          </a:ln>
          <a:effectLst>
            <a:outerShdw sx="100000" sy="100000" kx="0" ky="0" algn="bl" rotWithShape="0" blurRad="3.1302311439840515e+53" dist="8.943517554240147e+52" dir="5.877312307200001e+63">
              <a:srgbClr val="000000">
                <a:alpha val="1.4e+64"/>
              </a:srgbClr>
            </a:outerShdw>
          </a:effectLst>
        </p:spPr>
      </p:sp>
      <p:sp>
        <p:nvSpPr>
          <p:cNvPr id="21" name="Text 18"/>
          <p:cNvSpPr/>
          <p:nvPr/>
        </p:nvSpPr>
        <p:spPr>
          <a:xfrm>
            <a:off x="6638544" y="4123944"/>
            <a:ext cx="446227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4C78A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このスライドの要点</a:t>
            </a:r>
            <a:endParaRPr lang="en-US" sz="1300" dirty="0"/>
          </a:p>
        </p:txBody>
      </p:sp>
      <p:sp>
        <p:nvSpPr>
          <p:cNvPr id="22" name="Text 19"/>
          <p:cNvSpPr/>
          <p:nvPr/>
        </p:nvSpPr>
        <p:spPr>
          <a:xfrm>
            <a:off x="6638544" y="4407408"/>
            <a:ext cx="4462272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データが間違っているのではなく、比較の設計が間違っている。</a:t>
            </a:r>
            <a:endParaRPr lang="en-US" sz="135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0">
    <p:bg>
      <p:bgPr>
        <a:solidFill>
          <a:srgbClr val="FAFB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4864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6464808"/>
            <a:ext cx="38404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計量経済学 I ｜ Lecture 8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9951415" y="164592"/>
            <a:ext cx="1508760" cy="256032"/>
          </a:xfrm>
          <a:prstGeom prst="roundRect">
            <a:avLst>
              <a:gd name="adj" fmla="val 35714"/>
            </a:avLst>
          </a:prstGeom>
          <a:solidFill>
            <a:srgbClr val="7C3AED">
              <a:alpha val="12000"/>
            </a:srgbClr>
          </a:solidFill>
          <a:ln w="12700">
            <a:solidFill>
              <a:srgbClr val="7C3AED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951415" y="173736"/>
            <a:ext cx="1508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7C3AED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TWFE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11533327" y="6455664"/>
            <a:ext cx="292608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50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310896"/>
            <a:ext cx="8229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450" b="1" dirty="0">
                <a:solidFill>
                  <a:srgbClr val="0F172A"/>
                </a:solidFill>
                <a:latin typeface="Noto Serif CJK JP" pitchFamily="34" charset="0"/>
                <a:ea typeface="Noto Serif CJK JP" pitchFamily="34" charset="-122"/>
                <a:cs typeface="Noto Serif CJK JP" pitchFamily="34" charset="-120"/>
              </a:rPr>
              <a:t>TWFE の基本形</a:t>
            </a:r>
            <a:endParaRPr lang="en-US" sz="2450" dirty="0"/>
          </a:p>
        </p:txBody>
      </p:sp>
      <p:sp>
        <p:nvSpPr>
          <p:cNvPr id="8" name="Text 6"/>
          <p:cNvSpPr/>
          <p:nvPr/>
        </p:nvSpPr>
        <p:spPr>
          <a:xfrm>
            <a:off x="502920" y="694944"/>
            <a:ext cx="85953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b="1" dirty="0">
                <a:solidFill>
                  <a:srgbClr val="7C3AED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個体固定効果 αᵢ と時間固定効果 λₜ を同時に入れる。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502920" y="960120"/>
            <a:ext cx="11185855" cy="0"/>
          </a:xfrm>
          <a:prstGeom prst="line">
            <a:avLst/>
          </a:prstGeom>
          <a:noFill/>
          <a:ln w="12700">
            <a:solidFill>
              <a:srgbClr val="CBD5E1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41248" y="1572768"/>
            <a:ext cx="4480560" cy="1097280"/>
          </a:xfrm>
          <a:prstGeom prst="roundRect">
            <a:avLst>
              <a:gd name="adj" fmla="val 11667"/>
            </a:avLst>
          </a:prstGeom>
          <a:solidFill>
            <a:srgbClr val="FFFFFF"/>
          </a:solidFill>
          <a:ln w="12700">
            <a:solidFill>
              <a:srgbClr val="7C3AED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78408" y="1682496"/>
            <a:ext cx="1280160" cy="237744"/>
          </a:xfrm>
          <a:prstGeom prst="roundRect">
            <a:avLst>
              <a:gd name="adj" fmla="val 38462"/>
            </a:avLst>
          </a:prstGeom>
          <a:solidFill>
            <a:srgbClr val="7C3AED">
              <a:alpha val="12000"/>
            </a:srgbClr>
          </a:solidFill>
          <a:ln w="12700">
            <a:solidFill>
              <a:srgbClr val="7C3AED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78408" y="1691640"/>
            <a:ext cx="12801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7C3AED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TWFE</a:t>
            </a:r>
            <a:endParaRPr lang="en-US" sz="950" dirty="0"/>
          </a:p>
        </p:txBody>
      </p:sp>
      <p:pic>
        <p:nvPicPr>
          <p:cNvPr id="1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05840" y="2069797"/>
            <a:ext cx="4151376" cy="359254"/>
          </a:xfrm>
          <a:prstGeom prst="rect">
            <a:avLst/>
          </a:prstGeom>
        </p:spPr>
      </p:pic>
      <p:sp>
        <p:nvSpPr>
          <p:cNvPr id="14" name="Shape 11"/>
          <p:cNvSpPr/>
          <p:nvPr/>
        </p:nvSpPr>
        <p:spPr>
          <a:xfrm>
            <a:off x="841248" y="2907792"/>
            <a:ext cx="4480560" cy="2011680"/>
          </a:xfrm>
          <a:prstGeom prst="roundRect">
            <a:avLst>
              <a:gd name="adj" fmla="val 5455"/>
            </a:avLst>
          </a:prstGeom>
          <a:solidFill>
            <a:srgbClr val="FFFFFF"/>
          </a:solidFill>
          <a:ln w="12700">
            <a:solidFill>
              <a:srgbClr val="4C78A8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15" name="Text 12"/>
          <p:cNvSpPr/>
          <p:nvPr/>
        </p:nvSpPr>
        <p:spPr>
          <a:xfrm>
            <a:off x="987552" y="3026664"/>
            <a:ext cx="418795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4C78A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記号の意味</a:t>
            </a:r>
            <a:endParaRPr lang="en-US" sz="1300" dirty="0"/>
          </a:p>
        </p:txBody>
      </p:sp>
      <p:sp>
        <p:nvSpPr>
          <p:cNvPr id="16" name="Text 13"/>
          <p:cNvSpPr/>
          <p:nvPr/>
        </p:nvSpPr>
        <p:spPr>
          <a:xfrm>
            <a:off x="987552" y="3346704"/>
            <a:ext cx="4224528" cy="14813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177800" indent="-177800">
              <a:buSzPct val="100000"/>
              <a:buChar char="•"/>
            </a:pPr>
            <a:r>
              <a:rPr lang="en-US" sz="136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αᵢ: 個体固定効果</a:t>
            </a:r>
            <a:endParaRPr lang="en-US" sz="1360" dirty="0"/>
          </a:p>
          <a:p>
            <a:pPr marL="177800" indent="-177800">
              <a:buSzPct val="100000"/>
              <a:buChar char="•"/>
            </a:pPr>
            <a:r>
              <a:rPr lang="en-US" sz="136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λₜ: 時点固定効果</a:t>
            </a:r>
            <a:endParaRPr lang="en-US" sz="1360" dirty="0"/>
          </a:p>
          <a:p>
            <a:pPr marL="177800" indent="-177800">
              <a:buSzPct val="100000"/>
              <a:buChar char="•"/>
            </a:pPr>
            <a:r>
              <a:rPr lang="en-US" sz="136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β: 読みたい傾き</a:t>
            </a:r>
            <a:endParaRPr lang="en-US" sz="1360" dirty="0"/>
          </a:p>
          <a:p>
            <a:pPr marL="177800" indent="-177800">
              <a:buSzPct val="100000"/>
              <a:buChar char="•"/>
            </a:pPr>
            <a:r>
              <a:rPr lang="en-US" sz="136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u_it: 残差ショック</a:t>
            </a:r>
            <a:endParaRPr lang="en-US" sz="1360" dirty="0"/>
          </a:p>
        </p:txBody>
      </p:sp>
      <p:sp>
        <p:nvSpPr>
          <p:cNvPr id="17" name="Shape 14"/>
          <p:cNvSpPr/>
          <p:nvPr/>
        </p:nvSpPr>
        <p:spPr>
          <a:xfrm>
            <a:off x="5577840" y="1572768"/>
            <a:ext cx="5650992" cy="1417320"/>
          </a:xfrm>
          <a:prstGeom prst="roundRect">
            <a:avLst>
              <a:gd name="adj" fmla="val 7742"/>
            </a:avLst>
          </a:prstGeom>
          <a:solidFill>
            <a:srgbClr val="FFFFFF"/>
          </a:solidFill>
          <a:ln w="12700">
            <a:solidFill>
              <a:srgbClr val="0F766E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18" name="Text 15"/>
          <p:cNvSpPr/>
          <p:nvPr/>
        </p:nvSpPr>
        <p:spPr>
          <a:xfrm>
            <a:off x="5724144" y="1691640"/>
            <a:ext cx="535838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0F766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個体 FE が消すもの</a:t>
            </a:r>
            <a:endParaRPr lang="en-US" sz="1300" dirty="0"/>
          </a:p>
        </p:txBody>
      </p:sp>
      <p:sp>
        <p:nvSpPr>
          <p:cNvPr id="19" name="Text 16"/>
          <p:cNvSpPr/>
          <p:nvPr/>
        </p:nvSpPr>
        <p:spPr>
          <a:xfrm>
            <a:off x="5724144" y="1975104"/>
            <a:ext cx="5358384" cy="9235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4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能力・家庭環境・恒常的な企業差など、個体ごとの不変要因。</a:t>
            </a:r>
            <a:endParaRPr lang="en-US" sz="1400" dirty="0"/>
          </a:p>
        </p:txBody>
      </p:sp>
      <p:sp>
        <p:nvSpPr>
          <p:cNvPr id="20" name="Shape 17"/>
          <p:cNvSpPr/>
          <p:nvPr/>
        </p:nvSpPr>
        <p:spPr>
          <a:xfrm>
            <a:off x="5577840" y="3273552"/>
            <a:ext cx="5650992" cy="1417320"/>
          </a:xfrm>
          <a:prstGeom prst="roundRect">
            <a:avLst>
              <a:gd name="adj" fmla="val 7742"/>
            </a:avLst>
          </a:prstGeom>
          <a:solidFill>
            <a:srgbClr val="FFFFFF"/>
          </a:solidFill>
          <a:ln w="12700">
            <a:solidFill>
              <a:srgbClr val="EA580C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21" name="Text 18"/>
          <p:cNvSpPr/>
          <p:nvPr/>
        </p:nvSpPr>
        <p:spPr>
          <a:xfrm>
            <a:off x="5724144" y="3392424"/>
            <a:ext cx="535838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EA580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時間 FE が消すもの</a:t>
            </a:r>
            <a:endParaRPr lang="en-US" sz="1300" dirty="0"/>
          </a:p>
        </p:txBody>
      </p:sp>
      <p:sp>
        <p:nvSpPr>
          <p:cNvPr id="22" name="Text 19"/>
          <p:cNvSpPr/>
          <p:nvPr/>
        </p:nvSpPr>
        <p:spPr>
          <a:xfrm>
            <a:off x="5724144" y="3675888"/>
            <a:ext cx="5358384" cy="9235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4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景気・法改正・インフレ・全国共通ショックなど、その時点に全員へ共通してかかる要因。</a:t>
            </a:r>
            <a:endParaRPr lang="en-US" sz="14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1">
    <p:bg>
      <p:bgPr>
        <a:solidFill>
          <a:srgbClr val="FAFB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4864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6464808"/>
            <a:ext cx="38404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計量経済学 I ｜ Lecture 8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9951415" y="164592"/>
            <a:ext cx="1508760" cy="256032"/>
          </a:xfrm>
          <a:prstGeom prst="roundRect">
            <a:avLst>
              <a:gd name="adj" fmla="val 35714"/>
            </a:avLst>
          </a:prstGeom>
          <a:solidFill>
            <a:srgbClr val="7C3AED">
              <a:alpha val="12000"/>
            </a:srgbClr>
          </a:solidFill>
          <a:ln w="12700">
            <a:solidFill>
              <a:srgbClr val="7C3AED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951415" y="173736"/>
            <a:ext cx="1508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7C3AED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TWFE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11533327" y="6455664"/>
            <a:ext cx="292608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51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310896"/>
            <a:ext cx="8229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450" b="1" dirty="0">
                <a:solidFill>
                  <a:srgbClr val="0F172A"/>
                </a:solidFill>
                <a:latin typeface="Noto Serif CJK JP" pitchFamily="34" charset="0"/>
                <a:ea typeface="Noto Serif CJK JP" pitchFamily="34" charset="-122"/>
                <a:cs typeface="Noto Serif CJK JP" pitchFamily="34" charset="-120"/>
              </a:rPr>
              <a:t>TWFE で β を識別しているのは何か</a:t>
            </a:r>
            <a:endParaRPr lang="en-US" sz="2450" dirty="0"/>
          </a:p>
        </p:txBody>
      </p:sp>
      <p:sp>
        <p:nvSpPr>
          <p:cNvPr id="8" name="Text 6"/>
          <p:cNvSpPr/>
          <p:nvPr/>
        </p:nvSpPr>
        <p:spPr>
          <a:xfrm>
            <a:off x="502920" y="694944"/>
            <a:ext cx="85953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b="1" dirty="0">
                <a:solidFill>
                  <a:srgbClr val="7C3AED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個人差でも年差でもない、二重に残った variation である。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502920" y="960120"/>
            <a:ext cx="11185855" cy="0"/>
          </a:xfrm>
          <a:prstGeom prst="line">
            <a:avLst/>
          </a:prstGeom>
          <a:noFill/>
          <a:ln w="12700">
            <a:solidFill>
              <a:srgbClr val="CBD5E1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41248" y="1481328"/>
            <a:ext cx="5074920" cy="1325880"/>
          </a:xfrm>
          <a:prstGeom prst="roundRect">
            <a:avLst>
              <a:gd name="adj" fmla="val 9655"/>
            </a:avLst>
          </a:prstGeom>
          <a:solidFill>
            <a:srgbClr val="FFFFFF"/>
          </a:solidFill>
          <a:ln w="12700">
            <a:solidFill>
              <a:srgbClr val="7C3AED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78408" y="1591056"/>
            <a:ext cx="1280160" cy="237744"/>
          </a:xfrm>
          <a:prstGeom prst="roundRect">
            <a:avLst>
              <a:gd name="adj" fmla="val 38462"/>
            </a:avLst>
          </a:prstGeom>
          <a:solidFill>
            <a:srgbClr val="7C3AED">
              <a:alpha val="12000"/>
            </a:srgbClr>
          </a:solidFill>
          <a:ln w="12700">
            <a:solidFill>
              <a:srgbClr val="7C3AED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78408" y="1600200"/>
            <a:ext cx="12801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7C3AED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double demeaned y</a:t>
            </a:r>
            <a:endParaRPr lang="en-US" sz="950" dirty="0"/>
          </a:p>
        </p:txBody>
      </p:sp>
      <p:pic>
        <p:nvPicPr>
          <p:cNvPr id="1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05840" y="2032331"/>
            <a:ext cx="4745736" cy="479906"/>
          </a:xfrm>
          <a:prstGeom prst="rect">
            <a:avLst/>
          </a:prstGeom>
        </p:spPr>
      </p:pic>
      <p:sp>
        <p:nvSpPr>
          <p:cNvPr id="14" name="Shape 11"/>
          <p:cNvSpPr/>
          <p:nvPr/>
        </p:nvSpPr>
        <p:spPr>
          <a:xfrm>
            <a:off x="841248" y="3090672"/>
            <a:ext cx="5074920" cy="1325880"/>
          </a:xfrm>
          <a:prstGeom prst="roundRect">
            <a:avLst>
              <a:gd name="adj" fmla="val 9655"/>
            </a:avLst>
          </a:prstGeom>
          <a:solidFill>
            <a:srgbClr val="FFFFFF"/>
          </a:solidFill>
          <a:ln w="12700">
            <a:solidFill>
              <a:srgbClr val="4C78A8"/>
            </a:solidFill>
            <a:prstDash val="solid"/>
          </a:ln>
        </p:spPr>
      </p:sp>
      <p:sp>
        <p:nvSpPr>
          <p:cNvPr id="15" name="Shape 12"/>
          <p:cNvSpPr/>
          <p:nvPr/>
        </p:nvSpPr>
        <p:spPr>
          <a:xfrm>
            <a:off x="978408" y="3200400"/>
            <a:ext cx="1280160" cy="237744"/>
          </a:xfrm>
          <a:prstGeom prst="roundRect">
            <a:avLst>
              <a:gd name="adj" fmla="val 38462"/>
            </a:avLst>
          </a:prstGeom>
          <a:solidFill>
            <a:srgbClr val="4C78A8">
              <a:alpha val="12000"/>
            </a:srgbClr>
          </a:solidFill>
          <a:ln w="12700">
            <a:solidFill>
              <a:srgbClr val="4C78A8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978408" y="3209544"/>
            <a:ext cx="12801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4C78A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double demeaned x</a:t>
            </a:r>
            <a:endParaRPr lang="en-US" sz="950" dirty="0"/>
          </a:p>
        </p:txBody>
      </p:sp>
      <p:pic>
        <p:nvPicPr>
          <p:cNvPr id="17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5840" y="3664753"/>
            <a:ext cx="4745736" cy="433750"/>
          </a:xfrm>
          <a:prstGeom prst="rect">
            <a:avLst/>
          </a:prstGeom>
        </p:spPr>
      </p:pic>
      <p:sp>
        <p:nvSpPr>
          <p:cNvPr id="18" name="Shape 14"/>
          <p:cNvSpPr/>
          <p:nvPr/>
        </p:nvSpPr>
        <p:spPr>
          <a:xfrm>
            <a:off x="6217920" y="1691640"/>
            <a:ext cx="5010912" cy="1325880"/>
          </a:xfrm>
          <a:prstGeom prst="roundRect">
            <a:avLst>
              <a:gd name="adj" fmla="val 8276"/>
            </a:avLst>
          </a:prstGeom>
          <a:solidFill>
            <a:srgbClr val="FFFFFF"/>
          </a:solidFill>
          <a:ln w="12700">
            <a:solidFill>
              <a:srgbClr val="0F766E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19" name="Text 15"/>
          <p:cNvSpPr/>
          <p:nvPr/>
        </p:nvSpPr>
        <p:spPr>
          <a:xfrm>
            <a:off x="6364224" y="1810512"/>
            <a:ext cx="471830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0F766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何を引いているか</a:t>
            </a:r>
            <a:endParaRPr lang="en-US" sz="1300" dirty="0"/>
          </a:p>
        </p:txBody>
      </p:sp>
      <p:sp>
        <p:nvSpPr>
          <p:cNvPr id="20" name="Text 16"/>
          <p:cNvSpPr/>
          <p:nvPr/>
        </p:nvSpPr>
        <p:spPr>
          <a:xfrm>
            <a:off x="6364224" y="2093976"/>
            <a:ext cx="4718304" cy="8321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4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その人のいつもの水準も、その年の全体的な高さも、両方差し引く。</a:t>
            </a:r>
            <a:endParaRPr lang="en-US" sz="1400" dirty="0"/>
          </a:p>
        </p:txBody>
      </p:sp>
      <p:sp>
        <p:nvSpPr>
          <p:cNvPr id="21" name="Shape 17"/>
          <p:cNvSpPr/>
          <p:nvPr/>
        </p:nvSpPr>
        <p:spPr>
          <a:xfrm>
            <a:off x="6217920" y="3337560"/>
            <a:ext cx="5010912" cy="1554480"/>
          </a:xfrm>
          <a:prstGeom prst="roundRect">
            <a:avLst>
              <a:gd name="adj" fmla="val 7059"/>
            </a:avLst>
          </a:prstGeom>
          <a:solidFill>
            <a:srgbClr val="FFFFFF"/>
          </a:solidFill>
          <a:ln w="12700">
            <a:solidFill>
              <a:srgbClr val="EA580C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22" name="Text 18"/>
          <p:cNvSpPr/>
          <p:nvPr/>
        </p:nvSpPr>
        <p:spPr>
          <a:xfrm>
            <a:off x="6364224" y="3456432"/>
            <a:ext cx="471830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EA580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だから β が使うもの</a:t>
            </a:r>
            <a:endParaRPr lang="en-US" sz="1300" dirty="0"/>
          </a:p>
        </p:txBody>
      </p:sp>
      <p:sp>
        <p:nvSpPr>
          <p:cNvPr id="23" name="Text 19"/>
          <p:cNvSpPr/>
          <p:nvPr/>
        </p:nvSpPr>
        <p:spPr>
          <a:xfrm>
            <a:off x="6364224" y="3739896"/>
            <a:ext cx="4718304" cy="10607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4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「その人だから高い」「その年だから高い」を除いた後でもなお残る、個人内・時点内の相対的なズレである。</a:t>
            </a:r>
            <a:endParaRPr lang="en-US" sz="14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2">
    <p:bg>
      <p:bgPr>
        <a:solidFill>
          <a:srgbClr val="FAFB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4864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6464808"/>
            <a:ext cx="38404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計量経済学 I ｜ Lecture 8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9951415" y="164592"/>
            <a:ext cx="1508760" cy="256032"/>
          </a:xfrm>
          <a:prstGeom prst="roundRect">
            <a:avLst>
              <a:gd name="adj" fmla="val 35714"/>
            </a:avLst>
          </a:prstGeom>
          <a:solidFill>
            <a:srgbClr val="7C3AED">
              <a:alpha val="12000"/>
            </a:srgbClr>
          </a:solidFill>
          <a:ln w="12700">
            <a:solidFill>
              <a:srgbClr val="7C3AED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951415" y="173736"/>
            <a:ext cx="1508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7C3AED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TWFE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11533327" y="6455664"/>
            <a:ext cx="292608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52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310896"/>
            <a:ext cx="8229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450" b="1" dirty="0">
                <a:solidFill>
                  <a:srgbClr val="0F172A"/>
                </a:solidFill>
                <a:latin typeface="Noto Serif CJK JP" pitchFamily="34" charset="0"/>
                <a:ea typeface="Noto Serif CJK JP" pitchFamily="34" charset="-122"/>
                <a:cs typeface="Noto Serif CJK JP" pitchFamily="34" charset="-120"/>
              </a:rPr>
              <a:t>なぜ double demeaning になるのか</a:t>
            </a:r>
            <a:endParaRPr lang="en-US" sz="2450" dirty="0"/>
          </a:p>
        </p:txBody>
      </p:sp>
      <p:sp>
        <p:nvSpPr>
          <p:cNvPr id="8" name="Text 6"/>
          <p:cNvSpPr/>
          <p:nvPr/>
        </p:nvSpPr>
        <p:spPr>
          <a:xfrm>
            <a:off x="502920" y="694944"/>
            <a:ext cx="85953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b="1" dirty="0">
                <a:solidFill>
                  <a:srgbClr val="7C3AED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個人平均と時間平均を引き、最後に全体平均を戻す。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502920" y="960120"/>
            <a:ext cx="11185855" cy="0"/>
          </a:xfrm>
          <a:prstGeom prst="line">
            <a:avLst/>
          </a:prstGeom>
          <a:noFill/>
          <a:ln w="12700">
            <a:solidFill>
              <a:srgbClr val="CBD5E1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41248" y="1481328"/>
            <a:ext cx="4937760" cy="1051560"/>
          </a:xfrm>
          <a:prstGeom prst="roundRect">
            <a:avLst>
              <a:gd name="adj" fmla="val 12174"/>
            </a:avLst>
          </a:prstGeom>
          <a:solidFill>
            <a:srgbClr val="FFFFFF"/>
          </a:solidFill>
          <a:ln w="12700">
            <a:solidFill>
              <a:srgbClr val="0F766E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78408" y="1591056"/>
            <a:ext cx="1280160" cy="237744"/>
          </a:xfrm>
          <a:prstGeom prst="roundRect">
            <a:avLst>
              <a:gd name="adj" fmla="val 38462"/>
            </a:avLst>
          </a:prstGeom>
          <a:solidFill>
            <a:srgbClr val="0F766E">
              <a:alpha val="12000"/>
            </a:srgbClr>
          </a:solidFill>
          <a:ln w="12700">
            <a:solidFill>
              <a:srgbClr val="0F766E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78408" y="1600200"/>
            <a:ext cx="12801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0F766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個人平均</a:t>
            </a:r>
            <a:endParaRPr lang="en-US" sz="950" dirty="0"/>
          </a:p>
        </p:txBody>
      </p:sp>
      <p:pic>
        <p:nvPicPr>
          <p:cNvPr id="1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328166" y="1901952"/>
            <a:ext cx="3963924" cy="466344"/>
          </a:xfrm>
          <a:prstGeom prst="rect">
            <a:avLst/>
          </a:prstGeom>
        </p:spPr>
      </p:pic>
      <p:sp>
        <p:nvSpPr>
          <p:cNvPr id="14" name="Shape 11"/>
          <p:cNvSpPr/>
          <p:nvPr/>
        </p:nvSpPr>
        <p:spPr>
          <a:xfrm>
            <a:off x="841248" y="2697480"/>
            <a:ext cx="4937760" cy="1051560"/>
          </a:xfrm>
          <a:prstGeom prst="roundRect">
            <a:avLst>
              <a:gd name="adj" fmla="val 12174"/>
            </a:avLst>
          </a:prstGeom>
          <a:solidFill>
            <a:srgbClr val="FFFFFF"/>
          </a:solidFill>
          <a:ln w="12700">
            <a:solidFill>
              <a:srgbClr val="4C78A8"/>
            </a:solidFill>
            <a:prstDash val="solid"/>
          </a:ln>
        </p:spPr>
      </p:sp>
      <p:sp>
        <p:nvSpPr>
          <p:cNvPr id="15" name="Shape 12"/>
          <p:cNvSpPr/>
          <p:nvPr/>
        </p:nvSpPr>
        <p:spPr>
          <a:xfrm>
            <a:off x="978408" y="2807208"/>
            <a:ext cx="1280160" cy="237744"/>
          </a:xfrm>
          <a:prstGeom prst="roundRect">
            <a:avLst>
              <a:gd name="adj" fmla="val 38462"/>
            </a:avLst>
          </a:prstGeom>
          <a:solidFill>
            <a:srgbClr val="4C78A8">
              <a:alpha val="12000"/>
            </a:srgbClr>
          </a:solidFill>
          <a:ln w="12700">
            <a:solidFill>
              <a:srgbClr val="4C78A8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978408" y="2816352"/>
            <a:ext cx="12801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4C78A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時間平均</a:t>
            </a:r>
            <a:endParaRPr lang="en-US" sz="950" dirty="0"/>
          </a:p>
        </p:txBody>
      </p:sp>
      <p:pic>
        <p:nvPicPr>
          <p:cNvPr id="17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5840" y="3130653"/>
            <a:ext cx="4608576" cy="441247"/>
          </a:xfrm>
          <a:prstGeom prst="rect">
            <a:avLst/>
          </a:prstGeom>
        </p:spPr>
      </p:pic>
      <p:sp>
        <p:nvSpPr>
          <p:cNvPr id="18" name="Shape 14"/>
          <p:cNvSpPr/>
          <p:nvPr/>
        </p:nvSpPr>
        <p:spPr>
          <a:xfrm>
            <a:off x="841248" y="3913632"/>
            <a:ext cx="4937760" cy="1051560"/>
          </a:xfrm>
          <a:prstGeom prst="roundRect">
            <a:avLst>
              <a:gd name="adj" fmla="val 12174"/>
            </a:avLst>
          </a:prstGeom>
          <a:solidFill>
            <a:srgbClr val="FFFFFF"/>
          </a:solidFill>
          <a:ln w="12700">
            <a:solidFill>
              <a:srgbClr val="7C3AED"/>
            </a:solidFill>
            <a:prstDash val="solid"/>
          </a:ln>
        </p:spPr>
      </p:sp>
      <p:sp>
        <p:nvSpPr>
          <p:cNvPr id="19" name="Shape 15"/>
          <p:cNvSpPr/>
          <p:nvPr/>
        </p:nvSpPr>
        <p:spPr>
          <a:xfrm>
            <a:off x="978408" y="4023360"/>
            <a:ext cx="1280160" cy="237744"/>
          </a:xfrm>
          <a:prstGeom prst="roundRect">
            <a:avLst>
              <a:gd name="adj" fmla="val 38462"/>
            </a:avLst>
          </a:prstGeom>
          <a:solidFill>
            <a:srgbClr val="7C3AED">
              <a:alpha val="12000"/>
            </a:srgbClr>
          </a:solidFill>
          <a:ln w="12700">
            <a:solidFill>
              <a:srgbClr val="7C3AED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978408" y="4032504"/>
            <a:ext cx="12801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7C3AED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整理すると</a:t>
            </a:r>
            <a:endParaRPr lang="en-US" sz="950" dirty="0"/>
          </a:p>
        </p:txBody>
      </p:sp>
      <p:pic>
        <p:nvPicPr>
          <p:cNvPr id="21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5840" y="4448457"/>
            <a:ext cx="4608576" cy="237943"/>
          </a:xfrm>
          <a:prstGeom prst="rect">
            <a:avLst/>
          </a:prstGeom>
        </p:spPr>
      </p:pic>
      <p:sp>
        <p:nvSpPr>
          <p:cNvPr id="22" name="Shape 17"/>
          <p:cNvSpPr/>
          <p:nvPr/>
        </p:nvSpPr>
        <p:spPr>
          <a:xfrm>
            <a:off x="6080760" y="1920240"/>
            <a:ext cx="5148072" cy="2377440"/>
          </a:xfrm>
          <a:prstGeom prst="roundRect">
            <a:avLst>
              <a:gd name="adj" fmla="val 4615"/>
            </a:avLst>
          </a:prstGeom>
          <a:solidFill>
            <a:srgbClr val="FFFFFF"/>
          </a:solidFill>
          <a:ln w="12700">
            <a:solidFill>
              <a:srgbClr val="EA580C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23" name="Text 18"/>
          <p:cNvSpPr/>
          <p:nvPr/>
        </p:nvSpPr>
        <p:spPr>
          <a:xfrm>
            <a:off x="6227064" y="2039112"/>
            <a:ext cx="485546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EA580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読み方</a:t>
            </a:r>
            <a:endParaRPr lang="en-US" sz="1300" dirty="0"/>
          </a:p>
        </p:txBody>
      </p:sp>
      <p:sp>
        <p:nvSpPr>
          <p:cNvPr id="24" name="Text 19"/>
          <p:cNvSpPr/>
          <p:nvPr/>
        </p:nvSpPr>
        <p:spPr>
          <a:xfrm>
            <a:off x="6227064" y="2322576"/>
            <a:ext cx="4855464" cy="188366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38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個人固定効果 αᵢ も時間固定効果 λₜ も、平均との差を二重に取ることで消える。TWFE は結局、double-demeaned した変数どうしの回帰と同じになる。</a:t>
            </a:r>
            <a:endParaRPr lang="en-US" sz="138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3">
    <p:bg>
      <p:bgPr>
        <a:solidFill>
          <a:srgbClr val="FAFB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4864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6464808"/>
            <a:ext cx="38404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計量経済学 I ｜ Lecture 8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9951415" y="164592"/>
            <a:ext cx="1508760" cy="256032"/>
          </a:xfrm>
          <a:prstGeom prst="roundRect">
            <a:avLst>
              <a:gd name="adj" fmla="val 35714"/>
            </a:avLst>
          </a:prstGeom>
          <a:solidFill>
            <a:srgbClr val="7C3AED">
              <a:alpha val="12000"/>
            </a:srgbClr>
          </a:solidFill>
          <a:ln w="12700">
            <a:solidFill>
              <a:srgbClr val="7C3AED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951415" y="173736"/>
            <a:ext cx="1508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7C3AED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TWFE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11533327" y="6455664"/>
            <a:ext cx="292608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53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310896"/>
            <a:ext cx="8229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450" b="1" dirty="0">
                <a:solidFill>
                  <a:srgbClr val="0F172A"/>
                </a:solidFill>
                <a:latin typeface="Noto Serif CJK JP" pitchFamily="34" charset="0"/>
                <a:ea typeface="Noto Serif CJK JP" pitchFamily="34" charset="-122"/>
                <a:cs typeface="Noto Serif CJK JP" pitchFamily="34" charset="-120"/>
              </a:rPr>
              <a:t>直感：one-way FE と TWFE の違い</a:t>
            </a:r>
            <a:endParaRPr lang="en-US" sz="2450" dirty="0"/>
          </a:p>
        </p:txBody>
      </p:sp>
      <p:sp>
        <p:nvSpPr>
          <p:cNvPr id="8" name="Text 6"/>
          <p:cNvSpPr/>
          <p:nvPr/>
        </p:nvSpPr>
        <p:spPr>
          <a:xfrm>
            <a:off x="502920" y="694944"/>
            <a:ext cx="85953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b="1" dirty="0">
                <a:solidFill>
                  <a:srgbClr val="7C3AED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TWFE は「その年だから高い」をさらに引く。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502920" y="960120"/>
            <a:ext cx="11185855" cy="0"/>
          </a:xfrm>
          <a:prstGeom prst="line">
            <a:avLst/>
          </a:prstGeom>
          <a:noFill/>
          <a:ln w="12700">
            <a:solidFill>
              <a:srgbClr val="CBD5E1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41248" y="1664208"/>
            <a:ext cx="5074920" cy="3383280"/>
          </a:xfrm>
          <a:prstGeom prst="roundRect">
            <a:avLst>
              <a:gd name="adj" fmla="val 3243"/>
            </a:avLst>
          </a:prstGeom>
          <a:solidFill>
            <a:srgbClr val="FFFFFF"/>
          </a:solidFill>
          <a:ln w="12700">
            <a:solidFill>
              <a:srgbClr val="0F766E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11" name="Text 9"/>
          <p:cNvSpPr/>
          <p:nvPr/>
        </p:nvSpPr>
        <p:spPr>
          <a:xfrm>
            <a:off x="987552" y="1783080"/>
            <a:ext cx="478231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0F766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個人 FE だけ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987552" y="2103120"/>
            <a:ext cx="4818888" cy="2852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177800" indent="-177800">
              <a:buSzPct val="100000"/>
              <a:buChar char="•"/>
            </a:pPr>
            <a:r>
              <a:rPr lang="en-US" sz="14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yᵢₜ - ȳ_i を見る。</a:t>
            </a:r>
            <a:endParaRPr lang="en-US" sz="1400" dirty="0"/>
          </a:p>
          <a:p>
            <a:pPr marL="177800" indent="-177800">
              <a:buSzPct val="100000"/>
              <a:buChar char="•"/>
            </a:pPr>
            <a:r>
              <a:rPr lang="en-US" sz="14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その人のいつもの水準からどれだけ上か下か、を比較する。</a:t>
            </a:r>
            <a:endParaRPr lang="en-US" sz="1400" dirty="0"/>
          </a:p>
          <a:p>
            <a:pPr marL="177800" indent="-177800">
              <a:buSzPct val="100000"/>
              <a:buChar char="•"/>
            </a:pPr>
            <a:r>
              <a:rPr lang="en-US" sz="14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ただし、その年に全員が高かったかどうかはまだ残る。</a:t>
            </a:r>
            <a:endParaRPr lang="en-US" sz="1400" dirty="0"/>
          </a:p>
        </p:txBody>
      </p:sp>
      <p:sp>
        <p:nvSpPr>
          <p:cNvPr id="13" name="Shape 11"/>
          <p:cNvSpPr/>
          <p:nvPr/>
        </p:nvSpPr>
        <p:spPr>
          <a:xfrm>
            <a:off x="6144768" y="1664208"/>
            <a:ext cx="5084064" cy="3383280"/>
          </a:xfrm>
          <a:prstGeom prst="roundRect">
            <a:avLst>
              <a:gd name="adj" fmla="val 3243"/>
            </a:avLst>
          </a:prstGeom>
          <a:solidFill>
            <a:srgbClr val="FFFFFF"/>
          </a:solidFill>
          <a:ln w="12700">
            <a:solidFill>
              <a:srgbClr val="7C3AED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14" name="Text 12"/>
          <p:cNvSpPr/>
          <p:nvPr/>
        </p:nvSpPr>
        <p:spPr>
          <a:xfrm>
            <a:off x="6291072" y="1783080"/>
            <a:ext cx="4791456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7C3AED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時間 FE も入れた TWFE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6291072" y="2103120"/>
            <a:ext cx="4828032" cy="2852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177800" indent="-177800">
              <a:buSzPct val="100000"/>
              <a:buChar char="•"/>
            </a:pPr>
            <a:r>
              <a:rPr lang="en-US" sz="14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yᵢₜ - ȳ_i - ȳ_t + ȳ を見る。</a:t>
            </a:r>
            <a:endParaRPr lang="en-US" sz="1400" dirty="0"/>
          </a:p>
          <a:p>
            <a:pPr marL="177800" indent="-177800">
              <a:buSzPct val="100000"/>
              <a:buChar char="•"/>
            </a:pPr>
            <a:r>
              <a:rPr lang="en-US" sz="14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その人の水準差も、その年の共通ショックも引く。</a:t>
            </a:r>
            <a:endParaRPr lang="en-US" sz="1400" dirty="0"/>
          </a:p>
          <a:p>
            <a:pPr marL="177800" indent="-177800">
              <a:buSzPct val="100000"/>
              <a:buChar char="•"/>
            </a:pPr>
            <a:r>
              <a:rPr lang="en-US" sz="14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残るのは、個人内変化のうち時点共通要因を除いた部分だけ。</a:t>
            </a:r>
            <a:endParaRPr lang="en-US" sz="14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4">
    <p:bg>
      <p:bgPr>
        <a:solidFill>
          <a:srgbClr val="FAFB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4864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6464808"/>
            <a:ext cx="38404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計量経済学 I ｜ Lecture 8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9951415" y="164592"/>
            <a:ext cx="1508760" cy="256032"/>
          </a:xfrm>
          <a:prstGeom prst="roundRect">
            <a:avLst>
              <a:gd name="adj" fmla="val 35714"/>
            </a:avLst>
          </a:prstGeom>
          <a:solidFill>
            <a:srgbClr val="7C3AED">
              <a:alpha val="12000"/>
            </a:srgbClr>
          </a:solidFill>
          <a:ln w="12700">
            <a:solidFill>
              <a:srgbClr val="7C3AED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951415" y="173736"/>
            <a:ext cx="1508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7C3AED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TWFE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11533327" y="6455664"/>
            <a:ext cx="292608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54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310896"/>
            <a:ext cx="8229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450" b="1" dirty="0">
                <a:solidFill>
                  <a:srgbClr val="0F172A"/>
                </a:solidFill>
                <a:latin typeface="Noto Serif CJK JP" pitchFamily="34" charset="0"/>
                <a:ea typeface="Noto Serif CJK JP" pitchFamily="34" charset="-122"/>
                <a:cs typeface="Noto Serif CJK JP" pitchFamily="34" charset="-120"/>
              </a:rPr>
              <a:t>2×2 の最小例で見る</a:t>
            </a:r>
            <a:endParaRPr lang="en-US" sz="2450" dirty="0"/>
          </a:p>
        </p:txBody>
      </p:sp>
      <p:sp>
        <p:nvSpPr>
          <p:cNvPr id="8" name="Text 6"/>
          <p:cNvSpPr/>
          <p:nvPr/>
        </p:nvSpPr>
        <p:spPr>
          <a:xfrm>
            <a:off x="502920" y="694944"/>
            <a:ext cx="85953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b="1" dirty="0">
                <a:solidFill>
                  <a:srgbClr val="7C3AED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最小の世界では、TWFE の中身を手で追える。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502920" y="960120"/>
            <a:ext cx="11185855" cy="0"/>
          </a:xfrm>
          <a:prstGeom prst="line">
            <a:avLst/>
          </a:prstGeom>
          <a:noFill/>
          <a:ln w="12700">
            <a:solidFill>
              <a:srgbClr val="CBD5E1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41248" y="1481328"/>
            <a:ext cx="5715000" cy="4526280"/>
          </a:xfrm>
          <a:prstGeom prst="roundRect">
            <a:avLst>
              <a:gd name="adj" fmla="val 3232"/>
            </a:avLst>
          </a:prstGeom>
          <a:solidFill>
            <a:srgbClr val="FFFFFF"/>
          </a:solidFill>
          <a:ln w="12700">
            <a:solidFill>
              <a:srgbClr val="7C3AED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950976" y="1591056"/>
            <a:ext cx="1920240" cy="219456"/>
          </a:xfrm>
          <a:prstGeom prst="roundRect">
            <a:avLst>
              <a:gd name="adj" fmla="val 41667"/>
            </a:avLst>
          </a:prstGeom>
          <a:solidFill>
            <a:srgbClr val="7C3AED">
              <a:alpha val="12000"/>
            </a:srgbClr>
          </a:solidFill>
          <a:ln w="12700">
            <a:solidFill>
              <a:srgbClr val="7C3AED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50976" y="1600200"/>
            <a:ext cx="19202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7C3AED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2×2 example</a:t>
            </a:r>
            <a:endParaRPr lang="en-US" sz="950" dirty="0"/>
          </a:p>
        </p:txBody>
      </p:sp>
      <p:pic>
        <p:nvPicPr>
          <p:cNvPr id="1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05840" y="2727064"/>
            <a:ext cx="5385816" cy="2217689"/>
          </a:xfrm>
          <a:prstGeom prst="rect">
            <a:avLst/>
          </a:prstGeom>
        </p:spPr>
      </p:pic>
      <p:sp>
        <p:nvSpPr>
          <p:cNvPr id="14" name="Shape 11"/>
          <p:cNvSpPr/>
          <p:nvPr/>
        </p:nvSpPr>
        <p:spPr>
          <a:xfrm>
            <a:off x="6812280" y="1664208"/>
            <a:ext cx="4416552" cy="1325880"/>
          </a:xfrm>
          <a:prstGeom prst="roundRect">
            <a:avLst>
              <a:gd name="adj" fmla="val 8276"/>
            </a:avLst>
          </a:prstGeom>
          <a:solidFill>
            <a:srgbClr val="FFFFFF"/>
          </a:solidFill>
          <a:ln w="12700">
            <a:solidFill>
              <a:srgbClr val="0F766E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15" name="Text 12"/>
          <p:cNvSpPr/>
          <p:nvPr/>
        </p:nvSpPr>
        <p:spPr>
          <a:xfrm>
            <a:off x="6958584" y="1783080"/>
            <a:ext cx="412394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0F766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観測値</a:t>
            </a:r>
            <a:endParaRPr lang="en-US" sz="1300" dirty="0"/>
          </a:p>
        </p:txBody>
      </p:sp>
      <p:sp>
        <p:nvSpPr>
          <p:cNvPr id="16" name="Text 13"/>
          <p:cNvSpPr/>
          <p:nvPr/>
        </p:nvSpPr>
        <p:spPr>
          <a:xfrm>
            <a:off x="6958584" y="2066544"/>
            <a:ext cx="4123944" cy="8321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4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個人 A は x が 1→3 に増え、個人 B は 2→2 で変化しない。y はそれに対応して A が 10→16、B が 11→13。</a:t>
            </a:r>
            <a:endParaRPr lang="en-US" sz="1400" dirty="0"/>
          </a:p>
        </p:txBody>
      </p:sp>
      <p:sp>
        <p:nvSpPr>
          <p:cNvPr id="17" name="Shape 14"/>
          <p:cNvSpPr/>
          <p:nvPr/>
        </p:nvSpPr>
        <p:spPr>
          <a:xfrm>
            <a:off x="6812280" y="3273552"/>
            <a:ext cx="4416552" cy="1508760"/>
          </a:xfrm>
          <a:prstGeom prst="roundRect">
            <a:avLst>
              <a:gd name="adj" fmla="val 7273"/>
            </a:avLst>
          </a:prstGeom>
          <a:solidFill>
            <a:srgbClr val="FFFFFF"/>
          </a:solidFill>
          <a:ln w="12700">
            <a:solidFill>
              <a:srgbClr val="EA580C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18" name="Text 15"/>
          <p:cNvSpPr/>
          <p:nvPr/>
        </p:nvSpPr>
        <p:spPr>
          <a:xfrm>
            <a:off x="6958584" y="3392424"/>
            <a:ext cx="412394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EA580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この後すること</a:t>
            </a:r>
            <a:endParaRPr lang="en-US" sz="1300" dirty="0"/>
          </a:p>
        </p:txBody>
      </p:sp>
      <p:sp>
        <p:nvSpPr>
          <p:cNvPr id="19" name="Text 16"/>
          <p:cNvSpPr/>
          <p:nvPr/>
        </p:nvSpPr>
        <p:spPr>
          <a:xfrm>
            <a:off x="6958584" y="3675888"/>
            <a:ext cx="4123944" cy="101498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4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個人平均・時間平均・全体平均を計算し、double-demeaned した x と y の関係を見る。</a:t>
            </a:r>
            <a:endParaRPr lang="en-US" sz="14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5">
    <p:bg>
      <p:bgPr>
        <a:solidFill>
          <a:srgbClr val="FAFB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4864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6464808"/>
            <a:ext cx="38404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計量経済学 I ｜ Lecture 8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9951415" y="164592"/>
            <a:ext cx="1508760" cy="256032"/>
          </a:xfrm>
          <a:prstGeom prst="roundRect">
            <a:avLst>
              <a:gd name="adj" fmla="val 35714"/>
            </a:avLst>
          </a:prstGeom>
          <a:solidFill>
            <a:srgbClr val="7C3AED">
              <a:alpha val="12000"/>
            </a:srgbClr>
          </a:solidFill>
          <a:ln w="12700">
            <a:solidFill>
              <a:srgbClr val="7C3AED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951415" y="173736"/>
            <a:ext cx="1508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7C3AED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TWFE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11533327" y="6455664"/>
            <a:ext cx="292608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55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310896"/>
            <a:ext cx="8229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450" b="1" dirty="0">
                <a:solidFill>
                  <a:srgbClr val="0F172A"/>
                </a:solidFill>
                <a:latin typeface="Noto Serif CJK JP" pitchFamily="34" charset="0"/>
                <a:ea typeface="Noto Serif CJK JP" pitchFamily="34" charset="-122"/>
                <a:cs typeface="Noto Serif CJK JP" pitchFamily="34" charset="-120"/>
              </a:rPr>
              <a:t>2×2 では TWFE = DiD</a:t>
            </a:r>
            <a:endParaRPr lang="en-US" sz="2450" dirty="0"/>
          </a:p>
        </p:txBody>
      </p:sp>
      <p:sp>
        <p:nvSpPr>
          <p:cNvPr id="8" name="Text 6"/>
          <p:cNvSpPr/>
          <p:nvPr/>
        </p:nvSpPr>
        <p:spPr>
          <a:xfrm>
            <a:off x="502920" y="694944"/>
            <a:ext cx="85953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b="1" dirty="0">
                <a:solidFill>
                  <a:srgbClr val="7C3AED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この最小例では、double demeaning は差の差と同じ構造になる。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502920" y="960120"/>
            <a:ext cx="11185855" cy="0"/>
          </a:xfrm>
          <a:prstGeom prst="line">
            <a:avLst/>
          </a:prstGeom>
          <a:noFill/>
          <a:ln w="12700">
            <a:solidFill>
              <a:srgbClr val="CBD5E1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41248" y="1554480"/>
            <a:ext cx="4937760" cy="1234440"/>
          </a:xfrm>
          <a:prstGeom prst="roundRect">
            <a:avLst>
              <a:gd name="adj" fmla="val 10370"/>
            </a:avLst>
          </a:prstGeom>
          <a:solidFill>
            <a:srgbClr val="FFFFFF"/>
          </a:solidFill>
          <a:ln w="12700">
            <a:solidFill>
              <a:srgbClr val="7C3AED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78408" y="1664208"/>
            <a:ext cx="1280160" cy="237744"/>
          </a:xfrm>
          <a:prstGeom prst="roundRect">
            <a:avLst>
              <a:gd name="adj" fmla="val 38462"/>
            </a:avLst>
          </a:prstGeom>
          <a:solidFill>
            <a:srgbClr val="7C3AED">
              <a:alpha val="12000"/>
            </a:srgbClr>
          </a:solidFill>
          <a:ln w="12700">
            <a:solidFill>
              <a:srgbClr val="7C3AED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78408" y="1673352"/>
            <a:ext cx="12801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7C3AED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差の差で計算すると</a:t>
            </a:r>
            <a:endParaRPr lang="en-US" sz="950" dirty="0"/>
          </a:p>
        </p:txBody>
      </p:sp>
      <p:pic>
        <p:nvPicPr>
          <p:cNvPr id="1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31230" y="1975104"/>
            <a:ext cx="4157796" cy="649224"/>
          </a:xfrm>
          <a:prstGeom prst="rect">
            <a:avLst/>
          </a:prstGeom>
        </p:spPr>
      </p:pic>
      <p:sp>
        <p:nvSpPr>
          <p:cNvPr id="14" name="Shape 11"/>
          <p:cNvSpPr/>
          <p:nvPr/>
        </p:nvSpPr>
        <p:spPr>
          <a:xfrm>
            <a:off x="841248" y="3063240"/>
            <a:ext cx="4937760" cy="1874520"/>
          </a:xfrm>
          <a:prstGeom prst="roundRect">
            <a:avLst>
              <a:gd name="adj" fmla="val 5854"/>
            </a:avLst>
          </a:prstGeom>
          <a:solidFill>
            <a:srgbClr val="FFFFFF"/>
          </a:solidFill>
          <a:ln w="12700">
            <a:solidFill>
              <a:srgbClr val="0F766E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15" name="Text 12"/>
          <p:cNvSpPr/>
          <p:nvPr/>
        </p:nvSpPr>
        <p:spPr>
          <a:xfrm>
            <a:off x="987552" y="3182112"/>
            <a:ext cx="464515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0F766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何が起きているか</a:t>
            </a:r>
            <a:endParaRPr lang="en-US" sz="1300" dirty="0"/>
          </a:p>
        </p:txBody>
      </p:sp>
      <p:sp>
        <p:nvSpPr>
          <p:cNvPr id="16" name="Text 13"/>
          <p:cNvSpPr/>
          <p:nvPr/>
        </p:nvSpPr>
        <p:spPr>
          <a:xfrm>
            <a:off x="987552" y="3502152"/>
            <a:ext cx="4681728" cy="1344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177800" indent="-177800">
              <a:buSzPct val="100000"/>
              <a:buChar char="•"/>
            </a:pPr>
            <a:r>
              <a:rPr lang="en-US" sz="139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A の before-after から B の before-after を引く。</a:t>
            </a:r>
            <a:endParaRPr lang="en-US" sz="1390" dirty="0"/>
          </a:p>
          <a:p>
            <a:pPr marL="177800" indent="-177800">
              <a:buSzPct val="100000"/>
              <a:buChar char="•"/>
            </a:pPr>
            <a:r>
              <a:rPr lang="en-US" sz="139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同じことを x についても行う。</a:t>
            </a:r>
            <a:endParaRPr lang="en-US" sz="1390" dirty="0"/>
          </a:p>
          <a:p>
            <a:pPr marL="177800" indent="-177800">
              <a:buSzPct val="100000"/>
              <a:buChar char="•"/>
            </a:pPr>
            <a:r>
              <a:rPr lang="en-US" sz="139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その比率が β になる。</a:t>
            </a:r>
            <a:endParaRPr lang="en-US" sz="1390" dirty="0"/>
          </a:p>
        </p:txBody>
      </p:sp>
      <p:sp>
        <p:nvSpPr>
          <p:cNvPr id="17" name="Shape 14"/>
          <p:cNvSpPr/>
          <p:nvPr/>
        </p:nvSpPr>
        <p:spPr>
          <a:xfrm>
            <a:off x="6053328" y="1874520"/>
            <a:ext cx="5175504" cy="2606040"/>
          </a:xfrm>
          <a:prstGeom prst="roundRect">
            <a:avLst>
              <a:gd name="adj" fmla="val 4211"/>
            </a:avLst>
          </a:prstGeom>
          <a:solidFill>
            <a:srgbClr val="FFFFFF"/>
          </a:solidFill>
          <a:ln w="12700">
            <a:solidFill>
              <a:srgbClr val="EA580C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18" name="Text 15"/>
          <p:cNvSpPr/>
          <p:nvPr/>
        </p:nvSpPr>
        <p:spPr>
          <a:xfrm>
            <a:off x="6199632" y="1993392"/>
            <a:ext cx="4882896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EA580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だから DiD とつながる</a:t>
            </a:r>
            <a:endParaRPr lang="en-US" sz="1300" dirty="0"/>
          </a:p>
        </p:txBody>
      </p:sp>
      <p:sp>
        <p:nvSpPr>
          <p:cNvPr id="19" name="Text 16"/>
          <p:cNvSpPr/>
          <p:nvPr/>
        </p:nvSpPr>
        <p:spPr>
          <a:xfrm>
            <a:off x="6199632" y="2276856"/>
            <a:ext cx="4882896" cy="211226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4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2×2 の世界では、TWFE は「個体差を引く」「時間差を引く」という二回の差分を回帰で一般化したものだと理解できる。ここが event study や staggered DiD につながる出発点である。</a:t>
            </a:r>
            <a:endParaRPr lang="en-US" sz="14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6">
    <p:bg>
      <p:bgPr>
        <a:solidFill>
          <a:srgbClr val="FAFB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4864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6464808"/>
            <a:ext cx="38404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計量経済学 I ｜ Lecture 8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9951415" y="164592"/>
            <a:ext cx="1508760" cy="256032"/>
          </a:xfrm>
          <a:prstGeom prst="roundRect">
            <a:avLst>
              <a:gd name="adj" fmla="val 35714"/>
            </a:avLst>
          </a:prstGeom>
          <a:solidFill>
            <a:srgbClr val="7C3AED">
              <a:alpha val="12000"/>
            </a:srgbClr>
          </a:solidFill>
          <a:ln w="12700">
            <a:solidFill>
              <a:srgbClr val="7C3AED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951415" y="173736"/>
            <a:ext cx="1508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7C3AED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TWFE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11533327" y="6455664"/>
            <a:ext cx="292608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56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310896"/>
            <a:ext cx="8229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450" b="1" dirty="0">
                <a:solidFill>
                  <a:srgbClr val="0F172A"/>
                </a:solidFill>
                <a:latin typeface="Noto Serif CJK JP" pitchFamily="34" charset="0"/>
                <a:ea typeface="Noto Serif CJK JP" pitchFamily="34" charset="-122"/>
                <a:cs typeface="Noto Serif CJK JP" pitchFamily="34" charset="-120"/>
              </a:rPr>
              <a:t>「two-way」は時間 × 個人だけではない</a:t>
            </a:r>
            <a:endParaRPr lang="en-US" sz="2450" dirty="0"/>
          </a:p>
        </p:txBody>
      </p:sp>
      <p:sp>
        <p:nvSpPr>
          <p:cNvPr id="8" name="Text 6"/>
          <p:cNvSpPr/>
          <p:nvPr/>
        </p:nvSpPr>
        <p:spPr>
          <a:xfrm>
            <a:off x="502920" y="694944"/>
            <a:ext cx="85953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b="1" dirty="0">
                <a:solidFill>
                  <a:srgbClr val="7C3AED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固定効果を入れる次元が二つあれば、それは広い意味で two-way FE である。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502920" y="960120"/>
            <a:ext cx="11185855" cy="0"/>
          </a:xfrm>
          <a:prstGeom prst="line">
            <a:avLst/>
          </a:prstGeom>
          <a:noFill/>
          <a:ln w="12700">
            <a:solidFill>
              <a:srgbClr val="CBD5E1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41248" y="1664208"/>
            <a:ext cx="5074920" cy="3383280"/>
          </a:xfrm>
          <a:prstGeom prst="roundRect">
            <a:avLst>
              <a:gd name="adj" fmla="val 3243"/>
            </a:avLst>
          </a:prstGeom>
          <a:solidFill>
            <a:srgbClr val="FFFFFF"/>
          </a:solidFill>
          <a:ln w="12700">
            <a:solidFill>
              <a:srgbClr val="0EA5E9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11" name="Text 9"/>
          <p:cNvSpPr/>
          <p:nvPr/>
        </p:nvSpPr>
        <p:spPr>
          <a:xfrm>
            <a:off x="987552" y="1783080"/>
            <a:ext cx="478231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0EA5E9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例 1：労働者 FE + 企業 FE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987552" y="2103120"/>
            <a:ext cx="4818888" cy="2852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177800" indent="-177800">
              <a:buSzPct val="100000"/>
              <a:buChar char="•"/>
            </a:pPr>
            <a:r>
              <a:rPr lang="en-US" sz="14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w = α + ψ + x′β + u の形</a:t>
            </a:r>
            <a:endParaRPr lang="en-US" sz="1400" dirty="0"/>
          </a:p>
          <a:p>
            <a:pPr marL="177800" indent="-177800">
              <a:buSzPct val="100000"/>
              <a:buChar char="•"/>
            </a:pPr>
            <a:r>
              <a:rPr lang="en-US" sz="14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賃金を worker component と firm component に分ける。</a:t>
            </a:r>
            <a:endParaRPr lang="en-US" sz="1400" dirty="0"/>
          </a:p>
          <a:p>
            <a:pPr marL="177800" indent="-177800">
              <a:buSzPct val="100000"/>
              <a:buChar char="•"/>
            </a:pPr>
            <a:r>
              <a:rPr lang="en-US" sz="14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AKM 分解の基本形。</a:t>
            </a:r>
            <a:endParaRPr lang="en-US" sz="1400" dirty="0"/>
          </a:p>
        </p:txBody>
      </p:sp>
      <p:sp>
        <p:nvSpPr>
          <p:cNvPr id="13" name="Shape 11"/>
          <p:cNvSpPr/>
          <p:nvPr/>
        </p:nvSpPr>
        <p:spPr>
          <a:xfrm>
            <a:off x="6144768" y="1664208"/>
            <a:ext cx="5084064" cy="3383280"/>
          </a:xfrm>
          <a:prstGeom prst="roundRect">
            <a:avLst>
              <a:gd name="adj" fmla="val 3243"/>
            </a:avLst>
          </a:prstGeom>
          <a:solidFill>
            <a:srgbClr val="FFFFFF"/>
          </a:solidFill>
          <a:ln w="12700">
            <a:solidFill>
              <a:srgbClr val="7C3AED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14" name="Text 12"/>
          <p:cNvSpPr/>
          <p:nvPr/>
        </p:nvSpPr>
        <p:spPr>
          <a:xfrm>
            <a:off x="6291072" y="1783080"/>
            <a:ext cx="4791456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7C3AED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例 2：送り手 FE + 受け手 FE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6291072" y="2103120"/>
            <a:ext cx="4828032" cy="2852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177800" indent="-177800">
              <a:buSzPct val="100000"/>
              <a:buChar char="•"/>
            </a:pPr>
            <a:r>
              <a:rPr lang="en-US" sz="14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y_ij = α_i + γ_j + βx_ij + u_ij</a:t>
            </a:r>
            <a:endParaRPr lang="en-US" sz="1400" dirty="0"/>
          </a:p>
          <a:p>
            <a:pPr marL="177800" indent="-177800">
              <a:buSzPct val="100000"/>
              <a:buChar char="•"/>
            </a:pPr>
            <a:r>
              <a:rPr lang="en-US" sz="14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貿易・ネットワーク・マッチングデータで使う。</a:t>
            </a:r>
            <a:endParaRPr lang="en-US" sz="1400" dirty="0"/>
          </a:p>
          <a:p>
            <a:pPr marL="177800" indent="-177800">
              <a:buSzPct val="100000"/>
              <a:buChar char="•"/>
            </a:pPr>
            <a:r>
              <a:rPr lang="en-US" sz="14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送り手の強さと受け手の魅力を同時に差し引く。</a:t>
            </a:r>
            <a:endParaRPr lang="en-US" sz="14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7">
    <p:bg>
      <p:bgPr>
        <a:solidFill>
          <a:srgbClr val="EAF7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4864"/>
          </a:xfrm>
          <a:prstGeom prst="rect">
            <a:avLst/>
          </a:prstGeom>
          <a:solidFill>
            <a:srgbClr val="0EA5E9"/>
          </a:solidFill>
          <a:ln w="12700">
            <a:solidFill>
              <a:srgbClr val="0EA5E9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6464808"/>
            <a:ext cx="38404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計量経済学 I ｜ Lecture 8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9951415" y="164592"/>
            <a:ext cx="1508760" cy="256032"/>
          </a:xfrm>
          <a:prstGeom prst="roundRect">
            <a:avLst>
              <a:gd name="adj" fmla="val 35714"/>
            </a:avLst>
          </a:prstGeom>
          <a:solidFill>
            <a:srgbClr val="0EA5E9">
              <a:alpha val="12000"/>
            </a:srgbClr>
          </a:solidFill>
          <a:ln w="12700">
            <a:solidFill>
              <a:srgbClr val="0EA5E9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951415" y="173736"/>
            <a:ext cx="1508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0EA5E9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AKM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11533327" y="6455664"/>
            <a:ext cx="292608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57</a:t>
            </a:r>
            <a:endParaRPr lang="en-US" sz="900" dirty="0"/>
          </a:p>
        </p:txBody>
      </p:sp>
      <p:sp>
        <p:nvSpPr>
          <p:cNvPr id="7" name="Shape 5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AF7FD"/>
          </a:solidFill>
          <a:ln w="12700">
            <a:solidFill>
              <a:srgbClr val="EAF7FD">
                <a:alpha val="0"/>
              </a:srgbClr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786384" y="676656"/>
            <a:ext cx="14630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8</a:t>
            </a:r>
            <a:endParaRPr lang="en-US" sz="1500" dirty="0"/>
          </a:p>
        </p:txBody>
      </p:sp>
      <p:sp>
        <p:nvSpPr>
          <p:cNvPr id="9" name="Shape 7"/>
          <p:cNvSpPr/>
          <p:nvPr/>
        </p:nvSpPr>
        <p:spPr>
          <a:xfrm>
            <a:off x="0" y="0"/>
            <a:ext cx="6629400" cy="6858000"/>
          </a:xfrm>
          <a:prstGeom prst="rect">
            <a:avLst/>
          </a:prstGeom>
          <a:solidFill>
            <a:srgbClr val="0C2845"/>
          </a:solidFill>
          <a:ln w="12700">
            <a:solidFill>
              <a:srgbClr val="0C2845">
                <a:alpha val="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0EA5E9"/>
          </a:solidFill>
          <a:ln w="12700">
            <a:solidFill>
              <a:srgbClr val="0EA5E9">
                <a:alpha val="0"/>
              </a:srgbClr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786384" y="676656"/>
            <a:ext cx="14630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8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786384" y="1115568"/>
            <a:ext cx="54864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700" b="1" dirty="0">
                <a:solidFill>
                  <a:srgbClr val="FFFFFF"/>
                </a:solidFill>
                <a:latin typeface="Noto Serif CJK JP" pitchFamily="34" charset="0"/>
                <a:ea typeface="Noto Serif CJK JP" pitchFamily="34" charset="-122"/>
                <a:cs typeface="Noto Serif CJK JP" pitchFamily="34" charset="-120"/>
              </a:rPr>
              <a:t>AKM 分解：</a:t>
            </a:r>
            <a:endParaRPr lang="en-US" sz="2700" dirty="0"/>
          </a:p>
          <a:p>
            <a:pPr indent="0" marL="0">
              <a:buNone/>
            </a:pPr>
            <a:r>
              <a:rPr lang="en-US" sz="2700" b="1" dirty="0">
                <a:solidFill>
                  <a:srgbClr val="FFFFFF"/>
                </a:solidFill>
                <a:latin typeface="Noto Serif CJK JP" pitchFamily="34" charset="0"/>
                <a:ea typeface="Noto Serif CJK JP" pitchFamily="34" charset="-122"/>
                <a:cs typeface="Noto Serif CJK JP" pitchFamily="34" charset="-120"/>
              </a:rPr>
              <a:t>賃金を worker と firm に分ける</a:t>
            </a:r>
            <a:endParaRPr lang="en-US" sz="2700" dirty="0"/>
          </a:p>
        </p:txBody>
      </p:sp>
      <p:sp>
        <p:nvSpPr>
          <p:cNvPr id="13" name="Shape 11"/>
          <p:cNvSpPr/>
          <p:nvPr/>
        </p:nvSpPr>
        <p:spPr>
          <a:xfrm>
            <a:off x="804672" y="1847088"/>
            <a:ext cx="1554480" cy="0"/>
          </a:xfrm>
          <a:prstGeom prst="line">
            <a:avLst/>
          </a:prstGeom>
          <a:noFill/>
          <a:ln w="12700">
            <a:solidFill>
              <a:srgbClr val="0EA5E9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804672" y="2029968"/>
            <a:ext cx="562356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550" dirty="0">
                <a:solidFill>
                  <a:srgbClr val="E2E8F0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two-way FE の代表的応用として、賃金格差を「人の違い」と「企業の違い」に分解する。</a:t>
            </a:r>
            <a:endParaRPr lang="en-US" sz="1550" dirty="0"/>
          </a:p>
        </p:txBody>
      </p:sp>
      <p:sp>
        <p:nvSpPr>
          <p:cNvPr id="15" name="Shape 13"/>
          <p:cNvSpPr/>
          <p:nvPr/>
        </p:nvSpPr>
        <p:spPr>
          <a:xfrm>
            <a:off x="7388352" y="1078992"/>
            <a:ext cx="3977640" cy="4434840"/>
          </a:xfrm>
          <a:prstGeom prst="roundRect">
            <a:avLst>
              <a:gd name="adj" fmla="val 3678"/>
            </a:avLst>
          </a:prstGeom>
          <a:solidFill>
            <a:srgbClr val="FFFFFF"/>
          </a:solidFill>
          <a:ln w="12700">
            <a:solidFill>
              <a:srgbClr val="0EA5E9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16" name="Text 14"/>
          <p:cNvSpPr/>
          <p:nvPr/>
        </p:nvSpPr>
        <p:spPr>
          <a:xfrm>
            <a:off x="7552944" y="1188720"/>
            <a:ext cx="33832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0EA5E9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この部で押さえること</a:t>
            </a:r>
            <a:endParaRPr lang="en-US" sz="1300" dirty="0"/>
          </a:p>
        </p:txBody>
      </p:sp>
      <p:sp>
        <p:nvSpPr>
          <p:cNvPr id="17" name="Shape 15"/>
          <p:cNvSpPr/>
          <p:nvPr/>
        </p:nvSpPr>
        <p:spPr>
          <a:xfrm>
            <a:off x="7543800" y="1682496"/>
            <a:ext cx="384048" cy="256032"/>
          </a:xfrm>
          <a:prstGeom prst="roundRect">
            <a:avLst>
              <a:gd name="adj" fmla="val 35714"/>
            </a:avLst>
          </a:prstGeom>
          <a:solidFill>
            <a:srgbClr val="0EA5E9"/>
          </a:solidFill>
          <a:ln w="12700">
            <a:solidFill>
              <a:srgbClr val="0EA5E9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7543800" y="1691640"/>
            <a:ext cx="38404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</a:t>
            </a:r>
            <a:endParaRPr lang="en-US" sz="1050" dirty="0"/>
          </a:p>
        </p:txBody>
      </p:sp>
      <p:sp>
        <p:nvSpPr>
          <p:cNvPr id="19" name="Text 17"/>
          <p:cNvSpPr/>
          <p:nvPr/>
        </p:nvSpPr>
        <p:spPr>
          <a:xfrm>
            <a:off x="8065008" y="1627632"/>
            <a:ext cx="29718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50" b="1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基本式は w = α + ψ + x′β + u の形</a:t>
            </a:r>
            <a:endParaRPr lang="en-US" sz="1750" dirty="0"/>
          </a:p>
        </p:txBody>
      </p:sp>
      <p:sp>
        <p:nvSpPr>
          <p:cNvPr id="20" name="Shape 18"/>
          <p:cNvSpPr/>
          <p:nvPr/>
        </p:nvSpPr>
        <p:spPr>
          <a:xfrm>
            <a:off x="7543800" y="2560320"/>
            <a:ext cx="384048" cy="256032"/>
          </a:xfrm>
          <a:prstGeom prst="roundRect">
            <a:avLst>
              <a:gd name="adj" fmla="val 35714"/>
            </a:avLst>
          </a:prstGeom>
          <a:solidFill>
            <a:srgbClr val="0EA5E9"/>
          </a:solidFill>
          <a:ln w="12700">
            <a:solidFill>
              <a:srgbClr val="0EA5E9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7543800" y="2569464"/>
            <a:ext cx="38404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</a:t>
            </a:r>
            <a:endParaRPr lang="en-US" sz="1050" dirty="0"/>
          </a:p>
        </p:txBody>
      </p:sp>
      <p:sp>
        <p:nvSpPr>
          <p:cNvPr id="22" name="Text 20"/>
          <p:cNvSpPr/>
          <p:nvPr/>
        </p:nvSpPr>
        <p:spPr>
          <a:xfrm>
            <a:off x="8065008" y="2505456"/>
            <a:ext cx="29718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5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mover が firm effect をつなぐ</a:t>
            </a:r>
            <a:endParaRPr lang="en-US" sz="1750" dirty="0"/>
          </a:p>
        </p:txBody>
      </p:sp>
      <p:sp>
        <p:nvSpPr>
          <p:cNvPr id="23" name="Shape 21"/>
          <p:cNvSpPr/>
          <p:nvPr/>
        </p:nvSpPr>
        <p:spPr>
          <a:xfrm>
            <a:off x="7543800" y="3438144"/>
            <a:ext cx="384048" cy="256032"/>
          </a:xfrm>
          <a:prstGeom prst="roundRect">
            <a:avLst>
              <a:gd name="adj" fmla="val 35714"/>
            </a:avLst>
          </a:prstGeom>
          <a:solidFill>
            <a:srgbClr val="0EA5E9"/>
          </a:solidFill>
          <a:ln w="12700">
            <a:solidFill>
              <a:srgbClr val="0EA5E9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7543800" y="3447288"/>
            <a:ext cx="38404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3</a:t>
            </a:r>
            <a:endParaRPr lang="en-US" sz="1050" dirty="0"/>
          </a:p>
        </p:txBody>
      </p:sp>
      <p:sp>
        <p:nvSpPr>
          <p:cNvPr id="25" name="Text 23"/>
          <p:cNvSpPr/>
          <p:nvPr/>
        </p:nvSpPr>
        <p:spPr>
          <a:xfrm>
            <a:off x="8065008" y="3383280"/>
            <a:ext cx="29718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5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統計的分解として読み、因果と混同しない</a:t>
            </a:r>
            <a:endParaRPr lang="en-US" sz="175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8">
    <p:bg>
      <p:bgPr>
        <a:solidFill>
          <a:srgbClr val="FAFB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4864"/>
          </a:xfrm>
          <a:prstGeom prst="rect">
            <a:avLst/>
          </a:prstGeom>
          <a:solidFill>
            <a:srgbClr val="0EA5E9"/>
          </a:solidFill>
          <a:ln w="12700">
            <a:solidFill>
              <a:srgbClr val="0EA5E9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6464808"/>
            <a:ext cx="38404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計量経済学 I ｜ Lecture 8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9951415" y="164592"/>
            <a:ext cx="1508760" cy="256032"/>
          </a:xfrm>
          <a:prstGeom prst="roundRect">
            <a:avLst>
              <a:gd name="adj" fmla="val 35714"/>
            </a:avLst>
          </a:prstGeom>
          <a:solidFill>
            <a:srgbClr val="0EA5E9">
              <a:alpha val="12000"/>
            </a:srgbClr>
          </a:solidFill>
          <a:ln w="12700">
            <a:solidFill>
              <a:srgbClr val="0EA5E9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951415" y="173736"/>
            <a:ext cx="1508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0EA5E9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AKM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11533327" y="6455664"/>
            <a:ext cx="292608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58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310896"/>
            <a:ext cx="8229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450" b="1" dirty="0">
                <a:solidFill>
                  <a:srgbClr val="0F172A"/>
                </a:solidFill>
                <a:latin typeface="Noto Serif CJK JP" pitchFamily="34" charset="0"/>
                <a:ea typeface="Noto Serif CJK JP" pitchFamily="34" charset="-122"/>
                <a:cs typeface="Noto Serif CJK JP" pitchFamily="34" charset="-120"/>
              </a:rPr>
              <a:t>AKM 分解の基本式</a:t>
            </a:r>
            <a:endParaRPr lang="en-US" sz="2450" dirty="0"/>
          </a:p>
        </p:txBody>
      </p:sp>
      <p:sp>
        <p:nvSpPr>
          <p:cNvPr id="8" name="Text 6"/>
          <p:cNvSpPr/>
          <p:nvPr/>
        </p:nvSpPr>
        <p:spPr>
          <a:xfrm>
            <a:off x="502920" y="694944"/>
            <a:ext cx="85953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b="1" dirty="0">
                <a:solidFill>
                  <a:srgbClr val="0EA5E9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worker FE と firm FE を同時に入れる。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502920" y="960120"/>
            <a:ext cx="11185855" cy="0"/>
          </a:xfrm>
          <a:prstGeom prst="line">
            <a:avLst/>
          </a:prstGeom>
          <a:noFill/>
          <a:ln w="12700">
            <a:solidFill>
              <a:srgbClr val="CBD5E1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41248" y="1572768"/>
            <a:ext cx="5120640" cy="1143000"/>
          </a:xfrm>
          <a:prstGeom prst="roundRect">
            <a:avLst>
              <a:gd name="adj" fmla="val 11200"/>
            </a:avLst>
          </a:prstGeom>
          <a:solidFill>
            <a:srgbClr val="FFFFFF"/>
          </a:solidFill>
          <a:ln w="12700">
            <a:solidFill>
              <a:srgbClr val="0EA5E9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78408" y="1682496"/>
            <a:ext cx="1280160" cy="237744"/>
          </a:xfrm>
          <a:prstGeom prst="roundRect">
            <a:avLst>
              <a:gd name="adj" fmla="val 38462"/>
            </a:avLst>
          </a:prstGeom>
          <a:solidFill>
            <a:srgbClr val="0EA5E9">
              <a:alpha val="12000"/>
            </a:srgbClr>
          </a:solidFill>
          <a:ln w="12700">
            <a:solidFill>
              <a:srgbClr val="0EA5E9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78408" y="1691640"/>
            <a:ext cx="12801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0EA5E9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AKM</a:t>
            </a:r>
            <a:endParaRPr lang="en-US" sz="950" dirty="0"/>
          </a:p>
        </p:txBody>
      </p:sp>
      <p:pic>
        <p:nvPicPr>
          <p:cNvPr id="1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05840" y="2051757"/>
            <a:ext cx="4791456" cy="441055"/>
          </a:xfrm>
          <a:prstGeom prst="rect">
            <a:avLst/>
          </a:prstGeom>
        </p:spPr>
      </p:pic>
      <p:sp>
        <p:nvSpPr>
          <p:cNvPr id="14" name="Shape 11"/>
          <p:cNvSpPr/>
          <p:nvPr/>
        </p:nvSpPr>
        <p:spPr>
          <a:xfrm>
            <a:off x="841248" y="2999232"/>
            <a:ext cx="5120640" cy="182880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12700">
            <a:solidFill>
              <a:srgbClr val="0F766E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15" name="Text 12"/>
          <p:cNvSpPr/>
          <p:nvPr/>
        </p:nvSpPr>
        <p:spPr>
          <a:xfrm>
            <a:off x="987552" y="3118104"/>
            <a:ext cx="48280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0F766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どう読むか</a:t>
            </a:r>
            <a:endParaRPr lang="en-US" sz="1300" dirty="0"/>
          </a:p>
        </p:txBody>
      </p:sp>
      <p:sp>
        <p:nvSpPr>
          <p:cNvPr id="16" name="Text 13"/>
          <p:cNvSpPr/>
          <p:nvPr/>
        </p:nvSpPr>
        <p:spPr>
          <a:xfrm>
            <a:off x="987552" y="3438144"/>
            <a:ext cx="4864608" cy="12984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177800" indent="-177800">
              <a:buSzPct val="100000"/>
              <a:buChar char="•"/>
            </a:pPr>
            <a:r>
              <a:rPr lang="en-US" sz="139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αᵢ: 労働者に固有の恒常成分</a:t>
            </a:r>
            <a:endParaRPr lang="en-US" sz="1390" dirty="0"/>
          </a:p>
          <a:p>
            <a:pPr marL="177800" indent="-177800">
              <a:buSzPct val="100000"/>
              <a:buChar char="•"/>
            </a:pPr>
            <a:r>
              <a:rPr lang="en-US" sz="139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ψ_j: 企業に固有の賃金プレミアム</a:t>
            </a:r>
            <a:endParaRPr lang="en-US" sz="1390" dirty="0"/>
          </a:p>
          <a:p>
            <a:pPr marL="177800" indent="-177800">
              <a:buSzPct val="100000"/>
              <a:buChar char="•"/>
            </a:pPr>
            <a:r>
              <a:rPr lang="en-US" sz="139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xᵢₜ: 観測可能な属性</a:t>
            </a:r>
            <a:endParaRPr lang="en-US" sz="1390" dirty="0"/>
          </a:p>
        </p:txBody>
      </p:sp>
      <p:sp>
        <p:nvSpPr>
          <p:cNvPr id="17" name="Shape 14"/>
          <p:cNvSpPr/>
          <p:nvPr/>
        </p:nvSpPr>
        <p:spPr>
          <a:xfrm>
            <a:off x="6236208" y="1737360"/>
            <a:ext cx="4992624" cy="13716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12700">
            <a:solidFill>
              <a:srgbClr val="EA580C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18" name="Text 15"/>
          <p:cNvSpPr/>
          <p:nvPr/>
        </p:nvSpPr>
        <p:spPr>
          <a:xfrm>
            <a:off x="6382512" y="1856232"/>
            <a:ext cx="4700016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EA580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目的</a:t>
            </a:r>
            <a:endParaRPr lang="en-US" sz="1300" dirty="0"/>
          </a:p>
        </p:txBody>
      </p:sp>
      <p:sp>
        <p:nvSpPr>
          <p:cNvPr id="19" name="Text 16"/>
          <p:cNvSpPr/>
          <p:nvPr/>
        </p:nvSpPr>
        <p:spPr>
          <a:xfrm>
            <a:off x="6382512" y="2139696"/>
            <a:ext cx="4700016" cy="87782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4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賃金格差のどれくらいが worker effect で、どれくらいが firm effect なのかを分けて見る。</a:t>
            </a:r>
            <a:endParaRPr lang="en-US" sz="1400" dirty="0"/>
          </a:p>
        </p:txBody>
      </p:sp>
      <p:sp>
        <p:nvSpPr>
          <p:cNvPr id="20" name="Shape 17"/>
          <p:cNvSpPr/>
          <p:nvPr/>
        </p:nvSpPr>
        <p:spPr>
          <a:xfrm>
            <a:off x="6236208" y="3401568"/>
            <a:ext cx="4992624" cy="1417320"/>
          </a:xfrm>
          <a:prstGeom prst="roundRect">
            <a:avLst>
              <a:gd name="adj" fmla="val 7742"/>
            </a:avLst>
          </a:prstGeom>
          <a:solidFill>
            <a:srgbClr val="FFFFFF"/>
          </a:solidFill>
          <a:ln w="12700">
            <a:solidFill>
              <a:srgbClr val="4C78A8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21" name="Text 18"/>
          <p:cNvSpPr/>
          <p:nvPr/>
        </p:nvSpPr>
        <p:spPr>
          <a:xfrm>
            <a:off x="6382512" y="3520440"/>
            <a:ext cx="4700016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4C78A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DiD 型の TWFE との違い</a:t>
            </a:r>
            <a:endParaRPr lang="en-US" sz="1300" dirty="0"/>
          </a:p>
        </p:txBody>
      </p:sp>
      <p:sp>
        <p:nvSpPr>
          <p:cNvPr id="22" name="Text 19"/>
          <p:cNvSpPr/>
          <p:nvPr/>
        </p:nvSpPr>
        <p:spPr>
          <a:xfrm>
            <a:off x="6382512" y="3803904"/>
            <a:ext cx="4700016" cy="9235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4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ここで関心があるのは β だけではなく、固定効果それ自体の分布と相関である。</a:t>
            </a:r>
            <a:endParaRPr lang="en-US" sz="14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9">
    <p:bg>
      <p:bgPr>
        <a:solidFill>
          <a:srgbClr val="FAFB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4864"/>
          </a:xfrm>
          <a:prstGeom prst="rect">
            <a:avLst/>
          </a:prstGeom>
          <a:solidFill>
            <a:srgbClr val="0EA5E9"/>
          </a:solidFill>
          <a:ln w="12700">
            <a:solidFill>
              <a:srgbClr val="0EA5E9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6464808"/>
            <a:ext cx="38404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計量経済学 I ｜ Lecture 8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9951415" y="164592"/>
            <a:ext cx="1508760" cy="256032"/>
          </a:xfrm>
          <a:prstGeom prst="roundRect">
            <a:avLst>
              <a:gd name="adj" fmla="val 35714"/>
            </a:avLst>
          </a:prstGeom>
          <a:solidFill>
            <a:srgbClr val="0EA5E9">
              <a:alpha val="12000"/>
            </a:srgbClr>
          </a:solidFill>
          <a:ln w="12700">
            <a:solidFill>
              <a:srgbClr val="0EA5E9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951415" y="173736"/>
            <a:ext cx="1508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0EA5E9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AKM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11533327" y="6455664"/>
            <a:ext cx="292608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59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310896"/>
            <a:ext cx="8229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450" b="1" dirty="0">
                <a:solidFill>
                  <a:srgbClr val="0F172A"/>
                </a:solidFill>
                <a:latin typeface="Noto Serif CJK JP" pitchFamily="34" charset="0"/>
                <a:ea typeface="Noto Serif CJK JP" pitchFamily="34" charset="-122"/>
                <a:cs typeface="Noto Serif CJK JP" pitchFamily="34" charset="-120"/>
              </a:rPr>
              <a:t>αᵢ と ψⱼ は何を表すのか</a:t>
            </a:r>
            <a:endParaRPr lang="en-US" sz="2450" dirty="0"/>
          </a:p>
        </p:txBody>
      </p:sp>
      <p:sp>
        <p:nvSpPr>
          <p:cNvPr id="8" name="Text 6"/>
          <p:cNvSpPr/>
          <p:nvPr/>
        </p:nvSpPr>
        <p:spPr>
          <a:xfrm>
            <a:off x="502920" y="694944"/>
            <a:ext cx="85953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b="1" dirty="0">
                <a:solidFill>
                  <a:srgbClr val="0EA5E9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worker effect と firm effect は、賃金の異質性を切り分けるための成分である。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502920" y="960120"/>
            <a:ext cx="11185855" cy="0"/>
          </a:xfrm>
          <a:prstGeom prst="line">
            <a:avLst/>
          </a:prstGeom>
          <a:noFill/>
          <a:ln w="12700">
            <a:solidFill>
              <a:srgbClr val="CBD5E1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41248" y="1664208"/>
            <a:ext cx="5074920" cy="3383280"/>
          </a:xfrm>
          <a:prstGeom prst="roundRect">
            <a:avLst>
              <a:gd name="adj" fmla="val 3243"/>
            </a:avLst>
          </a:prstGeom>
          <a:solidFill>
            <a:srgbClr val="FFFFFF"/>
          </a:solidFill>
          <a:ln w="12700">
            <a:solidFill>
              <a:srgbClr val="0F766E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11" name="Text 9"/>
          <p:cNvSpPr/>
          <p:nvPr/>
        </p:nvSpPr>
        <p:spPr>
          <a:xfrm>
            <a:off x="987552" y="1783080"/>
            <a:ext cx="478231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0F766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労働者固定効果 αᵢ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987552" y="2103120"/>
            <a:ext cx="4818888" cy="2852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177800" indent="-177800">
              <a:buSzPct val="100000"/>
              <a:buChar char="•"/>
            </a:pPr>
            <a:r>
              <a:rPr lang="en-US" sz="14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能力・経験・人的資本・交渉力のような、労働者に固有で比較的恒常的な成分。</a:t>
            </a:r>
            <a:endParaRPr lang="en-US" sz="1400" dirty="0"/>
          </a:p>
          <a:p>
            <a:pPr marL="177800" indent="-177800">
              <a:buSzPct val="100000"/>
              <a:buChar char="•"/>
            </a:pPr>
            <a:r>
              <a:rPr lang="en-US" sz="14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どの企業で働いても持ち込む賃金水準、と読める。</a:t>
            </a:r>
            <a:endParaRPr lang="en-US" sz="1400" dirty="0"/>
          </a:p>
        </p:txBody>
      </p:sp>
      <p:sp>
        <p:nvSpPr>
          <p:cNvPr id="13" name="Shape 11"/>
          <p:cNvSpPr/>
          <p:nvPr/>
        </p:nvSpPr>
        <p:spPr>
          <a:xfrm>
            <a:off x="6144768" y="1664208"/>
            <a:ext cx="5084064" cy="3383280"/>
          </a:xfrm>
          <a:prstGeom prst="roundRect">
            <a:avLst>
              <a:gd name="adj" fmla="val 3243"/>
            </a:avLst>
          </a:prstGeom>
          <a:solidFill>
            <a:srgbClr val="FFFFFF"/>
          </a:solidFill>
          <a:ln w="12700">
            <a:solidFill>
              <a:srgbClr val="0EA5E9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14" name="Text 12"/>
          <p:cNvSpPr/>
          <p:nvPr/>
        </p:nvSpPr>
        <p:spPr>
          <a:xfrm>
            <a:off x="6291072" y="1783080"/>
            <a:ext cx="4791456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0EA5E9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企業固定効果 ψⱼ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6291072" y="2103120"/>
            <a:ext cx="4828032" cy="2852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177800" indent="-177800">
              <a:buSzPct val="100000"/>
              <a:buChar char="•"/>
            </a:pPr>
            <a:r>
              <a:rPr lang="en-US" sz="14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賃金プレミアム・労働条件・労使慣行・利潤率の差など、企業側の恒常成分。</a:t>
            </a:r>
            <a:endParaRPr lang="en-US" sz="1400" dirty="0"/>
          </a:p>
          <a:p>
            <a:pPr marL="177800" indent="-177800">
              <a:buSzPct val="100000"/>
              <a:buChar char="•"/>
            </a:pPr>
            <a:r>
              <a:rPr lang="en-US" sz="14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同じような労働者でも、企業によって賃金が系統的に違う部分を表す。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B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4864"/>
          </a:xfrm>
          <a:prstGeom prst="rect">
            <a:avLst/>
          </a:prstGeom>
          <a:solidFill>
            <a:srgbClr val="0F766E"/>
          </a:solidFill>
          <a:ln w="12700">
            <a:solidFill>
              <a:srgbClr val="0F766E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6464808"/>
            <a:ext cx="38404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計量経済学 I ｜ Lecture 8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9951415" y="164592"/>
            <a:ext cx="1508760" cy="256032"/>
          </a:xfrm>
          <a:prstGeom prst="roundRect">
            <a:avLst>
              <a:gd name="adj" fmla="val 35714"/>
            </a:avLst>
          </a:prstGeom>
          <a:solidFill>
            <a:srgbClr val="0F766E">
              <a:alpha val="12000"/>
            </a:srgbClr>
          </a:solidFill>
          <a:ln w="12700">
            <a:solidFill>
              <a:srgbClr val="0F766E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951415" y="173736"/>
            <a:ext cx="1508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0F766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導入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11533327" y="6455664"/>
            <a:ext cx="292608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310896"/>
            <a:ext cx="8229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450" b="1" dirty="0">
                <a:solidFill>
                  <a:srgbClr val="0F172A"/>
                </a:solidFill>
                <a:latin typeface="Noto Serif CJK JP" pitchFamily="34" charset="0"/>
                <a:ea typeface="Noto Serif CJK JP" pitchFamily="34" charset="-122"/>
                <a:cs typeface="Noto Serif CJK JP" pitchFamily="34" charset="-120"/>
              </a:rPr>
              <a:t>なぜ符号が反転するのか</a:t>
            </a:r>
            <a:endParaRPr lang="en-US" sz="2450" dirty="0"/>
          </a:p>
        </p:txBody>
      </p:sp>
      <p:sp>
        <p:nvSpPr>
          <p:cNvPr id="8" name="Text 6"/>
          <p:cNvSpPr/>
          <p:nvPr/>
        </p:nvSpPr>
        <p:spPr>
          <a:xfrm>
            <a:off x="502920" y="694944"/>
            <a:ext cx="85953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b="1" dirty="0">
                <a:solidFill>
                  <a:srgbClr val="0F766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色を固定して見ると、話は逆転する。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502920" y="960120"/>
            <a:ext cx="11185855" cy="0"/>
          </a:xfrm>
          <a:prstGeom prst="line">
            <a:avLst/>
          </a:prstGeom>
          <a:noFill/>
          <a:ln w="12700">
            <a:solidFill>
              <a:srgbClr val="CBD5E1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786384" y="1417320"/>
            <a:ext cx="5486400" cy="4480560"/>
          </a:xfrm>
          <a:prstGeom prst="roundRect">
            <a:avLst>
              <a:gd name="adj" fmla="val 3265"/>
            </a:avLst>
          </a:prstGeom>
          <a:solidFill>
            <a:srgbClr val="FFFFFF"/>
          </a:solidFill>
          <a:ln w="12700">
            <a:solidFill>
              <a:srgbClr val="0F766E"/>
            </a:solidFill>
            <a:prstDash val="solid"/>
          </a:ln>
          <a:effectLst>
            <a:outerShdw sx="100000" sy="100000" kx="0" ky="0" algn="bl" rotWithShape="0" blurRad="3.975393552859745e+57" dist="1.1358267293884986e+57" dir="3.526387384320001e+68">
              <a:srgbClr val="000000">
                <a:alpha val="1.4000000000000001e+69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896112" y="1527048"/>
            <a:ext cx="1920240" cy="219456"/>
          </a:xfrm>
          <a:prstGeom prst="roundRect">
            <a:avLst>
              <a:gd name="adj" fmla="val 41667"/>
            </a:avLst>
          </a:prstGeom>
          <a:solidFill>
            <a:srgbClr val="0F766E">
              <a:alpha val="12000"/>
            </a:srgbClr>
          </a:solidFill>
          <a:ln w="12700">
            <a:solidFill>
              <a:srgbClr val="0F766E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896112" y="1536192"/>
            <a:ext cx="19202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0F766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farm-colored scatter</a:t>
            </a:r>
            <a:endParaRPr lang="en-US" sz="950" dirty="0"/>
          </a:p>
        </p:txBody>
      </p:sp>
      <p:pic>
        <p:nvPicPr>
          <p:cNvPr id="13" name="Image 0" descr="/mnt/data/lecture8_assets/within_scatter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0976" y="2008480"/>
            <a:ext cx="5157216" cy="3481121"/>
          </a:xfrm>
          <a:prstGeom prst="rect">
            <a:avLst/>
          </a:prstGeom>
        </p:spPr>
      </p:pic>
      <p:sp>
        <p:nvSpPr>
          <p:cNvPr id="14" name="Shape 11"/>
          <p:cNvSpPr/>
          <p:nvPr/>
        </p:nvSpPr>
        <p:spPr>
          <a:xfrm>
            <a:off x="6492240" y="1417320"/>
            <a:ext cx="4754880" cy="1143000"/>
          </a:xfrm>
          <a:prstGeom prst="roundRect">
            <a:avLst>
              <a:gd name="adj" fmla="val 9600"/>
            </a:avLst>
          </a:prstGeom>
          <a:solidFill>
            <a:srgbClr val="FFFFFF"/>
          </a:solidFill>
          <a:ln w="12700">
            <a:solidFill>
              <a:srgbClr val="0F766E"/>
            </a:solidFill>
            <a:prstDash val="solid"/>
          </a:ln>
          <a:effectLst>
            <a:outerShdw sx="100000" sy="100000" kx="0" ky="0" algn="bl" rotWithShape="0" blurRad="5.0487498121318765e+61" dist="1.4424999463233932e+61" dir="2.1158324305920003e+73">
              <a:srgbClr val="000000">
                <a:alpha val="1.4e+74"/>
              </a:srgbClr>
            </a:outerShdw>
          </a:effectLst>
        </p:spPr>
      </p:sp>
      <p:sp>
        <p:nvSpPr>
          <p:cNvPr id="15" name="Text 12"/>
          <p:cNvSpPr/>
          <p:nvPr/>
        </p:nvSpPr>
        <p:spPr>
          <a:xfrm>
            <a:off x="6638544" y="1536192"/>
            <a:ext cx="446227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0F766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図から読めること 1</a:t>
            </a:r>
            <a:endParaRPr lang="en-US" sz="1300" dirty="0"/>
          </a:p>
        </p:txBody>
      </p:sp>
      <p:sp>
        <p:nvSpPr>
          <p:cNvPr id="16" name="Text 13"/>
          <p:cNvSpPr/>
          <p:nvPr/>
        </p:nvSpPr>
        <p:spPr>
          <a:xfrm>
            <a:off x="6638544" y="1819656"/>
            <a:ext cx="4462272" cy="64922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同じ色をたどると、肥料投入が増えた月ほど収穫量も増えている。</a:t>
            </a:r>
            <a:endParaRPr lang="en-US" sz="1350" dirty="0"/>
          </a:p>
        </p:txBody>
      </p:sp>
      <p:sp>
        <p:nvSpPr>
          <p:cNvPr id="17" name="Shape 14"/>
          <p:cNvSpPr/>
          <p:nvPr/>
        </p:nvSpPr>
        <p:spPr>
          <a:xfrm>
            <a:off x="6492240" y="2697480"/>
            <a:ext cx="4754880" cy="1143000"/>
          </a:xfrm>
          <a:prstGeom prst="roundRect">
            <a:avLst>
              <a:gd name="adj" fmla="val 9600"/>
            </a:avLst>
          </a:prstGeom>
          <a:solidFill>
            <a:srgbClr val="FFFFFF"/>
          </a:solidFill>
          <a:ln w="12700">
            <a:solidFill>
              <a:srgbClr val="EA580C"/>
            </a:solidFill>
            <a:prstDash val="solid"/>
          </a:ln>
          <a:effectLst>
            <a:outerShdw sx="100000" sy="100000" kx="0" ky="0" algn="bl" rotWithShape="0" blurRad="6.411912261407483e+65" dist="1.8319749318307093e+65" dir="1.2694994583552002e+78">
              <a:srgbClr val="000000">
                <a:alpha val="1.4e+79"/>
              </a:srgbClr>
            </a:outerShdw>
          </a:effectLst>
        </p:spPr>
      </p:sp>
      <p:sp>
        <p:nvSpPr>
          <p:cNvPr id="18" name="Text 15"/>
          <p:cNvSpPr/>
          <p:nvPr/>
        </p:nvSpPr>
        <p:spPr>
          <a:xfrm>
            <a:off x="6638544" y="2816352"/>
            <a:ext cx="446227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EA580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図から読めること 2</a:t>
            </a:r>
            <a:endParaRPr lang="en-US" sz="1300" dirty="0"/>
          </a:p>
        </p:txBody>
      </p:sp>
      <p:sp>
        <p:nvSpPr>
          <p:cNvPr id="19" name="Text 16"/>
          <p:cNvSpPr/>
          <p:nvPr/>
        </p:nvSpPr>
        <p:spPr>
          <a:xfrm>
            <a:off x="6638544" y="3099816"/>
            <a:ext cx="4462272" cy="64922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生産性の低い農家ほど、そもそも肥料に頼っている。</a:t>
            </a:r>
            <a:endParaRPr lang="en-US" sz="1350" dirty="0"/>
          </a:p>
        </p:txBody>
      </p:sp>
      <p:sp>
        <p:nvSpPr>
          <p:cNvPr id="20" name="Shape 17"/>
          <p:cNvSpPr/>
          <p:nvPr/>
        </p:nvSpPr>
        <p:spPr>
          <a:xfrm>
            <a:off x="6492240" y="3977640"/>
            <a:ext cx="4754880" cy="1417320"/>
          </a:xfrm>
          <a:prstGeom prst="roundRect">
            <a:avLst>
              <a:gd name="adj" fmla="val 9032"/>
            </a:avLst>
          </a:prstGeom>
          <a:solidFill>
            <a:srgbClr val="FFFFFF"/>
          </a:solidFill>
          <a:ln w="12700">
            <a:solidFill>
              <a:srgbClr val="4C78A8"/>
            </a:solidFill>
            <a:prstDash val="solid"/>
          </a:ln>
        </p:spPr>
      </p:sp>
      <p:sp>
        <p:nvSpPr>
          <p:cNvPr id="21" name="Shape 18"/>
          <p:cNvSpPr/>
          <p:nvPr/>
        </p:nvSpPr>
        <p:spPr>
          <a:xfrm>
            <a:off x="6629400" y="4087368"/>
            <a:ext cx="1280160" cy="237744"/>
          </a:xfrm>
          <a:prstGeom prst="roundRect">
            <a:avLst>
              <a:gd name="adj" fmla="val 38462"/>
            </a:avLst>
          </a:prstGeom>
          <a:solidFill>
            <a:srgbClr val="4C78A8">
              <a:alpha val="12000"/>
            </a:srgbClr>
          </a:solidFill>
          <a:ln w="12700">
            <a:solidFill>
              <a:srgbClr val="4C78A8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6629400" y="4096512"/>
            <a:ext cx="12801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4C78A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問題の核</a:t>
            </a:r>
            <a:endParaRPr lang="en-US" sz="950" dirty="0"/>
          </a:p>
        </p:txBody>
      </p:sp>
      <p:pic>
        <p:nvPicPr>
          <p:cNvPr id="23" name="Image 1" descr="preencoded.pn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6832" y="4693980"/>
            <a:ext cx="4425696" cy="240672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0">
    <p:bg>
      <p:bgPr>
        <a:solidFill>
          <a:srgbClr val="FAFB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4864"/>
          </a:xfrm>
          <a:prstGeom prst="rect">
            <a:avLst/>
          </a:prstGeom>
          <a:solidFill>
            <a:srgbClr val="0EA5E9"/>
          </a:solidFill>
          <a:ln w="12700">
            <a:solidFill>
              <a:srgbClr val="0EA5E9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6464808"/>
            <a:ext cx="38404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計量経済学 I ｜ Lecture 8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9951415" y="164592"/>
            <a:ext cx="1508760" cy="256032"/>
          </a:xfrm>
          <a:prstGeom prst="roundRect">
            <a:avLst>
              <a:gd name="adj" fmla="val 35714"/>
            </a:avLst>
          </a:prstGeom>
          <a:solidFill>
            <a:srgbClr val="0EA5E9">
              <a:alpha val="12000"/>
            </a:srgbClr>
          </a:solidFill>
          <a:ln w="12700">
            <a:solidFill>
              <a:srgbClr val="0EA5E9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951415" y="173736"/>
            <a:ext cx="1508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0EA5E9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AKM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11533327" y="6455664"/>
            <a:ext cx="292608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60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310896"/>
            <a:ext cx="8229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450" b="1" dirty="0">
                <a:solidFill>
                  <a:srgbClr val="0F172A"/>
                </a:solidFill>
                <a:latin typeface="Noto Serif CJK JP" pitchFamily="34" charset="0"/>
                <a:ea typeface="Noto Serif CJK JP" pitchFamily="34" charset="-122"/>
                <a:cs typeface="Noto Serif CJK JP" pitchFamily="34" charset="-120"/>
              </a:rPr>
              <a:t>なぜ mover が重要なのか・connected set とは何か</a:t>
            </a:r>
            <a:endParaRPr lang="en-US" sz="2450" dirty="0"/>
          </a:p>
        </p:txBody>
      </p:sp>
      <p:sp>
        <p:nvSpPr>
          <p:cNvPr id="8" name="Text 6"/>
          <p:cNvSpPr/>
          <p:nvPr/>
        </p:nvSpPr>
        <p:spPr>
          <a:xfrm>
            <a:off x="502920" y="694944"/>
            <a:ext cx="85953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b="1" dirty="0">
                <a:solidFill>
                  <a:srgbClr val="0EA5E9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worker effect と firm effect を分けるには、企業間をまたぐ移動が必要である。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502920" y="960120"/>
            <a:ext cx="11185855" cy="0"/>
          </a:xfrm>
          <a:prstGeom prst="line">
            <a:avLst/>
          </a:prstGeom>
          <a:noFill/>
          <a:ln w="12700">
            <a:solidFill>
              <a:srgbClr val="CBD5E1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41248" y="1481328"/>
            <a:ext cx="5486400" cy="4434840"/>
          </a:xfrm>
          <a:prstGeom prst="roundRect">
            <a:avLst>
              <a:gd name="adj" fmla="val 3299"/>
            </a:avLst>
          </a:prstGeom>
          <a:solidFill>
            <a:srgbClr val="FFFFFF"/>
          </a:solidFill>
          <a:ln w="12700">
            <a:solidFill>
              <a:srgbClr val="0EA5E9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950976" y="1591056"/>
            <a:ext cx="1920240" cy="219456"/>
          </a:xfrm>
          <a:prstGeom prst="roundRect">
            <a:avLst>
              <a:gd name="adj" fmla="val 41667"/>
            </a:avLst>
          </a:prstGeom>
          <a:solidFill>
            <a:srgbClr val="0EA5E9">
              <a:alpha val="12000"/>
            </a:srgbClr>
          </a:solidFill>
          <a:ln w="12700">
            <a:solidFill>
              <a:srgbClr val="0EA5E9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50976" y="1600200"/>
            <a:ext cx="19202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0EA5E9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mover network</a:t>
            </a:r>
            <a:endParaRPr lang="en-US" sz="950" dirty="0"/>
          </a:p>
        </p:txBody>
      </p:sp>
      <p:pic>
        <p:nvPicPr>
          <p:cNvPr id="1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05840" y="2542474"/>
            <a:ext cx="5157216" cy="2495427"/>
          </a:xfrm>
          <a:prstGeom prst="rect">
            <a:avLst/>
          </a:prstGeom>
        </p:spPr>
      </p:pic>
      <p:sp>
        <p:nvSpPr>
          <p:cNvPr id="14" name="Shape 11"/>
          <p:cNvSpPr/>
          <p:nvPr/>
        </p:nvSpPr>
        <p:spPr>
          <a:xfrm>
            <a:off x="6583680" y="1664208"/>
            <a:ext cx="4645152" cy="1325880"/>
          </a:xfrm>
          <a:prstGeom prst="roundRect">
            <a:avLst>
              <a:gd name="adj" fmla="val 8276"/>
            </a:avLst>
          </a:prstGeom>
          <a:solidFill>
            <a:srgbClr val="FFFFFF"/>
          </a:solidFill>
          <a:ln w="12700">
            <a:solidFill>
              <a:srgbClr val="0F766E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15" name="Text 12"/>
          <p:cNvSpPr/>
          <p:nvPr/>
        </p:nvSpPr>
        <p:spPr>
          <a:xfrm>
            <a:off x="6729984" y="1783080"/>
            <a:ext cx="435254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0F766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mover が識別をつくる</a:t>
            </a:r>
            <a:endParaRPr lang="en-US" sz="1300" dirty="0"/>
          </a:p>
        </p:txBody>
      </p:sp>
      <p:sp>
        <p:nvSpPr>
          <p:cNvPr id="16" name="Text 13"/>
          <p:cNvSpPr/>
          <p:nvPr/>
        </p:nvSpPr>
        <p:spPr>
          <a:xfrm>
            <a:off x="6729984" y="2066544"/>
            <a:ext cx="4352544" cy="8321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4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同じ労働者が firm 1 から firm 2 に移ると、賃金変化から ψ₂ - ψ₁ について情報が得られる。</a:t>
            </a:r>
            <a:endParaRPr lang="en-US" sz="1400" dirty="0"/>
          </a:p>
        </p:txBody>
      </p:sp>
      <p:sp>
        <p:nvSpPr>
          <p:cNvPr id="17" name="Shape 14"/>
          <p:cNvSpPr/>
          <p:nvPr/>
        </p:nvSpPr>
        <p:spPr>
          <a:xfrm>
            <a:off x="6583680" y="3273552"/>
            <a:ext cx="4645152" cy="1600200"/>
          </a:xfrm>
          <a:prstGeom prst="roundRect">
            <a:avLst>
              <a:gd name="adj" fmla="val 6857"/>
            </a:avLst>
          </a:prstGeom>
          <a:solidFill>
            <a:srgbClr val="FFFFFF"/>
          </a:solidFill>
          <a:ln w="12700">
            <a:solidFill>
              <a:srgbClr val="EA580C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18" name="Text 15"/>
          <p:cNvSpPr/>
          <p:nvPr/>
        </p:nvSpPr>
        <p:spPr>
          <a:xfrm>
            <a:off x="6729984" y="3392424"/>
            <a:ext cx="435254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EA580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connected set</a:t>
            </a:r>
            <a:endParaRPr lang="en-US" sz="1300" dirty="0"/>
          </a:p>
        </p:txBody>
      </p:sp>
      <p:sp>
        <p:nvSpPr>
          <p:cNvPr id="19" name="Text 16"/>
          <p:cNvSpPr/>
          <p:nvPr/>
        </p:nvSpPr>
        <p:spPr>
          <a:xfrm>
            <a:off x="6729984" y="3675888"/>
            <a:ext cx="4352544" cy="110642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38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もし A・B と C・D の企業群の間で移動が一度もなければ、その二つのグループの firm effect は水準比較できない。実証では最大連結成分で推定することが多い。</a:t>
            </a:r>
            <a:endParaRPr lang="en-US" sz="138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1">
    <p:bg>
      <p:bgPr>
        <a:solidFill>
          <a:srgbClr val="FAFB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4864"/>
          </a:xfrm>
          <a:prstGeom prst="rect">
            <a:avLst/>
          </a:prstGeom>
          <a:solidFill>
            <a:srgbClr val="0EA5E9"/>
          </a:solidFill>
          <a:ln w="12700">
            <a:solidFill>
              <a:srgbClr val="0EA5E9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6464808"/>
            <a:ext cx="38404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計量経済学 I ｜ Lecture 8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9951415" y="164592"/>
            <a:ext cx="1508760" cy="256032"/>
          </a:xfrm>
          <a:prstGeom prst="roundRect">
            <a:avLst>
              <a:gd name="adj" fmla="val 35714"/>
            </a:avLst>
          </a:prstGeom>
          <a:solidFill>
            <a:srgbClr val="0EA5E9">
              <a:alpha val="12000"/>
            </a:srgbClr>
          </a:solidFill>
          <a:ln w="12700">
            <a:solidFill>
              <a:srgbClr val="0EA5E9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951415" y="173736"/>
            <a:ext cx="1508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0EA5E9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AKM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11533327" y="6455664"/>
            <a:ext cx="292608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61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310896"/>
            <a:ext cx="8229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450" b="1" dirty="0">
                <a:solidFill>
                  <a:srgbClr val="0F172A"/>
                </a:solidFill>
                <a:latin typeface="Noto Serif CJK JP" pitchFamily="34" charset="0"/>
                <a:ea typeface="Noto Serif CJK JP" pitchFamily="34" charset="-122"/>
                <a:cs typeface="Noto Serif CJK JP" pitchFamily="34" charset="-120"/>
              </a:rPr>
              <a:t>AKM で分かることと、言いすぎてはいけないこと</a:t>
            </a:r>
            <a:endParaRPr lang="en-US" sz="2450" dirty="0"/>
          </a:p>
        </p:txBody>
      </p:sp>
      <p:sp>
        <p:nvSpPr>
          <p:cNvPr id="8" name="Text 6"/>
          <p:cNvSpPr/>
          <p:nvPr/>
        </p:nvSpPr>
        <p:spPr>
          <a:xfrm>
            <a:off x="502920" y="694944"/>
            <a:ext cx="85953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b="1" dirty="0">
                <a:solidFill>
                  <a:srgbClr val="0EA5E9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統計的分解としては強力だが、そのまま純粋な因果効果ではない。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502920" y="960120"/>
            <a:ext cx="11185855" cy="0"/>
          </a:xfrm>
          <a:prstGeom prst="line">
            <a:avLst/>
          </a:prstGeom>
          <a:noFill/>
          <a:ln w="12700">
            <a:solidFill>
              <a:srgbClr val="CBD5E1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41248" y="1664208"/>
            <a:ext cx="3429000" cy="3429000"/>
          </a:xfrm>
          <a:prstGeom prst="roundRect">
            <a:avLst>
              <a:gd name="adj" fmla="val 3200"/>
            </a:avLst>
          </a:prstGeom>
          <a:solidFill>
            <a:srgbClr val="FFFFFF"/>
          </a:solidFill>
          <a:ln w="12700">
            <a:solidFill>
              <a:srgbClr val="0F766E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11" name="Text 9"/>
          <p:cNvSpPr/>
          <p:nvPr/>
        </p:nvSpPr>
        <p:spPr>
          <a:xfrm>
            <a:off x="987552" y="1783080"/>
            <a:ext cx="313639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0F766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分かること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987552" y="2103120"/>
            <a:ext cx="3172968" cy="28986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177800" indent="-177800">
              <a:buSzPct val="100000"/>
              <a:buChar char="•"/>
            </a:pPr>
            <a:r>
              <a:rPr lang="en-US" sz="138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worker effect の分散</a:t>
            </a:r>
            <a:endParaRPr lang="en-US" sz="1380" dirty="0"/>
          </a:p>
          <a:p>
            <a:pPr marL="177800" indent="-177800">
              <a:buSzPct val="100000"/>
              <a:buChar char="•"/>
            </a:pPr>
            <a:r>
              <a:rPr lang="en-US" sz="138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firm effect の分散</a:t>
            </a:r>
            <a:endParaRPr lang="en-US" sz="1380" dirty="0"/>
          </a:p>
          <a:p>
            <a:pPr marL="177800" indent="-177800">
              <a:buSzPct val="100000"/>
              <a:buChar char="•"/>
            </a:pPr>
            <a:r>
              <a:rPr lang="en-US" sz="138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worker–firm sorting の強さ</a:t>
            </a:r>
            <a:endParaRPr lang="en-US" sz="1380" dirty="0"/>
          </a:p>
        </p:txBody>
      </p:sp>
      <p:sp>
        <p:nvSpPr>
          <p:cNvPr id="13" name="Shape 11"/>
          <p:cNvSpPr/>
          <p:nvPr/>
        </p:nvSpPr>
        <p:spPr>
          <a:xfrm>
            <a:off x="4389120" y="1664208"/>
            <a:ext cx="3429000" cy="3429000"/>
          </a:xfrm>
          <a:prstGeom prst="roundRect">
            <a:avLst>
              <a:gd name="adj" fmla="val 3200"/>
            </a:avLst>
          </a:prstGeom>
          <a:solidFill>
            <a:srgbClr val="FFFFFF"/>
          </a:solidFill>
          <a:ln w="12700">
            <a:solidFill>
              <a:srgbClr val="EA580C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14" name="Text 12"/>
          <p:cNvSpPr/>
          <p:nvPr/>
        </p:nvSpPr>
        <p:spPr>
          <a:xfrm>
            <a:off x="4535424" y="1783080"/>
            <a:ext cx="313639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EA580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注意点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4535424" y="2103120"/>
            <a:ext cx="3172968" cy="28986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177800" indent="-177800">
              <a:buSzPct val="100000"/>
              <a:buChar char="•"/>
            </a:pPr>
            <a:r>
              <a:rPr lang="en-US" sz="135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firm effect をそのまま「入社したら必ず上がる賃金効果」とは読めない。</a:t>
            </a:r>
            <a:endParaRPr lang="en-US" sz="1350" dirty="0"/>
          </a:p>
          <a:p>
            <a:pPr marL="177800" indent="-177800">
              <a:buSzPct val="100000"/>
              <a:buChar char="•"/>
            </a:pPr>
            <a:r>
              <a:rPr lang="en-US" sz="135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マッチの質や選択が混ざりうる。</a:t>
            </a:r>
            <a:endParaRPr lang="en-US" sz="1350" dirty="0"/>
          </a:p>
        </p:txBody>
      </p:sp>
      <p:sp>
        <p:nvSpPr>
          <p:cNvPr id="16" name="Shape 14"/>
          <p:cNvSpPr/>
          <p:nvPr/>
        </p:nvSpPr>
        <p:spPr>
          <a:xfrm>
            <a:off x="7936992" y="1664208"/>
            <a:ext cx="3429000" cy="3429000"/>
          </a:xfrm>
          <a:prstGeom prst="roundRect">
            <a:avLst>
              <a:gd name="adj" fmla="val 3200"/>
            </a:avLst>
          </a:prstGeom>
          <a:solidFill>
            <a:srgbClr val="FFFFFF"/>
          </a:solidFill>
          <a:ln w="12700">
            <a:solidFill>
              <a:srgbClr val="0EA5E9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17" name="Text 15"/>
          <p:cNvSpPr/>
          <p:nvPr/>
        </p:nvSpPr>
        <p:spPr>
          <a:xfrm>
            <a:off x="8083296" y="1783080"/>
            <a:ext cx="313639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0EA5E9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後続研究の方向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8083296" y="2103120"/>
            <a:ext cx="3172968" cy="28986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177800" indent="-177800">
              <a:buSzPct val="100000"/>
              <a:buChar char="•"/>
            </a:pPr>
            <a:r>
              <a:rPr lang="en-US" sz="138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limited mobility bias の補正</a:t>
            </a:r>
            <a:endParaRPr lang="en-US" sz="1380" dirty="0"/>
          </a:p>
          <a:p>
            <a:pPr marL="177800" indent="-177800">
              <a:buSzPct val="100000"/>
              <a:buChar char="•"/>
            </a:pPr>
            <a:r>
              <a:rPr lang="en-US" sz="138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grouped fixed effects など低次元化</a:t>
            </a:r>
            <a:endParaRPr lang="en-US" sz="1380" dirty="0"/>
          </a:p>
          <a:p>
            <a:pPr marL="177800" indent="-177800">
              <a:buSzPct val="100000"/>
              <a:buChar char="•"/>
            </a:pPr>
            <a:r>
              <a:rPr lang="en-US" sz="138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connected set の扱いの改善</a:t>
            </a:r>
            <a:endParaRPr lang="en-US" sz="138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2">
    <p:bg>
      <p:bgPr>
        <a:solidFill>
          <a:srgbClr val="FAFB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4864"/>
          </a:xfrm>
          <a:prstGeom prst="rect">
            <a:avLst/>
          </a:prstGeom>
          <a:solidFill>
            <a:srgbClr val="0C2845"/>
          </a:solidFill>
          <a:ln w="12700">
            <a:solidFill>
              <a:srgbClr val="0C2845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6464808"/>
            <a:ext cx="38404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計量経済学 I ｜ Lecture 8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9951415" y="164592"/>
            <a:ext cx="1508760" cy="256032"/>
          </a:xfrm>
          <a:prstGeom prst="roundRect">
            <a:avLst>
              <a:gd name="adj" fmla="val 35714"/>
            </a:avLst>
          </a:prstGeom>
          <a:solidFill>
            <a:srgbClr val="0C2845">
              <a:alpha val="12000"/>
            </a:srgbClr>
          </a:solidFill>
          <a:ln w="12700">
            <a:solidFill>
              <a:srgbClr val="0C2845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951415" y="173736"/>
            <a:ext cx="1508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0C2845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まとめ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11533327" y="6455664"/>
            <a:ext cx="292608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62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310896"/>
            <a:ext cx="8229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450" b="1" dirty="0">
                <a:solidFill>
                  <a:srgbClr val="0F172A"/>
                </a:solidFill>
                <a:latin typeface="Noto Serif CJK JP" pitchFamily="34" charset="0"/>
                <a:ea typeface="Noto Serif CJK JP" pitchFamily="34" charset="-122"/>
                <a:cs typeface="Noto Serif CJK JP" pitchFamily="34" charset="-120"/>
              </a:rPr>
              <a:t>今日の講義のまとめ</a:t>
            </a:r>
            <a:endParaRPr lang="en-US" sz="2450" dirty="0"/>
          </a:p>
        </p:txBody>
      </p:sp>
      <p:sp>
        <p:nvSpPr>
          <p:cNvPr id="8" name="Text 6"/>
          <p:cNvSpPr/>
          <p:nvPr/>
        </p:nvSpPr>
        <p:spPr>
          <a:xfrm>
            <a:off x="502920" y="694944"/>
            <a:ext cx="85953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b="1" dirty="0">
                <a:solidFill>
                  <a:srgbClr val="0C2845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fixed effects は「何を差し引いているか」で整理すると一つにつながる。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502920" y="960120"/>
            <a:ext cx="11185855" cy="0"/>
          </a:xfrm>
          <a:prstGeom prst="line">
            <a:avLst/>
          </a:prstGeom>
          <a:noFill/>
          <a:ln w="12700">
            <a:solidFill>
              <a:srgbClr val="CBD5E1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41248" y="1554480"/>
            <a:ext cx="2697480" cy="3611880"/>
          </a:xfrm>
          <a:prstGeom prst="roundRect">
            <a:avLst>
              <a:gd name="adj" fmla="val 4068"/>
            </a:avLst>
          </a:prstGeom>
          <a:solidFill>
            <a:srgbClr val="FFFFFF"/>
          </a:solidFill>
          <a:ln w="12700">
            <a:solidFill>
              <a:srgbClr val="0F766E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11" name="Text 9"/>
          <p:cNvSpPr/>
          <p:nvPr/>
        </p:nvSpPr>
        <p:spPr>
          <a:xfrm>
            <a:off x="987552" y="1673352"/>
            <a:ext cx="240487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0F766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1. パネルデータ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987552" y="1956816"/>
            <a:ext cx="2404872" cy="31181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42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同じ個体を繰り返し観測することで、within 比較を作れる。</a:t>
            </a:r>
            <a:endParaRPr lang="en-US" sz="1420" dirty="0"/>
          </a:p>
        </p:txBody>
      </p:sp>
      <p:sp>
        <p:nvSpPr>
          <p:cNvPr id="13" name="Shape 11"/>
          <p:cNvSpPr/>
          <p:nvPr/>
        </p:nvSpPr>
        <p:spPr>
          <a:xfrm>
            <a:off x="3685032" y="1554480"/>
            <a:ext cx="2697480" cy="3611880"/>
          </a:xfrm>
          <a:prstGeom prst="roundRect">
            <a:avLst>
              <a:gd name="adj" fmla="val 4068"/>
            </a:avLst>
          </a:prstGeom>
          <a:solidFill>
            <a:srgbClr val="FFFFFF"/>
          </a:solidFill>
          <a:ln w="12700">
            <a:solidFill>
              <a:srgbClr val="4C78A8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14" name="Text 12"/>
          <p:cNvSpPr/>
          <p:nvPr/>
        </p:nvSpPr>
        <p:spPr>
          <a:xfrm>
            <a:off x="3831336" y="1673352"/>
            <a:ext cx="240487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4C78A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2. one-way FE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3831336" y="1956816"/>
            <a:ext cx="2404872" cy="31181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42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個体ごとの不変要因 αᵢ を差し引き、個体内変化だけで β を読む。</a:t>
            </a:r>
            <a:endParaRPr lang="en-US" sz="1420" dirty="0"/>
          </a:p>
        </p:txBody>
      </p:sp>
      <p:sp>
        <p:nvSpPr>
          <p:cNvPr id="16" name="Shape 14"/>
          <p:cNvSpPr/>
          <p:nvPr/>
        </p:nvSpPr>
        <p:spPr>
          <a:xfrm>
            <a:off x="6528816" y="1554480"/>
            <a:ext cx="2697480" cy="3611880"/>
          </a:xfrm>
          <a:prstGeom prst="roundRect">
            <a:avLst>
              <a:gd name="adj" fmla="val 4068"/>
            </a:avLst>
          </a:prstGeom>
          <a:solidFill>
            <a:srgbClr val="FFFFFF"/>
          </a:solidFill>
          <a:ln w="12700">
            <a:solidFill>
              <a:srgbClr val="EA580C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17" name="Text 15"/>
          <p:cNvSpPr/>
          <p:nvPr/>
        </p:nvSpPr>
        <p:spPr>
          <a:xfrm>
            <a:off x="6675120" y="1673352"/>
            <a:ext cx="240487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EA580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3. short panel / FD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6675120" y="1956816"/>
            <a:ext cx="2404872" cy="31181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42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T が短いと variation が乏しく、不精密・測定誤差・動学バイアスに注意が要る。</a:t>
            </a:r>
            <a:endParaRPr lang="en-US" sz="1420" dirty="0"/>
          </a:p>
        </p:txBody>
      </p:sp>
      <p:sp>
        <p:nvSpPr>
          <p:cNvPr id="19" name="Shape 17"/>
          <p:cNvSpPr/>
          <p:nvPr/>
        </p:nvSpPr>
        <p:spPr>
          <a:xfrm>
            <a:off x="9372600" y="1554480"/>
            <a:ext cx="1920240" cy="3611880"/>
          </a:xfrm>
          <a:prstGeom prst="roundRect">
            <a:avLst>
              <a:gd name="adj" fmla="val 5714"/>
            </a:avLst>
          </a:prstGeom>
          <a:solidFill>
            <a:srgbClr val="FFFFFF"/>
          </a:solidFill>
          <a:ln w="12700">
            <a:solidFill>
              <a:srgbClr val="7C3AED"/>
            </a:solidFill>
            <a:prstDash val="solid"/>
          </a:ln>
          <a:effectLst>
            <a:outerShdw sx="100000" sy="100000" kx="0" ky="0" algn="bl" rotWithShape="0" blurRad="Infinity" dist="Infinity" dir="Infinity">
              <a:srgbClr val="000000">
                <a:alpha val="Infinity"/>
              </a:srgbClr>
            </a:outerShdw>
          </a:effectLst>
        </p:spPr>
      </p:sp>
      <p:sp>
        <p:nvSpPr>
          <p:cNvPr id="20" name="Text 18"/>
          <p:cNvSpPr/>
          <p:nvPr/>
        </p:nvSpPr>
        <p:spPr>
          <a:xfrm>
            <a:off x="9518904" y="1673352"/>
            <a:ext cx="16276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7C3AED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4. TWFE / AKM</a:t>
            </a:r>
            <a:endParaRPr lang="en-US" sz="1300" dirty="0"/>
          </a:p>
        </p:txBody>
      </p:sp>
      <p:sp>
        <p:nvSpPr>
          <p:cNvPr id="21" name="Text 19"/>
          <p:cNvSpPr/>
          <p:nvPr/>
        </p:nvSpPr>
        <p:spPr>
          <a:xfrm>
            <a:off x="9518904" y="1956816"/>
            <a:ext cx="1627632" cy="31181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4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時点 FE や企業 FE を足すと、two-way FE の世界へ広がる。</a:t>
            </a:r>
            <a:endParaRPr lang="en-US" sz="1400" dirty="0"/>
          </a:p>
        </p:txBody>
      </p:sp>
      <p:sp>
        <p:nvSpPr>
          <p:cNvPr id="22" name="Shape 20"/>
          <p:cNvSpPr/>
          <p:nvPr/>
        </p:nvSpPr>
        <p:spPr>
          <a:xfrm>
            <a:off x="877824" y="5486400"/>
            <a:ext cx="10469880" cy="292608"/>
          </a:xfrm>
          <a:prstGeom prst="roundRect">
            <a:avLst>
              <a:gd name="adj" fmla="val 28125"/>
            </a:avLst>
          </a:prstGeom>
          <a:solidFill>
            <a:srgbClr val="FFFDF8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3" name="Shape 21"/>
          <p:cNvSpPr/>
          <p:nvPr/>
        </p:nvSpPr>
        <p:spPr>
          <a:xfrm>
            <a:off x="877824" y="5486400"/>
            <a:ext cx="128016" cy="292608"/>
          </a:xfrm>
          <a:prstGeom prst="rect">
            <a:avLst/>
          </a:prstGeom>
          <a:solidFill>
            <a:srgbClr val="0C2845"/>
          </a:solidFill>
          <a:ln w="12700">
            <a:solidFill>
              <a:srgbClr val="0C2845">
                <a:alpha val="0"/>
              </a:srgbClr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1097280" y="5500116"/>
            <a:ext cx="10177272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1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比較の軸を between から within へ切り替える。そのうえで、何が消え、何がまだ残るかを毎回言葉で確認する。</a:t>
            </a:r>
            <a:endParaRPr lang="en-US" sz="131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B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4864"/>
          </a:xfrm>
          <a:prstGeom prst="rect">
            <a:avLst/>
          </a:prstGeom>
          <a:solidFill>
            <a:srgbClr val="0F766E"/>
          </a:solidFill>
          <a:ln w="12700">
            <a:solidFill>
              <a:srgbClr val="0F766E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6464808"/>
            <a:ext cx="38404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計量経済学 I ｜ Lecture 8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9951415" y="164592"/>
            <a:ext cx="1508760" cy="256032"/>
          </a:xfrm>
          <a:prstGeom prst="roundRect">
            <a:avLst>
              <a:gd name="adj" fmla="val 35714"/>
            </a:avLst>
          </a:prstGeom>
          <a:solidFill>
            <a:srgbClr val="0F766E">
              <a:alpha val="12000"/>
            </a:srgbClr>
          </a:solidFill>
          <a:ln w="12700">
            <a:solidFill>
              <a:srgbClr val="0F766E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951415" y="173736"/>
            <a:ext cx="1508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0F766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導入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11533327" y="6455664"/>
            <a:ext cx="292608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310896"/>
            <a:ext cx="8229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450" b="1" dirty="0">
                <a:solidFill>
                  <a:srgbClr val="0F172A"/>
                </a:solidFill>
                <a:latin typeface="Noto Serif CJK JP" pitchFamily="34" charset="0"/>
                <a:ea typeface="Noto Serif CJK JP" pitchFamily="34" charset="-122"/>
                <a:cs typeface="Noto Serif CJK JP" pitchFamily="34" charset="-120"/>
              </a:rPr>
              <a:t>まず前提：パネルデータとは何か</a:t>
            </a:r>
            <a:endParaRPr lang="en-US" sz="2450" dirty="0"/>
          </a:p>
        </p:txBody>
      </p:sp>
      <p:sp>
        <p:nvSpPr>
          <p:cNvPr id="8" name="Text 6"/>
          <p:cNvSpPr/>
          <p:nvPr/>
        </p:nvSpPr>
        <p:spPr>
          <a:xfrm>
            <a:off x="502920" y="694944"/>
            <a:ext cx="85953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b="1" dirty="0">
                <a:solidFill>
                  <a:srgbClr val="0F766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fixed effects を可能にするのは、同じ個体を繰り返し観測していることだ。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502920" y="960120"/>
            <a:ext cx="11185855" cy="0"/>
          </a:xfrm>
          <a:prstGeom prst="line">
            <a:avLst/>
          </a:prstGeom>
          <a:noFill/>
          <a:ln w="12700">
            <a:solidFill>
              <a:srgbClr val="CBD5E1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04672" y="1444752"/>
            <a:ext cx="3703320" cy="3291840"/>
          </a:xfrm>
          <a:prstGeom prst="roundRect">
            <a:avLst>
              <a:gd name="adj" fmla="val 3333"/>
            </a:avLst>
          </a:prstGeom>
          <a:solidFill>
            <a:srgbClr val="FFFFFF"/>
          </a:solidFill>
          <a:ln w="12700">
            <a:solidFill>
              <a:srgbClr val="0F766E"/>
            </a:solidFill>
            <a:prstDash val="solid"/>
          </a:ln>
          <a:effectLst>
            <a:outerShdw sx="100000" sy="100000" kx="0" ky="0" algn="bl" rotWithShape="0" blurRad="8.143128571987503e+69" dist="2.326608163425001e+69" dir="7.616996750131201e+82">
              <a:srgbClr val="000000">
                <a:alpha val="1.4000000000000001e+84"/>
              </a:srgbClr>
            </a:outerShdw>
          </a:effectLst>
        </p:spPr>
      </p:sp>
      <p:sp>
        <p:nvSpPr>
          <p:cNvPr id="11" name="Text 9"/>
          <p:cNvSpPr/>
          <p:nvPr/>
        </p:nvSpPr>
        <p:spPr>
          <a:xfrm>
            <a:off x="950976" y="1563624"/>
            <a:ext cx="341071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0F766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この講義のデータ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950976" y="1883664"/>
            <a:ext cx="3447288" cy="276148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177800" indent="-177800">
              <a:buSzPct val="100000"/>
              <a:buChar char="•"/>
            </a:pPr>
            <a:r>
              <a:rPr lang="en-US" sz="14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100 軒の農家を 10 か月追跡する。</a:t>
            </a:r>
            <a:endParaRPr lang="en-US" sz="1400" dirty="0"/>
          </a:p>
          <a:p>
            <a:pPr marL="177800" indent="-177800">
              <a:buSzPct val="100000"/>
              <a:buChar char="•"/>
            </a:pPr>
            <a:r>
              <a:rPr lang="en-US" sz="14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各 (i,t) について、肥料投入量 xᵢₜ と収穫量 yᵢₜ を観測する。</a:t>
            </a:r>
            <a:endParaRPr lang="en-US" sz="1400" dirty="0"/>
          </a:p>
          <a:p>
            <a:pPr marL="177800" indent="-177800">
              <a:buSzPct val="100000"/>
              <a:buChar char="•"/>
            </a:pPr>
            <a:r>
              <a:rPr lang="en-US" sz="14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i は「誰か」、t は「いつか」を表す添字である。</a:t>
            </a:r>
            <a:endParaRPr lang="en-US" sz="1400" dirty="0"/>
          </a:p>
        </p:txBody>
      </p:sp>
      <p:sp>
        <p:nvSpPr>
          <p:cNvPr id="13" name="Shape 11"/>
          <p:cNvSpPr/>
          <p:nvPr/>
        </p:nvSpPr>
        <p:spPr>
          <a:xfrm>
            <a:off x="4736592" y="1508760"/>
            <a:ext cx="2743200" cy="1051560"/>
          </a:xfrm>
          <a:prstGeom prst="roundRect">
            <a:avLst>
              <a:gd name="adj" fmla="val 12174"/>
            </a:avLst>
          </a:prstGeom>
          <a:solidFill>
            <a:srgbClr val="FFFFFF"/>
          </a:solidFill>
          <a:ln w="12700">
            <a:solidFill>
              <a:srgbClr val="4C78A8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4873752" y="1618488"/>
            <a:ext cx="1280160" cy="237744"/>
          </a:xfrm>
          <a:prstGeom prst="roundRect">
            <a:avLst>
              <a:gd name="adj" fmla="val 38462"/>
            </a:avLst>
          </a:prstGeom>
          <a:solidFill>
            <a:srgbClr val="4C78A8">
              <a:alpha val="12000"/>
            </a:srgbClr>
          </a:solidFill>
          <a:ln w="12700">
            <a:solidFill>
              <a:srgbClr val="4C78A8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4873752" y="1627632"/>
            <a:ext cx="12801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4C78A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観測単位</a:t>
            </a:r>
            <a:endParaRPr lang="en-US" sz="950" dirty="0"/>
          </a:p>
        </p:txBody>
      </p:sp>
      <p:pic>
        <p:nvPicPr>
          <p:cNvPr id="16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298226" y="1929384"/>
            <a:ext cx="1619932" cy="466344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736592" y="2743200"/>
            <a:ext cx="2743200" cy="1965960"/>
          </a:xfrm>
          <a:prstGeom prst="roundRect">
            <a:avLst>
              <a:gd name="adj" fmla="val 5581"/>
            </a:avLst>
          </a:prstGeom>
          <a:solidFill>
            <a:srgbClr val="FFFFFF"/>
          </a:solidFill>
          <a:ln w="12700">
            <a:solidFill>
              <a:srgbClr val="4C78A8"/>
            </a:solidFill>
            <a:prstDash val="solid"/>
          </a:ln>
          <a:effectLst>
            <a:outerShdw sx="100000" sy="100000" kx="0" ky="0" algn="bl" rotWithShape="0" blurRad="1.0341773286424129e+74" dist="2.9547923675497515e+73" dir="4.57019805007872e+87">
              <a:srgbClr val="000000">
                <a:alpha val="1.4000000000000002e+89"/>
              </a:srgbClr>
            </a:outerShdw>
          </a:effectLst>
        </p:spPr>
      </p:sp>
      <p:sp>
        <p:nvSpPr>
          <p:cNvPr id="18" name="Text 15"/>
          <p:cNvSpPr/>
          <p:nvPr/>
        </p:nvSpPr>
        <p:spPr>
          <a:xfrm>
            <a:off x="4882896" y="2862072"/>
            <a:ext cx="245059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4C78A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なぜ重要か</a:t>
            </a:r>
            <a:endParaRPr lang="en-US" sz="1300" dirty="0"/>
          </a:p>
        </p:txBody>
      </p:sp>
      <p:sp>
        <p:nvSpPr>
          <p:cNvPr id="19" name="Text 16"/>
          <p:cNvSpPr/>
          <p:nvPr/>
        </p:nvSpPr>
        <p:spPr>
          <a:xfrm>
            <a:off x="4882896" y="3145536"/>
            <a:ext cx="2450592" cy="147218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32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同じ農家の「いつもの水準」からのズレを作れるからである。各農家を一回しか観測しないと、within 比較はそもそもできない。</a:t>
            </a:r>
            <a:endParaRPr lang="en-US" sz="1320" dirty="0"/>
          </a:p>
        </p:txBody>
      </p:sp>
      <p:sp>
        <p:nvSpPr>
          <p:cNvPr id="20" name="Shape 17"/>
          <p:cNvSpPr/>
          <p:nvPr/>
        </p:nvSpPr>
        <p:spPr>
          <a:xfrm>
            <a:off x="7726680" y="1444752"/>
            <a:ext cx="3493008" cy="3291840"/>
          </a:xfrm>
          <a:prstGeom prst="roundRect">
            <a:avLst>
              <a:gd name="adj" fmla="val 3333"/>
            </a:avLst>
          </a:prstGeom>
          <a:solidFill>
            <a:srgbClr val="FFFFFF"/>
          </a:solidFill>
          <a:ln w="12700">
            <a:solidFill>
              <a:srgbClr val="7C3AED"/>
            </a:solidFill>
            <a:prstDash val="solid"/>
          </a:ln>
          <a:effectLst>
            <a:outerShdw sx="100000" sy="100000" kx="0" ky="0" algn="bl" rotWithShape="0" blurRad="1.3134052073758645e+78" dist="3.7525863067881844e+77" dir="2.742118830047232e+92">
              <a:srgbClr val="000000">
                <a:alpha val="1.4000000000000002e+94"/>
              </a:srgbClr>
            </a:outerShdw>
          </a:effectLst>
        </p:spPr>
      </p:sp>
      <p:sp>
        <p:nvSpPr>
          <p:cNvPr id="21" name="Text 18"/>
          <p:cNvSpPr/>
          <p:nvPr/>
        </p:nvSpPr>
        <p:spPr>
          <a:xfrm>
            <a:off x="7872984" y="1563624"/>
            <a:ext cx="3200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7C3AED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fixed effects が要求するもの</a:t>
            </a:r>
            <a:endParaRPr lang="en-US" sz="1300" dirty="0"/>
          </a:p>
        </p:txBody>
      </p:sp>
      <p:sp>
        <p:nvSpPr>
          <p:cNvPr id="22" name="Text 19"/>
          <p:cNvSpPr/>
          <p:nvPr/>
        </p:nvSpPr>
        <p:spPr>
          <a:xfrm>
            <a:off x="7872984" y="1883664"/>
            <a:ext cx="3236976" cy="276148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177800" indent="-177800">
              <a:buSzPct val="100000"/>
              <a:buChar char="•"/>
            </a:pPr>
            <a:r>
              <a:rPr lang="en-US" sz="135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個体ごとの固定的な違いはあってよい。</a:t>
            </a:r>
            <a:endParaRPr lang="en-US" sz="1350" dirty="0"/>
          </a:p>
          <a:p>
            <a:pPr marL="177800" indent="-177800">
              <a:buSzPct val="100000"/>
              <a:buChar char="•"/>
            </a:pPr>
            <a:r>
              <a:rPr lang="en-US" sz="135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その違いを差し引くために、同じ個体を複数期観測する。</a:t>
            </a:r>
            <a:endParaRPr lang="en-US" sz="1350" dirty="0"/>
          </a:p>
          <a:p>
            <a:pPr marL="177800" indent="-177800">
              <a:buSzPct val="100000"/>
              <a:buChar char="•"/>
            </a:pPr>
            <a:r>
              <a:rPr lang="en-US" sz="135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比較の軸は between ではなく within になる。</a:t>
            </a:r>
            <a:endParaRPr lang="en-US" sz="13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B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4864"/>
          </a:xfrm>
          <a:prstGeom prst="rect">
            <a:avLst/>
          </a:prstGeom>
          <a:solidFill>
            <a:srgbClr val="0F766E"/>
          </a:solidFill>
          <a:ln w="12700">
            <a:solidFill>
              <a:srgbClr val="0F766E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6464808"/>
            <a:ext cx="38404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計量経済学 I ｜ Lecture 8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9951415" y="164592"/>
            <a:ext cx="1508760" cy="256032"/>
          </a:xfrm>
          <a:prstGeom prst="roundRect">
            <a:avLst>
              <a:gd name="adj" fmla="val 35714"/>
            </a:avLst>
          </a:prstGeom>
          <a:solidFill>
            <a:srgbClr val="0F766E">
              <a:alpha val="12000"/>
            </a:srgbClr>
          </a:solidFill>
          <a:ln w="12700">
            <a:solidFill>
              <a:srgbClr val="0F766E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951415" y="173736"/>
            <a:ext cx="1508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0F766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導入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11533327" y="6455664"/>
            <a:ext cx="292608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310896"/>
            <a:ext cx="8229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450" b="1" dirty="0">
                <a:solidFill>
                  <a:srgbClr val="0F172A"/>
                </a:solidFill>
                <a:latin typeface="Noto Serif CJK JP" pitchFamily="34" charset="0"/>
                <a:ea typeface="Noto Serif CJK JP" pitchFamily="34" charset="-122"/>
                <a:cs typeface="Noto Serif CJK JP" pitchFamily="34" charset="-120"/>
              </a:rPr>
              <a:t>クロスセクション・時系列・パネル</a:t>
            </a:r>
            <a:endParaRPr lang="en-US" sz="2450" dirty="0"/>
          </a:p>
        </p:txBody>
      </p:sp>
      <p:sp>
        <p:nvSpPr>
          <p:cNvPr id="8" name="Text 6"/>
          <p:cNvSpPr/>
          <p:nvPr/>
        </p:nvSpPr>
        <p:spPr>
          <a:xfrm>
            <a:off x="502920" y="694944"/>
            <a:ext cx="85953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b="1" dirty="0">
                <a:solidFill>
                  <a:srgbClr val="0F766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データ構造が違うと、できる比較も違う。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502920" y="960120"/>
            <a:ext cx="11185855" cy="0"/>
          </a:xfrm>
          <a:prstGeom prst="line">
            <a:avLst/>
          </a:prstGeom>
          <a:noFill/>
          <a:ln w="12700">
            <a:solidFill>
              <a:srgbClr val="CBD5E1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41248" y="1481328"/>
            <a:ext cx="3429000" cy="3703320"/>
          </a:xfrm>
          <a:prstGeom prst="roundRect">
            <a:avLst>
              <a:gd name="adj" fmla="val 3200"/>
            </a:avLst>
          </a:prstGeom>
          <a:solidFill>
            <a:srgbClr val="FFFFFF"/>
          </a:solidFill>
          <a:ln w="12700">
            <a:solidFill>
              <a:srgbClr val="0F766E"/>
            </a:solidFill>
            <a:prstDash val="solid"/>
          </a:ln>
          <a:effectLst>
            <a:outerShdw sx="100000" sy="100000" kx="0" ky="0" algn="bl" rotWithShape="0" blurRad="1.668024613367348e+82" dist="4.765784609620994e+81" dir="1.6452712980283393e+97">
              <a:srgbClr val="000000">
                <a:alpha val="1.4000000000000001e+99"/>
              </a:srgbClr>
            </a:outerShdw>
          </a:effectLst>
        </p:spPr>
      </p:sp>
      <p:sp>
        <p:nvSpPr>
          <p:cNvPr id="11" name="Text 9"/>
          <p:cNvSpPr/>
          <p:nvPr/>
        </p:nvSpPr>
        <p:spPr>
          <a:xfrm>
            <a:off x="987552" y="1600200"/>
            <a:ext cx="313639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0F766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クロスセクション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987552" y="1920240"/>
            <a:ext cx="3172968" cy="31729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177800" indent="-177800">
              <a:buSzPct val="100000"/>
              <a:buChar char="•"/>
            </a:pPr>
            <a:r>
              <a:rPr lang="en-US" sz="133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一時点だけで多くの個体を観測する。</a:t>
            </a:r>
            <a:endParaRPr lang="en-US" sz="1330" dirty="0"/>
          </a:p>
          <a:p>
            <a:pPr marL="177800" indent="-177800">
              <a:buSzPct val="100000"/>
              <a:buChar char="•"/>
            </a:pPr>
            <a:r>
              <a:rPr lang="en-US" sz="133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比較できるのは個体どうしの差である。</a:t>
            </a:r>
            <a:endParaRPr lang="en-US" sz="1330" dirty="0"/>
          </a:p>
          <a:p>
            <a:pPr marL="177800" indent="-177800">
              <a:buSzPct val="100000"/>
              <a:buChar char="•"/>
            </a:pPr>
            <a:r>
              <a:rPr lang="en-US" sz="133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同じ個体が時間とともにどう変わったかは見えない。</a:t>
            </a:r>
            <a:endParaRPr lang="en-US" sz="1330" dirty="0"/>
          </a:p>
        </p:txBody>
      </p:sp>
      <p:sp>
        <p:nvSpPr>
          <p:cNvPr id="13" name="Shape 11"/>
          <p:cNvSpPr/>
          <p:nvPr/>
        </p:nvSpPr>
        <p:spPr>
          <a:xfrm>
            <a:off x="4389120" y="1481328"/>
            <a:ext cx="3429000" cy="3703320"/>
          </a:xfrm>
          <a:prstGeom prst="roundRect">
            <a:avLst>
              <a:gd name="adj" fmla="val 3200"/>
            </a:avLst>
          </a:prstGeom>
          <a:solidFill>
            <a:srgbClr val="FFFFFF"/>
          </a:solidFill>
          <a:ln w="12700">
            <a:solidFill>
              <a:srgbClr val="4C78A8"/>
            </a:solidFill>
            <a:prstDash val="solid"/>
          </a:ln>
          <a:effectLst>
            <a:outerShdw sx="100000" sy="100000" kx="0" ky="0" algn="bl" rotWithShape="0" blurRad="2.118391258976532e+86" dist="6.052546454218663e+85" dir="9.871627788170037e+101">
              <a:srgbClr val="000000">
                <a:alpha val="1.4000000000000002e+104"/>
              </a:srgbClr>
            </a:outerShdw>
          </a:effectLst>
        </p:spPr>
      </p:sp>
      <p:sp>
        <p:nvSpPr>
          <p:cNvPr id="14" name="Text 12"/>
          <p:cNvSpPr/>
          <p:nvPr/>
        </p:nvSpPr>
        <p:spPr>
          <a:xfrm>
            <a:off x="4535424" y="1600200"/>
            <a:ext cx="313639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4C78A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時系列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4535424" y="1920240"/>
            <a:ext cx="3172968" cy="31729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177800" indent="-177800">
              <a:buSzPct val="100000"/>
              <a:buChar char="•"/>
            </a:pPr>
            <a:r>
              <a:rPr lang="en-US" sz="133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一つの対象を長く追う。</a:t>
            </a:r>
            <a:endParaRPr lang="en-US" sz="1330" dirty="0"/>
          </a:p>
          <a:p>
            <a:pPr marL="177800" indent="-177800">
              <a:buSzPct val="100000"/>
              <a:buChar char="•"/>
            </a:pPr>
            <a:r>
              <a:rPr lang="en-US" sz="133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時間変化は見えるが、個体間比較はできない。</a:t>
            </a:r>
            <a:endParaRPr lang="en-US" sz="1330" dirty="0"/>
          </a:p>
          <a:p>
            <a:pPr marL="177800" indent="-177800">
              <a:buSzPct val="100000"/>
              <a:buChar char="•"/>
            </a:pPr>
            <a:r>
              <a:rPr lang="en-US" sz="133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日本全体の米生産量の月次系列、のようなデータ。</a:t>
            </a:r>
            <a:endParaRPr lang="en-US" sz="1330" dirty="0"/>
          </a:p>
        </p:txBody>
      </p:sp>
      <p:sp>
        <p:nvSpPr>
          <p:cNvPr id="16" name="Shape 14"/>
          <p:cNvSpPr/>
          <p:nvPr/>
        </p:nvSpPr>
        <p:spPr>
          <a:xfrm>
            <a:off x="7936992" y="1481328"/>
            <a:ext cx="3429000" cy="3703320"/>
          </a:xfrm>
          <a:prstGeom prst="roundRect">
            <a:avLst>
              <a:gd name="adj" fmla="val 3200"/>
            </a:avLst>
          </a:prstGeom>
          <a:solidFill>
            <a:srgbClr val="FFFFFF"/>
          </a:solidFill>
          <a:ln w="12700">
            <a:solidFill>
              <a:srgbClr val="7C3AED"/>
            </a:solidFill>
            <a:prstDash val="solid"/>
          </a:ln>
          <a:effectLst>
            <a:outerShdw sx="100000" sy="100000" kx="0" ky="0" algn="bl" rotWithShape="0" blurRad="2.6903568989001956e+90" dist="7.686733996857701e+89" dir="5.9229766729020215e+106">
              <a:srgbClr val="000000">
                <a:alpha val="1.4e+109"/>
              </a:srgbClr>
            </a:outerShdw>
          </a:effectLst>
        </p:spPr>
      </p:sp>
      <p:sp>
        <p:nvSpPr>
          <p:cNvPr id="17" name="Text 15"/>
          <p:cNvSpPr/>
          <p:nvPr/>
        </p:nvSpPr>
        <p:spPr>
          <a:xfrm>
            <a:off x="8083296" y="1600200"/>
            <a:ext cx="313639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7C3AED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パネル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8083296" y="1920240"/>
            <a:ext cx="3172968" cy="31729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177800" indent="-177800">
              <a:buSzPct val="100000"/>
              <a:buChar char="•"/>
            </a:pPr>
            <a:r>
              <a:rPr lang="en-US" sz="133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複数の個体を複数時点で観測する。</a:t>
            </a:r>
            <a:endParaRPr lang="en-US" sz="1330" dirty="0"/>
          </a:p>
          <a:p>
            <a:pPr marL="177800" indent="-177800">
              <a:buSzPct val="100000"/>
              <a:buChar char="•"/>
            </a:pPr>
            <a:r>
              <a:rPr lang="en-US" sz="133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個体差も時間変化も両方見える。</a:t>
            </a:r>
            <a:endParaRPr lang="en-US" sz="1330" dirty="0"/>
          </a:p>
          <a:p>
            <a:pPr marL="177800" indent="-177800">
              <a:buSzPct val="100000"/>
              <a:buChar char="•"/>
            </a:pPr>
            <a:r>
              <a:rPr lang="en-US" sz="133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fixed effects はこの構造を使って within 比較を作る。</a:t>
            </a:r>
            <a:endParaRPr lang="en-US" sz="133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B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4864"/>
          </a:xfrm>
          <a:prstGeom prst="rect">
            <a:avLst/>
          </a:prstGeom>
          <a:solidFill>
            <a:srgbClr val="0F766E"/>
          </a:solidFill>
          <a:ln w="12700">
            <a:solidFill>
              <a:srgbClr val="0F766E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6464808"/>
            <a:ext cx="384048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計量経済学 I ｜ Lecture 8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9951415" y="164592"/>
            <a:ext cx="1508760" cy="256032"/>
          </a:xfrm>
          <a:prstGeom prst="roundRect">
            <a:avLst>
              <a:gd name="adj" fmla="val 35714"/>
            </a:avLst>
          </a:prstGeom>
          <a:solidFill>
            <a:srgbClr val="0F766E">
              <a:alpha val="12000"/>
            </a:srgbClr>
          </a:solidFill>
          <a:ln w="12700">
            <a:solidFill>
              <a:srgbClr val="0F766E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951415" y="173736"/>
            <a:ext cx="1508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0F766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導入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11533327" y="6455664"/>
            <a:ext cx="292608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310896"/>
            <a:ext cx="8229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450" b="1" dirty="0">
                <a:solidFill>
                  <a:srgbClr val="0F172A"/>
                </a:solidFill>
                <a:latin typeface="Noto Serif CJK JP" pitchFamily="34" charset="0"/>
                <a:ea typeface="Noto Serif CJK JP" pitchFamily="34" charset="-122"/>
                <a:cs typeface="Noto Serif CJK JP" pitchFamily="34" charset="-120"/>
              </a:rPr>
              <a:t>パネルデータの利点は「同じ農家の中の変化」を追えること</a:t>
            </a:r>
            <a:endParaRPr lang="en-US" sz="2450" dirty="0"/>
          </a:p>
        </p:txBody>
      </p:sp>
      <p:sp>
        <p:nvSpPr>
          <p:cNvPr id="8" name="Text 6"/>
          <p:cNvSpPr/>
          <p:nvPr/>
        </p:nvSpPr>
        <p:spPr>
          <a:xfrm>
            <a:off x="502920" y="694944"/>
            <a:ext cx="85953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b="1" dirty="0">
                <a:solidFill>
                  <a:srgbClr val="0F766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知りたい問いを within の言葉で書き直す。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502920" y="960120"/>
            <a:ext cx="11185855" cy="0"/>
          </a:xfrm>
          <a:prstGeom prst="line">
            <a:avLst/>
          </a:prstGeom>
          <a:noFill/>
          <a:ln w="12700">
            <a:solidFill>
              <a:srgbClr val="CBD5E1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04672" y="1481328"/>
            <a:ext cx="5212080" cy="182880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12700">
            <a:solidFill>
              <a:srgbClr val="EA580C"/>
            </a:solidFill>
            <a:prstDash val="solid"/>
          </a:ln>
          <a:effectLst>
            <a:outerShdw sx="100000" sy="100000" kx="0" ky="0" algn="bl" rotWithShape="0" blurRad="3.416753261603248e+94" dist="9.76215217600928e+93" dir="3.553786003741213e+111">
              <a:srgbClr val="000000">
                <a:alpha val="1.4e+114"/>
              </a:srgbClr>
            </a:outerShdw>
          </a:effectLst>
        </p:spPr>
      </p:sp>
      <p:sp>
        <p:nvSpPr>
          <p:cNvPr id="11" name="Text 9"/>
          <p:cNvSpPr/>
          <p:nvPr/>
        </p:nvSpPr>
        <p:spPr>
          <a:xfrm>
            <a:off x="950976" y="1600200"/>
            <a:ext cx="491947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EA580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between で考えると危ない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950976" y="1883664"/>
            <a:ext cx="4919472" cy="133502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4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「肥料を多く使う農家ほど収穫量が低い」は、農家間の違いと因果効果が混ざった比較である。</a:t>
            </a:r>
            <a:endParaRPr lang="en-US" sz="1400" dirty="0"/>
          </a:p>
        </p:txBody>
      </p:sp>
      <p:sp>
        <p:nvSpPr>
          <p:cNvPr id="13" name="Shape 11"/>
          <p:cNvSpPr/>
          <p:nvPr/>
        </p:nvSpPr>
        <p:spPr>
          <a:xfrm>
            <a:off x="804672" y="3584448"/>
            <a:ext cx="5212080" cy="1508760"/>
          </a:xfrm>
          <a:prstGeom prst="roundRect">
            <a:avLst>
              <a:gd name="adj" fmla="val 7273"/>
            </a:avLst>
          </a:prstGeom>
          <a:solidFill>
            <a:srgbClr val="FFFFFF"/>
          </a:solidFill>
          <a:ln w="12700">
            <a:solidFill>
              <a:srgbClr val="0F766E"/>
            </a:solidFill>
            <a:prstDash val="solid"/>
          </a:ln>
          <a:effectLst>
            <a:outerShdw sx="100000" sy="100000" kx="0" ky="0" algn="bl" rotWithShape="0" blurRad="4.3392766422361255e+98" dist="1.2397933263531787e+98" dir="2.1322716022447277e+116">
              <a:srgbClr val="000000">
                <a:alpha val="1.4e+119"/>
              </a:srgbClr>
            </a:outerShdw>
          </a:effectLst>
        </p:spPr>
      </p:sp>
      <p:sp>
        <p:nvSpPr>
          <p:cNvPr id="14" name="Text 12"/>
          <p:cNvSpPr/>
          <p:nvPr/>
        </p:nvSpPr>
        <p:spPr>
          <a:xfrm>
            <a:off x="950976" y="3703320"/>
            <a:ext cx="491947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0F766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within で問いを立てる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950976" y="3986784"/>
            <a:ext cx="4919472" cy="101498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50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ある農家が普段より多く肥料を投入した月に、普段より収穫量も増えるか。</a:t>
            </a:r>
            <a:endParaRPr lang="en-US" sz="1500" dirty="0"/>
          </a:p>
        </p:txBody>
      </p:sp>
      <p:sp>
        <p:nvSpPr>
          <p:cNvPr id="16" name="Shape 14"/>
          <p:cNvSpPr/>
          <p:nvPr/>
        </p:nvSpPr>
        <p:spPr>
          <a:xfrm>
            <a:off x="6291072" y="1481328"/>
            <a:ext cx="4937760" cy="3611880"/>
          </a:xfrm>
          <a:prstGeom prst="roundRect">
            <a:avLst>
              <a:gd name="adj" fmla="val 3038"/>
            </a:avLst>
          </a:prstGeom>
          <a:solidFill>
            <a:srgbClr val="FFFFFF"/>
          </a:solidFill>
          <a:ln w="12700">
            <a:solidFill>
              <a:srgbClr val="4C78A8"/>
            </a:solidFill>
            <a:prstDash val="solid"/>
          </a:ln>
          <a:effectLst>
            <a:outerShdw sx="100000" sy="100000" kx="0" ky="0" algn="bl" rotWithShape="0" blurRad="5.510881335639879e+102" dist="1.574537524468537e+102" dir="1.2793629613468366e+121">
              <a:srgbClr val="000000">
                <a:alpha val="1.4e+124"/>
              </a:srgbClr>
            </a:outerShdw>
          </a:effectLst>
        </p:spPr>
      </p:sp>
      <p:sp>
        <p:nvSpPr>
          <p:cNvPr id="17" name="Text 15"/>
          <p:cNvSpPr/>
          <p:nvPr/>
        </p:nvSpPr>
        <p:spPr>
          <a:xfrm>
            <a:off x="6437376" y="1600200"/>
            <a:ext cx="464515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4C78A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ここで比較対象が変わる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6437376" y="1920240"/>
            <a:ext cx="4681728" cy="30815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177800" indent="-177800">
              <a:buSzPct val="100000"/>
              <a:buChar char="•"/>
            </a:pPr>
            <a:r>
              <a:rPr lang="en-US" sz="138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pooled OLS が主に使うのは個体どうしの差。</a:t>
            </a:r>
            <a:endParaRPr lang="en-US" sz="1380" dirty="0"/>
          </a:p>
          <a:p>
            <a:pPr marL="177800" indent="-177800">
              <a:buSzPct val="100000"/>
              <a:buChar char="•"/>
            </a:pPr>
            <a:r>
              <a:rPr lang="en-US" sz="138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fixed effects が使うのは同じ個体の平均との差。</a:t>
            </a:r>
            <a:endParaRPr lang="en-US" sz="1380" dirty="0"/>
          </a:p>
          <a:p>
            <a:pPr marL="177800" indent="-177800">
              <a:buSzPct val="100000"/>
              <a:buChar char="•"/>
            </a:pPr>
            <a:r>
              <a:rPr lang="en-US" sz="1380" dirty="0">
                <a:solidFill>
                  <a:srgbClr val="0F172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この切替が、符号の反転を説明する。</a:t>
            </a:r>
            <a:endParaRPr lang="en-US" sz="138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Noto Serif CJK JP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Noto Sans CJK JP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62</Slides>
  <Notes>62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</vt:vector>
  </TitlesOfParts>
  <Company>OpenAI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8：固定効果モデル</dc:title>
  <dc:subject>Lecture 8: Fixed effects models</dc:subject>
  <dc:creator>OpenAI</dc:creator>
  <cp:lastModifiedBy>OpenAI</cp:lastModifiedBy>
  <cp:revision>1</cp:revision>
  <dcterms:created xsi:type="dcterms:W3CDTF">2026-03-16T07:27:37Z</dcterms:created>
  <dcterms:modified xsi:type="dcterms:W3CDTF">2026-03-16T07:27:37Z</dcterms:modified>
</cp:coreProperties>
</file>