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26" d="100"/>
          <a:sy n="126" d="100"/>
        </p:scale>
        <p:origin x="23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2675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 /mnt/data/lecture9_assets/sim_coef_compare.png (generated from the numerical results reported in the lecture note simulation section)
[/Sources]</a:t>
            </a:r>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 /mnt/data/lecture9_assets/sim_coef_compare.png (generated from the numerical results reported in the lecture note simulation section)
[/Sources]</a:t>
            </a:r>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 /mnt/data/lecture9_assets/weakiv_f_vs_se.png (generated from the numerical summary reported in the lecture note simulation section)
[/Sources]</a:t>
            </a:r>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 /mnt/data/lecture9_assets/weakiv_sd_vs_se.png (generated from the numerical summary reported in the lecture note simulation section)
[/Sources]</a:t>
            </a:r>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44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45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46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47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48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49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50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51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52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53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54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55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56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57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58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59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60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61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62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 /mnt/data/AK_tableIII_extracted.png (table image extracted from the user-provided lecture9_improved_slides.pptx)
[/Sources]</a:t>
            </a:r>
          </a:p>
        </p:txBody>
      </p:sp>
      <p:sp>
        <p:nvSpPr>
          <p:cNvPr id="4" name="Slide Number Placeholder 3"/>
          <p:cNvSpPr>
            <a:spLocks noGrp="1"/>
          </p:cNvSpPr>
          <p:nvPr>
            <p:ph type="sldNum" sz="quarter" idx="10"/>
          </p:nvPr>
        </p:nvSpPr>
        <p:spPr/>
        <p:txBody>
          <a:bodyPr/>
          <a:lstStyle/>
          <a:p>
            <a:fld id="{F7021451-1387-4CA6-816F-3879F97B5CBC}" type="slidenum">
              <a:rPr lang="en-US"/>
              <a:t>63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64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/mnt/data/lecture9_revised.qmd (user-provided lecture manuscript)
- /mnt/data/lecture9_revised.html (user-provided rendered HTML reference)
- /mnt/data/lecture9_improved_slides.pptx (user-provided slide deck used only as style/content reference)
- This slide was rebuilt for classroom use while preserving the established visual style and tightening wording/equation layout.
[/Sources]</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6.svg"/><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9.svg"/><Relationship Id="rId4" Type="http://schemas.openxmlformats.org/officeDocument/2006/relationships/image" Target="../media/image18.svg"/></Relationships>
</file>

<file path=ppt/slides/_rels/slide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2.svg"/><Relationship Id="rId4" Type="http://schemas.openxmlformats.org/officeDocument/2006/relationships/image" Target="../media/image21.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4.svg"/></Relationships>
</file>

<file path=ppt/slides/_rels/slide2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7.svg"/><Relationship Id="rId4" Type="http://schemas.openxmlformats.org/officeDocument/2006/relationships/image" Target="../media/image26.svg"/></Relationships>
</file>

<file path=ppt/slides/_rels/slide2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9.svg"/></Relationships>
</file>

<file path=ppt/slides/_rels/slide2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2.svg"/><Relationship Id="rId4" Type="http://schemas.openxmlformats.org/officeDocument/2006/relationships/image" Target="../media/image31.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4.sv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41.svg"/><Relationship Id="rId4" Type="http://schemas.openxmlformats.org/officeDocument/2006/relationships/image" Target="../media/image40.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47.sv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183A5A"/>
        </a:solidFill>
        <a:effectLst/>
      </p:bgPr>
    </p:bg>
    <p:spTree>
      <p:nvGrpSpPr>
        <p:cNvPr id="1" name=""/>
        <p:cNvGrpSpPr/>
        <p:nvPr/>
      </p:nvGrpSpPr>
      <p:grpSpPr>
        <a:xfrm>
          <a:off x="0" y="0"/>
          <a:ext cx="0" cy="0"/>
          <a:chOff x="0" y="0"/>
          <a:chExt cx="0" cy="0"/>
        </a:xfrm>
      </p:grpSpPr>
      <p:sp>
        <p:nvSpPr>
          <p:cNvPr id="2" name="Shape 0"/>
          <p:cNvSpPr/>
          <p:nvPr/>
        </p:nvSpPr>
        <p:spPr>
          <a:xfrm>
            <a:off x="0" y="0"/>
            <a:ext cx="12191695" cy="292608"/>
          </a:xfrm>
          <a:prstGeom prst="rect">
            <a:avLst/>
          </a:prstGeom>
          <a:solidFill>
            <a:srgbClr val="5078A8"/>
          </a:solidFill>
          <a:ln w="12700">
            <a:solidFill>
              <a:srgbClr val="5078A8">
                <a:alpha val="0"/>
              </a:srgbClr>
            </a:solidFill>
            <a:prstDash val="solid"/>
          </a:ln>
        </p:spPr>
        <p:txBody>
          <a:bodyPr/>
          <a:lstStyle/>
          <a:p>
            <a:endParaRPr lang="ja-JP" altLang="en-US"/>
          </a:p>
        </p:txBody>
      </p:sp>
      <p:sp>
        <p:nvSpPr>
          <p:cNvPr id="3" name="Text 1"/>
          <p:cNvSpPr/>
          <p:nvPr/>
        </p:nvSpPr>
        <p:spPr>
          <a:xfrm>
            <a:off x="804672" y="749808"/>
            <a:ext cx="1554480" cy="256032"/>
          </a:xfrm>
          <a:prstGeom prst="rect">
            <a:avLst/>
          </a:prstGeom>
          <a:noFill/>
          <a:ln/>
        </p:spPr>
        <p:txBody>
          <a:bodyPr wrap="square" lIns="0" tIns="0" rIns="0" bIns="0" rtlCol="0" anchor="ctr">
            <a:normAutofit/>
          </a:bodyPr>
          <a:lstStyle/>
          <a:p>
            <a:pPr marL="0" indent="0">
              <a:buNone/>
            </a:pPr>
            <a:r>
              <a:rPr lang="en-US" sz="1600" b="1" dirty="0">
                <a:solidFill>
                  <a:srgbClr val="5078A8"/>
                </a:solidFill>
                <a:latin typeface="Noto Sans CJK JP" pitchFamily="34" charset="0"/>
                <a:ea typeface="Noto Sans CJK JP" pitchFamily="34" charset="-122"/>
                <a:cs typeface="Noto Sans CJK JP" pitchFamily="34" charset="-120"/>
              </a:rPr>
              <a:t>Lecture 9</a:t>
            </a:r>
            <a:endParaRPr lang="en-US" sz="1600" dirty="0"/>
          </a:p>
        </p:txBody>
      </p:sp>
      <p:sp>
        <p:nvSpPr>
          <p:cNvPr id="4" name="Text 2"/>
          <p:cNvSpPr/>
          <p:nvPr/>
        </p:nvSpPr>
        <p:spPr>
          <a:xfrm>
            <a:off x="804672" y="1591056"/>
            <a:ext cx="6217920" cy="530352"/>
          </a:xfrm>
          <a:prstGeom prst="rect">
            <a:avLst/>
          </a:prstGeom>
          <a:noFill/>
          <a:ln/>
        </p:spPr>
        <p:txBody>
          <a:bodyPr wrap="square" lIns="0" tIns="0" rIns="0" bIns="0" rtlCol="0" anchor="ctr">
            <a:normAutofit/>
          </a:bodyPr>
          <a:lstStyle/>
          <a:p>
            <a:pPr marL="0" indent="0">
              <a:buNone/>
            </a:pPr>
            <a:r>
              <a:rPr lang="en-US" sz="3000" b="1" dirty="0">
                <a:solidFill>
                  <a:srgbClr val="FFFFFF"/>
                </a:solidFill>
                <a:latin typeface="Noto Serif CJK JP" pitchFamily="34" charset="0"/>
                <a:ea typeface="Noto Serif CJK JP" pitchFamily="34" charset="-122"/>
                <a:cs typeface="Noto Serif CJK JP" pitchFamily="34" charset="-120"/>
              </a:rPr>
              <a:t>Lecture 9：操作変数法</a:t>
            </a:r>
            <a:endParaRPr lang="en-US" sz="3000" dirty="0"/>
          </a:p>
        </p:txBody>
      </p:sp>
      <p:sp>
        <p:nvSpPr>
          <p:cNvPr id="5" name="Text 3"/>
          <p:cNvSpPr/>
          <p:nvPr/>
        </p:nvSpPr>
        <p:spPr>
          <a:xfrm>
            <a:off x="841248" y="2889504"/>
            <a:ext cx="3931920" cy="274320"/>
          </a:xfrm>
          <a:prstGeom prst="rect">
            <a:avLst/>
          </a:prstGeom>
          <a:noFill/>
          <a:ln/>
        </p:spPr>
        <p:txBody>
          <a:bodyPr wrap="square" lIns="0" tIns="0" rIns="0" bIns="0" rtlCol="0" anchor="ctr">
            <a:normAutofit/>
          </a:bodyPr>
          <a:lstStyle/>
          <a:p>
            <a:pPr marL="0" indent="0">
              <a:buNone/>
            </a:pPr>
            <a:r>
              <a:rPr lang="en-US" sz="1600" dirty="0">
                <a:solidFill>
                  <a:srgbClr val="D8E2EE"/>
                </a:solidFill>
                <a:latin typeface="Noto Sans CJK JP" pitchFamily="34" charset="0"/>
                <a:ea typeface="Noto Sans CJK JP" pitchFamily="34" charset="-122"/>
                <a:cs typeface="Noto Sans CJK JP" pitchFamily="34" charset="-120"/>
              </a:rPr>
              <a:t>IV ・ 2SLS ・ Weak IV ・ LATE</a:t>
            </a:r>
            <a:endParaRPr lang="en-US" sz="1600" dirty="0"/>
          </a:p>
        </p:txBody>
      </p:sp>
      <p:sp>
        <p:nvSpPr>
          <p:cNvPr id="6" name="Shape 4"/>
          <p:cNvSpPr/>
          <p:nvPr/>
        </p:nvSpPr>
        <p:spPr>
          <a:xfrm>
            <a:off x="822960" y="3319272"/>
            <a:ext cx="2999232" cy="0"/>
          </a:xfrm>
          <a:prstGeom prst="line">
            <a:avLst/>
          </a:prstGeom>
          <a:noFill/>
          <a:ln w="12700">
            <a:solidFill>
              <a:srgbClr val="D9A623"/>
            </a:solidFill>
            <a:prstDash val="solid"/>
          </a:ln>
        </p:spPr>
        <p:txBody>
          <a:bodyPr/>
          <a:lstStyle/>
          <a:p>
            <a:endParaRPr lang="ja-JP" altLang="en-US"/>
          </a:p>
        </p:txBody>
      </p:sp>
      <p:sp>
        <p:nvSpPr>
          <p:cNvPr id="7" name="Text 5"/>
          <p:cNvSpPr/>
          <p:nvPr/>
        </p:nvSpPr>
        <p:spPr>
          <a:xfrm>
            <a:off x="841248" y="3822192"/>
            <a:ext cx="8961120" cy="1024128"/>
          </a:xfrm>
          <a:prstGeom prst="rect">
            <a:avLst/>
          </a:prstGeom>
          <a:noFill/>
          <a:ln/>
        </p:spPr>
        <p:txBody>
          <a:bodyPr wrap="square" lIns="0" tIns="0" rIns="0" bIns="0" rtlCol="0" anchor="t">
            <a:normAutofit/>
          </a:bodyPr>
          <a:lstStyle/>
          <a:p>
            <a:pPr marL="0" indent="0">
              <a:buNone/>
            </a:pPr>
            <a:r>
              <a:rPr lang="en-US" sz="1700" dirty="0">
                <a:solidFill>
                  <a:srgbClr val="FFFFFF"/>
                </a:solidFill>
                <a:latin typeface="Noto Sans CJK JP" pitchFamily="34" charset="0"/>
                <a:ea typeface="Noto Sans CJK JP" pitchFamily="34" charset="-122"/>
                <a:cs typeface="Noto Sans CJK JP" pitchFamily="34" charset="-120"/>
              </a:rPr>
              <a:t>今回は Angrist and Krueger の教育収益率の例を使いながら、Wald 推定量から 2SLS、Weak IV、LATE までを一つの流れとして整理する。</a:t>
            </a:r>
            <a:endParaRPr lang="en-US" sz="1700" dirty="0"/>
          </a:p>
          <a:p>
            <a:pPr marL="0" indent="0">
              <a:buNone/>
            </a:pPr>
            <a:r>
              <a:rPr lang="en-US" sz="1700" dirty="0">
                <a:solidFill>
                  <a:srgbClr val="FFFFFF"/>
                </a:solidFill>
                <a:latin typeface="Noto Sans CJK JP" pitchFamily="34" charset="0"/>
                <a:ea typeface="Noto Sans CJK JP" pitchFamily="34" charset="-122"/>
                <a:cs typeface="Noto Sans CJK JP" pitchFamily="34" charset="-120"/>
              </a:rPr>
              <a:t>前半では「なぜ IV が必要か」、後半では「推定量をどう読めばよいか」を押さえる。</a:t>
            </a:r>
            <a:endParaRPr lang="en-US" sz="1700" dirty="0"/>
          </a:p>
        </p:txBody>
      </p:sp>
      <p:sp>
        <p:nvSpPr>
          <p:cNvPr id="8" name="Shape 6"/>
          <p:cNvSpPr/>
          <p:nvPr/>
        </p:nvSpPr>
        <p:spPr>
          <a:xfrm>
            <a:off x="859536" y="5193792"/>
            <a:ext cx="2304288" cy="402336"/>
          </a:xfrm>
          <a:prstGeom prst="roundRect">
            <a:avLst>
              <a:gd name="adj" fmla="val 22727"/>
            </a:avLst>
          </a:prstGeom>
          <a:solidFill>
            <a:srgbClr val="3FA7A4">
              <a:alpha val="8000"/>
            </a:srgbClr>
          </a:solidFill>
          <a:ln w="12700">
            <a:solidFill>
              <a:srgbClr val="3FA7A4"/>
            </a:solidFill>
            <a:prstDash val="solid"/>
          </a:ln>
        </p:spPr>
        <p:txBody>
          <a:bodyPr/>
          <a:lstStyle/>
          <a:p>
            <a:endParaRPr lang="ja-JP" altLang="en-US"/>
          </a:p>
        </p:txBody>
      </p:sp>
      <p:sp>
        <p:nvSpPr>
          <p:cNvPr id="9" name="Text 7"/>
          <p:cNvSpPr/>
          <p:nvPr/>
        </p:nvSpPr>
        <p:spPr>
          <a:xfrm>
            <a:off x="859536" y="5202936"/>
            <a:ext cx="2304288" cy="402336"/>
          </a:xfrm>
          <a:prstGeom prst="rect">
            <a:avLst/>
          </a:prstGeom>
          <a:noFill/>
          <a:ln/>
        </p:spPr>
        <p:txBody>
          <a:bodyPr wrap="square" lIns="0" tIns="0" rIns="0" bIns="0" rtlCol="0" anchor="ctr">
            <a:normAutofit/>
          </a:bodyPr>
          <a:lstStyle/>
          <a:p>
            <a:pPr marL="0" indent="0" algn="ctr">
              <a:buNone/>
            </a:pPr>
            <a:r>
              <a:rPr lang="en-US" sz="1200" b="1" dirty="0">
                <a:solidFill>
                  <a:srgbClr val="3FA7A4"/>
                </a:solidFill>
                <a:latin typeface="Noto Sans CJK JP" pitchFamily="34" charset="0"/>
                <a:ea typeface="Noto Sans CJK JP" pitchFamily="34" charset="-122"/>
                <a:cs typeface="Noto Sans CJK JP" pitchFamily="34" charset="-120"/>
              </a:rPr>
              <a:t>操作変数法</a:t>
            </a:r>
            <a:endParaRPr lang="en-US" sz="1200" dirty="0"/>
          </a:p>
        </p:txBody>
      </p:sp>
      <p:sp>
        <p:nvSpPr>
          <p:cNvPr id="10" name="Shape 8"/>
          <p:cNvSpPr/>
          <p:nvPr/>
        </p:nvSpPr>
        <p:spPr>
          <a:xfrm>
            <a:off x="3584448" y="5193792"/>
            <a:ext cx="2724912" cy="402336"/>
          </a:xfrm>
          <a:prstGeom prst="roundRect">
            <a:avLst>
              <a:gd name="adj" fmla="val 22727"/>
            </a:avLst>
          </a:prstGeom>
          <a:solidFill>
            <a:srgbClr val="4E79A7">
              <a:alpha val="8000"/>
            </a:srgbClr>
          </a:solidFill>
          <a:ln w="12700">
            <a:solidFill>
              <a:srgbClr val="4E79A7"/>
            </a:solidFill>
            <a:prstDash val="solid"/>
          </a:ln>
        </p:spPr>
        <p:txBody>
          <a:bodyPr/>
          <a:lstStyle/>
          <a:p>
            <a:endParaRPr lang="ja-JP" altLang="en-US"/>
          </a:p>
        </p:txBody>
      </p:sp>
      <p:sp>
        <p:nvSpPr>
          <p:cNvPr id="11" name="Text 9"/>
          <p:cNvSpPr/>
          <p:nvPr/>
        </p:nvSpPr>
        <p:spPr>
          <a:xfrm>
            <a:off x="3584448" y="5202936"/>
            <a:ext cx="2724912" cy="402336"/>
          </a:xfrm>
          <a:prstGeom prst="rect">
            <a:avLst/>
          </a:prstGeom>
          <a:noFill/>
          <a:ln/>
        </p:spPr>
        <p:txBody>
          <a:bodyPr wrap="square" lIns="0" tIns="0" rIns="0" bIns="0" rtlCol="0" anchor="ctr">
            <a:normAutofit/>
          </a:bodyPr>
          <a:lstStyle/>
          <a:p>
            <a:pPr marL="0" indent="0" algn="ctr">
              <a:buNone/>
            </a:pPr>
            <a:r>
              <a:rPr lang="en-US" sz="1120" b="1" dirty="0">
                <a:solidFill>
                  <a:srgbClr val="4E79A7"/>
                </a:solidFill>
                <a:latin typeface="Noto Sans CJK JP" pitchFamily="34" charset="0"/>
                <a:ea typeface="Noto Sans CJK JP" pitchFamily="34" charset="-122"/>
                <a:cs typeface="Noto Sans CJK JP" pitchFamily="34" charset="-120"/>
              </a:rPr>
              <a:t>2 段階最小二乗法（2SLS）</a:t>
            </a:r>
            <a:endParaRPr lang="en-US" sz="1120" dirty="0"/>
          </a:p>
        </p:txBody>
      </p:sp>
      <p:sp>
        <p:nvSpPr>
          <p:cNvPr id="12" name="Shape 10"/>
          <p:cNvSpPr/>
          <p:nvPr/>
        </p:nvSpPr>
        <p:spPr>
          <a:xfrm>
            <a:off x="6419088" y="5193792"/>
            <a:ext cx="1755648" cy="402336"/>
          </a:xfrm>
          <a:prstGeom prst="roundRect">
            <a:avLst>
              <a:gd name="adj" fmla="val 22727"/>
            </a:avLst>
          </a:prstGeom>
          <a:solidFill>
            <a:srgbClr val="E07A5F">
              <a:alpha val="8000"/>
            </a:srgbClr>
          </a:solidFill>
          <a:ln w="12700">
            <a:solidFill>
              <a:srgbClr val="E07A5F"/>
            </a:solidFill>
            <a:prstDash val="solid"/>
          </a:ln>
        </p:spPr>
        <p:txBody>
          <a:bodyPr/>
          <a:lstStyle/>
          <a:p>
            <a:endParaRPr lang="ja-JP" altLang="en-US"/>
          </a:p>
        </p:txBody>
      </p:sp>
      <p:sp>
        <p:nvSpPr>
          <p:cNvPr id="13" name="Text 11"/>
          <p:cNvSpPr/>
          <p:nvPr/>
        </p:nvSpPr>
        <p:spPr>
          <a:xfrm>
            <a:off x="6419088" y="5202936"/>
            <a:ext cx="1755648" cy="402336"/>
          </a:xfrm>
          <a:prstGeom prst="rect">
            <a:avLst/>
          </a:prstGeom>
          <a:noFill/>
          <a:ln/>
        </p:spPr>
        <p:txBody>
          <a:bodyPr wrap="square" lIns="0" tIns="0" rIns="0" bIns="0" rtlCol="0" anchor="ctr">
            <a:normAutofit/>
          </a:bodyPr>
          <a:lstStyle/>
          <a:p>
            <a:pPr marL="0" indent="0" algn="ctr">
              <a:buNone/>
            </a:pPr>
            <a:r>
              <a:rPr lang="en-US" sz="1200" b="1" dirty="0">
                <a:solidFill>
                  <a:srgbClr val="E07A5F"/>
                </a:solidFill>
                <a:latin typeface="Noto Sans CJK JP" pitchFamily="34" charset="0"/>
                <a:ea typeface="Noto Sans CJK JP" pitchFamily="34" charset="-122"/>
                <a:cs typeface="Noto Sans CJK JP" pitchFamily="34" charset="-120"/>
              </a:rPr>
              <a:t>Weak IV</a:t>
            </a:r>
            <a:endParaRPr lang="en-US" sz="1200" dirty="0"/>
          </a:p>
        </p:txBody>
      </p:sp>
      <p:sp>
        <p:nvSpPr>
          <p:cNvPr id="14" name="Shape 12"/>
          <p:cNvSpPr/>
          <p:nvPr/>
        </p:nvSpPr>
        <p:spPr>
          <a:xfrm>
            <a:off x="8302752" y="5193792"/>
            <a:ext cx="1417320" cy="402336"/>
          </a:xfrm>
          <a:prstGeom prst="roundRect">
            <a:avLst>
              <a:gd name="adj" fmla="val 22727"/>
            </a:avLst>
          </a:prstGeom>
          <a:solidFill>
            <a:srgbClr val="9E77ED">
              <a:alpha val="8000"/>
            </a:srgbClr>
          </a:solidFill>
          <a:ln w="12700">
            <a:solidFill>
              <a:srgbClr val="9E77ED"/>
            </a:solidFill>
            <a:prstDash val="solid"/>
          </a:ln>
        </p:spPr>
        <p:txBody>
          <a:bodyPr/>
          <a:lstStyle/>
          <a:p>
            <a:endParaRPr lang="ja-JP" altLang="en-US"/>
          </a:p>
        </p:txBody>
      </p:sp>
      <p:sp>
        <p:nvSpPr>
          <p:cNvPr id="15" name="Text 13"/>
          <p:cNvSpPr/>
          <p:nvPr/>
        </p:nvSpPr>
        <p:spPr>
          <a:xfrm>
            <a:off x="8302752" y="5202936"/>
            <a:ext cx="1417320" cy="402336"/>
          </a:xfrm>
          <a:prstGeom prst="rect">
            <a:avLst/>
          </a:prstGeom>
          <a:noFill/>
          <a:ln/>
        </p:spPr>
        <p:txBody>
          <a:bodyPr wrap="square" lIns="0" tIns="0" rIns="0" bIns="0" rtlCol="0" anchor="ctr">
            <a:normAutofit/>
          </a:bodyPr>
          <a:lstStyle/>
          <a:p>
            <a:pPr marL="0" indent="0" algn="ctr">
              <a:buNone/>
            </a:pPr>
            <a:r>
              <a:rPr lang="en-US" sz="1200" b="1" dirty="0">
                <a:solidFill>
                  <a:srgbClr val="9E77ED"/>
                </a:solidFill>
                <a:latin typeface="Noto Sans CJK JP" pitchFamily="34" charset="0"/>
                <a:ea typeface="Noto Sans CJK JP" pitchFamily="34" charset="-122"/>
                <a:cs typeface="Noto Sans CJK JP" pitchFamily="34" charset="-120"/>
              </a:rPr>
              <a:t>LATE</a:t>
            </a:r>
            <a:endParaRPr lang="en-US" sz="1200" dirty="0"/>
          </a:p>
        </p:txBody>
      </p:sp>
      <p:sp>
        <p:nvSpPr>
          <p:cNvPr id="16" name="Shape 14"/>
          <p:cNvSpPr/>
          <p:nvPr/>
        </p:nvSpPr>
        <p:spPr>
          <a:xfrm>
            <a:off x="9875520" y="5193792"/>
            <a:ext cx="1389888" cy="402336"/>
          </a:xfrm>
          <a:prstGeom prst="roundRect">
            <a:avLst>
              <a:gd name="adj" fmla="val 22727"/>
            </a:avLst>
          </a:prstGeom>
          <a:solidFill>
            <a:srgbClr val="4D96D1">
              <a:alpha val="8000"/>
            </a:srgbClr>
          </a:solidFill>
          <a:ln w="12700">
            <a:solidFill>
              <a:srgbClr val="4D96D1"/>
            </a:solidFill>
            <a:prstDash val="solid"/>
          </a:ln>
        </p:spPr>
        <p:txBody>
          <a:bodyPr/>
          <a:lstStyle/>
          <a:p>
            <a:endParaRPr lang="ja-JP" altLang="en-US"/>
          </a:p>
        </p:txBody>
      </p:sp>
      <p:sp>
        <p:nvSpPr>
          <p:cNvPr id="17" name="Text 15"/>
          <p:cNvSpPr/>
          <p:nvPr/>
        </p:nvSpPr>
        <p:spPr>
          <a:xfrm>
            <a:off x="9875520" y="5202936"/>
            <a:ext cx="1389888" cy="402336"/>
          </a:xfrm>
          <a:prstGeom prst="rect">
            <a:avLst/>
          </a:prstGeom>
          <a:noFill/>
          <a:ln/>
        </p:spPr>
        <p:txBody>
          <a:bodyPr wrap="square" lIns="0" tIns="0" rIns="0" bIns="0" rtlCol="0" anchor="ctr">
            <a:normAutofit/>
          </a:bodyPr>
          <a:lstStyle/>
          <a:p>
            <a:pPr marL="0" indent="0" algn="ctr">
              <a:buNone/>
            </a:pPr>
            <a:r>
              <a:rPr lang="en-US" sz="1200" b="1" dirty="0">
                <a:solidFill>
                  <a:srgbClr val="4D96D1"/>
                </a:solidFill>
                <a:latin typeface="Noto Sans CJK JP" pitchFamily="34" charset="0"/>
                <a:ea typeface="Noto Sans CJK JP" pitchFamily="34" charset="-122"/>
                <a:cs typeface="Noto Sans CJK JP" pitchFamily="34" charset="-120"/>
              </a:rPr>
              <a:t>実証例</a:t>
            </a:r>
            <a:endParaRPr lang="en-US" sz="1200" dirty="0"/>
          </a:p>
        </p:txBody>
      </p:sp>
      <p:sp>
        <p:nvSpPr>
          <p:cNvPr id="18" name="Text 16"/>
          <p:cNvSpPr/>
          <p:nvPr/>
        </p:nvSpPr>
        <p:spPr>
          <a:xfrm>
            <a:off x="11551615" y="6473952"/>
            <a:ext cx="256032" cy="146304"/>
          </a:xfrm>
          <a:prstGeom prst="rect">
            <a:avLst/>
          </a:prstGeom>
          <a:noFill/>
          <a:ln/>
        </p:spPr>
        <p:txBody>
          <a:bodyPr wrap="square" lIns="0" tIns="0" rIns="0" bIns="0" rtlCol="0" anchor="ctr">
            <a:normAutofit/>
          </a:bodyPr>
          <a:lstStyle/>
          <a:p>
            <a:pPr marL="0" indent="0" algn="r">
              <a:buNone/>
            </a:pPr>
            <a:r>
              <a:rPr lang="en-US" sz="1000" dirty="0">
                <a:solidFill>
                  <a:srgbClr val="C8D3E0"/>
                </a:solidFill>
                <a:latin typeface="Noto Sans CJK JP" pitchFamily="34" charset="0"/>
                <a:ea typeface="Noto Sans CJK JP" pitchFamily="34" charset="-122"/>
                <a:cs typeface="Noto Sans CJK JP" pitchFamily="34" charset="-120"/>
              </a:rPr>
              <a:t>1</a:t>
            </a:r>
            <a:endParaRPr 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3FA7A4"/>
          </a:solidFill>
          <a:ln w="12700">
            <a:solidFill>
              <a:srgbClr val="3FA7A4">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3FA7A4">
              <a:alpha val="8000"/>
            </a:srgbClr>
          </a:solidFill>
          <a:ln w="12700">
            <a:solidFill>
              <a:srgbClr val="3FA7A4"/>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3FA7A4"/>
                </a:solidFill>
                <a:latin typeface="Noto Sans CJK JP" pitchFamily="34" charset="0"/>
                <a:ea typeface="Noto Sans CJK JP" pitchFamily="34" charset="-122"/>
                <a:cs typeface="Noto Sans CJK JP" pitchFamily="34" charset="-120"/>
              </a:rPr>
              <a:t>操作変数法</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10</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2. 外生性</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3FA7A4"/>
                </a:solidFill>
                <a:latin typeface="Noto Sans CJK JP" pitchFamily="34" charset="0"/>
                <a:ea typeface="Noto Sans CJK JP" pitchFamily="34" charset="-122"/>
                <a:cs typeface="Noto Sans CJK JP" pitchFamily="34" charset="-120"/>
              </a:rPr>
              <a:t>instrument の最も重要な仕事は、誤差項と相関しない比較を作ることである。</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77824" y="1609344"/>
            <a:ext cx="5340096" cy="1005840"/>
          </a:xfrm>
          <a:prstGeom prst="roundRect">
            <a:avLst>
              <a:gd name="adj" fmla="val 12727"/>
            </a:avLst>
          </a:prstGeom>
          <a:solidFill>
            <a:srgbClr val="FFF2EE"/>
          </a:solidFill>
          <a:ln w="12700">
            <a:solidFill>
              <a:srgbClr val="E07A5F"/>
            </a:solidFill>
            <a:prstDash val="solid"/>
          </a:ln>
        </p:spPr>
        <p:txBody>
          <a:bodyPr/>
          <a:lstStyle/>
          <a:p>
            <a:endParaRPr lang="ja-JP" altLang="en-US"/>
          </a:p>
        </p:txBody>
      </p:sp>
      <p:sp>
        <p:nvSpPr>
          <p:cNvPr id="11" name="Shape 9"/>
          <p:cNvSpPr/>
          <p:nvPr/>
        </p:nvSpPr>
        <p:spPr>
          <a:xfrm>
            <a:off x="1014984" y="1719072"/>
            <a:ext cx="1554480" cy="228600"/>
          </a:xfrm>
          <a:prstGeom prst="roundRect">
            <a:avLst>
              <a:gd name="adj" fmla="val 40000"/>
            </a:avLst>
          </a:prstGeom>
          <a:solidFill>
            <a:srgbClr val="E07A5F">
              <a:alpha val="8000"/>
            </a:srgbClr>
          </a:solidFill>
          <a:ln w="12700">
            <a:solidFill>
              <a:srgbClr val="E07A5F"/>
            </a:solidFill>
            <a:prstDash val="solid"/>
          </a:ln>
        </p:spPr>
        <p:txBody>
          <a:bodyPr/>
          <a:lstStyle/>
          <a:p>
            <a:endParaRPr lang="ja-JP" altLang="en-US"/>
          </a:p>
        </p:txBody>
      </p:sp>
      <p:sp>
        <p:nvSpPr>
          <p:cNvPr id="12" name="Text 10"/>
          <p:cNvSpPr/>
          <p:nvPr/>
        </p:nvSpPr>
        <p:spPr>
          <a:xfrm>
            <a:off x="1014984" y="1728216"/>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E07A5F"/>
                </a:solidFill>
                <a:latin typeface="Noto Sans CJK JP" pitchFamily="34" charset="0"/>
                <a:ea typeface="Noto Sans CJK JP" pitchFamily="34" charset="-122"/>
                <a:cs typeface="Noto Sans CJK JP" pitchFamily="34" charset="-120"/>
              </a:rPr>
              <a:t>条件</a:t>
            </a:r>
            <a:endParaRPr lang="en-US" sz="950" dirty="0"/>
          </a:p>
        </p:txBody>
      </p:sp>
      <p:pic>
        <p:nvPicPr>
          <p:cNvPr id="13"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104083" y="2011680"/>
            <a:ext cx="2887579" cy="438912"/>
          </a:xfrm>
          <a:prstGeom prst="rect">
            <a:avLst/>
          </a:prstGeom>
        </p:spPr>
      </p:pic>
      <p:sp>
        <p:nvSpPr>
          <p:cNvPr id="14" name="Shape 11"/>
          <p:cNvSpPr/>
          <p:nvPr/>
        </p:nvSpPr>
        <p:spPr>
          <a:xfrm>
            <a:off x="877824" y="2834640"/>
            <a:ext cx="5340096" cy="1975104"/>
          </a:xfrm>
          <a:prstGeom prst="roundRect">
            <a:avLst>
              <a:gd name="adj" fmla="val 5556"/>
            </a:avLst>
          </a:prstGeom>
          <a:solidFill>
            <a:srgbClr val="FFFFFF"/>
          </a:solidFill>
          <a:ln w="12700">
            <a:solidFill>
              <a:srgbClr val="E07A5F"/>
            </a:solidFill>
            <a:prstDash val="solid"/>
          </a:ln>
          <a:effectLst>
            <a:outerShdw algn="bl" rotWithShape="0">
              <a:srgbClr val="000000">
                <a:alpha val="0"/>
              </a:srgbClr>
            </a:outerShdw>
          </a:effectLst>
        </p:spPr>
        <p:txBody>
          <a:bodyPr/>
          <a:lstStyle/>
          <a:p>
            <a:endParaRPr lang="ja-JP" altLang="en-US"/>
          </a:p>
        </p:txBody>
      </p:sp>
      <p:sp>
        <p:nvSpPr>
          <p:cNvPr id="15" name="Text 12"/>
          <p:cNvSpPr/>
          <p:nvPr/>
        </p:nvSpPr>
        <p:spPr>
          <a:xfrm>
            <a:off x="1024128" y="2953512"/>
            <a:ext cx="5047488" cy="256032"/>
          </a:xfrm>
          <a:prstGeom prst="rect">
            <a:avLst/>
          </a:prstGeom>
          <a:noFill/>
          <a:ln/>
        </p:spPr>
        <p:txBody>
          <a:bodyPr wrap="square" lIns="0" tIns="0" rIns="0" bIns="0" rtlCol="0" anchor="ctr">
            <a:normAutofit/>
          </a:bodyPr>
          <a:lstStyle/>
          <a:p>
            <a:pPr marL="0" indent="0">
              <a:buNone/>
            </a:pPr>
            <a:r>
              <a:rPr lang="en-US" sz="1300" b="1" dirty="0">
                <a:solidFill>
                  <a:srgbClr val="E07A5F"/>
                </a:solidFill>
                <a:latin typeface="Noto Sans CJK JP" pitchFamily="34" charset="0"/>
                <a:ea typeface="Noto Sans CJK JP" pitchFamily="34" charset="-122"/>
                <a:cs typeface="Noto Sans CJK JP" pitchFamily="34" charset="-120"/>
              </a:rPr>
              <a:t>どう読むか</a:t>
            </a:r>
            <a:endParaRPr lang="en-US" sz="1300" dirty="0"/>
          </a:p>
        </p:txBody>
      </p:sp>
      <p:sp>
        <p:nvSpPr>
          <p:cNvPr id="16" name="Text 13"/>
          <p:cNvSpPr/>
          <p:nvPr/>
        </p:nvSpPr>
        <p:spPr>
          <a:xfrm>
            <a:off x="1024128" y="3255264"/>
            <a:ext cx="5084064" cy="1444752"/>
          </a:xfrm>
          <a:prstGeom prst="rect">
            <a:avLst/>
          </a:prstGeom>
          <a:noFill/>
          <a:ln/>
        </p:spPr>
        <p:txBody>
          <a:bodyPr wrap="square" lIns="254" tIns="254" rIns="254" bIns="254" rtlCol="0" anchor="t">
            <a:normAutofit/>
          </a:bodyPr>
          <a:lstStyle/>
          <a:p>
            <a:pPr marL="177800" indent="-177800">
              <a:buSzPct val="100000"/>
              <a:buChar char="•"/>
            </a:pPr>
            <a:r>
              <a:rPr lang="en-US" sz="1340" dirty="0">
                <a:solidFill>
                  <a:srgbClr val="17324D"/>
                </a:solidFill>
                <a:latin typeface="Noto Sans CJK JP" pitchFamily="34" charset="0"/>
                <a:ea typeface="Noto Sans CJK JP" pitchFamily="34" charset="-122"/>
                <a:cs typeface="Noto Sans CJK JP" pitchFamily="34" charset="-120"/>
              </a:rPr>
              <a:t>z は s を通じて y に効くのはよいが、それ以外の経路で y を直接動かしてはいけない。</a:t>
            </a:r>
            <a:endParaRPr lang="en-US" sz="1340" dirty="0"/>
          </a:p>
          <a:p>
            <a:pPr marL="177800" indent="-177800">
              <a:buSzPct val="100000"/>
              <a:buChar char="•"/>
            </a:pPr>
            <a:r>
              <a:rPr lang="en-US" sz="1340" dirty="0">
                <a:solidFill>
                  <a:srgbClr val="17324D"/>
                </a:solidFill>
                <a:latin typeface="Noto Sans CJK JP" pitchFamily="34" charset="0"/>
                <a:ea typeface="Noto Sans CJK JP" pitchFamily="34" charset="-122"/>
                <a:cs typeface="Noto Sans CJK JP" pitchFamily="34" charset="-120"/>
              </a:rPr>
              <a:t>この条件はデータだけでは完全には検証できないので、「なぜ z が外から与えられた variation と言えるのか」を制度的に説明する必要がある。</a:t>
            </a:r>
            <a:endParaRPr lang="en-US" sz="1340" dirty="0"/>
          </a:p>
        </p:txBody>
      </p:sp>
      <p:sp>
        <p:nvSpPr>
          <p:cNvPr id="17" name="Shape 14"/>
          <p:cNvSpPr/>
          <p:nvPr/>
        </p:nvSpPr>
        <p:spPr>
          <a:xfrm>
            <a:off x="7530998" y="3460090"/>
            <a:ext cx="1146658" cy="0"/>
          </a:xfrm>
          <a:prstGeom prst="line">
            <a:avLst/>
          </a:prstGeom>
          <a:noFill/>
          <a:ln w="12700">
            <a:solidFill>
              <a:srgbClr val="3FA7A4"/>
            </a:solidFill>
            <a:prstDash val="solid"/>
            <a:tailEnd type="triangle"/>
          </a:ln>
        </p:spPr>
        <p:txBody>
          <a:bodyPr/>
          <a:lstStyle/>
          <a:p>
            <a:endParaRPr lang="ja-JP" altLang="en-US"/>
          </a:p>
        </p:txBody>
      </p:sp>
      <p:sp>
        <p:nvSpPr>
          <p:cNvPr id="18" name="Shape 15"/>
          <p:cNvSpPr/>
          <p:nvPr/>
        </p:nvSpPr>
        <p:spPr>
          <a:xfrm>
            <a:off x="9303106" y="3460090"/>
            <a:ext cx="960120" cy="0"/>
          </a:xfrm>
          <a:prstGeom prst="line">
            <a:avLst/>
          </a:prstGeom>
          <a:noFill/>
          <a:ln w="12700">
            <a:solidFill>
              <a:srgbClr val="4E79A7"/>
            </a:solidFill>
            <a:prstDash val="solid"/>
            <a:tailEnd type="triangle"/>
          </a:ln>
        </p:spPr>
        <p:txBody>
          <a:bodyPr/>
          <a:lstStyle/>
          <a:p>
            <a:endParaRPr lang="ja-JP" altLang="en-US"/>
          </a:p>
        </p:txBody>
      </p:sp>
      <p:sp>
        <p:nvSpPr>
          <p:cNvPr id="19" name="Shape 16"/>
          <p:cNvSpPr/>
          <p:nvPr/>
        </p:nvSpPr>
        <p:spPr>
          <a:xfrm>
            <a:off x="8990381" y="2521915"/>
            <a:ext cx="0" cy="625450"/>
          </a:xfrm>
          <a:prstGeom prst="line">
            <a:avLst/>
          </a:prstGeom>
          <a:noFill/>
          <a:ln w="12700">
            <a:solidFill>
              <a:srgbClr val="E07A5F"/>
            </a:solidFill>
            <a:prstDash val="solid"/>
            <a:tailEnd type="triangle"/>
          </a:ln>
        </p:spPr>
        <p:txBody>
          <a:bodyPr/>
          <a:lstStyle/>
          <a:p>
            <a:endParaRPr lang="ja-JP" altLang="en-US"/>
          </a:p>
        </p:txBody>
      </p:sp>
      <p:sp>
        <p:nvSpPr>
          <p:cNvPr id="20" name="Shape 17"/>
          <p:cNvSpPr/>
          <p:nvPr/>
        </p:nvSpPr>
        <p:spPr>
          <a:xfrm>
            <a:off x="9205813" y="2382926"/>
            <a:ext cx="1328440" cy="1042416"/>
          </a:xfrm>
          <a:prstGeom prst="line">
            <a:avLst/>
          </a:prstGeom>
          <a:noFill/>
          <a:ln w="12700">
            <a:solidFill>
              <a:srgbClr val="E07A5F"/>
            </a:solidFill>
            <a:prstDash val="solid"/>
            <a:tailEnd type="triangle"/>
          </a:ln>
        </p:spPr>
        <p:txBody>
          <a:bodyPr/>
          <a:lstStyle/>
          <a:p>
            <a:endParaRPr lang="ja-JP" altLang="en-US"/>
          </a:p>
        </p:txBody>
      </p:sp>
      <p:sp>
        <p:nvSpPr>
          <p:cNvPr id="21" name="Shape 18"/>
          <p:cNvSpPr/>
          <p:nvPr/>
        </p:nvSpPr>
        <p:spPr>
          <a:xfrm>
            <a:off x="7496251" y="3405226"/>
            <a:ext cx="2801722" cy="0"/>
          </a:xfrm>
          <a:prstGeom prst="line">
            <a:avLst/>
          </a:prstGeom>
          <a:noFill/>
          <a:ln w="12700">
            <a:solidFill>
              <a:srgbClr val="A0AEC0"/>
            </a:solidFill>
            <a:prstDash val="solid"/>
            <a:tailEnd type="triangle"/>
          </a:ln>
        </p:spPr>
        <p:txBody>
          <a:bodyPr/>
          <a:lstStyle/>
          <a:p>
            <a:endParaRPr lang="ja-JP" altLang="en-US"/>
          </a:p>
        </p:txBody>
      </p:sp>
      <p:sp>
        <p:nvSpPr>
          <p:cNvPr id="22" name="Shape 19"/>
          <p:cNvSpPr/>
          <p:nvPr/>
        </p:nvSpPr>
        <p:spPr>
          <a:xfrm>
            <a:off x="6870802" y="3112618"/>
            <a:ext cx="694944" cy="694944"/>
          </a:xfrm>
          <a:prstGeom prst="ellipse">
            <a:avLst/>
          </a:prstGeom>
          <a:solidFill>
            <a:srgbClr val="FFFFFF"/>
          </a:solidFill>
          <a:ln w="12700">
            <a:solidFill>
              <a:srgbClr val="3FA7A4"/>
            </a:solidFill>
            <a:prstDash val="solid"/>
          </a:ln>
        </p:spPr>
        <p:txBody>
          <a:bodyPr/>
          <a:lstStyle/>
          <a:p>
            <a:endParaRPr lang="ja-JP" altLang="en-US"/>
          </a:p>
        </p:txBody>
      </p:sp>
      <p:sp>
        <p:nvSpPr>
          <p:cNvPr id="23" name="Text 20"/>
          <p:cNvSpPr/>
          <p:nvPr/>
        </p:nvSpPr>
        <p:spPr>
          <a:xfrm>
            <a:off x="6870802" y="3304642"/>
            <a:ext cx="694944" cy="310896"/>
          </a:xfrm>
          <a:prstGeom prst="rect">
            <a:avLst/>
          </a:prstGeom>
          <a:noFill/>
          <a:ln/>
        </p:spPr>
        <p:txBody>
          <a:bodyPr wrap="square" lIns="0" tIns="0" rIns="0" bIns="0" rtlCol="0" anchor="ctr">
            <a:normAutofit/>
          </a:bodyPr>
          <a:lstStyle/>
          <a:p>
            <a:pPr marL="0" indent="0" algn="ctr">
              <a:buNone/>
            </a:pPr>
            <a:r>
              <a:rPr lang="en-US" sz="2000" b="1" dirty="0">
                <a:solidFill>
                  <a:srgbClr val="17324D"/>
                </a:solidFill>
                <a:latin typeface="Noto Serif CJK JP" pitchFamily="34" charset="0"/>
                <a:ea typeface="Noto Serif CJK JP" pitchFamily="34" charset="-122"/>
                <a:cs typeface="Noto Serif CJK JP" pitchFamily="34" charset="-120"/>
              </a:rPr>
              <a:t>z</a:t>
            </a:r>
            <a:endParaRPr lang="en-US" sz="2000" dirty="0"/>
          </a:p>
        </p:txBody>
      </p:sp>
      <p:sp>
        <p:nvSpPr>
          <p:cNvPr id="24" name="Shape 21"/>
          <p:cNvSpPr/>
          <p:nvPr/>
        </p:nvSpPr>
        <p:spPr>
          <a:xfrm>
            <a:off x="8642909" y="3112618"/>
            <a:ext cx="694944" cy="694944"/>
          </a:xfrm>
          <a:prstGeom prst="ellipse">
            <a:avLst/>
          </a:prstGeom>
          <a:solidFill>
            <a:srgbClr val="FFFFFF"/>
          </a:solidFill>
          <a:ln w="12700">
            <a:solidFill>
              <a:srgbClr val="4E79A7"/>
            </a:solidFill>
            <a:prstDash val="solid"/>
          </a:ln>
        </p:spPr>
        <p:txBody>
          <a:bodyPr/>
          <a:lstStyle/>
          <a:p>
            <a:endParaRPr lang="ja-JP" altLang="en-US"/>
          </a:p>
        </p:txBody>
      </p:sp>
      <p:sp>
        <p:nvSpPr>
          <p:cNvPr id="25" name="Text 22"/>
          <p:cNvSpPr/>
          <p:nvPr/>
        </p:nvSpPr>
        <p:spPr>
          <a:xfrm>
            <a:off x="8642909" y="3304642"/>
            <a:ext cx="694944" cy="310896"/>
          </a:xfrm>
          <a:prstGeom prst="rect">
            <a:avLst/>
          </a:prstGeom>
          <a:noFill/>
          <a:ln/>
        </p:spPr>
        <p:txBody>
          <a:bodyPr wrap="square" lIns="0" tIns="0" rIns="0" bIns="0" rtlCol="0" anchor="ctr">
            <a:normAutofit/>
          </a:bodyPr>
          <a:lstStyle/>
          <a:p>
            <a:pPr marL="0" indent="0" algn="ctr">
              <a:buNone/>
            </a:pPr>
            <a:r>
              <a:rPr lang="en-US" sz="2000" b="1" dirty="0">
                <a:solidFill>
                  <a:srgbClr val="17324D"/>
                </a:solidFill>
                <a:latin typeface="Noto Serif CJK JP" pitchFamily="34" charset="0"/>
                <a:ea typeface="Noto Serif CJK JP" pitchFamily="34" charset="-122"/>
                <a:cs typeface="Noto Serif CJK JP" pitchFamily="34" charset="-120"/>
              </a:rPr>
              <a:t>s</a:t>
            </a:r>
            <a:endParaRPr lang="en-US" sz="2000" dirty="0"/>
          </a:p>
        </p:txBody>
      </p:sp>
      <p:sp>
        <p:nvSpPr>
          <p:cNvPr id="26" name="Shape 23"/>
          <p:cNvSpPr/>
          <p:nvPr/>
        </p:nvSpPr>
        <p:spPr>
          <a:xfrm>
            <a:off x="10228478" y="3112618"/>
            <a:ext cx="694944" cy="694944"/>
          </a:xfrm>
          <a:prstGeom prst="ellipse">
            <a:avLst/>
          </a:prstGeom>
          <a:solidFill>
            <a:srgbClr val="FFFFFF"/>
          </a:solidFill>
          <a:ln w="12700">
            <a:solidFill>
              <a:srgbClr val="C99A0A"/>
            </a:solidFill>
            <a:prstDash val="solid"/>
          </a:ln>
        </p:spPr>
        <p:txBody>
          <a:bodyPr/>
          <a:lstStyle/>
          <a:p>
            <a:endParaRPr lang="ja-JP" altLang="en-US"/>
          </a:p>
        </p:txBody>
      </p:sp>
      <p:sp>
        <p:nvSpPr>
          <p:cNvPr id="27" name="Text 24"/>
          <p:cNvSpPr/>
          <p:nvPr/>
        </p:nvSpPr>
        <p:spPr>
          <a:xfrm>
            <a:off x="10228478" y="3304642"/>
            <a:ext cx="694944" cy="310896"/>
          </a:xfrm>
          <a:prstGeom prst="rect">
            <a:avLst/>
          </a:prstGeom>
          <a:noFill/>
          <a:ln/>
        </p:spPr>
        <p:txBody>
          <a:bodyPr wrap="square" lIns="0" tIns="0" rIns="0" bIns="0" rtlCol="0" anchor="ctr">
            <a:normAutofit/>
          </a:bodyPr>
          <a:lstStyle/>
          <a:p>
            <a:pPr marL="0" indent="0" algn="ctr">
              <a:buNone/>
            </a:pPr>
            <a:r>
              <a:rPr lang="en-US" sz="2000" b="1" dirty="0">
                <a:solidFill>
                  <a:srgbClr val="17324D"/>
                </a:solidFill>
                <a:latin typeface="Noto Serif CJK JP" pitchFamily="34" charset="0"/>
                <a:ea typeface="Noto Serif CJK JP" pitchFamily="34" charset="-122"/>
                <a:cs typeface="Noto Serif CJK JP" pitchFamily="34" charset="-120"/>
              </a:rPr>
              <a:t>y</a:t>
            </a:r>
            <a:endParaRPr lang="en-US" sz="2000" dirty="0"/>
          </a:p>
        </p:txBody>
      </p:sp>
      <p:sp>
        <p:nvSpPr>
          <p:cNvPr id="28" name="Shape 25"/>
          <p:cNvSpPr/>
          <p:nvPr/>
        </p:nvSpPr>
        <p:spPr>
          <a:xfrm>
            <a:off x="8670707" y="1889516"/>
            <a:ext cx="639348" cy="639348"/>
          </a:xfrm>
          <a:prstGeom prst="ellipse">
            <a:avLst/>
          </a:prstGeom>
          <a:solidFill>
            <a:srgbClr val="FFFFFF"/>
          </a:solidFill>
          <a:ln w="12700">
            <a:solidFill>
              <a:srgbClr val="E07A5F"/>
            </a:solidFill>
            <a:prstDash val="solid"/>
          </a:ln>
        </p:spPr>
        <p:txBody>
          <a:bodyPr/>
          <a:lstStyle/>
          <a:p>
            <a:endParaRPr lang="ja-JP" altLang="en-US"/>
          </a:p>
        </p:txBody>
      </p:sp>
      <p:sp>
        <p:nvSpPr>
          <p:cNvPr id="29" name="Text 26"/>
          <p:cNvSpPr/>
          <p:nvPr/>
        </p:nvSpPr>
        <p:spPr>
          <a:xfrm>
            <a:off x="8670707" y="2053742"/>
            <a:ext cx="639348" cy="310896"/>
          </a:xfrm>
          <a:prstGeom prst="rect">
            <a:avLst/>
          </a:prstGeom>
          <a:noFill/>
          <a:ln/>
        </p:spPr>
        <p:txBody>
          <a:bodyPr wrap="square" lIns="0" tIns="0" rIns="0" bIns="0" rtlCol="0" anchor="ctr">
            <a:normAutofit/>
          </a:bodyPr>
          <a:lstStyle/>
          <a:p>
            <a:pPr marL="0" indent="0" algn="ctr">
              <a:buNone/>
            </a:pPr>
            <a:r>
              <a:rPr lang="en-US" sz="2000" b="1" dirty="0">
                <a:solidFill>
                  <a:srgbClr val="17324D"/>
                </a:solidFill>
                <a:latin typeface="Noto Serif CJK JP" pitchFamily="34" charset="0"/>
                <a:ea typeface="Noto Serif CJK JP" pitchFamily="34" charset="-122"/>
                <a:cs typeface="Noto Serif CJK JP" pitchFamily="34" charset="-120"/>
              </a:rPr>
              <a:t>a</a:t>
            </a:r>
            <a:endParaRPr lang="en-US" sz="2000" dirty="0"/>
          </a:p>
        </p:txBody>
      </p:sp>
      <p:sp>
        <p:nvSpPr>
          <p:cNvPr id="30" name="Text 27"/>
          <p:cNvSpPr/>
          <p:nvPr/>
        </p:nvSpPr>
        <p:spPr>
          <a:xfrm>
            <a:off x="6565392" y="4572000"/>
            <a:ext cx="4663440" cy="201168"/>
          </a:xfrm>
          <a:prstGeom prst="rect">
            <a:avLst/>
          </a:prstGeom>
          <a:noFill/>
          <a:ln/>
        </p:spPr>
        <p:txBody>
          <a:bodyPr wrap="square" lIns="0" tIns="0" rIns="0" bIns="0" rtlCol="0" anchor="ctr">
            <a:normAutofit/>
          </a:bodyPr>
          <a:lstStyle/>
          <a:p>
            <a:pPr marL="0" indent="0" algn="ctr">
              <a:buNone/>
            </a:pPr>
            <a:r>
              <a:rPr lang="en-US" sz="1150" dirty="0">
                <a:solidFill>
                  <a:srgbClr val="667085"/>
                </a:solidFill>
                <a:latin typeface="Noto Sans CJK JP" pitchFamily="34" charset="0"/>
                <a:ea typeface="Noto Sans CJK JP" pitchFamily="34" charset="-122"/>
                <a:cs typeface="Noto Sans CJK JP" pitchFamily="34" charset="-120"/>
              </a:rPr>
              <a:t>z → y の直接経路を認めると exclusion restriction が壊れる。</a:t>
            </a:r>
            <a:endParaRPr lang="en-US" sz="1150" dirty="0"/>
          </a:p>
        </p:txBody>
      </p:sp>
      <p:sp>
        <p:nvSpPr>
          <p:cNvPr id="31" name="Shape 28"/>
          <p:cNvSpPr/>
          <p:nvPr/>
        </p:nvSpPr>
        <p:spPr>
          <a:xfrm>
            <a:off x="877824" y="5449824"/>
            <a:ext cx="10442448" cy="310896"/>
          </a:xfrm>
          <a:prstGeom prst="roundRect">
            <a:avLst>
              <a:gd name="adj" fmla="val 26471"/>
            </a:avLst>
          </a:prstGeom>
          <a:solidFill>
            <a:srgbClr val="FFFDF8"/>
          </a:solidFill>
          <a:ln w="12700">
            <a:solidFill>
              <a:srgbClr val="E2E8F0"/>
            </a:solidFill>
            <a:prstDash val="solid"/>
          </a:ln>
        </p:spPr>
        <p:txBody>
          <a:bodyPr/>
          <a:lstStyle/>
          <a:p>
            <a:endParaRPr lang="ja-JP" altLang="en-US"/>
          </a:p>
        </p:txBody>
      </p:sp>
      <p:sp>
        <p:nvSpPr>
          <p:cNvPr id="32" name="Shape 29"/>
          <p:cNvSpPr/>
          <p:nvPr/>
        </p:nvSpPr>
        <p:spPr>
          <a:xfrm>
            <a:off x="877824" y="5449824"/>
            <a:ext cx="128016" cy="310896"/>
          </a:xfrm>
          <a:prstGeom prst="rect">
            <a:avLst/>
          </a:prstGeom>
          <a:solidFill>
            <a:srgbClr val="E07A5F"/>
          </a:solidFill>
          <a:ln w="12700">
            <a:solidFill>
              <a:srgbClr val="E07A5F">
                <a:alpha val="0"/>
              </a:srgbClr>
            </a:solidFill>
            <a:prstDash val="solid"/>
          </a:ln>
        </p:spPr>
        <p:txBody>
          <a:bodyPr/>
          <a:lstStyle/>
          <a:p>
            <a:endParaRPr lang="ja-JP" altLang="en-US"/>
          </a:p>
        </p:txBody>
      </p:sp>
      <p:sp>
        <p:nvSpPr>
          <p:cNvPr id="33" name="Text 30"/>
          <p:cNvSpPr/>
          <p:nvPr/>
        </p:nvSpPr>
        <p:spPr>
          <a:xfrm>
            <a:off x="1078992" y="5477256"/>
            <a:ext cx="10094976" cy="256032"/>
          </a:xfrm>
          <a:prstGeom prst="rect">
            <a:avLst/>
          </a:prstGeom>
          <a:noFill/>
          <a:ln/>
        </p:spPr>
        <p:txBody>
          <a:bodyPr wrap="square" lIns="0" tIns="0" rIns="0" bIns="0" rtlCol="0" anchor="ctr">
            <a:normAutofit/>
          </a:bodyPr>
          <a:lstStyle/>
          <a:p>
            <a:pPr marL="0" indent="0">
              <a:buNone/>
            </a:pPr>
            <a:r>
              <a:rPr lang="en-US" sz="1280" dirty="0">
                <a:solidFill>
                  <a:srgbClr val="17324D"/>
                </a:solidFill>
                <a:latin typeface="Noto Sans CJK JP" pitchFamily="34" charset="0"/>
                <a:ea typeface="Noto Sans CJK JP" pitchFamily="34" charset="-122"/>
                <a:cs typeface="Noto Sans CJK JP" pitchFamily="34" charset="-120"/>
              </a:rPr>
              <a:t>IV で説得力を持つ論文ほど、「なぜこの変数を instrument と信じてよいのか」の物語が強い。</a:t>
            </a:r>
            <a:endParaRPr lang="en-US" sz="128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3FA7A4"/>
          </a:solidFill>
          <a:ln w="12700">
            <a:solidFill>
              <a:srgbClr val="3FA7A4">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3FA7A4">
              <a:alpha val="8000"/>
            </a:srgbClr>
          </a:solidFill>
          <a:ln w="12700">
            <a:solidFill>
              <a:srgbClr val="3FA7A4"/>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3FA7A4"/>
                </a:solidFill>
                <a:latin typeface="Noto Sans CJK JP" pitchFamily="34" charset="0"/>
                <a:ea typeface="Noto Sans CJK JP" pitchFamily="34" charset="-122"/>
                <a:cs typeface="Noto Sans CJK JP" pitchFamily="34" charset="-120"/>
              </a:rPr>
              <a:t>操作変数法</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11</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最も単純な IV 推定量</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3FA7A4"/>
                </a:solidFill>
                <a:latin typeface="Noto Sans CJK JP" pitchFamily="34" charset="0"/>
                <a:ea typeface="Noto Sans CJK JP" pitchFamily="34" charset="-122"/>
                <a:cs typeface="Noto Sans CJK JP" pitchFamily="34" charset="-120"/>
              </a:rPr>
              <a:t>外生性 Cov(z,u)=0 を使うと、β₁ は共分散の比として書ける。</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22960" y="1389888"/>
            <a:ext cx="5413248" cy="822960"/>
          </a:xfrm>
          <a:prstGeom prst="roundRect">
            <a:avLst>
              <a:gd name="adj" fmla="val 15556"/>
            </a:avLst>
          </a:prstGeom>
          <a:solidFill>
            <a:srgbClr val="FFFFFF"/>
          </a:solidFill>
          <a:ln w="12700">
            <a:solidFill>
              <a:srgbClr val="3FA7A4"/>
            </a:solidFill>
            <a:prstDash val="solid"/>
          </a:ln>
        </p:spPr>
        <p:txBody>
          <a:bodyPr/>
          <a:lstStyle/>
          <a:p>
            <a:endParaRPr lang="ja-JP" altLang="en-US"/>
          </a:p>
        </p:txBody>
      </p:sp>
      <p:sp>
        <p:nvSpPr>
          <p:cNvPr id="11" name="Shape 9"/>
          <p:cNvSpPr/>
          <p:nvPr/>
        </p:nvSpPr>
        <p:spPr>
          <a:xfrm>
            <a:off x="960120" y="1499616"/>
            <a:ext cx="1554480" cy="228600"/>
          </a:xfrm>
          <a:prstGeom prst="roundRect">
            <a:avLst>
              <a:gd name="adj" fmla="val 40000"/>
            </a:avLst>
          </a:prstGeom>
          <a:solidFill>
            <a:srgbClr val="3FA7A4">
              <a:alpha val="8000"/>
            </a:srgbClr>
          </a:solidFill>
          <a:ln w="12700">
            <a:solidFill>
              <a:srgbClr val="3FA7A4"/>
            </a:solidFill>
            <a:prstDash val="solid"/>
          </a:ln>
        </p:spPr>
        <p:txBody>
          <a:bodyPr/>
          <a:lstStyle/>
          <a:p>
            <a:endParaRPr lang="ja-JP" altLang="en-US"/>
          </a:p>
        </p:txBody>
      </p:sp>
      <p:sp>
        <p:nvSpPr>
          <p:cNvPr id="12" name="Text 10"/>
          <p:cNvSpPr/>
          <p:nvPr/>
        </p:nvSpPr>
        <p:spPr>
          <a:xfrm>
            <a:off x="960120" y="1508760"/>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3FA7A4"/>
                </a:solidFill>
                <a:latin typeface="Noto Sans CJK JP" pitchFamily="34" charset="0"/>
                <a:ea typeface="Noto Sans CJK JP" pitchFamily="34" charset="-122"/>
                <a:cs typeface="Noto Sans CJK JP" pitchFamily="34" charset="-120"/>
              </a:rPr>
              <a:t>回帰式</a:t>
            </a:r>
            <a:endParaRPr lang="en-US" sz="950" dirty="0"/>
          </a:p>
        </p:txBody>
      </p:sp>
      <p:pic>
        <p:nvPicPr>
          <p:cNvPr id="13"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391664" y="1792224"/>
            <a:ext cx="2275840" cy="256032"/>
          </a:xfrm>
          <a:prstGeom prst="rect">
            <a:avLst/>
          </a:prstGeom>
        </p:spPr>
      </p:pic>
      <p:sp>
        <p:nvSpPr>
          <p:cNvPr id="14" name="Shape 11"/>
          <p:cNvSpPr/>
          <p:nvPr/>
        </p:nvSpPr>
        <p:spPr>
          <a:xfrm>
            <a:off x="822960" y="2414016"/>
            <a:ext cx="5413248" cy="1005840"/>
          </a:xfrm>
          <a:prstGeom prst="roundRect">
            <a:avLst>
              <a:gd name="adj" fmla="val 12727"/>
            </a:avLst>
          </a:prstGeom>
          <a:solidFill>
            <a:srgbClr val="FFFFFF"/>
          </a:solidFill>
          <a:ln w="12700">
            <a:solidFill>
              <a:srgbClr val="4E79A7"/>
            </a:solidFill>
            <a:prstDash val="solid"/>
          </a:ln>
        </p:spPr>
        <p:txBody>
          <a:bodyPr/>
          <a:lstStyle/>
          <a:p>
            <a:endParaRPr lang="ja-JP" altLang="en-US"/>
          </a:p>
        </p:txBody>
      </p:sp>
      <p:sp>
        <p:nvSpPr>
          <p:cNvPr id="15" name="Shape 12"/>
          <p:cNvSpPr/>
          <p:nvPr/>
        </p:nvSpPr>
        <p:spPr>
          <a:xfrm>
            <a:off x="960120" y="2523744"/>
            <a:ext cx="1554480" cy="228600"/>
          </a:xfrm>
          <a:prstGeom prst="roundRect">
            <a:avLst>
              <a:gd name="adj" fmla="val 40000"/>
            </a:avLst>
          </a:prstGeom>
          <a:solidFill>
            <a:srgbClr val="4E79A7">
              <a:alpha val="8000"/>
            </a:srgbClr>
          </a:solidFill>
          <a:ln w="12700">
            <a:solidFill>
              <a:srgbClr val="4E79A7"/>
            </a:solidFill>
            <a:prstDash val="solid"/>
          </a:ln>
        </p:spPr>
        <p:txBody>
          <a:bodyPr/>
          <a:lstStyle/>
          <a:p>
            <a:endParaRPr lang="ja-JP" altLang="en-US"/>
          </a:p>
        </p:txBody>
      </p:sp>
      <p:sp>
        <p:nvSpPr>
          <p:cNvPr id="16" name="Text 13"/>
          <p:cNvSpPr/>
          <p:nvPr/>
        </p:nvSpPr>
        <p:spPr>
          <a:xfrm>
            <a:off x="960120" y="2532888"/>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4E79A7"/>
                </a:solidFill>
                <a:latin typeface="Noto Sans CJK JP" pitchFamily="34" charset="0"/>
                <a:ea typeface="Noto Sans CJK JP" pitchFamily="34" charset="-122"/>
                <a:cs typeface="Noto Sans CJK JP" pitchFamily="34" charset="-120"/>
              </a:rPr>
              <a:t>外生性を使う</a:t>
            </a:r>
            <a:endParaRPr lang="en-US" sz="950" dirty="0"/>
          </a:p>
        </p:txBody>
      </p:sp>
      <p:pic>
        <p:nvPicPr>
          <p:cNvPr id="17"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87552" y="2820189"/>
            <a:ext cx="5084064" cy="431238"/>
          </a:xfrm>
          <a:prstGeom prst="rect">
            <a:avLst/>
          </a:prstGeom>
        </p:spPr>
      </p:pic>
      <p:sp>
        <p:nvSpPr>
          <p:cNvPr id="18" name="Shape 14"/>
          <p:cNvSpPr/>
          <p:nvPr/>
        </p:nvSpPr>
        <p:spPr>
          <a:xfrm>
            <a:off x="822960" y="3639312"/>
            <a:ext cx="5413248" cy="1005840"/>
          </a:xfrm>
          <a:prstGeom prst="roundRect">
            <a:avLst>
              <a:gd name="adj" fmla="val 12727"/>
            </a:avLst>
          </a:prstGeom>
          <a:solidFill>
            <a:srgbClr val="FFF2EE"/>
          </a:solidFill>
          <a:ln w="12700">
            <a:solidFill>
              <a:srgbClr val="E07A5F"/>
            </a:solidFill>
            <a:prstDash val="solid"/>
          </a:ln>
        </p:spPr>
        <p:txBody>
          <a:bodyPr/>
          <a:lstStyle/>
          <a:p>
            <a:endParaRPr lang="ja-JP" altLang="en-US"/>
          </a:p>
        </p:txBody>
      </p:sp>
      <p:sp>
        <p:nvSpPr>
          <p:cNvPr id="19" name="Shape 15"/>
          <p:cNvSpPr/>
          <p:nvPr/>
        </p:nvSpPr>
        <p:spPr>
          <a:xfrm>
            <a:off x="960120" y="3749040"/>
            <a:ext cx="1554480" cy="228600"/>
          </a:xfrm>
          <a:prstGeom prst="roundRect">
            <a:avLst>
              <a:gd name="adj" fmla="val 40000"/>
            </a:avLst>
          </a:prstGeom>
          <a:solidFill>
            <a:srgbClr val="E07A5F">
              <a:alpha val="8000"/>
            </a:srgbClr>
          </a:solidFill>
          <a:ln w="12700">
            <a:solidFill>
              <a:srgbClr val="E07A5F"/>
            </a:solidFill>
            <a:prstDash val="solid"/>
          </a:ln>
        </p:spPr>
        <p:txBody>
          <a:bodyPr/>
          <a:lstStyle/>
          <a:p>
            <a:endParaRPr lang="ja-JP" altLang="en-US"/>
          </a:p>
        </p:txBody>
      </p:sp>
      <p:sp>
        <p:nvSpPr>
          <p:cNvPr id="20" name="Text 16"/>
          <p:cNvSpPr/>
          <p:nvPr/>
        </p:nvSpPr>
        <p:spPr>
          <a:xfrm>
            <a:off x="960120" y="3758184"/>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E07A5F"/>
                </a:solidFill>
                <a:latin typeface="Noto Sans CJK JP" pitchFamily="34" charset="0"/>
                <a:ea typeface="Noto Sans CJK JP" pitchFamily="34" charset="-122"/>
                <a:cs typeface="Noto Sans CJK JP" pitchFamily="34" charset="-120"/>
              </a:rPr>
              <a:t>IV 推定量</a:t>
            </a:r>
            <a:endParaRPr lang="en-US" sz="950" dirty="0"/>
          </a:p>
        </p:txBody>
      </p:sp>
      <p:pic>
        <p:nvPicPr>
          <p:cNvPr id="21" name="Image 2" descr="preencoded.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819854" y="4041648"/>
            <a:ext cx="1419460" cy="438912"/>
          </a:xfrm>
          <a:prstGeom prst="rect">
            <a:avLst/>
          </a:prstGeom>
        </p:spPr>
      </p:pic>
      <p:sp>
        <p:nvSpPr>
          <p:cNvPr id="22" name="Shape 17"/>
          <p:cNvSpPr/>
          <p:nvPr/>
        </p:nvSpPr>
        <p:spPr>
          <a:xfrm>
            <a:off x="6565392" y="1572768"/>
            <a:ext cx="4663440" cy="3054096"/>
          </a:xfrm>
          <a:prstGeom prst="roundRect">
            <a:avLst>
              <a:gd name="adj" fmla="val 3593"/>
            </a:avLst>
          </a:prstGeom>
          <a:solidFill>
            <a:srgbClr val="FFFFFF"/>
          </a:solidFill>
          <a:ln w="12700">
            <a:solidFill>
              <a:srgbClr val="3FA7A4"/>
            </a:solidFill>
            <a:prstDash val="solid"/>
          </a:ln>
          <a:effectLst>
            <a:outerShdw algn="bl" rotWithShape="0">
              <a:srgbClr val="000000">
                <a:alpha val="0"/>
              </a:srgbClr>
            </a:outerShdw>
          </a:effectLst>
        </p:spPr>
        <p:txBody>
          <a:bodyPr/>
          <a:lstStyle/>
          <a:p>
            <a:endParaRPr lang="ja-JP" altLang="en-US"/>
          </a:p>
        </p:txBody>
      </p:sp>
      <p:sp>
        <p:nvSpPr>
          <p:cNvPr id="23" name="Text 18"/>
          <p:cNvSpPr/>
          <p:nvPr/>
        </p:nvSpPr>
        <p:spPr>
          <a:xfrm>
            <a:off x="6711696" y="1691640"/>
            <a:ext cx="4370832" cy="256032"/>
          </a:xfrm>
          <a:prstGeom prst="rect">
            <a:avLst/>
          </a:prstGeom>
          <a:noFill/>
          <a:ln/>
        </p:spPr>
        <p:txBody>
          <a:bodyPr wrap="square" lIns="0" tIns="0" rIns="0" bIns="0" rtlCol="0" anchor="ctr">
            <a:normAutofit/>
          </a:bodyPr>
          <a:lstStyle/>
          <a:p>
            <a:pPr marL="0" indent="0">
              <a:buNone/>
            </a:pPr>
            <a:r>
              <a:rPr lang="en-US" sz="1300" b="1" dirty="0">
                <a:solidFill>
                  <a:srgbClr val="3FA7A4"/>
                </a:solidFill>
                <a:latin typeface="Noto Sans CJK JP" pitchFamily="34" charset="0"/>
                <a:ea typeface="Noto Sans CJK JP" pitchFamily="34" charset="-122"/>
                <a:cs typeface="Noto Sans CJK JP" pitchFamily="34" charset="-120"/>
              </a:rPr>
              <a:t>この式が言っていること</a:t>
            </a:r>
            <a:endParaRPr lang="en-US" sz="1300" dirty="0"/>
          </a:p>
        </p:txBody>
      </p:sp>
      <p:sp>
        <p:nvSpPr>
          <p:cNvPr id="24" name="Text 19"/>
          <p:cNvSpPr/>
          <p:nvPr/>
        </p:nvSpPr>
        <p:spPr>
          <a:xfrm>
            <a:off x="6711696" y="1993392"/>
            <a:ext cx="4407408" cy="2523744"/>
          </a:xfrm>
          <a:prstGeom prst="rect">
            <a:avLst/>
          </a:prstGeom>
          <a:noFill/>
          <a:ln/>
        </p:spPr>
        <p:txBody>
          <a:bodyPr wrap="square" lIns="254" tIns="254" rIns="254" bIns="254" rtlCol="0" anchor="t">
            <a:normAutofit/>
          </a:bodyPr>
          <a:lstStyle/>
          <a:p>
            <a:pPr marL="177800" indent="-177800">
              <a:buSzPct val="100000"/>
              <a:buChar char="•"/>
            </a:pPr>
            <a:r>
              <a:rPr lang="en-US" sz="1400" dirty="0">
                <a:solidFill>
                  <a:srgbClr val="17324D"/>
                </a:solidFill>
                <a:latin typeface="Noto Sans CJK JP" pitchFamily="34" charset="0"/>
                <a:ea typeface="Noto Sans CJK JP" pitchFamily="34" charset="-122"/>
                <a:cs typeface="Noto Sans CJK JP" pitchFamily="34" charset="-120"/>
              </a:rPr>
              <a:t>分子は reduced form：z が y をどれだけ動かしたか。</a:t>
            </a:r>
            <a:endParaRPr lang="en-US" sz="1400" dirty="0"/>
          </a:p>
          <a:p>
            <a:pPr marL="177800" indent="-177800">
              <a:buSzPct val="100000"/>
              <a:buChar char="•"/>
            </a:pPr>
            <a:r>
              <a:rPr lang="en-US" sz="1400" dirty="0">
                <a:solidFill>
                  <a:srgbClr val="17324D"/>
                </a:solidFill>
                <a:latin typeface="Noto Sans CJK JP" pitchFamily="34" charset="0"/>
                <a:ea typeface="Noto Sans CJK JP" pitchFamily="34" charset="-122"/>
                <a:cs typeface="Noto Sans CJK JP" pitchFamily="34" charset="-120"/>
              </a:rPr>
              <a:t>分母は first stage：z が s をどれだけ動かしたか。</a:t>
            </a:r>
            <a:endParaRPr lang="en-US" sz="1400" dirty="0"/>
          </a:p>
          <a:p>
            <a:pPr marL="177800" indent="-177800">
              <a:buSzPct val="100000"/>
              <a:buChar char="•"/>
            </a:pPr>
            <a:r>
              <a:rPr lang="en-US" sz="1400" dirty="0">
                <a:solidFill>
                  <a:srgbClr val="17324D"/>
                </a:solidFill>
                <a:latin typeface="Noto Sans CJK JP" pitchFamily="34" charset="0"/>
                <a:ea typeface="Noto Sans CJK JP" pitchFamily="34" charset="-122"/>
                <a:cs typeface="Noto Sans CJK JP" pitchFamily="34" charset="-120"/>
              </a:rPr>
              <a:t>その比を取ることで、s を 1 単位動かしたときの y の効果を読む。</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3FA7A4"/>
          </a:solidFill>
          <a:ln w="12700">
            <a:solidFill>
              <a:srgbClr val="3FA7A4">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3FA7A4">
              <a:alpha val="8000"/>
            </a:srgbClr>
          </a:solidFill>
          <a:ln w="12700">
            <a:solidFill>
              <a:srgbClr val="3FA7A4"/>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3FA7A4"/>
                </a:solidFill>
                <a:latin typeface="Noto Sans CJK JP" pitchFamily="34" charset="0"/>
                <a:ea typeface="Noto Sans CJK JP" pitchFamily="34" charset="-122"/>
                <a:cs typeface="Noto Sans CJK JP" pitchFamily="34" charset="-120"/>
              </a:rPr>
              <a:t>操作変数法</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12</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Z がダミーなら Wald 比になる</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3FA7A4"/>
                </a:solidFill>
                <a:latin typeface="Noto Sans CJK JP" pitchFamily="34" charset="0"/>
                <a:ea typeface="Noto Sans CJK JP" pitchFamily="34" charset="-122"/>
                <a:cs typeface="Noto Sans CJK JP" pitchFamily="34" charset="-120"/>
              </a:rPr>
              <a:t>binary instrument では、共分散比は「2 群の平均の差の比」とまったく同じになる。</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41248" y="1463040"/>
            <a:ext cx="5394960" cy="1060704"/>
          </a:xfrm>
          <a:prstGeom prst="roundRect">
            <a:avLst>
              <a:gd name="adj" fmla="val 12069"/>
            </a:avLst>
          </a:prstGeom>
          <a:solidFill>
            <a:srgbClr val="FFFFFF"/>
          </a:solidFill>
          <a:ln w="12700">
            <a:solidFill>
              <a:srgbClr val="4E79A7"/>
            </a:solidFill>
            <a:prstDash val="solid"/>
          </a:ln>
        </p:spPr>
        <p:txBody>
          <a:bodyPr/>
          <a:lstStyle/>
          <a:p>
            <a:endParaRPr lang="ja-JP" altLang="en-US"/>
          </a:p>
        </p:txBody>
      </p:sp>
      <p:sp>
        <p:nvSpPr>
          <p:cNvPr id="11" name="Shape 9"/>
          <p:cNvSpPr/>
          <p:nvPr/>
        </p:nvSpPr>
        <p:spPr>
          <a:xfrm>
            <a:off x="978408" y="1572768"/>
            <a:ext cx="1554480" cy="228600"/>
          </a:xfrm>
          <a:prstGeom prst="roundRect">
            <a:avLst>
              <a:gd name="adj" fmla="val 40000"/>
            </a:avLst>
          </a:prstGeom>
          <a:solidFill>
            <a:srgbClr val="4E79A7">
              <a:alpha val="8000"/>
            </a:srgbClr>
          </a:solidFill>
          <a:ln w="12700">
            <a:solidFill>
              <a:srgbClr val="4E79A7"/>
            </a:solidFill>
            <a:prstDash val="solid"/>
          </a:ln>
        </p:spPr>
        <p:txBody>
          <a:bodyPr/>
          <a:lstStyle/>
          <a:p>
            <a:endParaRPr lang="ja-JP" altLang="en-US"/>
          </a:p>
        </p:txBody>
      </p:sp>
      <p:sp>
        <p:nvSpPr>
          <p:cNvPr id="12" name="Text 10"/>
          <p:cNvSpPr/>
          <p:nvPr/>
        </p:nvSpPr>
        <p:spPr>
          <a:xfrm>
            <a:off x="978408" y="1581912"/>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4E79A7"/>
                </a:solidFill>
                <a:latin typeface="Noto Sans CJK JP" pitchFamily="34" charset="0"/>
                <a:ea typeface="Noto Sans CJK JP" pitchFamily="34" charset="-122"/>
                <a:cs typeface="Noto Sans CJK JP" pitchFamily="34" charset="-120"/>
              </a:rPr>
              <a:t>任意の x について</a:t>
            </a:r>
            <a:endParaRPr lang="en-US" sz="950" dirty="0"/>
          </a:p>
        </p:txBody>
      </p:sp>
      <p:pic>
        <p:nvPicPr>
          <p:cNvPr id="13"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05840" y="1933892"/>
            <a:ext cx="5065776" cy="356745"/>
          </a:xfrm>
          <a:prstGeom prst="rect">
            <a:avLst/>
          </a:prstGeom>
        </p:spPr>
      </p:pic>
      <p:sp>
        <p:nvSpPr>
          <p:cNvPr id="14" name="Shape 11"/>
          <p:cNvSpPr/>
          <p:nvPr/>
        </p:nvSpPr>
        <p:spPr>
          <a:xfrm>
            <a:off x="841248" y="2724912"/>
            <a:ext cx="5394960" cy="1225296"/>
          </a:xfrm>
          <a:prstGeom prst="roundRect">
            <a:avLst>
              <a:gd name="adj" fmla="val 10448"/>
            </a:avLst>
          </a:prstGeom>
          <a:solidFill>
            <a:srgbClr val="FFF2EE"/>
          </a:solidFill>
          <a:ln w="12700">
            <a:solidFill>
              <a:srgbClr val="E07A5F"/>
            </a:solidFill>
            <a:prstDash val="solid"/>
          </a:ln>
        </p:spPr>
        <p:txBody>
          <a:bodyPr/>
          <a:lstStyle/>
          <a:p>
            <a:endParaRPr lang="ja-JP" altLang="en-US"/>
          </a:p>
        </p:txBody>
      </p:sp>
      <p:sp>
        <p:nvSpPr>
          <p:cNvPr id="15" name="Shape 12"/>
          <p:cNvSpPr/>
          <p:nvPr/>
        </p:nvSpPr>
        <p:spPr>
          <a:xfrm>
            <a:off x="978408" y="2834640"/>
            <a:ext cx="1554480" cy="228600"/>
          </a:xfrm>
          <a:prstGeom prst="roundRect">
            <a:avLst>
              <a:gd name="adj" fmla="val 40000"/>
            </a:avLst>
          </a:prstGeom>
          <a:solidFill>
            <a:srgbClr val="E07A5F">
              <a:alpha val="8000"/>
            </a:srgbClr>
          </a:solidFill>
          <a:ln w="12700">
            <a:solidFill>
              <a:srgbClr val="E07A5F"/>
            </a:solidFill>
            <a:prstDash val="solid"/>
          </a:ln>
        </p:spPr>
        <p:txBody>
          <a:bodyPr/>
          <a:lstStyle/>
          <a:p>
            <a:endParaRPr lang="ja-JP" altLang="en-US"/>
          </a:p>
        </p:txBody>
      </p:sp>
      <p:sp>
        <p:nvSpPr>
          <p:cNvPr id="16" name="Text 13"/>
          <p:cNvSpPr/>
          <p:nvPr/>
        </p:nvSpPr>
        <p:spPr>
          <a:xfrm>
            <a:off x="978408" y="2843784"/>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E07A5F"/>
                </a:solidFill>
                <a:latin typeface="Noto Sans CJK JP" pitchFamily="34" charset="0"/>
                <a:ea typeface="Noto Sans CJK JP" pitchFamily="34" charset="-122"/>
                <a:cs typeface="Noto Sans CJK JP" pitchFamily="34" charset="-120"/>
              </a:rPr>
              <a:t>Wald 推定量</a:t>
            </a:r>
            <a:endParaRPr lang="en-US" sz="950" dirty="0"/>
          </a:p>
        </p:txBody>
      </p:sp>
      <p:pic>
        <p:nvPicPr>
          <p:cNvPr id="17"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570628" y="3127248"/>
            <a:ext cx="3936200" cy="658368"/>
          </a:xfrm>
          <a:prstGeom prst="rect">
            <a:avLst/>
          </a:prstGeom>
        </p:spPr>
      </p:pic>
      <p:sp>
        <p:nvSpPr>
          <p:cNvPr id="18" name="Shape 14"/>
          <p:cNvSpPr/>
          <p:nvPr/>
        </p:nvSpPr>
        <p:spPr>
          <a:xfrm>
            <a:off x="6528816" y="1536192"/>
            <a:ext cx="4718304" cy="2871216"/>
          </a:xfrm>
          <a:prstGeom prst="roundRect">
            <a:avLst>
              <a:gd name="adj" fmla="val 3822"/>
            </a:avLst>
          </a:prstGeom>
          <a:solidFill>
            <a:srgbClr val="FFFFFF"/>
          </a:solidFill>
          <a:ln w="12700">
            <a:solidFill>
              <a:srgbClr val="3FA7A4"/>
            </a:solidFill>
            <a:prstDash val="solid"/>
          </a:ln>
          <a:effectLst>
            <a:outerShdw algn="bl" rotWithShape="0">
              <a:srgbClr val="000000">
                <a:alpha val="0"/>
              </a:srgbClr>
            </a:outerShdw>
          </a:effectLst>
        </p:spPr>
        <p:txBody>
          <a:bodyPr/>
          <a:lstStyle/>
          <a:p>
            <a:endParaRPr lang="ja-JP" altLang="en-US"/>
          </a:p>
        </p:txBody>
      </p:sp>
      <p:sp>
        <p:nvSpPr>
          <p:cNvPr id="19" name="Text 15"/>
          <p:cNvSpPr/>
          <p:nvPr/>
        </p:nvSpPr>
        <p:spPr>
          <a:xfrm>
            <a:off x="6675120" y="1655064"/>
            <a:ext cx="4425696" cy="256032"/>
          </a:xfrm>
          <a:prstGeom prst="rect">
            <a:avLst/>
          </a:prstGeom>
          <a:noFill/>
          <a:ln/>
        </p:spPr>
        <p:txBody>
          <a:bodyPr wrap="square" lIns="0" tIns="0" rIns="0" bIns="0" rtlCol="0" anchor="ctr">
            <a:normAutofit/>
          </a:bodyPr>
          <a:lstStyle/>
          <a:p>
            <a:pPr marL="0" indent="0">
              <a:buNone/>
            </a:pPr>
            <a:r>
              <a:rPr lang="en-US" sz="1300" b="1" dirty="0">
                <a:solidFill>
                  <a:srgbClr val="3FA7A4"/>
                </a:solidFill>
                <a:latin typeface="Noto Sans CJK JP" pitchFamily="34" charset="0"/>
                <a:ea typeface="Noto Sans CJK JP" pitchFamily="34" charset="-122"/>
                <a:cs typeface="Noto Sans CJK JP" pitchFamily="34" charset="-120"/>
              </a:rPr>
              <a:t>lecture 1 とのつながり</a:t>
            </a:r>
            <a:endParaRPr lang="en-US" sz="1300" dirty="0"/>
          </a:p>
        </p:txBody>
      </p:sp>
      <p:sp>
        <p:nvSpPr>
          <p:cNvPr id="20" name="Text 16"/>
          <p:cNvSpPr/>
          <p:nvPr/>
        </p:nvSpPr>
        <p:spPr>
          <a:xfrm>
            <a:off x="6675120" y="1956816"/>
            <a:ext cx="4462272" cy="2340864"/>
          </a:xfrm>
          <a:prstGeom prst="rect">
            <a:avLst/>
          </a:prstGeom>
          <a:noFill/>
          <a:ln/>
        </p:spPr>
        <p:txBody>
          <a:bodyPr wrap="square" lIns="254" tIns="254" rIns="254" bIns="254" rtlCol="0" anchor="t">
            <a:normAutofit/>
          </a:bodyPr>
          <a:lstStyle/>
          <a:p>
            <a:pPr marL="177800" indent="-177800">
              <a:buSzPct val="100000"/>
              <a:buChar char="•"/>
            </a:pPr>
            <a:r>
              <a:rPr lang="en-US" sz="1380" dirty="0">
                <a:solidFill>
                  <a:srgbClr val="17324D"/>
                </a:solidFill>
                <a:latin typeface="Noto Sans CJK JP" pitchFamily="34" charset="0"/>
                <a:ea typeface="Noto Sans CJK JP" pitchFamily="34" charset="-122"/>
                <a:cs typeface="Noto Sans CJK JP" pitchFamily="34" charset="-120"/>
              </a:rPr>
              <a:t>z=1 群と z=0 群の結果の差を、教育年数の差で割っている。</a:t>
            </a:r>
            <a:endParaRPr lang="en-US" sz="1380" dirty="0"/>
          </a:p>
          <a:p>
            <a:pPr marL="177800" indent="-177800">
              <a:buSzPct val="100000"/>
              <a:buChar char="•"/>
            </a:pPr>
            <a:r>
              <a:rPr lang="en-US" sz="1380" dirty="0">
                <a:solidFill>
                  <a:srgbClr val="17324D"/>
                </a:solidFill>
                <a:latin typeface="Noto Sans CJK JP" pitchFamily="34" charset="0"/>
                <a:ea typeface="Noto Sans CJK JP" pitchFamily="34" charset="-122"/>
                <a:cs typeface="Noto Sans CJK JP" pitchFamily="34" charset="-120"/>
              </a:rPr>
              <a:t>binary IV では、共分散比と group means の比は同じ式である。</a:t>
            </a:r>
            <a:endParaRPr lang="en-US" sz="1380" dirty="0"/>
          </a:p>
          <a:p>
            <a:pPr marL="177800" indent="-177800">
              <a:buSzPct val="100000"/>
              <a:buChar char="•"/>
            </a:pPr>
            <a:r>
              <a:rPr lang="en-US" sz="1380" dirty="0">
                <a:solidFill>
                  <a:srgbClr val="17324D"/>
                </a:solidFill>
                <a:latin typeface="Noto Sans CJK JP" pitchFamily="34" charset="0"/>
                <a:ea typeface="Noto Sans CJK JP" pitchFamily="34" charset="-122"/>
                <a:cs typeface="Noto Sans CJK JP" pitchFamily="34" charset="-120"/>
              </a:rPr>
              <a:t>この書き方にしておくと、のちにコントロール付き・複数 IV へ一般化しやすい。</a:t>
            </a:r>
            <a:endParaRPr lang="en-US" sz="138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3FA7A4"/>
          </a:solidFill>
          <a:ln w="12700">
            <a:solidFill>
              <a:srgbClr val="3FA7A4">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3FA7A4">
              <a:alpha val="8000"/>
            </a:srgbClr>
          </a:solidFill>
          <a:ln w="12700">
            <a:solidFill>
              <a:srgbClr val="3FA7A4"/>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3FA7A4"/>
                </a:solidFill>
                <a:latin typeface="Noto Sans CJK JP" pitchFamily="34" charset="0"/>
                <a:ea typeface="Noto Sans CJK JP" pitchFamily="34" charset="-122"/>
                <a:cs typeface="Noto Sans CJK JP" pitchFamily="34" charset="-120"/>
              </a:rPr>
              <a:t>操作変数法</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13</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直感：reduced form ÷ first stage</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3FA7A4"/>
                </a:solidFill>
                <a:latin typeface="Noto Sans CJK JP" pitchFamily="34" charset="0"/>
                <a:ea typeface="Noto Sans CJK JP" pitchFamily="34" charset="-122"/>
                <a:cs typeface="Noto Sans CJK JP" pitchFamily="34" charset="-120"/>
              </a:rPr>
              <a:t>IV は「z が y をどれだけ動かしたか」を「z が s をどれだけ動かしたか」で割る。</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96112" y="1609344"/>
            <a:ext cx="3035808" cy="2011680"/>
          </a:xfrm>
          <a:prstGeom prst="roundRect">
            <a:avLst>
              <a:gd name="adj" fmla="val 5455"/>
            </a:avLst>
          </a:prstGeom>
          <a:solidFill>
            <a:srgbClr val="ECF8F7"/>
          </a:solidFill>
          <a:ln w="12700">
            <a:solidFill>
              <a:srgbClr val="3FA7A4"/>
            </a:solidFill>
            <a:prstDash val="solid"/>
          </a:ln>
          <a:effectLst>
            <a:outerShdw algn="bl" rotWithShape="0">
              <a:srgbClr val="000000">
                <a:alpha val="0"/>
              </a:srgbClr>
            </a:outerShdw>
          </a:effectLst>
        </p:spPr>
        <p:txBody>
          <a:bodyPr/>
          <a:lstStyle/>
          <a:p>
            <a:endParaRPr lang="ja-JP" altLang="en-US"/>
          </a:p>
        </p:txBody>
      </p:sp>
      <p:sp>
        <p:nvSpPr>
          <p:cNvPr id="11" name="Text 9"/>
          <p:cNvSpPr/>
          <p:nvPr/>
        </p:nvSpPr>
        <p:spPr>
          <a:xfrm>
            <a:off x="1024128" y="1719072"/>
            <a:ext cx="2779776" cy="219456"/>
          </a:xfrm>
          <a:prstGeom prst="rect">
            <a:avLst/>
          </a:prstGeom>
          <a:noFill/>
          <a:ln/>
        </p:spPr>
        <p:txBody>
          <a:bodyPr wrap="square" lIns="0" tIns="0" rIns="0" bIns="0" rtlCol="0" anchor="ctr">
            <a:normAutofit/>
          </a:bodyPr>
          <a:lstStyle/>
          <a:p>
            <a:pPr marL="0" indent="0">
              <a:buNone/>
            </a:pPr>
            <a:r>
              <a:rPr lang="en-US" sz="1250" b="1" dirty="0">
                <a:solidFill>
                  <a:srgbClr val="3FA7A4"/>
                </a:solidFill>
                <a:latin typeface="Noto Sans CJK JP" pitchFamily="34" charset="0"/>
                <a:ea typeface="Noto Sans CJK JP" pitchFamily="34" charset="-122"/>
                <a:cs typeface="Noto Sans CJK JP" pitchFamily="34" charset="-120"/>
              </a:rPr>
              <a:t>reduced form</a:t>
            </a:r>
            <a:endParaRPr lang="en-US" sz="1250" dirty="0"/>
          </a:p>
        </p:txBody>
      </p:sp>
      <p:sp>
        <p:nvSpPr>
          <p:cNvPr id="12" name="Text 10"/>
          <p:cNvSpPr/>
          <p:nvPr/>
        </p:nvSpPr>
        <p:spPr>
          <a:xfrm>
            <a:off x="1024128" y="1993392"/>
            <a:ext cx="2779776" cy="310896"/>
          </a:xfrm>
          <a:prstGeom prst="rect">
            <a:avLst/>
          </a:prstGeom>
          <a:noFill/>
          <a:ln/>
        </p:spPr>
        <p:txBody>
          <a:bodyPr wrap="square" lIns="0" tIns="0" rIns="0" bIns="0" rtlCol="0" anchor="ctr">
            <a:normAutofit/>
          </a:bodyPr>
          <a:lstStyle/>
          <a:p>
            <a:pPr marL="0" indent="0" algn="ctr">
              <a:buNone/>
            </a:pPr>
            <a:r>
              <a:rPr lang="en-US" sz="2200" b="1" dirty="0">
                <a:solidFill>
                  <a:srgbClr val="17324D"/>
                </a:solidFill>
                <a:latin typeface="Noto Serif CJK JP" pitchFamily="34" charset="0"/>
                <a:ea typeface="Noto Serif CJK JP" pitchFamily="34" charset="-122"/>
                <a:cs typeface="Noto Serif CJK JP" pitchFamily="34" charset="-120"/>
              </a:rPr>
              <a:t>z → y</a:t>
            </a:r>
            <a:endParaRPr lang="en-US" sz="2200" dirty="0"/>
          </a:p>
        </p:txBody>
      </p:sp>
      <p:sp>
        <p:nvSpPr>
          <p:cNvPr id="13" name="Text 11"/>
          <p:cNvSpPr/>
          <p:nvPr/>
        </p:nvSpPr>
        <p:spPr>
          <a:xfrm>
            <a:off x="1024128" y="2368296"/>
            <a:ext cx="2779776" cy="1170432"/>
          </a:xfrm>
          <a:prstGeom prst="rect">
            <a:avLst/>
          </a:prstGeom>
          <a:noFill/>
          <a:ln/>
        </p:spPr>
        <p:txBody>
          <a:bodyPr wrap="square" lIns="0" tIns="0" rIns="0" bIns="0" rtlCol="0" anchor="t">
            <a:normAutofit/>
          </a:bodyPr>
          <a:lstStyle/>
          <a:p>
            <a:pPr marL="0" indent="0" algn="ctr">
              <a:buNone/>
            </a:pPr>
            <a:r>
              <a:rPr lang="en-US" sz="1150" dirty="0">
                <a:solidFill>
                  <a:srgbClr val="475569"/>
                </a:solidFill>
                <a:latin typeface="Noto Sans CJK JP" pitchFamily="34" charset="0"/>
                <a:ea typeface="Noto Sans CJK JP" pitchFamily="34" charset="-122"/>
                <a:cs typeface="Noto Sans CJK JP" pitchFamily="34" charset="-120"/>
              </a:rPr>
              <a:t>操作変数が結果変数をどれだけ動かしたか</a:t>
            </a:r>
            <a:endParaRPr lang="en-US" sz="1150" dirty="0"/>
          </a:p>
        </p:txBody>
      </p:sp>
      <p:sp>
        <p:nvSpPr>
          <p:cNvPr id="14" name="Shape 12"/>
          <p:cNvSpPr/>
          <p:nvPr/>
        </p:nvSpPr>
        <p:spPr>
          <a:xfrm>
            <a:off x="4151376" y="1609344"/>
            <a:ext cx="3035808" cy="2011680"/>
          </a:xfrm>
          <a:prstGeom prst="roundRect">
            <a:avLst>
              <a:gd name="adj" fmla="val 5455"/>
            </a:avLst>
          </a:prstGeom>
          <a:solidFill>
            <a:srgbClr val="EDF4FC"/>
          </a:solidFill>
          <a:ln w="12700">
            <a:solidFill>
              <a:srgbClr val="4E79A7"/>
            </a:solidFill>
            <a:prstDash val="solid"/>
          </a:ln>
          <a:effectLst>
            <a:outerShdw algn="bl" rotWithShape="0">
              <a:srgbClr val="000000">
                <a:alpha val="0"/>
              </a:srgbClr>
            </a:outerShdw>
          </a:effectLst>
        </p:spPr>
        <p:txBody>
          <a:bodyPr/>
          <a:lstStyle/>
          <a:p>
            <a:endParaRPr lang="ja-JP" altLang="en-US"/>
          </a:p>
        </p:txBody>
      </p:sp>
      <p:sp>
        <p:nvSpPr>
          <p:cNvPr id="15" name="Text 13"/>
          <p:cNvSpPr/>
          <p:nvPr/>
        </p:nvSpPr>
        <p:spPr>
          <a:xfrm>
            <a:off x="4279392" y="1719072"/>
            <a:ext cx="2779776" cy="219456"/>
          </a:xfrm>
          <a:prstGeom prst="rect">
            <a:avLst/>
          </a:prstGeom>
          <a:noFill/>
          <a:ln/>
        </p:spPr>
        <p:txBody>
          <a:bodyPr wrap="square" lIns="0" tIns="0" rIns="0" bIns="0" rtlCol="0" anchor="ctr">
            <a:normAutofit/>
          </a:bodyPr>
          <a:lstStyle/>
          <a:p>
            <a:pPr marL="0" indent="0">
              <a:buNone/>
            </a:pPr>
            <a:r>
              <a:rPr lang="en-US" sz="1250" b="1" dirty="0">
                <a:solidFill>
                  <a:srgbClr val="4E79A7"/>
                </a:solidFill>
                <a:latin typeface="Noto Sans CJK JP" pitchFamily="34" charset="0"/>
                <a:ea typeface="Noto Sans CJK JP" pitchFamily="34" charset="-122"/>
                <a:cs typeface="Noto Sans CJK JP" pitchFamily="34" charset="-120"/>
              </a:rPr>
              <a:t>first stage</a:t>
            </a:r>
            <a:endParaRPr lang="en-US" sz="1250" dirty="0"/>
          </a:p>
        </p:txBody>
      </p:sp>
      <p:sp>
        <p:nvSpPr>
          <p:cNvPr id="16" name="Text 14"/>
          <p:cNvSpPr/>
          <p:nvPr/>
        </p:nvSpPr>
        <p:spPr>
          <a:xfrm>
            <a:off x="4279392" y="1993392"/>
            <a:ext cx="2779776" cy="310896"/>
          </a:xfrm>
          <a:prstGeom prst="rect">
            <a:avLst/>
          </a:prstGeom>
          <a:noFill/>
          <a:ln/>
        </p:spPr>
        <p:txBody>
          <a:bodyPr wrap="square" lIns="0" tIns="0" rIns="0" bIns="0" rtlCol="0" anchor="ctr">
            <a:normAutofit/>
          </a:bodyPr>
          <a:lstStyle/>
          <a:p>
            <a:pPr marL="0" indent="0" algn="ctr">
              <a:buNone/>
            </a:pPr>
            <a:r>
              <a:rPr lang="en-US" sz="2200" b="1" dirty="0">
                <a:solidFill>
                  <a:srgbClr val="17324D"/>
                </a:solidFill>
                <a:latin typeface="Noto Serif CJK JP" pitchFamily="34" charset="0"/>
                <a:ea typeface="Noto Serif CJK JP" pitchFamily="34" charset="-122"/>
                <a:cs typeface="Noto Serif CJK JP" pitchFamily="34" charset="-120"/>
              </a:rPr>
              <a:t>z → s</a:t>
            </a:r>
            <a:endParaRPr lang="en-US" sz="2200" dirty="0"/>
          </a:p>
        </p:txBody>
      </p:sp>
      <p:sp>
        <p:nvSpPr>
          <p:cNvPr id="17" name="Text 15"/>
          <p:cNvSpPr/>
          <p:nvPr/>
        </p:nvSpPr>
        <p:spPr>
          <a:xfrm>
            <a:off x="4279392" y="2368296"/>
            <a:ext cx="2779776" cy="1170432"/>
          </a:xfrm>
          <a:prstGeom prst="rect">
            <a:avLst/>
          </a:prstGeom>
          <a:noFill/>
          <a:ln/>
        </p:spPr>
        <p:txBody>
          <a:bodyPr wrap="square" lIns="0" tIns="0" rIns="0" bIns="0" rtlCol="0" anchor="t">
            <a:normAutofit/>
          </a:bodyPr>
          <a:lstStyle/>
          <a:p>
            <a:pPr marL="0" indent="0" algn="ctr">
              <a:buNone/>
            </a:pPr>
            <a:r>
              <a:rPr lang="en-US" sz="1150" dirty="0">
                <a:solidFill>
                  <a:srgbClr val="475569"/>
                </a:solidFill>
                <a:latin typeface="Noto Sans CJK JP" pitchFamily="34" charset="0"/>
                <a:ea typeface="Noto Sans CJK JP" pitchFamily="34" charset="-122"/>
                <a:cs typeface="Noto Sans CJK JP" pitchFamily="34" charset="-120"/>
              </a:rPr>
              <a:t>操作変数が説明変数をどれだけ動かしたか</a:t>
            </a:r>
            <a:endParaRPr lang="en-US" sz="1150" dirty="0"/>
          </a:p>
        </p:txBody>
      </p:sp>
      <p:sp>
        <p:nvSpPr>
          <p:cNvPr id="18" name="Shape 16"/>
          <p:cNvSpPr/>
          <p:nvPr/>
        </p:nvSpPr>
        <p:spPr>
          <a:xfrm>
            <a:off x="7406640" y="1609344"/>
            <a:ext cx="3858768" cy="2011680"/>
          </a:xfrm>
          <a:prstGeom prst="roundRect">
            <a:avLst>
              <a:gd name="adj" fmla="val 5455"/>
            </a:avLst>
          </a:prstGeom>
          <a:solidFill>
            <a:srgbClr val="FFF2EE"/>
          </a:solidFill>
          <a:ln w="12700">
            <a:solidFill>
              <a:srgbClr val="E07A5F"/>
            </a:solidFill>
            <a:prstDash val="solid"/>
          </a:ln>
          <a:effectLst>
            <a:outerShdw algn="bl" rotWithShape="0">
              <a:srgbClr val="000000">
                <a:alpha val="0"/>
              </a:srgbClr>
            </a:outerShdw>
          </a:effectLst>
        </p:spPr>
        <p:txBody>
          <a:bodyPr/>
          <a:lstStyle/>
          <a:p>
            <a:endParaRPr lang="ja-JP" altLang="en-US"/>
          </a:p>
        </p:txBody>
      </p:sp>
      <p:sp>
        <p:nvSpPr>
          <p:cNvPr id="19" name="Text 17"/>
          <p:cNvSpPr/>
          <p:nvPr/>
        </p:nvSpPr>
        <p:spPr>
          <a:xfrm>
            <a:off x="7534656" y="1719072"/>
            <a:ext cx="3602736" cy="219456"/>
          </a:xfrm>
          <a:prstGeom prst="rect">
            <a:avLst/>
          </a:prstGeom>
          <a:noFill/>
          <a:ln/>
        </p:spPr>
        <p:txBody>
          <a:bodyPr wrap="square" lIns="0" tIns="0" rIns="0" bIns="0" rtlCol="0" anchor="ctr">
            <a:normAutofit/>
          </a:bodyPr>
          <a:lstStyle/>
          <a:p>
            <a:pPr marL="0" indent="0">
              <a:buNone/>
            </a:pPr>
            <a:r>
              <a:rPr lang="en-US" sz="1250" b="1" dirty="0">
                <a:solidFill>
                  <a:srgbClr val="E07A5F"/>
                </a:solidFill>
                <a:latin typeface="Noto Sans CJK JP" pitchFamily="34" charset="0"/>
                <a:ea typeface="Noto Sans CJK JP" pitchFamily="34" charset="-122"/>
                <a:cs typeface="Noto Sans CJK JP" pitchFamily="34" charset="-120"/>
              </a:rPr>
              <a:t>ratio</a:t>
            </a:r>
            <a:endParaRPr lang="en-US" sz="1250" dirty="0"/>
          </a:p>
        </p:txBody>
      </p:sp>
      <p:sp>
        <p:nvSpPr>
          <p:cNvPr id="20" name="Text 18"/>
          <p:cNvSpPr/>
          <p:nvPr/>
        </p:nvSpPr>
        <p:spPr>
          <a:xfrm>
            <a:off x="7534656" y="1993392"/>
            <a:ext cx="3602736" cy="310896"/>
          </a:xfrm>
          <a:prstGeom prst="rect">
            <a:avLst/>
          </a:prstGeom>
          <a:noFill/>
          <a:ln/>
        </p:spPr>
        <p:txBody>
          <a:bodyPr wrap="square" lIns="0" tIns="0" rIns="0" bIns="0" rtlCol="0" anchor="ctr">
            <a:normAutofit/>
          </a:bodyPr>
          <a:lstStyle/>
          <a:p>
            <a:pPr marL="0" indent="0" algn="ctr">
              <a:buNone/>
            </a:pPr>
            <a:r>
              <a:rPr lang="en-US" sz="2200" b="1" dirty="0">
                <a:solidFill>
                  <a:srgbClr val="17324D"/>
                </a:solidFill>
                <a:latin typeface="Noto Serif CJK JP" pitchFamily="34" charset="0"/>
                <a:ea typeface="Noto Serif CJK JP" pitchFamily="34" charset="-122"/>
                <a:cs typeface="Noto Serif CJK JP" pitchFamily="34" charset="-120"/>
              </a:rPr>
              <a:t>効果 / 1 単位</a:t>
            </a:r>
            <a:endParaRPr lang="en-US" sz="2200" dirty="0"/>
          </a:p>
        </p:txBody>
      </p:sp>
      <p:sp>
        <p:nvSpPr>
          <p:cNvPr id="21" name="Text 19"/>
          <p:cNvSpPr/>
          <p:nvPr/>
        </p:nvSpPr>
        <p:spPr>
          <a:xfrm>
            <a:off x="7534656" y="2368296"/>
            <a:ext cx="3602736" cy="1170432"/>
          </a:xfrm>
          <a:prstGeom prst="rect">
            <a:avLst/>
          </a:prstGeom>
          <a:noFill/>
          <a:ln/>
        </p:spPr>
        <p:txBody>
          <a:bodyPr wrap="square" lIns="0" tIns="0" rIns="0" bIns="0" rtlCol="0" anchor="t">
            <a:normAutofit/>
          </a:bodyPr>
          <a:lstStyle/>
          <a:p>
            <a:pPr marL="0" indent="0" algn="ctr">
              <a:buNone/>
            </a:pPr>
            <a:r>
              <a:rPr lang="en-US" sz="1150" dirty="0">
                <a:solidFill>
                  <a:srgbClr val="475569"/>
                </a:solidFill>
                <a:latin typeface="Noto Sans CJK JP" pitchFamily="34" charset="0"/>
                <a:ea typeface="Noto Sans CJK JP" pitchFamily="34" charset="-122"/>
                <a:cs typeface="Noto Sans CJK JP" pitchFamily="34" charset="-120"/>
              </a:rPr>
              <a:t>教育年数を 1 年増やしたときの賃金効果として読む</a:t>
            </a:r>
            <a:endParaRPr lang="en-US" sz="1150" dirty="0"/>
          </a:p>
        </p:txBody>
      </p:sp>
      <p:sp>
        <p:nvSpPr>
          <p:cNvPr id="22" name="Shape 20"/>
          <p:cNvSpPr/>
          <p:nvPr/>
        </p:nvSpPr>
        <p:spPr>
          <a:xfrm>
            <a:off x="896112" y="3913632"/>
            <a:ext cx="4919472" cy="1152144"/>
          </a:xfrm>
          <a:prstGeom prst="roundRect">
            <a:avLst>
              <a:gd name="adj" fmla="val 9524"/>
            </a:avLst>
          </a:prstGeom>
          <a:solidFill>
            <a:srgbClr val="FFFFFF"/>
          </a:solidFill>
          <a:ln w="12700">
            <a:solidFill>
              <a:srgbClr val="3FA7A4"/>
            </a:solidFill>
            <a:prstDash val="solid"/>
          </a:ln>
          <a:effectLst>
            <a:outerShdw algn="bl" rotWithShape="0">
              <a:srgbClr val="000000">
                <a:alpha val="0"/>
              </a:srgbClr>
            </a:outerShdw>
          </a:effectLst>
        </p:spPr>
        <p:txBody>
          <a:bodyPr/>
          <a:lstStyle/>
          <a:p>
            <a:endParaRPr lang="ja-JP" altLang="en-US"/>
          </a:p>
        </p:txBody>
      </p:sp>
      <p:sp>
        <p:nvSpPr>
          <p:cNvPr id="23" name="Text 21"/>
          <p:cNvSpPr/>
          <p:nvPr/>
        </p:nvSpPr>
        <p:spPr>
          <a:xfrm>
            <a:off x="1042416" y="4032504"/>
            <a:ext cx="4626864" cy="256032"/>
          </a:xfrm>
          <a:prstGeom prst="rect">
            <a:avLst/>
          </a:prstGeom>
          <a:noFill/>
          <a:ln/>
        </p:spPr>
        <p:txBody>
          <a:bodyPr wrap="square" lIns="0" tIns="0" rIns="0" bIns="0" rtlCol="0" anchor="ctr">
            <a:normAutofit/>
          </a:bodyPr>
          <a:lstStyle/>
          <a:p>
            <a:pPr marL="0" indent="0">
              <a:buNone/>
            </a:pPr>
            <a:r>
              <a:rPr lang="en-US" sz="1300" b="1" dirty="0">
                <a:solidFill>
                  <a:srgbClr val="3FA7A4"/>
                </a:solidFill>
                <a:latin typeface="Noto Sans CJK JP" pitchFamily="34" charset="0"/>
                <a:ea typeface="Noto Sans CJK JP" pitchFamily="34" charset="-122"/>
                <a:cs typeface="Noto Sans CJK JP" pitchFamily="34" charset="-120"/>
              </a:rPr>
              <a:t>この形の利点</a:t>
            </a:r>
            <a:endParaRPr lang="en-US" sz="1300" dirty="0"/>
          </a:p>
        </p:txBody>
      </p:sp>
      <p:sp>
        <p:nvSpPr>
          <p:cNvPr id="24" name="Text 22"/>
          <p:cNvSpPr/>
          <p:nvPr/>
        </p:nvSpPr>
        <p:spPr>
          <a:xfrm>
            <a:off x="1042416" y="4334256"/>
            <a:ext cx="4663440" cy="621792"/>
          </a:xfrm>
          <a:prstGeom prst="rect">
            <a:avLst/>
          </a:prstGeom>
          <a:noFill/>
          <a:ln/>
        </p:spPr>
        <p:txBody>
          <a:bodyPr wrap="square" lIns="254" tIns="254" rIns="254" bIns="254" rtlCol="0" anchor="t">
            <a:normAutofit/>
          </a:bodyPr>
          <a:lstStyle/>
          <a:p>
            <a:pPr marL="177800" indent="-177800">
              <a:buSzPct val="100000"/>
              <a:buChar char="•"/>
            </a:pPr>
            <a:r>
              <a:rPr lang="en-US" sz="1340" dirty="0">
                <a:solidFill>
                  <a:srgbClr val="17324D"/>
                </a:solidFill>
                <a:latin typeface="Noto Sans CJK JP" pitchFamily="34" charset="0"/>
                <a:ea typeface="Noto Sans CJK JP" pitchFamily="34" charset="-122"/>
                <a:cs typeface="Noto Sans CJK JP" pitchFamily="34" charset="-120"/>
              </a:rPr>
              <a:t>コントロール変数を入れる</a:t>
            </a:r>
            <a:endParaRPr lang="en-US" sz="1340" dirty="0"/>
          </a:p>
          <a:p>
            <a:pPr marL="177800" indent="-177800">
              <a:buSzPct val="100000"/>
              <a:buChar char="•"/>
            </a:pPr>
            <a:r>
              <a:rPr lang="en-US" sz="1340" dirty="0">
                <a:solidFill>
                  <a:srgbClr val="17324D"/>
                </a:solidFill>
                <a:latin typeface="Noto Sans CJK JP" pitchFamily="34" charset="0"/>
                <a:ea typeface="Noto Sans CJK JP" pitchFamily="34" charset="-122"/>
                <a:cs typeface="Noto Sans CJK JP" pitchFamily="34" charset="-120"/>
              </a:rPr>
              <a:t>複数の操作変数を使う</a:t>
            </a:r>
            <a:endParaRPr lang="en-US" sz="1340" dirty="0"/>
          </a:p>
          <a:p>
            <a:pPr marL="177800" indent="-177800">
              <a:buSzPct val="100000"/>
              <a:buChar char="•"/>
            </a:pPr>
            <a:r>
              <a:rPr lang="en-US" sz="1340" dirty="0">
                <a:solidFill>
                  <a:srgbClr val="17324D"/>
                </a:solidFill>
                <a:latin typeface="Noto Sans CJK JP" pitchFamily="34" charset="0"/>
                <a:ea typeface="Noto Sans CJK JP" pitchFamily="34" charset="-122"/>
                <a:cs typeface="Noto Sans CJK JP" pitchFamily="34" charset="-120"/>
              </a:rPr>
              <a:t>重回帰の記法で書く</a:t>
            </a:r>
            <a:endParaRPr lang="en-US" sz="1340" dirty="0"/>
          </a:p>
        </p:txBody>
      </p:sp>
      <p:sp>
        <p:nvSpPr>
          <p:cNvPr id="25" name="Shape 23"/>
          <p:cNvSpPr/>
          <p:nvPr/>
        </p:nvSpPr>
        <p:spPr>
          <a:xfrm>
            <a:off x="6035040" y="3913632"/>
            <a:ext cx="5230368" cy="1152144"/>
          </a:xfrm>
          <a:prstGeom prst="roundRect">
            <a:avLst>
              <a:gd name="adj" fmla="val 9524"/>
            </a:avLst>
          </a:prstGeom>
          <a:solidFill>
            <a:srgbClr val="EDF4FC"/>
          </a:solidFill>
          <a:ln w="12700">
            <a:solidFill>
              <a:srgbClr val="4E79A7"/>
            </a:solidFill>
            <a:prstDash val="solid"/>
          </a:ln>
          <a:effectLst>
            <a:outerShdw algn="bl" rotWithShape="0">
              <a:srgbClr val="000000">
                <a:alpha val="0"/>
              </a:srgbClr>
            </a:outerShdw>
          </a:effectLst>
        </p:spPr>
        <p:txBody>
          <a:bodyPr/>
          <a:lstStyle/>
          <a:p>
            <a:endParaRPr lang="ja-JP" altLang="en-US"/>
          </a:p>
        </p:txBody>
      </p:sp>
      <p:sp>
        <p:nvSpPr>
          <p:cNvPr id="26" name="Text 24"/>
          <p:cNvSpPr/>
          <p:nvPr/>
        </p:nvSpPr>
        <p:spPr>
          <a:xfrm>
            <a:off x="6181344" y="4032504"/>
            <a:ext cx="4937760" cy="256032"/>
          </a:xfrm>
          <a:prstGeom prst="rect">
            <a:avLst/>
          </a:prstGeom>
          <a:noFill/>
          <a:ln/>
        </p:spPr>
        <p:txBody>
          <a:bodyPr wrap="square" lIns="0" tIns="0" rIns="0" bIns="0" rtlCol="0" anchor="ctr">
            <a:normAutofit/>
          </a:bodyPr>
          <a:lstStyle/>
          <a:p>
            <a:pPr marL="0" indent="0">
              <a:buNone/>
            </a:pPr>
            <a:r>
              <a:rPr lang="en-US" sz="1300" b="1" dirty="0">
                <a:solidFill>
                  <a:srgbClr val="4E79A7"/>
                </a:solidFill>
                <a:latin typeface="Noto Sans CJK JP" pitchFamily="34" charset="0"/>
                <a:ea typeface="Noto Sans CJK JP" pitchFamily="34" charset="-122"/>
                <a:cs typeface="Noto Sans CJK JP" pitchFamily="34" charset="-120"/>
              </a:rPr>
              <a:t>ここから先の橋渡し</a:t>
            </a:r>
            <a:endParaRPr lang="en-US" sz="1300" dirty="0"/>
          </a:p>
        </p:txBody>
      </p:sp>
      <p:sp>
        <p:nvSpPr>
          <p:cNvPr id="27" name="Text 25"/>
          <p:cNvSpPr/>
          <p:nvPr/>
        </p:nvSpPr>
        <p:spPr>
          <a:xfrm>
            <a:off x="6181344" y="4315968"/>
            <a:ext cx="4937760" cy="658368"/>
          </a:xfrm>
          <a:prstGeom prst="rect">
            <a:avLst/>
          </a:prstGeom>
          <a:noFill/>
          <a:ln/>
        </p:spPr>
        <p:txBody>
          <a:bodyPr wrap="square" lIns="0" tIns="0" rIns="0" bIns="0" rtlCol="0" anchor="t">
            <a:normAutofit/>
          </a:bodyPr>
          <a:lstStyle/>
          <a:p>
            <a:pPr marL="0" indent="0">
              <a:buNone/>
            </a:pPr>
            <a:r>
              <a:rPr lang="en-US" sz="1380" dirty="0">
                <a:solidFill>
                  <a:srgbClr val="17324D"/>
                </a:solidFill>
                <a:latin typeface="Noto Sans CJK JP" pitchFamily="34" charset="0"/>
                <a:ea typeface="Noto Sans CJK JP" pitchFamily="34" charset="-122"/>
                <a:cs typeface="Noto Sans CJK JP" pitchFamily="34" charset="-120"/>
              </a:rPr>
              <a:t>この Wald の発想を、一般の線形回帰設定で実装したものが 2SLS である。</a:t>
            </a:r>
            <a:endParaRPr lang="en-US" sz="138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EDF4FC"/>
        </a:solidFill>
        <a:effectLst/>
      </p:bgPr>
    </p:bg>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EDF4FC"/>
          </a:solidFill>
          <a:ln w="12700">
            <a:solidFill>
              <a:srgbClr val="EDF4FC">
                <a:alpha val="0"/>
              </a:srgbClr>
            </a:solidFill>
            <a:prstDash val="solid"/>
          </a:ln>
        </p:spPr>
        <p:txBody>
          <a:bodyPr/>
          <a:lstStyle/>
          <a:p>
            <a:endParaRPr lang="ja-JP" altLang="en-US"/>
          </a:p>
        </p:txBody>
      </p:sp>
      <p:sp>
        <p:nvSpPr>
          <p:cNvPr id="3" name="Shape 1"/>
          <p:cNvSpPr/>
          <p:nvPr/>
        </p:nvSpPr>
        <p:spPr>
          <a:xfrm>
            <a:off x="0" y="0"/>
            <a:ext cx="6537960" cy="6858000"/>
          </a:xfrm>
          <a:prstGeom prst="rect">
            <a:avLst/>
          </a:prstGeom>
          <a:solidFill>
            <a:srgbClr val="183A5A"/>
          </a:solidFill>
          <a:ln w="12700">
            <a:solidFill>
              <a:srgbClr val="183A5A">
                <a:alpha val="0"/>
              </a:srgbClr>
            </a:solidFill>
            <a:prstDash val="solid"/>
          </a:ln>
        </p:spPr>
        <p:txBody>
          <a:bodyPr/>
          <a:lstStyle/>
          <a:p>
            <a:endParaRPr lang="ja-JP" altLang="en-US"/>
          </a:p>
        </p:txBody>
      </p:sp>
      <p:sp>
        <p:nvSpPr>
          <p:cNvPr id="4" name="Shape 2"/>
          <p:cNvSpPr/>
          <p:nvPr/>
        </p:nvSpPr>
        <p:spPr>
          <a:xfrm>
            <a:off x="0" y="0"/>
            <a:ext cx="12191695" cy="73152"/>
          </a:xfrm>
          <a:prstGeom prst="rect">
            <a:avLst/>
          </a:prstGeom>
          <a:solidFill>
            <a:srgbClr val="4E79A7"/>
          </a:solidFill>
          <a:ln w="12700">
            <a:solidFill>
              <a:srgbClr val="4E79A7">
                <a:alpha val="0"/>
              </a:srgbClr>
            </a:solidFill>
            <a:prstDash val="solid"/>
          </a:ln>
        </p:spPr>
        <p:txBody>
          <a:bodyPr/>
          <a:lstStyle/>
          <a:p>
            <a:endParaRPr lang="ja-JP" altLang="en-US"/>
          </a:p>
        </p:txBody>
      </p:sp>
      <p:sp>
        <p:nvSpPr>
          <p:cNvPr id="5" name="Shape 3"/>
          <p:cNvSpPr/>
          <p:nvPr/>
        </p:nvSpPr>
        <p:spPr>
          <a:xfrm>
            <a:off x="0" y="0"/>
            <a:ext cx="12191695" cy="54864"/>
          </a:xfrm>
          <a:prstGeom prst="rect">
            <a:avLst/>
          </a:prstGeom>
          <a:solidFill>
            <a:srgbClr val="4E79A7"/>
          </a:solidFill>
          <a:ln w="12700">
            <a:solidFill>
              <a:srgbClr val="4E79A7">
                <a:alpha val="0"/>
              </a:srgbClr>
            </a:solidFill>
            <a:prstDash val="solid"/>
          </a:ln>
        </p:spPr>
        <p:txBody>
          <a:bodyPr/>
          <a:lstStyle/>
          <a:p>
            <a:endParaRPr lang="ja-JP" altLang="en-US"/>
          </a:p>
        </p:txBody>
      </p:sp>
      <p:sp>
        <p:nvSpPr>
          <p:cNvPr id="6" name="Text 4"/>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7" name="Shape 5"/>
          <p:cNvSpPr/>
          <p:nvPr/>
        </p:nvSpPr>
        <p:spPr>
          <a:xfrm>
            <a:off x="9978847" y="164592"/>
            <a:ext cx="1499616" cy="256032"/>
          </a:xfrm>
          <a:prstGeom prst="roundRect">
            <a:avLst>
              <a:gd name="adj" fmla="val 35714"/>
            </a:avLst>
          </a:prstGeom>
          <a:solidFill>
            <a:srgbClr val="4E79A7">
              <a:alpha val="8000"/>
            </a:srgbClr>
          </a:solidFill>
          <a:ln w="12700">
            <a:solidFill>
              <a:srgbClr val="4E79A7"/>
            </a:solidFill>
            <a:prstDash val="solid"/>
          </a:ln>
        </p:spPr>
        <p:txBody>
          <a:bodyPr/>
          <a:lstStyle/>
          <a:p>
            <a:endParaRPr lang="ja-JP" altLang="en-US"/>
          </a:p>
        </p:txBody>
      </p:sp>
      <p:sp>
        <p:nvSpPr>
          <p:cNvPr id="8" name="Text 6"/>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4E79A7"/>
                </a:solidFill>
                <a:latin typeface="Noto Sans CJK JP" pitchFamily="34" charset="0"/>
                <a:ea typeface="Noto Sans CJK JP" pitchFamily="34" charset="-122"/>
                <a:cs typeface="Noto Sans CJK JP" pitchFamily="34" charset="-120"/>
              </a:rPr>
              <a:t>2SLS</a:t>
            </a:r>
            <a:endParaRPr lang="en-US" sz="940" dirty="0"/>
          </a:p>
        </p:txBody>
      </p:sp>
      <p:sp>
        <p:nvSpPr>
          <p:cNvPr id="9" name="Text 7"/>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14</a:t>
            </a:r>
            <a:endParaRPr lang="en-US" sz="900" dirty="0"/>
          </a:p>
        </p:txBody>
      </p:sp>
      <p:sp>
        <p:nvSpPr>
          <p:cNvPr id="10" name="Text 8"/>
          <p:cNvSpPr/>
          <p:nvPr/>
        </p:nvSpPr>
        <p:spPr>
          <a:xfrm>
            <a:off x="786384" y="685800"/>
            <a:ext cx="1554480" cy="237744"/>
          </a:xfrm>
          <a:prstGeom prst="rect">
            <a:avLst/>
          </a:prstGeom>
          <a:noFill/>
          <a:ln/>
        </p:spPr>
        <p:txBody>
          <a:bodyPr wrap="square" lIns="0" tIns="0" rIns="0" bIns="0" rtlCol="0" anchor="ctr">
            <a:normAutofit/>
          </a:bodyPr>
          <a:lstStyle/>
          <a:p>
            <a:pPr marL="0" indent="0">
              <a:buNone/>
            </a:pPr>
            <a:r>
              <a:rPr lang="en-US" sz="1500" b="1" dirty="0">
                <a:solidFill>
                  <a:srgbClr val="5078A8"/>
                </a:solidFill>
                <a:latin typeface="Noto Sans CJK JP" pitchFamily="34" charset="0"/>
                <a:ea typeface="Noto Sans CJK JP" pitchFamily="34" charset="-122"/>
                <a:cs typeface="Noto Sans CJK JP" pitchFamily="34" charset="-120"/>
              </a:rPr>
              <a:t>Lecture 9</a:t>
            </a:r>
            <a:endParaRPr lang="en-US" sz="1500" dirty="0"/>
          </a:p>
        </p:txBody>
      </p:sp>
      <p:sp>
        <p:nvSpPr>
          <p:cNvPr id="11" name="Text 9"/>
          <p:cNvSpPr/>
          <p:nvPr/>
        </p:nvSpPr>
        <p:spPr>
          <a:xfrm>
            <a:off x="786384" y="1133856"/>
            <a:ext cx="5440680" cy="658368"/>
          </a:xfrm>
          <a:prstGeom prst="rect">
            <a:avLst/>
          </a:prstGeom>
          <a:noFill/>
          <a:ln/>
        </p:spPr>
        <p:txBody>
          <a:bodyPr wrap="square" lIns="0" tIns="0" rIns="0" bIns="0" rtlCol="0" anchor="ctr">
            <a:normAutofit/>
          </a:bodyPr>
          <a:lstStyle/>
          <a:p>
            <a:pPr marL="0" indent="0">
              <a:buNone/>
            </a:pPr>
            <a:r>
              <a:rPr lang="en-US" sz="2750" b="1" dirty="0">
                <a:solidFill>
                  <a:srgbClr val="FFFFFF"/>
                </a:solidFill>
                <a:latin typeface="Noto Serif CJK JP" pitchFamily="34" charset="0"/>
                <a:ea typeface="Noto Serif CJK JP" pitchFamily="34" charset="-122"/>
                <a:cs typeface="Noto Serif CJK JP" pitchFamily="34" charset="-120"/>
              </a:rPr>
              <a:t>2段階最小二乗法（2SLS）</a:t>
            </a:r>
            <a:endParaRPr lang="en-US" sz="2750" dirty="0"/>
          </a:p>
        </p:txBody>
      </p:sp>
      <p:sp>
        <p:nvSpPr>
          <p:cNvPr id="12" name="Shape 10"/>
          <p:cNvSpPr/>
          <p:nvPr/>
        </p:nvSpPr>
        <p:spPr>
          <a:xfrm>
            <a:off x="804672" y="1874520"/>
            <a:ext cx="1645920" cy="0"/>
          </a:xfrm>
          <a:prstGeom prst="line">
            <a:avLst/>
          </a:prstGeom>
          <a:noFill/>
          <a:ln w="12700">
            <a:solidFill>
              <a:srgbClr val="4E79A7"/>
            </a:solidFill>
            <a:prstDash val="solid"/>
          </a:ln>
        </p:spPr>
        <p:txBody>
          <a:bodyPr/>
          <a:lstStyle/>
          <a:p>
            <a:endParaRPr lang="ja-JP" altLang="en-US"/>
          </a:p>
        </p:txBody>
      </p:sp>
      <p:sp>
        <p:nvSpPr>
          <p:cNvPr id="13" name="Text 11"/>
          <p:cNvSpPr/>
          <p:nvPr/>
        </p:nvSpPr>
        <p:spPr>
          <a:xfrm>
            <a:off x="804672" y="2057400"/>
            <a:ext cx="5486400" cy="713232"/>
          </a:xfrm>
          <a:prstGeom prst="rect">
            <a:avLst/>
          </a:prstGeom>
          <a:noFill/>
          <a:ln/>
        </p:spPr>
        <p:txBody>
          <a:bodyPr wrap="square" lIns="0" tIns="0" rIns="0" bIns="0" rtlCol="0" anchor="t">
            <a:normAutofit/>
          </a:bodyPr>
          <a:lstStyle/>
          <a:p>
            <a:pPr marL="0" indent="0">
              <a:buNone/>
            </a:pPr>
            <a:r>
              <a:rPr lang="en-US" sz="1520" dirty="0">
                <a:solidFill>
                  <a:srgbClr val="E5EEF7"/>
                </a:solidFill>
                <a:latin typeface="Noto Sans CJK JP" pitchFamily="34" charset="0"/>
                <a:ea typeface="Noto Sans CJK JP" pitchFamily="34" charset="-122"/>
                <a:cs typeface="Noto Sans CJK JP" pitchFamily="34" charset="-120"/>
              </a:rPr>
              <a:t>Wald の直感を一般の線形回帰に持ち込むと 2SLS になる。第 1 段階で外生的な動きだけを取り出し、第 2 段階でその部分だけを使う。</a:t>
            </a:r>
            <a:endParaRPr lang="en-US" sz="1520" dirty="0"/>
          </a:p>
        </p:txBody>
      </p:sp>
      <p:sp>
        <p:nvSpPr>
          <p:cNvPr id="14" name="Shape 12"/>
          <p:cNvSpPr/>
          <p:nvPr/>
        </p:nvSpPr>
        <p:spPr>
          <a:xfrm>
            <a:off x="7333488" y="1078992"/>
            <a:ext cx="4023360" cy="4480560"/>
          </a:xfrm>
          <a:prstGeom prst="roundRect">
            <a:avLst>
              <a:gd name="adj" fmla="val 3636"/>
            </a:avLst>
          </a:prstGeom>
          <a:solidFill>
            <a:srgbClr val="FFFFFF"/>
          </a:solidFill>
          <a:ln w="12700">
            <a:solidFill>
              <a:srgbClr val="4E79A7"/>
            </a:solidFill>
            <a:prstDash val="solid"/>
          </a:ln>
          <a:effectLst>
            <a:outerShdw algn="bl" rotWithShape="0">
              <a:srgbClr val="000000">
                <a:alpha val="0"/>
              </a:srgbClr>
            </a:outerShdw>
          </a:effectLst>
        </p:spPr>
        <p:txBody>
          <a:bodyPr/>
          <a:lstStyle/>
          <a:p>
            <a:endParaRPr lang="ja-JP" altLang="en-US"/>
          </a:p>
        </p:txBody>
      </p:sp>
      <p:sp>
        <p:nvSpPr>
          <p:cNvPr id="15" name="Text 13"/>
          <p:cNvSpPr/>
          <p:nvPr/>
        </p:nvSpPr>
        <p:spPr>
          <a:xfrm>
            <a:off x="7516368" y="1188720"/>
            <a:ext cx="3429000" cy="256032"/>
          </a:xfrm>
          <a:prstGeom prst="rect">
            <a:avLst/>
          </a:prstGeom>
          <a:noFill/>
          <a:ln/>
        </p:spPr>
        <p:txBody>
          <a:bodyPr wrap="square" lIns="0" tIns="0" rIns="0" bIns="0" rtlCol="0" anchor="ctr">
            <a:normAutofit/>
          </a:bodyPr>
          <a:lstStyle/>
          <a:p>
            <a:pPr marL="0" indent="0">
              <a:buNone/>
            </a:pPr>
            <a:r>
              <a:rPr lang="en-US" sz="1300" b="1" dirty="0">
                <a:solidFill>
                  <a:srgbClr val="4E79A7"/>
                </a:solidFill>
                <a:latin typeface="Noto Sans CJK JP" pitchFamily="34" charset="0"/>
                <a:ea typeface="Noto Sans CJK JP" pitchFamily="34" charset="-122"/>
                <a:cs typeface="Noto Sans CJK JP" pitchFamily="34" charset="-120"/>
              </a:rPr>
              <a:t>この部で押さえること</a:t>
            </a:r>
            <a:endParaRPr lang="en-US" sz="1300" dirty="0"/>
          </a:p>
        </p:txBody>
      </p:sp>
      <p:sp>
        <p:nvSpPr>
          <p:cNvPr id="16" name="Shape 14"/>
          <p:cNvSpPr/>
          <p:nvPr/>
        </p:nvSpPr>
        <p:spPr>
          <a:xfrm>
            <a:off x="7516368" y="1682496"/>
            <a:ext cx="384048" cy="256032"/>
          </a:xfrm>
          <a:prstGeom prst="roundRect">
            <a:avLst>
              <a:gd name="adj" fmla="val 35714"/>
            </a:avLst>
          </a:prstGeom>
          <a:solidFill>
            <a:srgbClr val="4E79A7"/>
          </a:solidFill>
          <a:ln w="12700">
            <a:solidFill>
              <a:srgbClr val="4E79A7"/>
            </a:solidFill>
            <a:prstDash val="solid"/>
          </a:ln>
        </p:spPr>
        <p:txBody>
          <a:bodyPr/>
          <a:lstStyle/>
          <a:p>
            <a:endParaRPr lang="ja-JP" altLang="en-US"/>
          </a:p>
        </p:txBody>
      </p:sp>
      <p:sp>
        <p:nvSpPr>
          <p:cNvPr id="17" name="Text 15"/>
          <p:cNvSpPr/>
          <p:nvPr/>
        </p:nvSpPr>
        <p:spPr>
          <a:xfrm>
            <a:off x="7516368" y="1691640"/>
            <a:ext cx="384048" cy="256032"/>
          </a:xfrm>
          <a:prstGeom prst="rect">
            <a:avLst/>
          </a:prstGeom>
          <a:noFill/>
          <a:ln/>
        </p:spPr>
        <p:txBody>
          <a:bodyPr wrap="square" lIns="0" tIns="0" rIns="0" bIns="0" rtlCol="0" anchor="ctr">
            <a:normAutofit/>
          </a:bodyPr>
          <a:lstStyle/>
          <a:p>
            <a:pPr marL="0" indent="0" algn="ctr">
              <a:buNone/>
            </a:pPr>
            <a:r>
              <a:rPr lang="en-US" sz="1050" b="1" dirty="0">
                <a:solidFill>
                  <a:srgbClr val="FFFFFF"/>
                </a:solidFill>
                <a:latin typeface="Noto Sans CJK JP" pitchFamily="34" charset="0"/>
                <a:ea typeface="Noto Sans CJK JP" pitchFamily="34" charset="-122"/>
                <a:cs typeface="Noto Sans CJK JP" pitchFamily="34" charset="-120"/>
              </a:rPr>
              <a:t>1</a:t>
            </a:r>
            <a:endParaRPr lang="en-US" sz="1050" dirty="0"/>
          </a:p>
        </p:txBody>
      </p:sp>
      <p:sp>
        <p:nvSpPr>
          <p:cNvPr id="18" name="Text 16"/>
          <p:cNvSpPr/>
          <p:nvPr/>
        </p:nvSpPr>
        <p:spPr>
          <a:xfrm>
            <a:off x="8028432" y="1636776"/>
            <a:ext cx="2999232" cy="457200"/>
          </a:xfrm>
          <a:prstGeom prst="rect">
            <a:avLst/>
          </a:prstGeom>
          <a:noFill/>
          <a:ln/>
        </p:spPr>
        <p:txBody>
          <a:bodyPr wrap="square" lIns="0" tIns="0" rIns="0" bIns="0" rtlCol="0" anchor="ctr">
            <a:normAutofit/>
          </a:bodyPr>
          <a:lstStyle/>
          <a:p>
            <a:pPr marL="0" indent="0">
              <a:buNone/>
            </a:pPr>
            <a:r>
              <a:rPr lang="en-US" sz="1750" b="1" dirty="0">
                <a:solidFill>
                  <a:srgbClr val="17324D"/>
                </a:solidFill>
                <a:latin typeface="Noto Sans CJK JP" pitchFamily="34" charset="0"/>
                <a:ea typeface="Noto Sans CJK JP" pitchFamily="34" charset="-122"/>
                <a:cs typeface="Noto Sans CJK JP" pitchFamily="34" charset="-120"/>
              </a:rPr>
              <a:t>構造式と第1段階の役割を切り分ける。</a:t>
            </a:r>
            <a:endParaRPr lang="en-US" sz="1750" dirty="0"/>
          </a:p>
        </p:txBody>
      </p:sp>
      <p:sp>
        <p:nvSpPr>
          <p:cNvPr id="19" name="Shape 17"/>
          <p:cNvSpPr/>
          <p:nvPr/>
        </p:nvSpPr>
        <p:spPr>
          <a:xfrm>
            <a:off x="7516368" y="2560320"/>
            <a:ext cx="384048" cy="256032"/>
          </a:xfrm>
          <a:prstGeom prst="roundRect">
            <a:avLst>
              <a:gd name="adj" fmla="val 35714"/>
            </a:avLst>
          </a:prstGeom>
          <a:solidFill>
            <a:srgbClr val="4E79A7"/>
          </a:solidFill>
          <a:ln w="12700">
            <a:solidFill>
              <a:srgbClr val="4E79A7"/>
            </a:solidFill>
            <a:prstDash val="solid"/>
          </a:ln>
        </p:spPr>
        <p:txBody>
          <a:bodyPr/>
          <a:lstStyle/>
          <a:p>
            <a:endParaRPr lang="ja-JP" altLang="en-US"/>
          </a:p>
        </p:txBody>
      </p:sp>
      <p:sp>
        <p:nvSpPr>
          <p:cNvPr id="20" name="Text 18"/>
          <p:cNvSpPr/>
          <p:nvPr/>
        </p:nvSpPr>
        <p:spPr>
          <a:xfrm>
            <a:off x="7516368" y="2569464"/>
            <a:ext cx="384048" cy="256032"/>
          </a:xfrm>
          <a:prstGeom prst="rect">
            <a:avLst/>
          </a:prstGeom>
          <a:noFill/>
          <a:ln/>
        </p:spPr>
        <p:txBody>
          <a:bodyPr wrap="square" lIns="0" tIns="0" rIns="0" bIns="0" rtlCol="0" anchor="ctr">
            <a:normAutofit/>
          </a:bodyPr>
          <a:lstStyle/>
          <a:p>
            <a:pPr marL="0" indent="0" algn="ctr">
              <a:buNone/>
            </a:pPr>
            <a:r>
              <a:rPr lang="en-US" sz="1050" b="1" dirty="0">
                <a:solidFill>
                  <a:srgbClr val="FFFFFF"/>
                </a:solidFill>
                <a:latin typeface="Noto Sans CJK JP" pitchFamily="34" charset="0"/>
                <a:ea typeface="Noto Sans CJK JP" pitchFamily="34" charset="-122"/>
                <a:cs typeface="Noto Sans CJK JP" pitchFamily="34" charset="-120"/>
              </a:rPr>
              <a:t>2</a:t>
            </a:r>
            <a:endParaRPr lang="en-US" sz="1050" dirty="0"/>
          </a:p>
        </p:txBody>
      </p:sp>
      <p:sp>
        <p:nvSpPr>
          <p:cNvPr id="21" name="Text 19"/>
          <p:cNvSpPr/>
          <p:nvPr/>
        </p:nvSpPr>
        <p:spPr>
          <a:xfrm>
            <a:off x="8028432" y="2514600"/>
            <a:ext cx="2999232" cy="457200"/>
          </a:xfrm>
          <a:prstGeom prst="rect">
            <a:avLst/>
          </a:prstGeom>
          <a:noFill/>
          <a:ln/>
        </p:spPr>
        <p:txBody>
          <a:bodyPr wrap="square" lIns="0" tIns="0" rIns="0" bIns="0" rtlCol="0" anchor="ctr">
            <a:normAutofit/>
          </a:bodyPr>
          <a:lstStyle/>
          <a:p>
            <a:pPr marL="0" indent="0">
              <a:buNone/>
            </a:pPr>
            <a:r>
              <a:rPr lang="en-US" sz="1750" dirty="0">
                <a:solidFill>
                  <a:srgbClr val="17324D"/>
                </a:solidFill>
                <a:latin typeface="Noto Sans CJK JP" pitchFamily="34" charset="0"/>
                <a:ea typeface="Noto Sans CJK JP" pitchFamily="34" charset="-122"/>
                <a:cs typeface="Noto Sans CJK JP" pitchFamily="34" charset="-120"/>
              </a:rPr>
              <a:t>単純なケースでは 2SLS = IV を式で確認する。</a:t>
            </a:r>
            <a:endParaRPr lang="en-US" sz="1750" dirty="0"/>
          </a:p>
        </p:txBody>
      </p:sp>
      <p:sp>
        <p:nvSpPr>
          <p:cNvPr id="22" name="Shape 20"/>
          <p:cNvSpPr/>
          <p:nvPr/>
        </p:nvSpPr>
        <p:spPr>
          <a:xfrm>
            <a:off x="7516368" y="3438144"/>
            <a:ext cx="384048" cy="256032"/>
          </a:xfrm>
          <a:prstGeom prst="roundRect">
            <a:avLst>
              <a:gd name="adj" fmla="val 35714"/>
            </a:avLst>
          </a:prstGeom>
          <a:solidFill>
            <a:srgbClr val="4E79A7"/>
          </a:solidFill>
          <a:ln w="12700">
            <a:solidFill>
              <a:srgbClr val="4E79A7"/>
            </a:solidFill>
            <a:prstDash val="solid"/>
          </a:ln>
        </p:spPr>
        <p:txBody>
          <a:bodyPr/>
          <a:lstStyle/>
          <a:p>
            <a:endParaRPr lang="ja-JP" altLang="en-US"/>
          </a:p>
        </p:txBody>
      </p:sp>
      <p:sp>
        <p:nvSpPr>
          <p:cNvPr id="23" name="Text 21"/>
          <p:cNvSpPr/>
          <p:nvPr/>
        </p:nvSpPr>
        <p:spPr>
          <a:xfrm>
            <a:off x="7516368" y="3447288"/>
            <a:ext cx="384048" cy="256032"/>
          </a:xfrm>
          <a:prstGeom prst="rect">
            <a:avLst/>
          </a:prstGeom>
          <a:noFill/>
          <a:ln/>
        </p:spPr>
        <p:txBody>
          <a:bodyPr wrap="square" lIns="0" tIns="0" rIns="0" bIns="0" rtlCol="0" anchor="ctr">
            <a:normAutofit/>
          </a:bodyPr>
          <a:lstStyle/>
          <a:p>
            <a:pPr marL="0" indent="0" algn="ctr">
              <a:buNone/>
            </a:pPr>
            <a:r>
              <a:rPr lang="en-US" sz="1050" b="1" dirty="0">
                <a:solidFill>
                  <a:srgbClr val="FFFFFF"/>
                </a:solidFill>
                <a:latin typeface="Noto Sans CJK JP" pitchFamily="34" charset="0"/>
                <a:ea typeface="Noto Sans CJK JP" pitchFamily="34" charset="-122"/>
                <a:cs typeface="Noto Sans CJK JP" pitchFamily="34" charset="-120"/>
              </a:rPr>
              <a:t>3</a:t>
            </a:r>
            <a:endParaRPr lang="en-US" sz="1050" dirty="0"/>
          </a:p>
        </p:txBody>
      </p:sp>
      <p:sp>
        <p:nvSpPr>
          <p:cNvPr id="24" name="Text 22"/>
          <p:cNvSpPr/>
          <p:nvPr/>
        </p:nvSpPr>
        <p:spPr>
          <a:xfrm>
            <a:off x="8028432" y="3392424"/>
            <a:ext cx="2999232" cy="457200"/>
          </a:xfrm>
          <a:prstGeom prst="rect">
            <a:avLst/>
          </a:prstGeom>
          <a:noFill/>
          <a:ln/>
        </p:spPr>
        <p:txBody>
          <a:bodyPr wrap="square" lIns="0" tIns="0" rIns="0" bIns="0" rtlCol="0" anchor="ctr">
            <a:normAutofit/>
          </a:bodyPr>
          <a:lstStyle/>
          <a:p>
            <a:pPr marL="0" indent="0">
              <a:buNone/>
            </a:pPr>
            <a:r>
              <a:rPr lang="en-US" sz="1750" dirty="0">
                <a:solidFill>
                  <a:srgbClr val="17324D"/>
                </a:solidFill>
                <a:latin typeface="Noto Sans CJK JP" pitchFamily="34" charset="0"/>
                <a:ea typeface="Noto Sans CJK JP" pitchFamily="34" charset="-122"/>
                <a:cs typeface="Noto Sans CJK JP" pitchFamily="34" charset="-120"/>
              </a:rPr>
              <a:t>「計算は簡単、難しいのは instrument 探し」という点を押さえる。</a:t>
            </a:r>
            <a:endParaRPr lang="en-US" sz="17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4E79A7"/>
          </a:solidFill>
          <a:ln w="12700">
            <a:solidFill>
              <a:srgbClr val="4E79A7">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4E79A7">
              <a:alpha val="8000"/>
            </a:srgbClr>
          </a:solidFill>
          <a:ln w="12700">
            <a:solidFill>
              <a:srgbClr val="4E79A7"/>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4E79A7"/>
                </a:solidFill>
                <a:latin typeface="Noto Sans CJK JP" pitchFamily="34" charset="0"/>
                <a:ea typeface="Noto Sans CJK JP" pitchFamily="34" charset="-122"/>
                <a:cs typeface="Noto Sans CJK JP" pitchFamily="34" charset="-120"/>
              </a:rPr>
              <a:t>2SLS</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15</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2SLS の見取り図</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4E79A7"/>
                </a:solidFill>
                <a:latin typeface="Noto Sans CJK JP" pitchFamily="34" charset="0"/>
                <a:ea typeface="Noto Sans CJK JP" pitchFamily="34" charset="-122"/>
                <a:cs typeface="Noto Sans CJK JP" pitchFamily="34" charset="-120"/>
              </a:rPr>
              <a:t>内生的な s をそのまま使わず、Z と X で予測した \hat{s} に置き換える。</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41248" y="1444752"/>
            <a:ext cx="5376672" cy="1060704"/>
          </a:xfrm>
          <a:prstGeom prst="roundRect">
            <a:avLst>
              <a:gd name="adj" fmla="val 12069"/>
            </a:avLst>
          </a:prstGeom>
          <a:solidFill>
            <a:srgbClr val="FFFFFF"/>
          </a:solidFill>
          <a:ln w="12700">
            <a:solidFill>
              <a:srgbClr val="4E79A7"/>
            </a:solidFill>
            <a:prstDash val="solid"/>
          </a:ln>
        </p:spPr>
        <p:txBody>
          <a:bodyPr/>
          <a:lstStyle/>
          <a:p>
            <a:endParaRPr lang="ja-JP" altLang="en-US"/>
          </a:p>
        </p:txBody>
      </p:sp>
      <p:sp>
        <p:nvSpPr>
          <p:cNvPr id="11" name="Shape 9"/>
          <p:cNvSpPr/>
          <p:nvPr/>
        </p:nvSpPr>
        <p:spPr>
          <a:xfrm>
            <a:off x="978408" y="1554480"/>
            <a:ext cx="1554480" cy="228600"/>
          </a:xfrm>
          <a:prstGeom prst="roundRect">
            <a:avLst>
              <a:gd name="adj" fmla="val 40000"/>
            </a:avLst>
          </a:prstGeom>
          <a:solidFill>
            <a:srgbClr val="4E79A7">
              <a:alpha val="8000"/>
            </a:srgbClr>
          </a:solidFill>
          <a:ln w="12700">
            <a:solidFill>
              <a:srgbClr val="4E79A7"/>
            </a:solidFill>
            <a:prstDash val="solid"/>
          </a:ln>
        </p:spPr>
        <p:txBody>
          <a:bodyPr/>
          <a:lstStyle/>
          <a:p>
            <a:endParaRPr lang="ja-JP" altLang="en-US"/>
          </a:p>
        </p:txBody>
      </p:sp>
      <p:sp>
        <p:nvSpPr>
          <p:cNvPr id="12" name="Text 10"/>
          <p:cNvSpPr/>
          <p:nvPr/>
        </p:nvSpPr>
        <p:spPr>
          <a:xfrm>
            <a:off x="978408" y="1563624"/>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4E79A7"/>
                </a:solidFill>
                <a:latin typeface="Noto Sans CJK JP" pitchFamily="34" charset="0"/>
                <a:ea typeface="Noto Sans CJK JP" pitchFamily="34" charset="-122"/>
                <a:cs typeface="Noto Sans CJK JP" pitchFamily="34" charset="-120"/>
              </a:rPr>
              <a:t>推定したい構造式</a:t>
            </a:r>
            <a:endParaRPr lang="en-US" sz="950" dirty="0"/>
          </a:p>
        </p:txBody>
      </p:sp>
      <p:pic>
        <p:nvPicPr>
          <p:cNvPr id="13"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05840" y="1866612"/>
            <a:ext cx="5047488" cy="454729"/>
          </a:xfrm>
          <a:prstGeom prst="rect">
            <a:avLst/>
          </a:prstGeom>
        </p:spPr>
      </p:pic>
      <p:sp>
        <p:nvSpPr>
          <p:cNvPr id="14" name="Shape 11"/>
          <p:cNvSpPr/>
          <p:nvPr/>
        </p:nvSpPr>
        <p:spPr>
          <a:xfrm>
            <a:off x="841248" y="2688336"/>
            <a:ext cx="5376672" cy="1920240"/>
          </a:xfrm>
          <a:prstGeom prst="roundRect">
            <a:avLst>
              <a:gd name="adj" fmla="val 5714"/>
            </a:avLst>
          </a:prstGeom>
          <a:solidFill>
            <a:srgbClr val="FFFFFF"/>
          </a:solidFill>
          <a:ln w="12700">
            <a:solidFill>
              <a:srgbClr val="3FA7A4"/>
            </a:solidFill>
            <a:prstDash val="solid"/>
          </a:ln>
          <a:effectLst>
            <a:outerShdw algn="bl" rotWithShape="0">
              <a:srgbClr val="000000">
                <a:alpha val="0"/>
              </a:srgbClr>
            </a:outerShdw>
          </a:effectLst>
        </p:spPr>
        <p:txBody>
          <a:bodyPr/>
          <a:lstStyle/>
          <a:p>
            <a:endParaRPr lang="ja-JP" altLang="en-US"/>
          </a:p>
        </p:txBody>
      </p:sp>
      <p:sp>
        <p:nvSpPr>
          <p:cNvPr id="15" name="Text 12"/>
          <p:cNvSpPr/>
          <p:nvPr/>
        </p:nvSpPr>
        <p:spPr>
          <a:xfrm>
            <a:off x="987552" y="2807208"/>
            <a:ext cx="5084064" cy="256032"/>
          </a:xfrm>
          <a:prstGeom prst="rect">
            <a:avLst/>
          </a:prstGeom>
          <a:noFill/>
          <a:ln/>
        </p:spPr>
        <p:txBody>
          <a:bodyPr wrap="square" lIns="0" tIns="0" rIns="0" bIns="0" rtlCol="0" anchor="ctr">
            <a:normAutofit/>
          </a:bodyPr>
          <a:lstStyle/>
          <a:p>
            <a:pPr marL="0" indent="0">
              <a:buNone/>
            </a:pPr>
            <a:r>
              <a:rPr lang="en-US" sz="1300" b="1" dirty="0">
                <a:solidFill>
                  <a:srgbClr val="3FA7A4"/>
                </a:solidFill>
                <a:latin typeface="Noto Sans CJK JP" pitchFamily="34" charset="0"/>
                <a:ea typeface="Noto Sans CJK JP" pitchFamily="34" charset="-122"/>
                <a:cs typeface="Noto Sans CJK JP" pitchFamily="34" charset="-120"/>
              </a:rPr>
              <a:t>2SLS の考え方</a:t>
            </a:r>
            <a:endParaRPr lang="en-US" sz="1300" dirty="0"/>
          </a:p>
        </p:txBody>
      </p:sp>
      <p:sp>
        <p:nvSpPr>
          <p:cNvPr id="16" name="Text 13"/>
          <p:cNvSpPr/>
          <p:nvPr/>
        </p:nvSpPr>
        <p:spPr>
          <a:xfrm>
            <a:off x="987552" y="3108960"/>
            <a:ext cx="5120640" cy="1389888"/>
          </a:xfrm>
          <a:prstGeom prst="rect">
            <a:avLst/>
          </a:prstGeom>
          <a:noFill/>
          <a:ln/>
        </p:spPr>
        <p:txBody>
          <a:bodyPr wrap="square" lIns="254" tIns="254" rIns="254" bIns="254" rtlCol="0" anchor="t">
            <a:normAutofit/>
          </a:bodyPr>
          <a:lstStyle/>
          <a:p>
            <a:pPr marL="177800" indent="-177800">
              <a:buSzPct val="100000"/>
              <a:buChar char="•"/>
            </a:pPr>
            <a:r>
              <a:rPr lang="en-US" sz="1380" dirty="0">
                <a:solidFill>
                  <a:srgbClr val="17324D"/>
                </a:solidFill>
                <a:latin typeface="Noto Sans CJK JP" pitchFamily="34" charset="0"/>
                <a:ea typeface="Noto Sans CJK JP" pitchFamily="34" charset="-122"/>
                <a:cs typeface="Noto Sans CJK JP" pitchFamily="34" charset="-120"/>
              </a:rPr>
              <a:t>s が内生的なら、u と相関した部分まで含んでしまう。</a:t>
            </a:r>
            <a:endParaRPr lang="en-US" sz="1380" dirty="0"/>
          </a:p>
          <a:p>
            <a:pPr marL="177800" indent="-177800">
              <a:buSzPct val="100000"/>
              <a:buChar char="•"/>
            </a:pPr>
            <a:r>
              <a:rPr lang="en-US" sz="1380" dirty="0">
                <a:solidFill>
                  <a:srgbClr val="17324D"/>
                </a:solidFill>
                <a:latin typeface="Noto Sans CJK JP" pitchFamily="34" charset="0"/>
                <a:ea typeface="Noto Sans CJK JP" pitchFamily="34" charset="-122"/>
                <a:cs typeface="Noto Sans CJK JP" pitchFamily="34" charset="-120"/>
              </a:rPr>
              <a:t>そこで Z と X で説明できる s の部分だけを取り出し、その外生的な variation だけで y を説明する。</a:t>
            </a:r>
            <a:endParaRPr lang="en-US" sz="1380" dirty="0"/>
          </a:p>
        </p:txBody>
      </p:sp>
      <p:sp>
        <p:nvSpPr>
          <p:cNvPr id="17" name="Shape 14"/>
          <p:cNvSpPr/>
          <p:nvPr/>
        </p:nvSpPr>
        <p:spPr>
          <a:xfrm>
            <a:off x="6455664" y="1426464"/>
            <a:ext cx="1260043" cy="219456"/>
          </a:xfrm>
          <a:prstGeom prst="roundRect">
            <a:avLst>
              <a:gd name="adj" fmla="val 41667"/>
            </a:avLst>
          </a:prstGeom>
          <a:solidFill>
            <a:srgbClr val="3FA7A4">
              <a:alpha val="8000"/>
            </a:srgbClr>
          </a:solidFill>
          <a:ln w="12700">
            <a:solidFill>
              <a:srgbClr val="3FA7A4"/>
            </a:solidFill>
            <a:prstDash val="solid"/>
          </a:ln>
        </p:spPr>
        <p:txBody>
          <a:bodyPr/>
          <a:lstStyle/>
          <a:p>
            <a:endParaRPr lang="ja-JP" altLang="en-US"/>
          </a:p>
        </p:txBody>
      </p:sp>
      <p:sp>
        <p:nvSpPr>
          <p:cNvPr id="18" name="Text 15"/>
          <p:cNvSpPr/>
          <p:nvPr/>
        </p:nvSpPr>
        <p:spPr>
          <a:xfrm>
            <a:off x="6455664" y="1435608"/>
            <a:ext cx="1260043" cy="219456"/>
          </a:xfrm>
          <a:prstGeom prst="rect">
            <a:avLst/>
          </a:prstGeom>
          <a:noFill/>
          <a:ln/>
        </p:spPr>
        <p:txBody>
          <a:bodyPr wrap="square" lIns="0" tIns="0" rIns="0" bIns="0" rtlCol="0" anchor="ctr">
            <a:normAutofit/>
          </a:bodyPr>
          <a:lstStyle/>
          <a:p>
            <a:pPr marL="0" indent="0" algn="ctr">
              <a:buNone/>
            </a:pPr>
            <a:r>
              <a:rPr lang="en-US" sz="930" b="1" dirty="0">
                <a:solidFill>
                  <a:srgbClr val="3FA7A4"/>
                </a:solidFill>
                <a:latin typeface="Noto Sans CJK JP" pitchFamily="34" charset="0"/>
                <a:ea typeface="Noto Sans CJK JP" pitchFamily="34" charset="-122"/>
                <a:cs typeface="Noto Sans CJK JP" pitchFamily="34" charset="-120"/>
              </a:rPr>
              <a:t>inputs</a:t>
            </a:r>
            <a:endParaRPr lang="en-US" sz="930" dirty="0"/>
          </a:p>
        </p:txBody>
      </p:sp>
      <p:sp>
        <p:nvSpPr>
          <p:cNvPr id="19" name="Shape 16"/>
          <p:cNvSpPr/>
          <p:nvPr/>
        </p:nvSpPr>
        <p:spPr>
          <a:xfrm>
            <a:off x="6455664" y="1700784"/>
            <a:ext cx="1260043" cy="3255264"/>
          </a:xfrm>
          <a:prstGeom prst="roundRect">
            <a:avLst>
              <a:gd name="adj" fmla="val 8708"/>
            </a:avLst>
          </a:prstGeom>
          <a:solidFill>
            <a:srgbClr val="FFFFFF"/>
          </a:solidFill>
          <a:ln w="12700">
            <a:solidFill>
              <a:srgbClr val="3FA7A4"/>
            </a:solidFill>
            <a:prstDash val="solid"/>
          </a:ln>
          <a:effectLst>
            <a:outerShdw algn="bl" rotWithShape="0">
              <a:srgbClr val="000000">
                <a:alpha val="0"/>
              </a:srgbClr>
            </a:outerShdw>
          </a:effectLst>
        </p:spPr>
        <p:txBody>
          <a:bodyPr/>
          <a:lstStyle/>
          <a:p>
            <a:endParaRPr lang="ja-JP" altLang="en-US"/>
          </a:p>
        </p:txBody>
      </p:sp>
      <p:sp>
        <p:nvSpPr>
          <p:cNvPr id="20" name="Text 17"/>
          <p:cNvSpPr/>
          <p:nvPr/>
        </p:nvSpPr>
        <p:spPr>
          <a:xfrm>
            <a:off x="6565392" y="1828800"/>
            <a:ext cx="1040587" cy="182880"/>
          </a:xfrm>
          <a:prstGeom prst="rect">
            <a:avLst/>
          </a:prstGeom>
          <a:noFill/>
          <a:ln/>
        </p:spPr>
        <p:txBody>
          <a:bodyPr wrap="square" lIns="0" tIns="0" rIns="0" bIns="0" rtlCol="0" anchor="ctr">
            <a:normAutofit/>
          </a:bodyPr>
          <a:lstStyle/>
          <a:p>
            <a:pPr marL="0" indent="0" algn="ctr">
              <a:buNone/>
            </a:pPr>
            <a:r>
              <a:rPr lang="en-US" sz="1200" b="1" dirty="0">
                <a:solidFill>
                  <a:srgbClr val="3FA7A4"/>
                </a:solidFill>
                <a:latin typeface="Noto Sans CJK JP" pitchFamily="34" charset="0"/>
                <a:ea typeface="Noto Sans CJK JP" pitchFamily="34" charset="-122"/>
                <a:cs typeface="Noto Sans CJK JP" pitchFamily="34" charset="-120"/>
              </a:rPr>
              <a:t>第1段階に入るもの</a:t>
            </a:r>
            <a:endParaRPr lang="en-US" sz="1200" dirty="0"/>
          </a:p>
        </p:txBody>
      </p:sp>
      <p:sp>
        <p:nvSpPr>
          <p:cNvPr id="21" name="Text 18"/>
          <p:cNvSpPr/>
          <p:nvPr/>
        </p:nvSpPr>
        <p:spPr>
          <a:xfrm>
            <a:off x="6620256" y="2139696"/>
            <a:ext cx="930859" cy="804672"/>
          </a:xfrm>
          <a:prstGeom prst="rect">
            <a:avLst/>
          </a:prstGeom>
          <a:noFill/>
          <a:ln/>
        </p:spPr>
        <p:txBody>
          <a:bodyPr wrap="square" lIns="0" tIns="0" rIns="0" bIns="0" rtlCol="0" anchor="ctr">
            <a:normAutofit/>
          </a:bodyPr>
          <a:lstStyle/>
          <a:p>
            <a:pPr marL="0" indent="0" algn="ctr">
              <a:buNone/>
            </a:pPr>
            <a:r>
              <a:rPr lang="en-US" sz="1750" dirty="0">
                <a:solidFill>
                  <a:srgbClr val="17324D"/>
                </a:solidFill>
                <a:latin typeface="Noto Sans CJK JP" pitchFamily="34" charset="0"/>
                <a:ea typeface="Noto Sans CJK JP" pitchFamily="34" charset="-122"/>
                <a:cs typeface="Noto Sans CJK JP" pitchFamily="34" charset="-120"/>
              </a:rPr>
              <a:t>操作変数 Z</a:t>
            </a:r>
            <a:endParaRPr lang="en-US" sz="1750" dirty="0"/>
          </a:p>
          <a:p>
            <a:pPr marL="0" indent="0" algn="ctr">
              <a:buNone/>
            </a:pPr>
            <a:r>
              <a:rPr lang="en-US" sz="1750" dirty="0">
                <a:solidFill>
                  <a:srgbClr val="17324D"/>
                </a:solidFill>
                <a:latin typeface="Noto Sans CJK JP" pitchFamily="34" charset="0"/>
                <a:ea typeface="Noto Sans CJK JP" pitchFamily="34" charset="-122"/>
                <a:cs typeface="Noto Sans CJK JP" pitchFamily="34" charset="-120"/>
              </a:rPr>
              <a:t>コントロール X</a:t>
            </a:r>
            <a:endParaRPr lang="en-US" sz="1750" dirty="0"/>
          </a:p>
        </p:txBody>
      </p:sp>
      <p:sp>
        <p:nvSpPr>
          <p:cNvPr id="22" name="Shape 19"/>
          <p:cNvSpPr/>
          <p:nvPr/>
        </p:nvSpPr>
        <p:spPr>
          <a:xfrm>
            <a:off x="7935163" y="1426464"/>
            <a:ext cx="1114654" cy="219456"/>
          </a:xfrm>
          <a:prstGeom prst="roundRect">
            <a:avLst>
              <a:gd name="adj" fmla="val 41667"/>
            </a:avLst>
          </a:prstGeom>
          <a:solidFill>
            <a:srgbClr val="3FA7A4"/>
          </a:solidFill>
          <a:ln w="12700">
            <a:solidFill>
              <a:srgbClr val="3FA7A4"/>
            </a:solidFill>
            <a:prstDash val="solid"/>
          </a:ln>
        </p:spPr>
        <p:txBody>
          <a:bodyPr/>
          <a:lstStyle/>
          <a:p>
            <a:endParaRPr lang="ja-JP" altLang="en-US"/>
          </a:p>
        </p:txBody>
      </p:sp>
      <p:sp>
        <p:nvSpPr>
          <p:cNvPr id="23" name="Text 20"/>
          <p:cNvSpPr/>
          <p:nvPr/>
        </p:nvSpPr>
        <p:spPr>
          <a:xfrm>
            <a:off x="7935163" y="1435608"/>
            <a:ext cx="1114654" cy="219456"/>
          </a:xfrm>
          <a:prstGeom prst="rect">
            <a:avLst/>
          </a:prstGeom>
          <a:noFill/>
          <a:ln/>
        </p:spPr>
        <p:txBody>
          <a:bodyPr wrap="square" lIns="0" tIns="0" rIns="0" bIns="0" rtlCol="0" anchor="ctr">
            <a:normAutofit/>
          </a:bodyPr>
          <a:lstStyle/>
          <a:p>
            <a:pPr marL="0" indent="0" algn="ctr">
              <a:buNone/>
            </a:pPr>
            <a:r>
              <a:rPr lang="en-US" sz="930" b="1" dirty="0">
                <a:solidFill>
                  <a:srgbClr val="FFFFFF"/>
                </a:solidFill>
                <a:latin typeface="Noto Sans CJK JP" pitchFamily="34" charset="0"/>
                <a:ea typeface="Noto Sans CJK JP" pitchFamily="34" charset="-122"/>
                <a:cs typeface="Noto Sans CJK JP" pitchFamily="34" charset="-120"/>
              </a:rPr>
              <a:t>stage 1</a:t>
            </a:r>
            <a:endParaRPr lang="en-US" sz="930" dirty="0"/>
          </a:p>
        </p:txBody>
      </p:sp>
      <p:sp>
        <p:nvSpPr>
          <p:cNvPr id="24" name="Shape 21"/>
          <p:cNvSpPr/>
          <p:nvPr/>
        </p:nvSpPr>
        <p:spPr>
          <a:xfrm>
            <a:off x="7935163" y="1700784"/>
            <a:ext cx="1114654" cy="3255264"/>
          </a:xfrm>
          <a:prstGeom prst="roundRect">
            <a:avLst>
              <a:gd name="adj" fmla="val 9844"/>
            </a:avLst>
          </a:prstGeom>
          <a:solidFill>
            <a:srgbClr val="EDF4FC"/>
          </a:solidFill>
          <a:ln w="12700">
            <a:solidFill>
              <a:srgbClr val="3FA7A4"/>
            </a:solidFill>
            <a:prstDash val="solid"/>
          </a:ln>
          <a:effectLst>
            <a:outerShdw algn="bl" rotWithShape="0">
              <a:srgbClr val="000000">
                <a:alpha val="0"/>
              </a:srgbClr>
            </a:outerShdw>
          </a:effectLst>
        </p:spPr>
        <p:txBody>
          <a:bodyPr/>
          <a:lstStyle/>
          <a:p>
            <a:endParaRPr lang="ja-JP" altLang="en-US"/>
          </a:p>
        </p:txBody>
      </p:sp>
      <p:sp>
        <p:nvSpPr>
          <p:cNvPr id="25" name="Text 22"/>
          <p:cNvSpPr/>
          <p:nvPr/>
        </p:nvSpPr>
        <p:spPr>
          <a:xfrm>
            <a:off x="8044891" y="2066544"/>
            <a:ext cx="895198" cy="256032"/>
          </a:xfrm>
          <a:prstGeom prst="rect">
            <a:avLst/>
          </a:prstGeom>
          <a:noFill/>
          <a:ln/>
        </p:spPr>
        <p:txBody>
          <a:bodyPr wrap="square" lIns="0" tIns="0" rIns="0" bIns="0" rtlCol="0" anchor="ctr">
            <a:normAutofit/>
          </a:bodyPr>
          <a:lstStyle/>
          <a:p>
            <a:pPr marL="0" indent="0" algn="ctr">
              <a:buNone/>
            </a:pPr>
            <a:r>
              <a:rPr lang="en-US" sz="1550" b="1" dirty="0">
                <a:solidFill>
                  <a:srgbClr val="17324D"/>
                </a:solidFill>
                <a:latin typeface="Noto Sans CJK JP" pitchFamily="34" charset="0"/>
                <a:ea typeface="Noto Sans CJK JP" pitchFamily="34" charset="-122"/>
                <a:cs typeface="Noto Sans CJK JP" pitchFamily="34" charset="-120"/>
              </a:rPr>
              <a:t>s を Z, X で回帰</a:t>
            </a:r>
            <a:endParaRPr lang="en-US" sz="1550" dirty="0"/>
          </a:p>
        </p:txBody>
      </p:sp>
      <p:sp>
        <p:nvSpPr>
          <p:cNvPr id="26" name="Text 23"/>
          <p:cNvSpPr/>
          <p:nvPr/>
        </p:nvSpPr>
        <p:spPr>
          <a:xfrm>
            <a:off x="8099755" y="2432304"/>
            <a:ext cx="785470" cy="384048"/>
          </a:xfrm>
          <a:prstGeom prst="rect">
            <a:avLst/>
          </a:prstGeom>
          <a:noFill/>
          <a:ln/>
        </p:spPr>
        <p:txBody>
          <a:bodyPr wrap="square" lIns="0" tIns="0" rIns="0" bIns="0" rtlCol="0" anchor="ctr">
            <a:normAutofit/>
          </a:bodyPr>
          <a:lstStyle/>
          <a:p>
            <a:pPr marL="0" indent="0" algn="ctr">
              <a:buNone/>
            </a:pPr>
            <a:r>
              <a:rPr lang="en-US" sz="1220" dirty="0">
                <a:solidFill>
                  <a:srgbClr val="475569"/>
                </a:solidFill>
                <a:latin typeface="Noto Sans CJK JP" pitchFamily="34" charset="0"/>
                <a:ea typeface="Noto Sans CJK JP" pitchFamily="34" charset="-122"/>
                <a:cs typeface="Noto Sans CJK JP" pitchFamily="34" charset="-120"/>
              </a:rPr>
              <a:t>外生的に動いた部分だけを残す</a:t>
            </a:r>
            <a:endParaRPr lang="en-US" sz="1220" dirty="0"/>
          </a:p>
        </p:txBody>
      </p:sp>
      <p:sp>
        <p:nvSpPr>
          <p:cNvPr id="27" name="Shape 24"/>
          <p:cNvSpPr/>
          <p:nvPr/>
        </p:nvSpPr>
        <p:spPr>
          <a:xfrm>
            <a:off x="9415577" y="2139696"/>
            <a:ext cx="482803" cy="256032"/>
          </a:xfrm>
          <a:prstGeom prst="roundRect">
            <a:avLst>
              <a:gd name="adj" fmla="val 35714"/>
            </a:avLst>
          </a:prstGeom>
          <a:solidFill>
            <a:srgbClr val="3FA7A4">
              <a:alpha val="8000"/>
            </a:srgbClr>
          </a:solidFill>
          <a:ln w="12700">
            <a:solidFill>
              <a:srgbClr val="3FA7A4"/>
            </a:solidFill>
            <a:prstDash val="solid"/>
          </a:ln>
        </p:spPr>
        <p:txBody>
          <a:bodyPr/>
          <a:lstStyle/>
          <a:p>
            <a:endParaRPr lang="ja-JP" altLang="en-US"/>
          </a:p>
        </p:txBody>
      </p:sp>
      <p:sp>
        <p:nvSpPr>
          <p:cNvPr id="28" name="Text 25"/>
          <p:cNvSpPr/>
          <p:nvPr/>
        </p:nvSpPr>
        <p:spPr>
          <a:xfrm>
            <a:off x="9415577" y="2148840"/>
            <a:ext cx="482803" cy="256032"/>
          </a:xfrm>
          <a:prstGeom prst="rect">
            <a:avLst/>
          </a:prstGeom>
          <a:noFill/>
          <a:ln/>
        </p:spPr>
        <p:txBody>
          <a:bodyPr wrap="square" lIns="0" tIns="0" rIns="0" bIns="0" rtlCol="0" anchor="ctr">
            <a:normAutofit/>
          </a:bodyPr>
          <a:lstStyle/>
          <a:p>
            <a:pPr marL="0" indent="0" algn="ctr">
              <a:buNone/>
            </a:pPr>
            <a:r>
              <a:rPr lang="en-US" sz="1300" b="1" dirty="0">
                <a:solidFill>
                  <a:srgbClr val="3FA7A4"/>
                </a:solidFill>
                <a:latin typeface="Noto Sans CJK JP" pitchFamily="34" charset="0"/>
                <a:ea typeface="Noto Sans CJK JP" pitchFamily="34" charset="-122"/>
                <a:cs typeface="Noto Sans CJK JP" pitchFamily="34" charset="-120"/>
              </a:rPr>
              <a:t>\hat{s}</a:t>
            </a:r>
            <a:endParaRPr lang="en-US" sz="1300" dirty="0"/>
          </a:p>
        </p:txBody>
      </p:sp>
      <p:sp>
        <p:nvSpPr>
          <p:cNvPr id="29" name="Shape 26"/>
          <p:cNvSpPr/>
          <p:nvPr/>
        </p:nvSpPr>
        <p:spPr>
          <a:xfrm>
            <a:off x="7743139" y="3299887"/>
            <a:ext cx="164592" cy="0"/>
          </a:xfrm>
          <a:prstGeom prst="line">
            <a:avLst/>
          </a:prstGeom>
          <a:noFill/>
          <a:ln w="12700">
            <a:solidFill>
              <a:srgbClr val="3FA7A4"/>
            </a:solidFill>
            <a:prstDash val="solid"/>
            <a:tailEnd type="triangle"/>
          </a:ln>
        </p:spPr>
        <p:txBody>
          <a:bodyPr/>
          <a:lstStyle/>
          <a:p>
            <a:endParaRPr lang="ja-JP" altLang="en-US"/>
          </a:p>
        </p:txBody>
      </p:sp>
      <p:sp>
        <p:nvSpPr>
          <p:cNvPr id="30" name="Shape 27"/>
          <p:cNvSpPr/>
          <p:nvPr/>
        </p:nvSpPr>
        <p:spPr>
          <a:xfrm>
            <a:off x="9077249" y="3299887"/>
            <a:ext cx="228600" cy="0"/>
          </a:xfrm>
          <a:prstGeom prst="line">
            <a:avLst/>
          </a:prstGeom>
          <a:noFill/>
          <a:ln w="12700">
            <a:solidFill>
              <a:srgbClr val="3FA7A4"/>
            </a:solidFill>
            <a:prstDash val="solid"/>
            <a:tailEnd type="triangle"/>
          </a:ln>
        </p:spPr>
        <p:txBody>
          <a:bodyPr/>
          <a:lstStyle/>
          <a:p>
            <a:endParaRPr lang="ja-JP" altLang="en-US"/>
          </a:p>
        </p:txBody>
      </p:sp>
      <p:sp>
        <p:nvSpPr>
          <p:cNvPr id="31" name="Shape 28"/>
          <p:cNvSpPr/>
          <p:nvPr/>
        </p:nvSpPr>
        <p:spPr>
          <a:xfrm>
            <a:off x="10136124" y="1426464"/>
            <a:ext cx="1206094" cy="219456"/>
          </a:xfrm>
          <a:prstGeom prst="roundRect">
            <a:avLst>
              <a:gd name="adj" fmla="val 41667"/>
            </a:avLst>
          </a:prstGeom>
          <a:solidFill>
            <a:srgbClr val="4E79A7"/>
          </a:solidFill>
          <a:ln w="12700">
            <a:solidFill>
              <a:srgbClr val="4E79A7"/>
            </a:solidFill>
            <a:prstDash val="solid"/>
          </a:ln>
        </p:spPr>
        <p:txBody>
          <a:bodyPr/>
          <a:lstStyle/>
          <a:p>
            <a:endParaRPr lang="ja-JP" altLang="en-US"/>
          </a:p>
        </p:txBody>
      </p:sp>
      <p:sp>
        <p:nvSpPr>
          <p:cNvPr id="32" name="Text 29"/>
          <p:cNvSpPr/>
          <p:nvPr/>
        </p:nvSpPr>
        <p:spPr>
          <a:xfrm>
            <a:off x="10136124" y="1435608"/>
            <a:ext cx="1206094" cy="219456"/>
          </a:xfrm>
          <a:prstGeom prst="rect">
            <a:avLst/>
          </a:prstGeom>
          <a:noFill/>
          <a:ln/>
        </p:spPr>
        <p:txBody>
          <a:bodyPr wrap="square" lIns="0" tIns="0" rIns="0" bIns="0" rtlCol="0" anchor="ctr">
            <a:normAutofit/>
          </a:bodyPr>
          <a:lstStyle/>
          <a:p>
            <a:pPr marL="0" indent="0" algn="ctr">
              <a:buNone/>
            </a:pPr>
            <a:r>
              <a:rPr lang="en-US" sz="930" b="1" dirty="0">
                <a:solidFill>
                  <a:srgbClr val="FFFFFF"/>
                </a:solidFill>
                <a:latin typeface="Noto Sans CJK JP" pitchFamily="34" charset="0"/>
                <a:ea typeface="Noto Sans CJK JP" pitchFamily="34" charset="-122"/>
                <a:cs typeface="Noto Sans CJK JP" pitchFamily="34" charset="-120"/>
              </a:rPr>
              <a:t>stage 2</a:t>
            </a:r>
            <a:endParaRPr lang="en-US" sz="930" dirty="0"/>
          </a:p>
        </p:txBody>
      </p:sp>
      <p:sp>
        <p:nvSpPr>
          <p:cNvPr id="33" name="Shape 30"/>
          <p:cNvSpPr/>
          <p:nvPr/>
        </p:nvSpPr>
        <p:spPr>
          <a:xfrm>
            <a:off x="10136124" y="1700784"/>
            <a:ext cx="1206094" cy="3255264"/>
          </a:xfrm>
          <a:prstGeom prst="roundRect">
            <a:avLst>
              <a:gd name="adj" fmla="val 9098"/>
            </a:avLst>
          </a:prstGeom>
          <a:solidFill>
            <a:srgbClr val="FFFFFF"/>
          </a:solidFill>
          <a:ln w="12700">
            <a:solidFill>
              <a:srgbClr val="4E79A7"/>
            </a:solidFill>
            <a:prstDash val="solid"/>
          </a:ln>
          <a:effectLst>
            <a:outerShdw algn="bl" rotWithShape="0">
              <a:srgbClr val="000000">
                <a:alpha val="0"/>
              </a:srgbClr>
            </a:outerShdw>
          </a:effectLst>
        </p:spPr>
        <p:txBody>
          <a:bodyPr/>
          <a:lstStyle/>
          <a:p>
            <a:endParaRPr lang="ja-JP" altLang="en-US"/>
          </a:p>
        </p:txBody>
      </p:sp>
      <p:sp>
        <p:nvSpPr>
          <p:cNvPr id="34" name="Text 31"/>
          <p:cNvSpPr/>
          <p:nvPr/>
        </p:nvSpPr>
        <p:spPr>
          <a:xfrm>
            <a:off x="10245852" y="2066544"/>
            <a:ext cx="1096366" cy="256032"/>
          </a:xfrm>
          <a:prstGeom prst="rect">
            <a:avLst/>
          </a:prstGeom>
          <a:noFill/>
          <a:ln/>
        </p:spPr>
        <p:txBody>
          <a:bodyPr wrap="square" lIns="0" tIns="0" rIns="0" bIns="0" rtlCol="0" anchor="ctr">
            <a:normAutofit/>
          </a:bodyPr>
          <a:lstStyle/>
          <a:p>
            <a:pPr marL="0" indent="0" algn="ctr">
              <a:buNone/>
            </a:pPr>
            <a:r>
              <a:rPr lang="en-US" sz="1550" b="1" dirty="0">
                <a:solidFill>
                  <a:srgbClr val="17324D"/>
                </a:solidFill>
                <a:latin typeface="Noto Sans CJK JP" pitchFamily="34" charset="0"/>
                <a:ea typeface="Noto Sans CJK JP" pitchFamily="34" charset="-122"/>
                <a:cs typeface="Noto Sans CJK JP" pitchFamily="34" charset="-120"/>
              </a:rPr>
              <a:t>y を \hat{s}, X で回帰</a:t>
            </a:r>
            <a:endParaRPr lang="en-US" sz="1550" dirty="0"/>
          </a:p>
        </p:txBody>
      </p:sp>
      <p:sp>
        <p:nvSpPr>
          <p:cNvPr id="35" name="Text 32"/>
          <p:cNvSpPr/>
          <p:nvPr/>
        </p:nvSpPr>
        <p:spPr>
          <a:xfrm>
            <a:off x="10300716" y="2432304"/>
            <a:ext cx="986638" cy="384048"/>
          </a:xfrm>
          <a:prstGeom prst="rect">
            <a:avLst/>
          </a:prstGeom>
          <a:noFill/>
          <a:ln/>
        </p:spPr>
        <p:txBody>
          <a:bodyPr wrap="square" lIns="0" tIns="0" rIns="0" bIns="0" rtlCol="0" anchor="ctr">
            <a:normAutofit/>
          </a:bodyPr>
          <a:lstStyle/>
          <a:p>
            <a:pPr marL="0" indent="0" algn="ctr">
              <a:buNone/>
            </a:pPr>
            <a:r>
              <a:rPr lang="en-US" sz="1220" dirty="0">
                <a:solidFill>
                  <a:srgbClr val="475569"/>
                </a:solidFill>
                <a:latin typeface="Noto Sans CJK JP" pitchFamily="34" charset="0"/>
                <a:ea typeface="Noto Sans CJK JP" pitchFamily="34" charset="-122"/>
                <a:cs typeface="Noto Sans CJK JP" pitchFamily="34" charset="-120"/>
              </a:rPr>
              <a:t>係数が 2SLS 推定値</a:t>
            </a:r>
            <a:endParaRPr lang="en-US" sz="1220" dirty="0"/>
          </a:p>
        </p:txBody>
      </p:sp>
      <p:sp>
        <p:nvSpPr>
          <p:cNvPr id="36" name="Shape 33"/>
          <p:cNvSpPr/>
          <p:nvPr/>
        </p:nvSpPr>
        <p:spPr>
          <a:xfrm>
            <a:off x="9989820" y="3299887"/>
            <a:ext cx="109728" cy="0"/>
          </a:xfrm>
          <a:prstGeom prst="line">
            <a:avLst/>
          </a:prstGeom>
          <a:noFill/>
          <a:ln w="12700">
            <a:solidFill>
              <a:srgbClr val="4E79A7"/>
            </a:solidFill>
            <a:prstDash val="solid"/>
            <a:tailEnd type="triangle"/>
          </a:ln>
        </p:spPr>
        <p:txBody>
          <a:bodyPr/>
          <a:lstStyle/>
          <a:p>
            <a:endParaRPr lang="ja-JP"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4E79A7"/>
          </a:solidFill>
          <a:ln w="12700">
            <a:solidFill>
              <a:srgbClr val="4E79A7">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4E79A7">
              <a:alpha val="8000"/>
            </a:srgbClr>
          </a:solidFill>
          <a:ln w="12700">
            <a:solidFill>
              <a:srgbClr val="4E79A7"/>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4E79A7"/>
                </a:solidFill>
                <a:latin typeface="Noto Sans CJK JP" pitchFamily="34" charset="0"/>
                <a:ea typeface="Noto Sans CJK JP" pitchFamily="34" charset="-122"/>
                <a:cs typeface="Noto Sans CJK JP" pitchFamily="34" charset="-120"/>
              </a:rPr>
              <a:t>2SLS</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16</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第1段階</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4E79A7"/>
                </a:solidFill>
                <a:latin typeface="Noto Sans CJK JP" pitchFamily="34" charset="0"/>
                <a:ea typeface="Noto Sans CJK JP" pitchFamily="34" charset="-122"/>
                <a:cs typeface="Noto Sans CJK JP" pitchFamily="34" charset="-120"/>
              </a:rPr>
              <a:t>第1段階でやっているのは、s の中から「Z が動かした部分」だけを抽出すること。</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59536" y="1554480"/>
            <a:ext cx="5522976" cy="1078992"/>
          </a:xfrm>
          <a:prstGeom prst="roundRect">
            <a:avLst>
              <a:gd name="adj" fmla="val 11864"/>
            </a:avLst>
          </a:prstGeom>
          <a:solidFill>
            <a:srgbClr val="ECF8F7"/>
          </a:solidFill>
          <a:ln w="12700">
            <a:solidFill>
              <a:srgbClr val="3FA7A4"/>
            </a:solidFill>
            <a:prstDash val="solid"/>
          </a:ln>
        </p:spPr>
        <p:txBody>
          <a:bodyPr/>
          <a:lstStyle/>
          <a:p>
            <a:endParaRPr lang="ja-JP" altLang="en-US"/>
          </a:p>
        </p:txBody>
      </p:sp>
      <p:sp>
        <p:nvSpPr>
          <p:cNvPr id="11" name="Shape 9"/>
          <p:cNvSpPr/>
          <p:nvPr/>
        </p:nvSpPr>
        <p:spPr>
          <a:xfrm>
            <a:off x="996696" y="1664208"/>
            <a:ext cx="1554480" cy="228600"/>
          </a:xfrm>
          <a:prstGeom prst="roundRect">
            <a:avLst>
              <a:gd name="adj" fmla="val 40000"/>
            </a:avLst>
          </a:prstGeom>
          <a:solidFill>
            <a:srgbClr val="3FA7A4">
              <a:alpha val="8000"/>
            </a:srgbClr>
          </a:solidFill>
          <a:ln w="12700">
            <a:solidFill>
              <a:srgbClr val="3FA7A4"/>
            </a:solidFill>
            <a:prstDash val="solid"/>
          </a:ln>
        </p:spPr>
        <p:txBody>
          <a:bodyPr/>
          <a:lstStyle/>
          <a:p>
            <a:endParaRPr lang="ja-JP" altLang="en-US"/>
          </a:p>
        </p:txBody>
      </p:sp>
      <p:sp>
        <p:nvSpPr>
          <p:cNvPr id="12" name="Text 10"/>
          <p:cNvSpPr/>
          <p:nvPr/>
        </p:nvSpPr>
        <p:spPr>
          <a:xfrm>
            <a:off x="996696" y="1673352"/>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3FA7A4"/>
                </a:solidFill>
                <a:latin typeface="Noto Sans CJK JP" pitchFamily="34" charset="0"/>
                <a:ea typeface="Noto Sans CJK JP" pitchFamily="34" charset="-122"/>
                <a:cs typeface="Noto Sans CJK JP" pitchFamily="34" charset="-120"/>
              </a:rPr>
              <a:t>第1段階回帰</a:t>
            </a:r>
            <a:endParaRPr lang="en-US" sz="950" dirty="0"/>
          </a:p>
        </p:txBody>
      </p:sp>
      <p:pic>
        <p:nvPicPr>
          <p:cNvPr id="13"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24128" y="1990591"/>
            <a:ext cx="5193792" cy="444514"/>
          </a:xfrm>
          <a:prstGeom prst="rect">
            <a:avLst/>
          </a:prstGeom>
        </p:spPr>
      </p:pic>
      <p:sp>
        <p:nvSpPr>
          <p:cNvPr id="14" name="Shape 11"/>
          <p:cNvSpPr/>
          <p:nvPr/>
        </p:nvSpPr>
        <p:spPr>
          <a:xfrm>
            <a:off x="859536" y="2871216"/>
            <a:ext cx="5522976" cy="841248"/>
          </a:xfrm>
          <a:prstGeom prst="roundRect">
            <a:avLst>
              <a:gd name="adj" fmla="val 15217"/>
            </a:avLst>
          </a:prstGeom>
          <a:solidFill>
            <a:srgbClr val="FFFFFF"/>
          </a:solidFill>
          <a:ln w="12700">
            <a:solidFill>
              <a:srgbClr val="4E79A7"/>
            </a:solidFill>
            <a:prstDash val="solid"/>
          </a:ln>
        </p:spPr>
        <p:txBody>
          <a:bodyPr/>
          <a:lstStyle/>
          <a:p>
            <a:endParaRPr lang="ja-JP" altLang="en-US"/>
          </a:p>
        </p:txBody>
      </p:sp>
      <p:sp>
        <p:nvSpPr>
          <p:cNvPr id="15" name="Shape 12"/>
          <p:cNvSpPr/>
          <p:nvPr/>
        </p:nvSpPr>
        <p:spPr>
          <a:xfrm>
            <a:off x="996696" y="2980944"/>
            <a:ext cx="1554480" cy="228600"/>
          </a:xfrm>
          <a:prstGeom prst="roundRect">
            <a:avLst>
              <a:gd name="adj" fmla="val 40000"/>
            </a:avLst>
          </a:prstGeom>
          <a:solidFill>
            <a:srgbClr val="4E79A7">
              <a:alpha val="8000"/>
            </a:srgbClr>
          </a:solidFill>
          <a:ln w="12700">
            <a:solidFill>
              <a:srgbClr val="4E79A7"/>
            </a:solidFill>
            <a:prstDash val="solid"/>
          </a:ln>
        </p:spPr>
        <p:txBody>
          <a:bodyPr/>
          <a:lstStyle/>
          <a:p>
            <a:endParaRPr lang="ja-JP" altLang="en-US"/>
          </a:p>
        </p:txBody>
      </p:sp>
      <p:sp>
        <p:nvSpPr>
          <p:cNvPr id="16" name="Text 13"/>
          <p:cNvSpPr/>
          <p:nvPr/>
        </p:nvSpPr>
        <p:spPr>
          <a:xfrm>
            <a:off x="996696" y="2990088"/>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4E79A7"/>
                </a:solidFill>
                <a:latin typeface="Noto Sans CJK JP" pitchFamily="34" charset="0"/>
                <a:ea typeface="Noto Sans CJK JP" pitchFamily="34" charset="-122"/>
                <a:cs typeface="Noto Sans CJK JP" pitchFamily="34" charset="-120"/>
              </a:rPr>
              <a:t>予測値</a:t>
            </a:r>
            <a:endParaRPr lang="en-US" sz="950" dirty="0"/>
          </a:p>
        </p:txBody>
      </p:sp>
      <p:pic>
        <p:nvPicPr>
          <p:cNvPr id="17"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512740" y="3273552"/>
            <a:ext cx="216568" cy="274320"/>
          </a:xfrm>
          <a:prstGeom prst="rect">
            <a:avLst/>
          </a:prstGeom>
        </p:spPr>
      </p:pic>
      <p:sp>
        <p:nvSpPr>
          <p:cNvPr id="18" name="Shape 14"/>
          <p:cNvSpPr/>
          <p:nvPr/>
        </p:nvSpPr>
        <p:spPr>
          <a:xfrm>
            <a:off x="859536" y="3913632"/>
            <a:ext cx="5522976" cy="1207008"/>
          </a:xfrm>
          <a:prstGeom prst="roundRect">
            <a:avLst>
              <a:gd name="adj" fmla="val 9091"/>
            </a:avLst>
          </a:prstGeom>
          <a:solidFill>
            <a:srgbClr val="FFFFFF"/>
          </a:solidFill>
          <a:ln w="12700">
            <a:solidFill>
              <a:srgbClr val="3FA7A4"/>
            </a:solidFill>
            <a:prstDash val="solid"/>
          </a:ln>
          <a:effectLst>
            <a:outerShdw algn="bl" rotWithShape="0">
              <a:srgbClr val="000000">
                <a:alpha val="0"/>
              </a:srgbClr>
            </a:outerShdw>
          </a:effectLst>
        </p:spPr>
        <p:txBody>
          <a:bodyPr/>
          <a:lstStyle/>
          <a:p>
            <a:endParaRPr lang="ja-JP" altLang="en-US"/>
          </a:p>
        </p:txBody>
      </p:sp>
      <p:sp>
        <p:nvSpPr>
          <p:cNvPr id="19" name="Text 15"/>
          <p:cNvSpPr/>
          <p:nvPr/>
        </p:nvSpPr>
        <p:spPr>
          <a:xfrm>
            <a:off x="1005840" y="4032504"/>
            <a:ext cx="5230368" cy="256032"/>
          </a:xfrm>
          <a:prstGeom prst="rect">
            <a:avLst/>
          </a:prstGeom>
          <a:noFill/>
          <a:ln/>
        </p:spPr>
        <p:txBody>
          <a:bodyPr wrap="square" lIns="0" tIns="0" rIns="0" bIns="0" rtlCol="0" anchor="ctr">
            <a:normAutofit/>
          </a:bodyPr>
          <a:lstStyle/>
          <a:p>
            <a:pPr marL="0" indent="0">
              <a:buNone/>
            </a:pPr>
            <a:r>
              <a:rPr lang="en-US" sz="1300" b="1" dirty="0">
                <a:solidFill>
                  <a:srgbClr val="3FA7A4"/>
                </a:solidFill>
                <a:latin typeface="Noto Sans CJK JP" pitchFamily="34" charset="0"/>
                <a:ea typeface="Noto Sans CJK JP" pitchFamily="34" charset="-122"/>
                <a:cs typeface="Noto Sans CJK JP" pitchFamily="34" charset="-120"/>
              </a:rPr>
              <a:t>解釈</a:t>
            </a:r>
            <a:endParaRPr lang="en-US" sz="1300" dirty="0"/>
          </a:p>
        </p:txBody>
      </p:sp>
      <p:sp>
        <p:nvSpPr>
          <p:cNvPr id="20" name="Text 16"/>
          <p:cNvSpPr/>
          <p:nvPr/>
        </p:nvSpPr>
        <p:spPr>
          <a:xfrm>
            <a:off x="1005840" y="4334256"/>
            <a:ext cx="5266944" cy="676656"/>
          </a:xfrm>
          <a:prstGeom prst="rect">
            <a:avLst/>
          </a:prstGeom>
          <a:noFill/>
          <a:ln/>
        </p:spPr>
        <p:txBody>
          <a:bodyPr wrap="square" lIns="254" tIns="254" rIns="254" bIns="254" rtlCol="0" anchor="t">
            <a:normAutofit/>
          </a:bodyPr>
          <a:lstStyle/>
          <a:p>
            <a:pPr marL="177800" indent="-177800">
              <a:buSzPct val="100000"/>
              <a:buChar char="•"/>
            </a:pPr>
            <a:r>
              <a:rPr lang="en-US" sz="1320" dirty="0">
                <a:solidFill>
                  <a:srgbClr val="17324D"/>
                </a:solidFill>
                <a:latin typeface="Noto Sans CJK JP" pitchFamily="34" charset="0"/>
                <a:ea typeface="Noto Sans CJK JP" pitchFamily="34" charset="-122"/>
                <a:cs typeface="Noto Sans CJK JP" pitchFamily="34" charset="-120"/>
              </a:rPr>
              <a:t>\hat{s}_i は、教育年数 s_i のうち、出生四半期などの外生的変動とコントロール X で説明できる部分である。</a:t>
            </a:r>
            <a:endParaRPr lang="en-US" sz="1320" dirty="0"/>
          </a:p>
          <a:p>
            <a:pPr marL="177800" indent="-177800">
              <a:buSzPct val="100000"/>
              <a:buChar char="•"/>
            </a:pPr>
            <a:r>
              <a:rPr lang="en-US" sz="1320" dirty="0">
                <a:solidFill>
                  <a:srgbClr val="17324D"/>
                </a:solidFill>
                <a:latin typeface="Noto Sans CJK JP" pitchFamily="34" charset="0"/>
                <a:ea typeface="Noto Sans CJK JP" pitchFamily="34" charset="-122"/>
                <a:cs typeface="Noto Sans CJK JP" pitchFamily="34" charset="-120"/>
              </a:rPr>
              <a:t>言い換えれば、比較的きれいな external variation を抜き出したものだと考える。</a:t>
            </a:r>
            <a:endParaRPr lang="en-US" sz="1320" dirty="0"/>
          </a:p>
        </p:txBody>
      </p:sp>
      <p:sp>
        <p:nvSpPr>
          <p:cNvPr id="21" name="Shape 17"/>
          <p:cNvSpPr/>
          <p:nvPr/>
        </p:nvSpPr>
        <p:spPr>
          <a:xfrm>
            <a:off x="6583680" y="1572768"/>
            <a:ext cx="1188720" cy="219456"/>
          </a:xfrm>
          <a:prstGeom prst="roundRect">
            <a:avLst>
              <a:gd name="adj" fmla="val 41667"/>
            </a:avLst>
          </a:prstGeom>
          <a:solidFill>
            <a:srgbClr val="3FA7A4">
              <a:alpha val="8000"/>
            </a:srgbClr>
          </a:solidFill>
          <a:ln w="12700">
            <a:solidFill>
              <a:srgbClr val="3FA7A4"/>
            </a:solidFill>
            <a:prstDash val="solid"/>
          </a:ln>
        </p:spPr>
        <p:txBody>
          <a:bodyPr/>
          <a:lstStyle/>
          <a:p>
            <a:endParaRPr lang="ja-JP" altLang="en-US"/>
          </a:p>
        </p:txBody>
      </p:sp>
      <p:sp>
        <p:nvSpPr>
          <p:cNvPr id="22" name="Text 18"/>
          <p:cNvSpPr/>
          <p:nvPr/>
        </p:nvSpPr>
        <p:spPr>
          <a:xfrm>
            <a:off x="6583680" y="1581912"/>
            <a:ext cx="1188720" cy="219456"/>
          </a:xfrm>
          <a:prstGeom prst="rect">
            <a:avLst/>
          </a:prstGeom>
          <a:noFill/>
          <a:ln/>
        </p:spPr>
        <p:txBody>
          <a:bodyPr wrap="square" lIns="0" tIns="0" rIns="0" bIns="0" rtlCol="0" anchor="ctr">
            <a:normAutofit/>
          </a:bodyPr>
          <a:lstStyle/>
          <a:p>
            <a:pPr marL="0" indent="0" algn="ctr">
              <a:buNone/>
            </a:pPr>
            <a:r>
              <a:rPr lang="en-US" sz="930" b="1" dirty="0">
                <a:solidFill>
                  <a:srgbClr val="3FA7A4"/>
                </a:solidFill>
                <a:latin typeface="Noto Sans CJK JP" pitchFamily="34" charset="0"/>
                <a:ea typeface="Noto Sans CJK JP" pitchFamily="34" charset="-122"/>
                <a:cs typeface="Noto Sans CJK JP" pitchFamily="34" charset="-120"/>
              </a:rPr>
              <a:t>inputs</a:t>
            </a:r>
            <a:endParaRPr lang="en-US" sz="930" dirty="0"/>
          </a:p>
        </p:txBody>
      </p:sp>
      <p:sp>
        <p:nvSpPr>
          <p:cNvPr id="23" name="Shape 19"/>
          <p:cNvSpPr/>
          <p:nvPr/>
        </p:nvSpPr>
        <p:spPr>
          <a:xfrm>
            <a:off x="6583680" y="1847088"/>
            <a:ext cx="1188720" cy="2926080"/>
          </a:xfrm>
          <a:prstGeom prst="roundRect">
            <a:avLst>
              <a:gd name="adj" fmla="val 9231"/>
            </a:avLst>
          </a:prstGeom>
          <a:solidFill>
            <a:srgbClr val="FFFFFF"/>
          </a:solidFill>
          <a:ln w="12700">
            <a:solidFill>
              <a:srgbClr val="3FA7A4"/>
            </a:solidFill>
            <a:prstDash val="solid"/>
          </a:ln>
          <a:effectLst>
            <a:outerShdw algn="bl" rotWithShape="0">
              <a:srgbClr val="000000">
                <a:alpha val="0"/>
              </a:srgbClr>
            </a:outerShdw>
          </a:effectLst>
        </p:spPr>
        <p:txBody>
          <a:bodyPr/>
          <a:lstStyle/>
          <a:p>
            <a:endParaRPr lang="ja-JP" altLang="en-US"/>
          </a:p>
        </p:txBody>
      </p:sp>
      <p:sp>
        <p:nvSpPr>
          <p:cNvPr id="24" name="Text 20"/>
          <p:cNvSpPr/>
          <p:nvPr/>
        </p:nvSpPr>
        <p:spPr>
          <a:xfrm>
            <a:off x="6693408" y="1975104"/>
            <a:ext cx="969264" cy="182880"/>
          </a:xfrm>
          <a:prstGeom prst="rect">
            <a:avLst/>
          </a:prstGeom>
          <a:noFill/>
          <a:ln/>
        </p:spPr>
        <p:txBody>
          <a:bodyPr wrap="square" lIns="0" tIns="0" rIns="0" bIns="0" rtlCol="0" anchor="ctr">
            <a:normAutofit/>
          </a:bodyPr>
          <a:lstStyle/>
          <a:p>
            <a:pPr marL="0" indent="0" algn="ctr">
              <a:buNone/>
            </a:pPr>
            <a:r>
              <a:rPr lang="en-US" sz="1200" b="1" dirty="0">
                <a:solidFill>
                  <a:srgbClr val="3FA7A4"/>
                </a:solidFill>
                <a:latin typeface="Noto Sans CJK JP" pitchFamily="34" charset="0"/>
                <a:ea typeface="Noto Sans CJK JP" pitchFamily="34" charset="-122"/>
                <a:cs typeface="Noto Sans CJK JP" pitchFamily="34" charset="-120"/>
              </a:rPr>
              <a:t>第1段階に入るもの</a:t>
            </a:r>
            <a:endParaRPr lang="en-US" sz="1200" dirty="0"/>
          </a:p>
        </p:txBody>
      </p:sp>
      <p:sp>
        <p:nvSpPr>
          <p:cNvPr id="25" name="Text 21"/>
          <p:cNvSpPr/>
          <p:nvPr/>
        </p:nvSpPr>
        <p:spPr>
          <a:xfrm>
            <a:off x="6748272" y="2286000"/>
            <a:ext cx="859536" cy="804672"/>
          </a:xfrm>
          <a:prstGeom prst="rect">
            <a:avLst/>
          </a:prstGeom>
          <a:noFill/>
          <a:ln/>
        </p:spPr>
        <p:txBody>
          <a:bodyPr wrap="square" lIns="0" tIns="0" rIns="0" bIns="0" rtlCol="0" anchor="ctr">
            <a:normAutofit/>
          </a:bodyPr>
          <a:lstStyle/>
          <a:p>
            <a:pPr marL="0" indent="0" algn="ctr">
              <a:buNone/>
            </a:pPr>
            <a:r>
              <a:rPr lang="en-US" sz="1750" dirty="0">
                <a:solidFill>
                  <a:srgbClr val="17324D"/>
                </a:solidFill>
                <a:latin typeface="Noto Sans CJK JP" pitchFamily="34" charset="0"/>
                <a:ea typeface="Noto Sans CJK JP" pitchFamily="34" charset="-122"/>
                <a:cs typeface="Noto Sans CJK JP" pitchFamily="34" charset="-120"/>
              </a:rPr>
              <a:t>操作変数 Z</a:t>
            </a:r>
            <a:endParaRPr lang="en-US" sz="1750" dirty="0"/>
          </a:p>
          <a:p>
            <a:pPr marL="0" indent="0" algn="ctr">
              <a:buNone/>
            </a:pPr>
            <a:r>
              <a:rPr lang="en-US" sz="1750" dirty="0">
                <a:solidFill>
                  <a:srgbClr val="17324D"/>
                </a:solidFill>
                <a:latin typeface="Noto Sans CJK JP" pitchFamily="34" charset="0"/>
                <a:ea typeface="Noto Sans CJK JP" pitchFamily="34" charset="-122"/>
                <a:cs typeface="Noto Sans CJK JP" pitchFamily="34" charset="-120"/>
              </a:rPr>
              <a:t>コントロール X</a:t>
            </a:r>
            <a:endParaRPr lang="en-US" sz="1750" dirty="0"/>
          </a:p>
        </p:txBody>
      </p:sp>
      <p:sp>
        <p:nvSpPr>
          <p:cNvPr id="26" name="Shape 22"/>
          <p:cNvSpPr/>
          <p:nvPr/>
        </p:nvSpPr>
        <p:spPr>
          <a:xfrm>
            <a:off x="7991856" y="1572768"/>
            <a:ext cx="1051560" cy="219456"/>
          </a:xfrm>
          <a:prstGeom prst="roundRect">
            <a:avLst>
              <a:gd name="adj" fmla="val 41667"/>
            </a:avLst>
          </a:prstGeom>
          <a:solidFill>
            <a:srgbClr val="3FA7A4"/>
          </a:solidFill>
          <a:ln w="12700">
            <a:solidFill>
              <a:srgbClr val="3FA7A4"/>
            </a:solidFill>
            <a:prstDash val="solid"/>
          </a:ln>
        </p:spPr>
        <p:txBody>
          <a:bodyPr/>
          <a:lstStyle/>
          <a:p>
            <a:endParaRPr lang="ja-JP" altLang="en-US"/>
          </a:p>
        </p:txBody>
      </p:sp>
      <p:sp>
        <p:nvSpPr>
          <p:cNvPr id="27" name="Text 23"/>
          <p:cNvSpPr/>
          <p:nvPr/>
        </p:nvSpPr>
        <p:spPr>
          <a:xfrm>
            <a:off x="7991856" y="1581912"/>
            <a:ext cx="1051560" cy="219456"/>
          </a:xfrm>
          <a:prstGeom prst="rect">
            <a:avLst/>
          </a:prstGeom>
          <a:noFill/>
          <a:ln/>
        </p:spPr>
        <p:txBody>
          <a:bodyPr wrap="square" lIns="0" tIns="0" rIns="0" bIns="0" rtlCol="0" anchor="ctr">
            <a:normAutofit/>
          </a:bodyPr>
          <a:lstStyle/>
          <a:p>
            <a:pPr marL="0" indent="0" algn="ctr">
              <a:buNone/>
            </a:pPr>
            <a:r>
              <a:rPr lang="en-US" sz="930" b="1" dirty="0">
                <a:solidFill>
                  <a:srgbClr val="FFFFFF"/>
                </a:solidFill>
                <a:latin typeface="Noto Sans CJK JP" pitchFamily="34" charset="0"/>
                <a:ea typeface="Noto Sans CJK JP" pitchFamily="34" charset="-122"/>
                <a:cs typeface="Noto Sans CJK JP" pitchFamily="34" charset="-120"/>
              </a:rPr>
              <a:t>stage 1</a:t>
            </a:r>
            <a:endParaRPr lang="en-US" sz="930" dirty="0"/>
          </a:p>
        </p:txBody>
      </p:sp>
      <p:sp>
        <p:nvSpPr>
          <p:cNvPr id="28" name="Shape 24"/>
          <p:cNvSpPr/>
          <p:nvPr/>
        </p:nvSpPr>
        <p:spPr>
          <a:xfrm>
            <a:off x="7991856" y="1847088"/>
            <a:ext cx="1051560" cy="2926080"/>
          </a:xfrm>
          <a:prstGeom prst="roundRect">
            <a:avLst>
              <a:gd name="adj" fmla="val 10435"/>
            </a:avLst>
          </a:prstGeom>
          <a:solidFill>
            <a:srgbClr val="EDF4FC"/>
          </a:solidFill>
          <a:ln w="12700">
            <a:solidFill>
              <a:srgbClr val="3FA7A4"/>
            </a:solidFill>
            <a:prstDash val="solid"/>
          </a:ln>
          <a:effectLst>
            <a:outerShdw algn="bl" rotWithShape="0">
              <a:srgbClr val="000000">
                <a:alpha val="0"/>
              </a:srgbClr>
            </a:outerShdw>
          </a:effectLst>
        </p:spPr>
        <p:txBody>
          <a:bodyPr/>
          <a:lstStyle/>
          <a:p>
            <a:endParaRPr lang="ja-JP" altLang="en-US"/>
          </a:p>
        </p:txBody>
      </p:sp>
      <p:sp>
        <p:nvSpPr>
          <p:cNvPr id="29" name="Text 25"/>
          <p:cNvSpPr/>
          <p:nvPr/>
        </p:nvSpPr>
        <p:spPr>
          <a:xfrm>
            <a:off x="8101584" y="2212848"/>
            <a:ext cx="832104" cy="256032"/>
          </a:xfrm>
          <a:prstGeom prst="rect">
            <a:avLst/>
          </a:prstGeom>
          <a:noFill/>
          <a:ln/>
        </p:spPr>
        <p:txBody>
          <a:bodyPr wrap="square" lIns="0" tIns="0" rIns="0" bIns="0" rtlCol="0" anchor="ctr">
            <a:normAutofit/>
          </a:bodyPr>
          <a:lstStyle/>
          <a:p>
            <a:pPr marL="0" indent="0" algn="ctr">
              <a:buNone/>
            </a:pPr>
            <a:r>
              <a:rPr lang="en-US" sz="1550" b="1" dirty="0">
                <a:solidFill>
                  <a:srgbClr val="17324D"/>
                </a:solidFill>
                <a:latin typeface="Noto Sans CJK JP" pitchFamily="34" charset="0"/>
                <a:ea typeface="Noto Sans CJK JP" pitchFamily="34" charset="-122"/>
                <a:cs typeface="Noto Sans CJK JP" pitchFamily="34" charset="-120"/>
              </a:rPr>
              <a:t>s を Z, X で回帰</a:t>
            </a:r>
            <a:endParaRPr lang="en-US" sz="1550" dirty="0"/>
          </a:p>
        </p:txBody>
      </p:sp>
      <p:sp>
        <p:nvSpPr>
          <p:cNvPr id="30" name="Text 26"/>
          <p:cNvSpPr/>
          <p:nvPr/>
        </p:nvSpPr>
        <p:spPr>
          <a:xfrm>
            <a:off x="8156448" y="2578608"/>
            <a:ext cx="722376" cy="384048"/>
          </a:xfrm>
          <a:prstGeom prst="rect">
            <a:avLst/>
          </a:prstGeom>
          <a:noFill/>
          <a:ln/>
        </p:spPr>
        <p:txBody>
          <a:bodyPr wrap="square" lIns="0" tIns="0" rIns="0" bIns="0" rtlCol="0" anchor="ctr">
            <a:normAutofit/>
          </a:bodyPr>
          <a:lstStyle/>
          <a:p>
            <a:pPr marL="0" indent="0" algn="ctr">
              <a:buNone/>
            </a:pPr>
            <a:r>
              <a:rPr lang="en-US" sz="1220" dirty="0">
                <a:solidFill>
                  <a:srgbClr val="475569"/>
                </a:solidFill>
                <a:latin typeface="Noto Sans CJK JP" pitchFamily="34" charset="0"/>
                <a:ea typeface="Noto Sans CJK JP" pitchFamily="34" charset="-122"/>
                <a:cs typeface="Noto Sans CJK JP" pitchFamily="34" charset="-120"/>
              </a:rPr>
              <a:t>外生的に動いた部分だけを残す</a:t>
            </a:r>
            <a:endParaRPr lang="en-US" sz="1220" dirty="0"/>
          </a:p>
        </p:txBody>
      </p:sp>
      <p:sp>
        <p:nvSpPr>
          <p:cNvPr id="31" name="Shape 27"/>
          <p:cNvSpPr/>
          <p:nvPr/>
        </p:nvSpPr>
        <p:spPr>
          <a:xfrm>
            <a:off x="9409176" y="2286000"/>
            <a:ext cx="438912" cy="256032"/>
          </a:xfrm>
          <a:prstGeom prst="roundRect">
            <a:avLst>
              <a:gd name="adj" fmla="val 35714"/>
            </a:avLst>
          </a:prstGeom>
          <a:solidFill>
            <a:srgbClr val="3FA7A4">
              <a:alpha val="8000"/>
            </a:srgbClr>
          </a:solidFill>
          <a:ln w="12700">
            <a:solidFill>
              <a:srgbClr val="3FA7A4"/>
            </a:solidFill>
            <a:prstDash val="solid"/>
          </a:ln>
        </p:spPr>
        <p:txBody>
          <a:bodyPr/>
          <a:lstStyle/>
          <a:p>
            <a:endParaRPr lang="ja-JP" altLang="en-US"/>
          </a:p>
        </p:txBody>
      </p:sp>
      <p:sp>
        <p:nvSpPr>
          <p:cNvPr id="32" name="Text 28"/>
          <p:cNvSpPr/>
          <p:nvPr/>
        </p:nvSpPr>
        <p:spPr>
          <a:xfrm>
            <a:off x="9409176" y="2295144"/>
            <a:ext cx="438912" cy="256032"/>
          </a:xfrm>
          <a:prstGeom prst="rect">
            <a:avLst/>
          </a:prstGeom>
          <a:noFill/>
          <a:ln/>
        </p:spPr>
        <p:txBody>
          <a:bodyPr wrap="square" lIns="0" tIns="0" rIns="0" bIns="0" rtlCol="0" anchor="ctr">
            <a:normAutofit/>
          </a:bodyPr>
          <a:lstStyle/>
          <a:p>
            <a:pPr marL="0" indent="0" algn="ctr">
              <a:buNone/>
            </a:pPr>
            <a:r>
              <a:rPr lang="en-US" sz="1300" b="1" dirty="0">
                <a:solidFill>
                  <a:srgbClr val="3FA7A4"/>
                </a:solidFill>
                <a:latin typeface="Noto Sans CJK JP" pitchFamily="34" charset="0"/>
                <a:ea typeface="Noto Sans CJK JP" pitchFamily="34" charset="-122"/>
                <a:cs typeface="Noto Sans CJK JP" pitchFamily="34" charset="-120"/>
              </a:rPr>
              <a:t>\hat{s}</a:t>
            </a:r>
            <a:endParaRPr lang="en-US" sz="1300" dirty="0"/>
          </a:p>
        </p:txBody>
      </p:sp>
      <p:sp>
        <p:nvSpPr>
          <p:cNvPr id="33" name="Shape 29"/>
          <p:cNvSpPr/>
          <p:nvPr/>
        </p:nvSpPr>
        <p:spPr>
          <a:xfrm>
            <a:off x="7799832" y="3275015"/>
            <a:ext cx="164592" cy="0"/>
          </a:xfrm>
          <a:prstGeom prst="line">
            <a:avLst/>
          </a:prstGeom>
          <a:noFill/>
          <a:ln w="12700">
            <a:solidFill>
              <a:srgbClr val="3FA7A4"/>
            </a:solidFill>
            <a:prstDash val="solid"/>
            <a:tailEnd type="triangle"/>
          </a:ln>
        </p:spPr>
        <p:txBody>
          <a:bodyPr/>
          <a:lstStyle/>
          <a:p>
            <a:endParaRPr lang="ja-JP" altLang="en-US"/>
          </a:p>
        </p:txBody>
      </p:sp>
      <p:sp>
        <p:nvSpPr>
          <p:cNvPr id="34" name="Shape 30"/>
          <p:cNvSpPr/>
          <p:nvPr/>
        </p:nvSpPr>
        <p:spPr>
          <a:xfrm>
            <a:off x="9070848" y="3275015"/>
            <a:ext cx="228600" cy="0"/>
          </a:xfrm>
          <a:prstGeom prst="line">
            <a:avLst/>
          </a:prstGeom>
          <a:noFill/>
          <a:ln w="12700">
            <a:solidFill>
              <a:srgbClr val="3FA7A4"/>
            </a:solidFill>
            <a:prstDash val="solid"/>
            <a:tailEnd type="triangle"/>
          </a:ln>
        </p:spPr>
        <p:txBody>
          <a:bodyPr/>
          <a:lstStyle/>
          <a:p>
            <a:endParaRPr lang="ja-JP" altLang="en-US"/>
          </a:p>
        </p:txBody>
      </p:sp>
      <p:sp>
        <p:nvSpPr>
          <p:cNvPr id="35" name="Shape 31"/>
          <p:cNvSpPr/>
          <p:nvPr/>
        </p:nvSpPr>
        <p:spPr>
          <a:xfrm>
            <a:off x="10085832" y="1572768"/>
            <a:ext cx="1143000" cy="219456"/>
          </a:xfrm>
          <a:prstGeom prst="roundRect">
            <a:avLst>
              <a:gd name="adj" fmla="val 41667"/>
            </a:avLst>
          </a:prstGeom>
          <a:solidFill>
            <a:srgbClr val="4E79A7"/>
          </a:solidFill>
          <a:ln w="12700">
            <a:solidFill>
              <a:srgbClr val="4E79A7"/>
            </a:solidFill>
            <a:prstDash val="solid"/>
          </a:ln>
        </p:spPr>
        <p:txBody>
          <a:bodyPr/>
          <a:lstStyle/>
          <a:p>
            <a:endParaRPr lang="ja-JP" altLang="en-US"/>
          </a:p>
        </p:txBody>
      </p:sp>
      <p:sp>
        <p:nvSpPr>
          <p:cNvPr id="36" name="Text 32"/>
          <p:cNvSpPr/>
          <p:nvPr/>
        </p:nvSpPr>
        <p:spPr>
          <a:xfrm>
            <a:off x="10085832" y="1581912"/>
            <a:ext cx="1143000" cy="219456"/>
          </a:xfrm>
          <a:prstGeom prst="rect">
            <a:avLst/>
          </a:prstGeom>
          <a:noFill/>
          <a:ln/>
        </p:spPr>
        <p:txBody>
          <a:bodyPr wrap="square" lIns="0" tIns="0" rIns="0" bIns="0" rtlCol="0" anchor="ctr">
            <a:normAutofit/>
          </a:bodyPr>
          <a:lstStyle/>
          <a:p>
            <a:pPr marL="0" indent="0" algn="ctr">
              <a:buNone/>
            </a:pPr>
            <a:r>
              <a:rPr lang="en-US" sz="930" b="1" dirty="0">
                <a:solidFill>
                  <a:srgbClr val="FFFFFF"/>
                </a:solidFill>
                <a:latin typeface="Noto Sans CJK JP" pitchFamily="34" charset="0"/>
                <a:ea typeface="Noto Sans CJK JP" pitchFamily="34" charset="-122"/>
                <a:cs typeface="Noto Sans CJK JP" pitchFamily="34" charset="-120"/>
              </a:rPr>
              <a:t>stage 2</a:t>
            </a:r>
            <a:endParaRPr lang="en-US" sz="930" dirty="0"/>
          </a:p>
        </p:txBody>
      </p:sp>
      <p:sp>
        <p:nvSpPr>
          <p:cNvPr id="37" name="Shape 33"/>
          <p:cNvSpPr/>
          <p:nvPr/>
        </p:nvSpPr>
        <p:spPr>
          <a:xfrm>
            <a:off x="10085832" y="1847088"/>
            <a:ext cx="1143000" cy="2926080"/>
          </a:xfrm>
          <a:prstGeom prst="roundRect">
            <a:avLst>
              <a:gd name="adj" fmla="val 9600"/>
            </a:avLst>
          </a:prstGeom>
          <a:solidFill>
            <a:srgbClr val="FFFFFF"/>
          </a:solidFill>
          <a:ln w="12700">
            <a:solidFill>
              <a:srgbClr val="4E79A7"/>
            </a:solidFill>
            <a:prstDash val="solid"/>
          </a:ln>
          <a:effectLst>
            <a:outerShdw algn="bl" rotWithShape="0">
              <a:srgbClr val="000000">
                <a:alpha val="0"/>
              </a:srgbClr>
            </a:outerShdw>
          </a:effectLst>
        </p:spPr>
        <p:txBody>
          <a:bodyPr/>
          <a:lstStyle/>
          <a:p>
            <a:endParaRPr lang="ja-JP" altLang="en-US"/>
          </a:p>
        </p:txBody>
      </p:sp>
      <p:sp>
        <p:nvSpPr>
          <p:cNvPr id="38" name="Text 34"/>
          <p:cNvSpPr/>
          <p:nvPr/>
        </p:nvSpPr>
        <p:spPr>
          <a:xfrm>
            <a:off x="10195560" y="2212848"/>
            <a:ext cx="1033272" cy="256032"/>
          </a:xfrm>
          <a:prstGeom prst="rect">
            <a:avLst/>
          </a:prstGeom>
          <a:noFill/>
          <a:ln/>
        </p:spPr>
        <p:txBody>
          <a:bodyPr wrap="square" lIns="0" tIns="0" rIns="0" bIns="0" rtlCol="0" anchor="ctr">
            <a:normAutofit/>
          </a:bodyPr>
          <a:lstStyle/>
          <a:p>
            <a:pPr marL="0" indent="0" algn="ctr">
              <a:buNone/>
            </a:pPr>
            <a:r>
              <a:rPr lang="en-US" sz="1550" b="1" dirty="0">
                <a:solidFill>
                  <a:srgbClr val="17324D"/>
                </a:solidFill>
                <a:latin typeface="Noto Sans CJK JP" pitchFamily="34" charset="0"/>
                <a:ea typeface="Noto Sans CJK JP" pitchFamily="34" charset="-122"/>
                <a:cs typeface="Noto Sans CJK JP" pitchFamily="34" charset="-120"/>
              </a:rPr>
              <a:t>y を \hat{s}, X で回帰</a:t>
            </a:r>
            <a:endParaRPr lang="en-US" sz="1550" dirty="0"/>
          </a:p>
        </p:txBody>
      </p:sp>
      <p:sp>
        <p:nvSpPr>
          <p:cNvPr id="39" name="Text 35"/>
          <p:cNvSpPr/>
          <p:nvPr/>
        </p:nvSpPr>
        <p:spPr>
          <a:xfrm>
            <a:off x="10250424" y="2578608"/>
            <a:ext cx="923544" cy="384048"/>
          </a:xfrm>
          <a:prstGeom prst="rect">
            <a:avLst/>
          </a:prstGeom>
          <a:noFill/>
          <a:ln/>
        </p:spPr>
        <p:txBody>
          <a:bodyPr wrap="square" lIns="0" tIns="0" rIns="0" bIns="0" rtlCol="0" anchor="ctr">
            <a:normAutofit/>
          </a:bodyPr>
          <a:lstStyle/>
          <a:p>
            <a:pPr marL="0" indent="0" algn="ctr">
              <a:buNone/>
            </a:pPr>
            <a:r>
              <a:rPr lang="en-US" sz="1220" dirty="0">
                <a:solidFill>
                  <a:srgbClr val="475569"/>
                </a:solidFill>
                <a:latin typeface="Noto Sans CJK JP" pitchFamily="34" charset="0"/>
                <a:ea typeface="Noto Sans CJK JP" pitchFamily="34" charset="-122"/>
                <a:cs typeface="Noto Sans CJK JP" pitchFamily="34" charset="-120"/>
              </a:rPr>
              <a:t>係数が 2SLS 推定値</a:t>
            </a:r>
            <a:endParaRPr lang="en-US" sz="1220" dirty="0"/>
          </a:p>
        </p:txBody>
      </p:sp>
      <p:sp>
        <p:nvSpPr>
          <p:cNvPr id="40" name="Shape 36"/>
          <p:cNvSpPr/>
          <p:nvPr/>
        </p:nvSpPr>
        <p:spPr>
          <a:xfrm>
            <a:off x="9939528" y="3275015"/>
            <a:ext cx="109728" cy="0"/>
          </a:xfrm>
          <a:prstGeom prst="line">
            <a:avLst/>
          </a:prstGeom>
          <a:noFill/>
          <a:ln w="12700">
            <a:solidFill>
              <a:srgbClr val="4E79A7"/>
            </a:solidFill>
            <a:prstDash val="solid"/>
            <a:tailEnd type="triangle"/>
          </a:ln>
        </p:spPr>
        <p:txBody>
          <a:bodyPr/>
          <a:lstStyle/>
          <a:p>
            <a:endParaRPr lang="ja-JP"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4E79A7"/>
          </a:solidFill>
          <a:ln w="12700">
            <a:solidFill>
              <a:srgbClr val="4E79A7">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4E79A7">
              <a:alpha val="8000"/>
            </a:srgbClr>
          </a:solidFill>
          <a:ln w="12700">
            <a:solidFill>
              <a:srgbClr val="4E79A7"/>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4E79A7"/>
                </a:solidFill>
                <a:latin typeface="Noto Sans CJK JP" pitchFamily="34" charset="0"/>
                <a:ea typeface="Noto Sans CJK JP" pitchFamily="34" charset="-122"/>
                <a:cs typeface="Noto Sans CJK JP" pitchFamily="34" charset="-120"/>
              </a:rPr>
              <a:t>2SLS</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17</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第2段階</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4E79A7"/>
                </a:solidFill>
                <a:latin typeface="Noto Sans CJK JP" pitchFamily="34" charset="0"/>
                <a:ea typeface="Noto Sans CJK JP" pitchFamily="34" charset="-122"/>
                <a:cs typeface="Noto Sans CJK JP" pitchFamily="34" charset="-120"/>
              </a:rPr>
              <a:t>第2段階では、実際の s ではなく \hat{s} を使って y との関係を見る。</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59536" y="1572768"/>
            <a:ext cx="5522976" cy="1078992"/>
          </a:xfrm>
          <a:prstGeom prst="roundRect">
            <a:avLst>
              <a:gd name="adj" fmla="val 11864"/>
            </a:avLst>
          </a:prstGeom>
          <a:solidFill>
            <a:srgbClr val="EDF4FC"/>
          </a:solidFill>
          <a:ln w="12700">
            <a:solidFill>
              <a:srgbClr val="4E79A7"/>
            </a:solidFill>
            <a:prstDash val="solid"/>
          </a:ln>
        </p:spPr>
        <p:txBody>
          <a:bodyPr/>
          <a:lstStyle/>
          <a:p>
            <a:endParaRPr lang="ja-JP" altLang="en-US"/>
          </a:p>
        </p:txBody>
      </p:sp>
      <p:sp>
        <p:nvSpPr>
          <p:cNvPr id="11" name="Shape 9"/>
          <p:cNvSpPr/>
          <p:nvPr/>
        </p:nvSpPr>
        <p:spPr>
          <a:xfrm>
            <a:off x="996696" y="1682496"/>
            <a:ext cx="1554480" cy="228600"/>
          </a:xfrm>
          <a:prstGeom prst="roundRect">
            <a:avLst>
              <a:gd name="adj" fmla="val 40000"/>
            </a:avLst>
          </a:prstGeom>
          <a:solidFill>
            <a:srgbClr val="4E79A7">
              <a:alpha val="8000"/>
            </a:srgbClr>
          </a:solidFill>
          <a:ln w="12700">
            <a:solidFill>
              <a:srgbClr val="4E79A7"/>
            </a:solidFill>
            <a:prstDash val="solid"/>
          </a:ln>
        </p:spPr>
        <p:txBody>
          <a:bodyPr/>
          <a:lstStyle/>
          <a:p>
            <a:endParaRPr lang="ja-JP" altLang="en-US"/>
          </a:p>
        </p:txBody>
      </p:sp>
      <p:sp>
        <p:nvSpPr>
          <p:cNvPr id="12" name="Text 10"/>
          <p:cNvSpPr/>
          <p:nvPr/>
        </p:nvSpPr>
        <p:spPr>
          <a:xfrm>
            <a:off x="996696" y="1691640"/>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4E79A7"/>
                </a:solidFill>
                <a:latin typeface="Noto Sans CJK JP" pitchFamily="34" charset="0"/>
                <a:ea typeface="Noto Sans CJK JP" pitchFamily="34" charset="-122"/>
                <a:cs typeface="Noto Sans CJK JP" pitchFamily="34" charset="-120"/>
              </a:rPr>
              <a:t>第2段階回帰</a:t>
            </a:r>
            <a:endParaRPr lang="en-US" sz="950" dirty="0"/>
          </a:p>
        </p:txBody>
      </p:sp>
      <p:pic>
        <p:nvPicPr>
          <p:cNvPr id="13"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24128" y="1995055"/>
            <a:ext cx="5193792" cy="472163"/>
          </a:xfrm>
          <a:prstGeom prst="rect">
            <a:avLst/>
          </a:prstGeom>
        </p:spPr>
      </p:pic>
      <p:sp>
        <p:nvSpPr>
          <p:cNvPr id="14" name="Shape 11"/>
          <p:cNvSpPr/>
          <p:nvPr/>
        </p:nvSpPr>
        <p:spPr>
          <a:xfrm>
            <a:off x="859536" y="2889504"/>
            <a:ext cx="5522976" cy="2084832"/>
          </a:xfrm>
          <a:prstGeom prst="roundRect">
            <a:avLst>
              <a:gd name="adj" fmla="val 5263"/>
            </a:avLst>
          </a:prstGeom>
          <a:solidFill>
            <a:srgbClr val="FFFFFF"/>
          </a:solidFill>
          <a:ln w="12700">
            <a:solidFill>
              <a:srgbClr val="4E79A7"/>
            </a:solidFill>
            <a:prstDash val="solid"/>
          </a:ln>
          <a:effectLst>
            <a:outerShdw algn="bl" rotWithShape="0">
              <a:srgbClr val="000000">
                <a:alpha val="0"/>
              </a:srgbClr>
            </a:outerShdw>
          </a:effectLst>
        </p:spPr>
        <p:txBody>
          <a:bodyPr/>
          <a:lstStyle/>
          <a:p>
            <a:endParaRPr lang="ja-JP" altLang="en-US"/>
          </a:p>
        </p:txBody>
      </p:sp>
      <p:sp>
        <p:nvSpPr>
          <p:cNvPr id="15" name="Text 12"/>
          <p:cNvSpPr/>
          <p:nvPr/>
        </p:nvSpPr>
        <p:spPr>
          <a:xfrm>
            <a:off x="1005840" y="3008376"/>
            <a:ext cx="5230368" cy="256032"/>
          </a:xfrm>
          <a:prstGeom prst="rect">
            <a:avLst/>
          </a:prstGeom>
          <a:noFill/>
          <a:ln/>
        </p:spPr>
        <p:txBody>
          <a:bodyPr wrap="square" lIns="0" tIns="0" rIns="0" bIns="0" rtlCol="0" anchor="ctr">
            <a:normAutofit/>
          </a:bodyPr>
          <a:lstStyle/>
          <a:p>
            <a:pPr marL="0" indent="0">
              <a:buNone/>
            </a:pPr>
            <a:r>
              <a:rPr lang="en-US" sz="1300" b="1" dirty="0">
                <a:solidFill>
                  <a:srgbClr val="4E79A7"/>
                </a:solidFill>
                <a:latin typeface="Noto Sans CJK JP" pitchFamily="34" charset="0"/>
                <a:ea typeface="Noto Sans CJK JP" pitchFamily="34" charset="-122"/>
                <a:cs typeface="Noto Sans CJK JP" pitchFamily="34" charset="-120"/>
              </a:rPr>
              <a:t>何を読めばよいか</a:t>
            </a:r>
            <a:endParaRPr lang="en-US" sz="1300" dirty="0"/>
          </a:p>
        </p:txBody>
      </p:sp>
      <p:sp>
        <p:nvSpPr>
          <p:cNvPr id="16" name="Text 13"/>
          <p:cNvSpPr/>
          <p:nvPr/>
        </p:nvSpPr>
        <p:spPr>
          <a:xfrm>
            <a:off x="1005840" y="3310128"/>
            <a:ext cx="5266944" cy="1554480"/>
          </a:xfrm>
          <a:prstGeom prst="rect">
            <a:avLst/>
          </a:prstGeom>
          <a:noFill/>
          <a:ln/>
        </p:spPr>
        <p:txBody>
          <a:bodyPr wrap="square" lIns="254" tIns="254" rIns="254" bIns="254" rtlCol="0" anchor="t">
            <a:normAutofit/>
          </a:bodyPr>
          <a:lstStyle/>
          <a:p>
            <a:pPr marL="177800" indent="-177800">
              <a:buSzPct val="100000"/>
              <a:buChar char="•"/>
            </a:pPr>
            <a:r>
              <a:rPr lang="en-US" sz="1360" dirty="0">
                <a:solidFill>
                  <a:srgbClr val="17324D"/>
                </a:solidFill>
                <a:latin typeface="Noto Sans CJK JP" pitchFamily="34" charset="0"/>
                <a:ea typeface="Noto Sans CJK JP" pitchFamily="34" charset="-122"/>
                <a:cs typeface="Noto Sans CJK JP" pitchFamily="34" charset="-120"/>
              </a:rPr>
              <a:t>この回帰で得られる \hat{s}_i の係数が 2SLS による β₁ の推定値である。</a:t>
            </a:r>
            <a:endParaRPr lang="en-US" sz="1360" dirty="0"/>
          </a:p>
          <a:p>
            <a:pPr marL="177800" indent="-177800">
              <a:buSzPct val="100000"/>
              <a:buChar char="•"/>
            </a:pPr>
            <a:r>
              <a:rPr lang="en-US" sz="1360" dirty="0">
                <a:solidFill>
                  <a:srgbClr val="17324D"/>
                </a:solidFill>
                <a:latin typeface="Noto Sans CJK JP" pitchFamily="34" charset="0"/>
                <a:ea typeface="Noto Sans CJK JP" pitchFamily="34" charset="-122"/>
                <a:cs typeface="Noto Sans CJK JP" pitchFamily="34" charset="-120"/>
              </a:rPr>
              <a:t>要するに、「外生的に動いた s」だけを使って y への因果効果を読む。</a:t>
            </a:r>
            <a:endParaRPr lang="en-US" sz="1360" dirty="0"/>
          </a:p>
        </p:txBody>
      </p:sp>
      <p:sp>
        <p:nvSpPr>
          <p:cNvPr id="17" name="Shape 14"/>
          <p:cNvSpPr/>
          <p:nvPr/>
        </p:nvSpPr>
        <p:spPr>
          <a:xfrm>
            <a:off x="6583680" y="1572768"/>
            <a:ext cx="1188720" cy="219456"/>
          </a:xfrm>
          <a:prstGeom prst="roundRect">
            <a:avLst>
              <a:gd name="adj" fmla="val 41667"/>
            </a:avLst>
          </a:prstGeom>
          <a:solidFill>
            <a:srgbClr val="4E79A7">
              <a:alpha val="8000"/>
            </a:srgbClr>
          </a:solidFill>
          <a:ln w="12700">
            <a:solidFill>
              <a:srgbClr val="4E79A7"/>
            </a:solidFill>
            <a:prstDash val="solid"/>
          </a:ln>
        </p:spPr>
        <p:txBody>
          <a:bodyPr/>
          <a:lstStyle/>
          <a:p>
            <a:endParaRPr lang="ja-JP" altLang="en-US"/>
          </a:p>
        </p:txBody>
      </p:sp>
      <p:sp>
        <p:nvSpPr>
          <p:cNvPr id="18" name="Text 15"/>
          <p:cNvSpPr/>
          <p:nvPr/>
        </p:nvSpPr>
        <p:spPr>
          <a:xfrm>
            <a:off x="6583680" y="1581912"/>
            <a:ext cx="1188720" cy="219456"/>
          </a:xfrm>
          <a:prstGeom prst="rect">
            <a:avLst/>
          </a:prstGeom>
          <a:noFill/>
          <a:ln/>
        </p:spPr>
        <p:txBody>
          <a:bodyPr wrap="square" lIns="0" tIns="0" rIns="0" bIns="0" rtlCol="0" anchor="ctr">
            <a:normAutofit/>
          </a:bodyPr>
          <a:lstStyle/>
          <a:p>
            <a:pPr marL="0" indent="0" algn="ctr">
              <a:buNone/>
            </a:pPr>
            <a:r>
              <a:rPr lang="en-US" sz="930" b="1" dirty="0">
                <a:solidFill>
                  <a:srgbClr val="4E79A7"/>
                </a:solidFill>
                <a:latin typeface="Noto Sans CJK JP" pitchFamily="34" charset="0"/>
                <a:ea typeface="Noto Sans CJK JP" pitchFamily="34" charset="-122"/>
                <a:cs typeface="Noto Sans CJK JP" pitchFamily="34" charset="-120"/>
              </a:rPr>
              <a:t>inputs</a:t>
            </a:r>
            <a:endParaRPr lang="en-US" sz="930" dirty="0"/>
          </a:p>
        </p:txBody>
      </p:sp>
      <p:sp>
        <p:nvSpPr>
          <p:cNvPr id="19" name="Shape 16"/>
          <p:cNvSpPr/>
          <p:nvPr/>
        </p:nvSpPr>
        <p:spPr>
          <a:xfrm>
            <a:off x="6583680" y="1847088"/>
            <a:ext cx="1188720" cy="2926080"/>
          </a:xfrm>
          <a:prstGeom prst="roundRect">
            <a:avLst>
              <a:gd name="adj" fmla="val 9231"/>
            </a:avLst>
          </a:prstGeom>
          <a:solidFill>
            <a:srgbClr val="FFFFFF"/>
          </a:solidFill>
          <a:ln w="12700">
            <a:solidFill>
              <a:srgbClr val="4E79A7"/>
            </a:solidFill>
            <a:prstDash val="solid"/>
          </a:ln>
          <a:effectLst>
            <a:outerShdw algn="bl" rotWithShape="0">
              <a:srgbClr val="000000">
                <a:alpha val="0"/>
              </a:srgbClr>
            </a:outerShdw>
          </a:effectLst>
        </p:spPr>
        <p:txBody>
          <a:bodyPr/>
          <a:lstStyle/>
          <a:p>
            <a:endParaRPr lang="ja-JP" altLang="en-US"/>
          </a:p>
        </p:txBody>
      </p:sp>
      <p:sp>
        <p:nvSpPr>
          <p:cNvPr id="20" name="Text 17"/>
          <p:cNvSpPr/>
          <p:nvPr/>
        </p:nvSpPr>
        <p:spPr>
          <a:xfrm>
            <a:off x="6693408" y="1975104"/>
            <a:ext cx="969264" cy="182880"/>
          </a:xfrm>
          <a:prstGeom prst="rect">
            <a:avLst/>
          </a:prstGeom>
          <a:noFill/>
          <a:ln/>
        </p:spPr>
        <p:txBody>
          <a:bodyPr wrap="square" lIns="0" tIns="0" rIns="0" bIns="0" rtlCol="0" anchor="ctr">
            <a:normAutofit/>
          </a:bodyPr>
          <a:lstStyle/>
          <a:p>
            <a:pPr marL="0" indent="0" algn="ctr">
              <a:buNone/>
            </a:pPr>
            <a:r>
              <a:rPr lang="en-US" sz="1200" b="1" dirty="0">
                <a:solidFill>
                  <a:srgbClr val="4E79A7"/>
                </a:solidFill>
                <a:latin typeface="Noto Sans CJK JP" pitchFamily="34" charset="0"/>
                <a:ea typeface="Noto Sans CJK JP" pitchFamily="34" charset="-122"/>
                <a:cs typeface="Noto Sans CJK JP" pitchFamily="34" charset="-120"/>
              </a:rPr>
              <a:t>第1段階に入るもの</a:t>
            </a:r>
            <a:endParaRPr lang="en-US" sz="1200" dirty="0"/>
          </a:p>
        </p:txBody>
      </p:sp>
      <p:sp>
        <p:nvSpPr>
          <p:cNvPr id="21" name="Text 18"/>
          <p:cNvSpPr/>
          <p:nvPr/>
        </p:nvSpPr>
        <p:spPr>
          <a:xfrm>
            <a:off x="6748272" y="2286000"/>
            <a:ext cx="859536" cy="804672"/>
          </a:xfrm>
          <a:prstGeom prst="rect">
            <a:avLst/>
          </a:prstGeom>
          <a:noFill/>
          <a:ln/>
        </p:spPr>
        <p:txBody>
          <a:bodyPr wrap="square" lIns="0" tIns="0" rIns="0" bIns="0" rtlCol="0" anchor="ctr">
            <a:normAutofit/>
          </a:bodyPr>
          <a:lstStyle/>
          <a:p>
            <a:pPr marL="0" indent="0" algn="ctr">
              <a:buNone/>
            </a:pPr>
            <a:r>
              <a:rPr lang="en-US" sz="1750" dirty="0">
                <a:solidFill>
                  <a:srgbClr val="17324D"/>
                </a:solidFill>
                <a:latin typeface="Noto Sans CJK JP" pitchFamily="34" charset="0"/>
                <a:ea typeface="Noto Sans CJK JP" pitchFamily="34" charset="-122"/>
                <a:cs typeface="Noto Sans CJK JP" pitchFamily="34" charset="-120"/>
              </a:rPr>
              <a:t>操作変数 Z</a:t>
            </a:r>
            <a:endParaRPr lang="en-US" sz="1750" dirty="0"/>
          </a:p>
          <a:p>
            <a:pPr marL="0" indent="0" algn="ctr">
              <a:buNone/>
            </a:pPr>
            <a:r>
              <a:rPr lang="en-US" sz="1750" dirty="0">
                <a:solidFill>
                  <a:srgbClr val="17324D"/>
                </a:solidFill>
                <a:latin typeface="Noto Sans CJK JP" pitchFamily="34" charset="0"/>
                <a:ea typeface="Noto Sans CJK JP" pitchFamily="34" charset="-122"/>
                <a:cs typeface="Noto Sans CJK JP" pitchFamily="34" charset="-120"/>
              </a:rPr>
              <a:t>コントロール X</a:t>
            </a:r>
            <a:endParaRPr lang="en-US" sz="1750" dirty="0"/>
          </a:p>
        </p:txBody>
      </p:sp>
      <p:sp>
        <p:nvSpPr>
          <p:cNvPr id="22" name="Shape 19"/>
          <p:cNvSpPr/>
          <p:nvPr/>
        </p:nvSpPr>
        <p:spPr>
          <a:xfrm>
            <a:off x="7991856" y="1572768"/>
            <a:ext cx="1051560" cy="219456"/>
          </a:xfrm>
          <a:prstGeom prst="roundRect">
            <a:avLst>
              <a:gd name="adj" fmla="val 41667"/>
            </a:avLst>
          </a:prstGeom>
          <a:solidFill>
            <a:srgbClr val="4E79A7"/>
          </a:solidFill>
          <a:ln w="12700">
            <a:solidFill>
              <a:srgbClr val="4E79A7"/>
            </a:solidFill>
            <a:prstDash val="solid"/>
          </a:ln>
        </p:spPr>
        <p:txBody>
          <a:bodyPr/>
          <a:lstStyle/>
          <a:p>
            <a:endParaRPr lang="ja-JP" altLang="en-US"/>
          </a:p>
        </p:txBody>
      </p:sp>
      <p:sp>
        <p:nvSpPr>
          <p:cNvPr id="23" name="Text 20"/>
          <p:cNvSpPr/>
          <p:nvPr/>
        </p:nvSpPr>
        <p:spPr>
          <a:xfrm>
            <a:off x="7991856" y="1581912"/>
            <a:ext cx="1051560" cy="219456"/>
          </a:xfrm>
          <a:prstGeom prst="rect">
            <a:avLst/>
          </a:prstGeom>
          <a:noFill/>
          <a:ln/>
        </p:spPr>
        <p:txBody>
          <a:bodyPr wrap="square" lIns="0" tIns="0" rIns="0" bIns="0" rtlCol="0" anchor="ctr">
            <a:normAutofit/>
          </a:bodyPr>
          <a:lstStyle/>
          <a:p>
            <a:pPr marL="0" indent="0" algn="ctr">
              <a:buNone/>
            </a:pPr>
            <a:r>
              <a:rPr lang="en-US" sz="930" b="1" dirty="0">
                <a:solidFill>
                  <a:srgbClr val="FFFFFF"/>
                </a:solidFill>
                <a:latin typeface="Noto Sans CJK JP" pitchFamily="34" charset="0"/>
                <a:ea typeface="Noto Sans CJK JP" pitchFamily="34" charset="-122"/>
                <a:cs typeface="Noto Sans CJK JP" pitchFamily="34" charset="-120"/>
              </a:rPr>
              <a:t>stage 1</a:t>
            </a:r>
            <a:endParaRPr lang="en-US" sz="930" dirty="0"/>
          </a:p>
        </p:txBody>
      </p:sp>
      <p:sp>
        <p:nvSpPr>
          <p:cNvPr id="24" name="Shape 21"/>
          <p:cNvSpPr/>
          <p:nvPr/>
        </p:nvSpPr>
        <p:spPr>
          <a:xfrm>
            <a:off x="7991856" y="1847088"/>
            <a:ext cx="1051560" cy="2926080"/>
          </a:xfrm>
          <a:prstGeom prst="roundRect">
            <a:avLst>
              <a:gd name="adj" fmla="val 10435"/>
            </a:avLst>
          </a:prstGeom>
          <a:solidFill>
            <a:srgbClr val="EDF4FC"/>
          </a:solidFill>
          <a:ln w="12700">
            <a:solidFill>
              <a:srgbClr val="4E79A7"/>
            </a:solidFill>
            <a:prstDash val="solid"/>
          </a:ln>
          <a:effectLst>
            <a:outerShdw algn="bl" rotWithShape="0">
              <a:srgbClr val="000000">
                <a:alpha val="0"/>
              </a:srgbClr>
            </a:outerShdw>
          </a:effectLst>
        </p:spPr>
        <p:txBody>
          <a:bodyPr/>
          <a:lstStyle/>
          <a:p>
            <a:endParaRPr lang="ja-JP" altLang="en-US"/>
          </a:p>
        </p:txBody>
      </p:sp>
      <p:sp>
        <p:nvSpPr>
          <p:cNvPr id="25" name="Text 22"/>
          <p:cNvSpPr/>
          <p:nvPr/>
        </p:nvSpPr>
        <p:spPr>
          <a:xfrm>
            <a:off x="8101584" y="2212848"/>
            <a:ext cx="832104" cy="256032"/>
          </a:xfrm>
          <a:prstGeom prst="rect">
            <a:avLst/>
          </a:prstGeom>
          <a:noFill/>
          <a:ln/>
        </p:spPr>
        <p:txBody>
          <a:bodyPr wrap="square" lIns="0" tIns="0" rIns="0" bIns="0" rtlCol="0" anchor="ctr">
            <a:normAutofit/>
          </a:bodyPr>
          <a:lstStyle/>
          <a:p>
            <a:pPr marL="0" indent="0" algn="ctr">
              <a:buNone/>
            </a:pPr>
            <a:r>
              <a:rPr lang="en-US" sz="1550" b="1" dirty="0">
                <a:solidFill>
                  <a:srgbClr val="17324D"/>
                </a:solidFill>
                <a:latin typeface="Noto Sans CJK JP" pitchFamily="34" charset="0"/>
                <a:ea typeface="Noto Sans CJK JP" pitchFamily="34" charset="-122"/>
                <a:cs typeface="Noto Sans CJK JP" pitchFamily="34" charset="-120"/>
              </a:rPr>
              <a:t>s を Z, X で回帰</a:t>
            </a:r>
            <a:endParaRPr lang="en-US" sz="1550" dirty="0"/>
          </a:p>
        </p:txBody>
      </p:sp>
      <p:sp>
        <p:nvSpPr>
          <p:cNvPr id="26" name="Text 23"/>
          <p:cNvSpPr/>
          <p:nvPr/>
        </p:nvSpPr>
        <p:spPr>
          <a:xfrm>
            <a:off x="8156448" y="2578608"/>
            <a:ext cx="722376" cy="384048"/>
          </a:xfrm>
          <a:prstGeom prst="rect">
            <a:avLst/>
          </a:prstGeom>
          <a:noFill/>
          <a:ln/>
        </p:spPr>
        <p:txBody>
          <a:bodyPr wrap="square" lIns="0" tIns="0" rIns="0" bIns="0" rtlCol="0" anchor="ctr">
            <a:normAutofit/>
          </a:bodyPr>
          <a:lstStyle/>
          <a:p>
            <a:pPr marL="0" indent="0" algn="ctr">
              <a:buNone/>
            </a:pPr>
            <a:r>
              <a:rPr lang="en-US" sz="1220" dirty="0">
                <a:solidFill>
                  <a:srgbClr val="475569"/>
                </a:solidFill>
                <a:latin typeface="Noto Sans CJK JP" pitchFamily="34" charset="0"/>
                <a:ea typeface="Noto Sans CJK JP" pitchFamily="34" charset="-122"/>
                <a:cs typeface="Noto Sans CJK JP" pitchFamily="34" charset="-120"/>
              </a:rPr>
              <a:t>外生的に動いた部分だけを残す</a:t>
            </a:r>
            <a:endParaRPr lang="en-US" sz="1220" dirty="0"/>
          </a:p>
        </p:txBody>
      </p:sp>
      <p:sp>
        <p:nvSpPr>
          <p:cNvPr id="27" name="Shape 24"/>
          <p:cNvSpPr/>
          <p:nvPr/>
        </p:nvSpPr>
        <p:spPr>
          <a:xfrm>
            <a:off x="9409176" y="2286000"/>
            <a:ext cx="438912" cy="256032"/>
          </a:xfrm>
          <a:prstGeom prst="roundRect">
            <a:avLst>
              <a:gd name="adj" fmla="val 35714"/>
            </a:avLst>
          </a:prstGeom>
          <a:solidFill>
            <a:srgbClr val="4E79A7">
              <a:alpha val="8000"/>
            </a:srgbClr>
          </a:solidFill>
          <a:ln w="12700">
            <a:solidFill>
              <a:srgbClr val="4E79A7"/>
            </a:solidFill>
            <a:prstDash val="solid"/>
          </a:ln>
        </p:spPr>
        <p:txBody>
          <a:bodyPr/>
          <a:lstStyle/>
          <a:p>
            <a:endParaRPr lang="ja-JP" altLang="en-US"/>
          </a:p>
        </p:txBody>
      </p:sp>
      <p:sp>
        <p:nvSpPr>
          <p:cNvPr id="28" name="Text 25"/>
          <p:cNvSpPr/>
          <p:nvPr/>
        </p:nvSpPr>
        <p:spPr>
          <a:xfrm>
            <a:off x="9409176" y="2295144"/>
            <a:ext cx="438912" cy="256032"/>
          </a:xfrm>
          <a:prstGeom prst="rect">
            <a:avLst/>
          </a:prstGeom>
          <a:noFill/>
          <a:ln/>
        </p:spPr>
        <p:txBody>
          <a:bodyPr wrap="square" lIns="0" tIns="0" rIns="0" bIns="0" rtlCol="0" anchor="ctr">
            <a:normAutofit/>
          </a:bodyPr>
          <a:lstStyle/>
          <a:p>
            <a:pPr marL="0" indent="0" algn="ctr">
              <a:buNone/>
            </a:pPr>
            <a:r>
              <a:rPr lang="en-US" sz="1300" b="1" dirty="0">
                <a:solidFill>
                  <a:srgbClr val="4E79A7"/>
                </a:solidFill>
                <a:latin typeface="Noto Sans CJK JP" pitchFamily="34" charset="0"/>
                <a:ea typeface="Noto Sans CJK JP" pitchFamily="34" charset="-122"/>
                <a:cs typeface="Noto Sans CJK JP" pitchFamily="34" charset="-120"/>
              </a:rPr>
              <a:t>\hat{s}</a:t>
            </a:r>
            <a:endParaRPr lang="en-US" sz="1300" dirty="0"/>
          </a:p>
        </p:txBody>
      </p:sp>
      <p:sp>
        <p:nvSpPr>
          <p:cNvPr id="29" name="Shape 26"/>
          <p:cNvSpPr/>
          <p:nvPr/>
        </p:nvSpPr>
        <p:spPr>
          <a:xfrm>
            <a:off x="7799832" y="3275015"/>
            <a:ext cx="164592" cy="0"/>
          </a:xfrm>
          <a:prstGeom prst="line">
            <a:avLst/>
          </a:prstGeom>
          <a:noFill/>
          <a:ln w="12700">
            <a:solidFill>
              <a:srgbClr val="4E79A7"/>
            </a:solidFill>
            <a:prstDash val="solid"/>
            <a:tailEnd type="triangle"/>
          </a:ln>
        </p:spPr>
        <p:txBody>
          <a:bodyPr/>
          <a:lstStyle/>
          <a:p>
            <a:endParaRPr lang="ja-JP" altLang="en-US"/>
          </a:p>
        </p:txBody>
      </p:sp>
      <p:sp>
        <p:nvSpPr>
          <p:cNvPr id="30" name="Shape 27"/>
          <p:cNvSpPr/>
          <p:nvPr/>
        </p:nvSpPr>
        <p:spPr>
          <a:xfrm>
            <a:off x="9070848" y="3275015"/>
            <a:ext cx="228600" cy="0"/>
          </a:xfrm>
          <a:prstGeom prst="line">
            <a:avLst/>
          </a:prstGeom>
          <a:noFill/>
          <a:ln w="12700">
            <a:solidFill>
              <a:srgbClr val="4E79A7"/>
            </a:solidFill>
            <a:prstDash val="solid"/>
            <a:tailEnd type="triangle"/>
          </a:ln>
        </p:spPr>
        <p:txBody>
          <a:bodyPr/>
          <a:lstStyle/>
          <a:p>
            <a:endParaRPr lang="ja-JP" altLang="en-US"/>
          </a:p>
        </p:txBody>
      </p:sp>
      <p:sp>
        <p:nvSpPr>
          <p:cNvPr id="31" name="Shape 28"/>
          <p:cNvSpPr/>
          <p:nvPr/>
        </p:nvSpPr>
        <p:spPr>
          <a:xfrm>
            <a:off x="10085832" y="1572768"/>
            <a:ext cx="1143000" cy="219456"/>
          </a:xfrm>
          <a:prstGeom prst="roundRect">
            <a:avLst>
              <a:gd name="adj" fmla="val 41667"/>
            </a:avLst>
          </a:prstGeom>
          <a:solidFill>
            <a:srgbClr val="4E79A7"/>
          </a:solidFill>
          <a:ln w="12700">
            <a:solidFill>
              <a:srgbClr val="4E79A7"/>
            </a:solidFill>
            <a:prstDash val="solid"/>
          </a:ln>
        </p:spPr>
        <p:txBody>
          <a:bodyPr/>
          <a:lstStyle/>
          <a:p>
            <a:endParaRPr lang="ja-JP" altLang="en-US"/>
          </a:p>
        </p:txBody>
      </p:sp>
      <p:sp>
        <p:nvSpPr>
          <p:cNvPr id="32" name="Text 29"/>
          <p:cNvSpPr/>
          <p:nvPr/>
        </p:nvSpPr>
        <p:spPr>
          <a:xfrm>
            <a:off x="10085832" y="1581912"/>
            <a:ext cx="1143000" cy="219456"/>
          </a:xfrm>
          <a:prstGeom prst="rect">
            <a:avLst/>
          </a:prstGeom>
          <a:noFill/>
          <a:ln/>
        </p:spPr>
        <p:txBody>
          <a:bodyPr wrap="square" lIns="0" tIns="0" rIns="0" bIns="0" rtlCol="0" anchor="ctr">
            <a:normAutofit/>
          </a:bodyPr>
          <a:lstStyle/>
          <a:p>
            <a:pPr marL="0" indent="0" algn="ctr">
              <a:buNone/>
            </a:pPr>
            <a:r>
              <a:rPr lang="en-US" sz="930" b="1" dirty="0">
                <a:solidFill>
                  <a:srgbClr val="FFFFFF"/>
                </a:solidFill>
                <a:latin typeface="Noto Sans CJK JP" pitchFamily="34" charset="0"/>
                <a:ea typeface="Noto Sans CJK JP" pitchFamily="34" charset="-122"/>
                <a:cs typeface="Noto Sans CJK JP" pitchFamily="34" charset="-120"/>
              </a:rPr>
              <a:t>stage 2</a:t>
            </a:r>
            <a:endParaRPr lang="en-US" sz="930" dirty="0"/>
          </a:p>
        </p:txBody>
      </p:sp>
      <p:sp>
        <p:nvSpPr>
          <p:cNvPr id="33" name="Shape 30"/>
          <p:cNvSpPr/>
          <p:nvPr/>
        </p:nvSpPr>
        <p:spPr>
          <a:xfrm>
            <a:off x="10085832" y="1847088"/>
            <a:ext cx="1143000" cy="2926080"/>
          </a:xfrm>
          <a:prstGeom prst="roundRect">
            <a:avLst>
              <a:gd name="adj" fmla="val 9600"/>
            </a:avLst>
          </a:prstGeom>
          <a:solidFill>
            <a:srgbClr val="FFFFFF"/>
          </a:solidFill>
          <a:ln w="12700">
            <a:solidFill>
              <a:srgbClr val="4E79A7"/>
            </a:solidFill>
            <a:prstDash val="solid"/>
          </a:ln>
          <a:effectLst>
            <a:outerShdw algn="bl" rotWithShape="0">
              <a:srgbClr val="000000">
                <a:alpha val="0"/>
              </a:srgbClr>
            </a:outerShdw>
          </a:effectLst>
        </p:spPr>
        <p:txBody>
          <a:bodyPr/>
          <a:lstStyle/>
          <a:p>
            <a:endParaRPr lang="ja-JP" altLang="en-US"/>
          </a:p>
        </p:txBody>
      </p:sp>
      <p:sp>
        <p:nvSpPr>
          <p:cNvPr id="34" name="Text 31"/>
          <p:cNvSpPr/>
          <p:nvPr/>
        </p:nvSpPr>
        <p:spPr>
          <a:xfrm>
            <a:off x="10195560" y="2212848"/>
            <a:ext cx="1033272" cy="256032"/>
          </a:xfrm>
          <a:prstGeom prst="rect">
            <a:avLst/>
          </a:prstGeom>
          <a:noFill/>
          <a:ln/>
        </p:spPr>
        <p:txBody>
          <a:bodyPr wrap="square" lIns="0" tIns="0" rIns="0" bIns="0" rtlCol="0" anchor="ctr">
            <a:normAutofit/>
          </a:bodyPr>
          <a:lstStyle/>
          <a:p>
            <a:pPr marL="0" indent="0" algn="ctr">
              <a:buNone/>
            </a:pPr>
            <a:r>
              <a:rPr lang="en-US" sz="1550" b="1" dirty="0">
                <a:solidFill>
                  <a:srgbClr val="17324D"/>
                </a:solidFill>
                <a:latin typeface="Noto Sans CJK JP" pitchFamily="34" charset="0"/>
                <a:ea typeface="Noto Sans CJK JP" pitchFamily="34" charset="-122"/>
                <a:cs typeface="Noto Sans CJK JP" pitchFamily="34" charset="-120"/>
              </a:rPr>
              <a:t>y を \hat{s}, X で回帰</a:t>
            </a:r>
            <a:endParaRPr lang="en-US" sz="1550" dirty="0"/>
          </a:p>
        </p:txBody>
      </p:sp>
      <p:sp>
        <p:nvSpPr>
          <p:cNvPr id="35" name="Text 32"/>
          <p:cNvSpPr/>
          <p:nvPr/>
        </p:nvSpPr>
        <p:spPr>
          <a:xfrm>
            <a:off x="10250424" y="2578608"/>
            <a:ext cx="923544" cy="384048"/>
          </a:xfrm>
          <a:prstGeom prst="rect">
            <a:avLst/>
          </a:prstGeom>
          <a:noFill/>
          <a:ln/>
        </p:spPr>
        <p:txBody>
          <a:bodyPr wrap="square" lIns="0" tIns="0" rIns="0" bIns="0" rtlCol="0" anchor="ctr">
            <a:normAutofit/>
          </a:bodyPr>
          <a:lstStyle/>
          <a:p>
            <a:pPr marL="0" indent="0" algn="ctr">
              <a:buNone/>
            </a:pPr>
            <a:r>
              <a:rPr lang="en-US" sz="1220" dirty="0">
                <a:solidFill>
                  <a:srgbClr val="475569"/>
                </a:solidFill>
                <a:latin typeface="Noto Sans CJK JP" pitchFamily="34" charset="0"/>
                <a:ea typeface="Noto Sans CJK JP" pitchFamily="34" charset="-122"/>
                <a:cs typeface="Noto Sans CJK JP" pitchFamily="34" charset="-120"/>
              </a:rPr>
              <a:t>係数が 2SLS 推定値</a:t>
            </a:r>
            <a:endParaRPr lang="en-US" sz="1220" dirty="0"/>
          </a:p>
        </p:txBody>
      </p:sp>
      <p:sp>
        <p:nvSpPr>
          <p:cNvPr id="36" name="Shape 33"/>
          <p:cNvSpPr/>
          <p:nvPr/>
        </p:nvSpPr>
        <p:spPr>
          <a:xfrm>
            <a:off x="9939528" y="3275015"/>
            <a:ext cx="109728" cy="0"/>
          </a:xfrm>
          <a:prstGeom prst="line">
            <a:avLst/>
          </a:prstGeom>
          <a:noFill/>
          <a:ln w="12700">
            <a:solidFill>
              <a:srgbClr val="4E79A7"/>
            </a:solidFill>
            <a:prstDash val="solid"/>
            <a:tailEnd type="triangle"/>
          </a:ln>
        </p:spPr>
        <p:txBody>
          <a:bodyPr/>
          <a:lstStyle/>
          <a:p>
            <a:endParaRPr lang="ja-JP" altLang="en-US"/>
          </a:p>
        </p:txBody>
      </p:sp>
      <p:sp>
        <p:nvSpPr>
          <p:cNvPr id="37" name="Shape 34"/>
          <p:cNvSpPr/>
          <p:nvPr/>
        </p:nvSpPr>
        <p:spPr>
          <a:xfrm>
            <a:off x="877824" y="5449824"/>
            <a:ext cx="10442448" cy="310896"/>
          </a:xfrm>
          <a:prstGeom prst="roundRect">
            <a:avLst>
              <a:gd name="adj" fmla="val 26471"/>
            </a:avLst>
          </a:prstGeom>
          <a:solidFill>
            <a:srgbClr val="FFFDF8"/>
          </a:solidFill>
          <a:ln w="12700">
            <a:solidFill>
              <a:srgbClr val="E2E8F0"/>
            </a:solidFill>
            <a:prstDash val="solid"/>
          </a:ln>
        </p:spPr>
        <p:txBody>
          <a:bodyPr/>
          <a:lstStyle/>
          <a:p>
            <a:endParaRPr lang="ja-JP" altLang="en-US"/>
          </a:p>
        </p:txBody>
      </p:sp>
      <p:sp>
        <p:nvSpPr>
          <p:cNvPr id="38" name="Shape 35"/>
          <p:cNvSpPr/>
          <p:nvPr/>
        </p:nvSpPr>
        <p:spPr>
          <a:xfrm>
            <a:off x="877824" y="5449824"/>
            <a:ext cx="128016" cy="310896"/>
          </a:xfrm>
          <a:prstGeom prst="rect">
            <a:avLst/>
          </a:prstGeom>
          <a:solidFill>
            <a:srgbClr val="4E79A7"/>
          </a:solidFill>
          <a:ln w="12700">
            <a:solidFill>
              <a:srgbClr val="4E79A7">
                <a:alpha val="0"/>
              </a:srgbClr>
            </a:solidFill>
            <a:prstDash val="solid"/>
          </a:ln>
        </p:spPr>
        <p:txBody>
          <a:bodyPr/>
          <a:lstStyle/>
          <a:p>
            <a:endParaRPr lang="ja-JP" altLang="en-US"/>
          </a:p>
        </p:txBody>
      </p:sp>
      <p:sp>
        <p:nvSpPr>
          <p:cNvPr id="39" name="Text 36"/>
          <p:cNvSpPr/>
          <p:nvPr/>
        </p:nvSpPr>
        <p:spPr>
          <a:xfrm>
            <a:off x="1078992" y="5477256"/>
            <a:ext cx="10094976" cy="256032"/>
          </a:xfrm>
          <a:prstGeom prst="rect">
            <a:avLst/>
          </a:prstGeom>
          <a:noFill/>
          <a:ln/>
        </p:spPr>
        <p:txBody>
          <a:bodyPr wrap="square" lIns="0" tIns="0" rIns="0" bIns="0" rtlCol="0" anchor="ctr">
            <a:normAutofit/>
          </a:bodyPr>
          <a:lstStyle/>
          <a:p>
            <a:pPr marL="0" indent="0">
              <a:buNone/>
            </a:pPr>
            <a:r>
              <a:rPr lang="en-US" sz="1280" dirty="0">
                <a:solidFill>
                  <a:srgbClr val="17324D"/>
                </a:solidFill>
                <a:latin typeface="Noto Sans CJK JP" pitchFamily="34" charset="0"/>
                <a:ea typeface="Noto Sans CJK JP" pitchFamily="34" charset="-122"/>
                <a:cs typeface="Noto Sans CJK JP" pitchFamily="34" charset="-120"/>
              </a:rPr>
              <a:t>第1段階は variation を作る段階、第2段階はその variation で効果を読む段階、と捉えると整理しやすい。</a:t>
            </a:r>
            <a:endParaRPr lang="en-US" sz="128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4E79A7"/>
          </a:solidFill>
          <a:ln w="12700">
            <a:solidFill>
              <a:srgbClr val="4E79A7">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4E79A7">
              <a:alpha val="8000"/>
            </a:srgbClr>
          </a:solidFill>
          <a:ln w="12700">
            <a:solidFill>
              <a:srgbClr val="4E79A7"/>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4E79A7"/>
                </a:solidFill>
                <a:latin typeface="Noto Sans CJK JP" pitchFamily="34" charset="0"/>
                <a:ea typeface="Noto Sans CJK JP" pitchFamily="34" charset="-122"/>
                <a:cs typeface="Noto Sans CJK JP" pitchFamily="34" charset="-120"/>
              </a:rPr>
              <a:t>2SLS</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18</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単純な場合では 2SLS = IV</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4E79A7"/>
                </a:solidFill>
                <a:latin typeface="Noto Sans CJK JP" pitchFamily="34" charset="0"/>
                <a:ea typeface="Noto Sans CJK JP" pitchFamily="34" charset="-122"/>
                <a:cs typeface="Noto Sans CJK JP" pitchFamily="34" charset="-120"/>
              </a:rPr>
              <a:t>コントロールなし・1つの instrument・1つの内生変数なら、2SLS は IV 共分散比と一致する。</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77824" y="1536192"/>
            <a:ext cx="2450592" cy="1572768"/>
          </a:xfrm>
          <a:prstGeom prst="roundRect">
            <a:avLst>
              <a:gd name="adj" fmla="val 6977"/>
            </a:avLst>
          </a:prstGeom>
          <a:solidFill>
            <a:srgbClr val="ECF8F7"/>
          </a:solidFill>
          <a:ln w="12700">
            <a:solidFill>
              <a:srgbClr val="3FA7A4"/>
            </a:solidFill>
            <a:prstDash val="solid"/>
          </a:ln>
          <a:effectLst>
            <a:outerShdw algn="bl" rotWithShape="0">
              <a:srgbClr val="000000">
                <a:alpha val="0"/>
              </a:srgbClr>
            </a:outerShdw>
          </a:effectLst>
        </p:spPr>
        <p:txBody>
          <a:bodyPr/>
          <a:lstStyle/>
          <a:p>
            <a:endParaRPr lang="ja-JP" altLang="en-US"/>
          </a:p>
        </p:txBody>
      </p:sp>
      <p:sp>
        <p:nvSpPr>
          <p:cNvPr id="11" name="Text 9"/>
          <p:cNvSpPr/>
          <p:nvPr/>
        </p:nvSpPr>
        <p:spPr>
          <a:xfrm>
            <a:off x="1005840" y="1645920"/>
            <a:ext cx="2194560" cy="219456"/>
          </a:xfrm>
          <a:prstGeom prst="rect">
            <a:avLst/>
          </a:prstGeom>
          <a:noFill/>
          <a:ln/>
        </p:spPr>
        <p:txBody>
          <a:bodyPr wrap="square" lIns="0" tIns="0" rIns="0" bIns="0" rtlCol="0" anchor="ctr">
            <a:normAutofit/>
          </a:bodyPr>
          <a:lstStyle/>
          <a:p>
            <a:pPr marL="0" indent="0">
              <a:buNone/>
            </a:pPr>
            <a:r>
              <a:rPr lang="en-US" sz="1250" b="1" dirty="0">
                <a:solidFill>
                  <a:srgbClr val="3FA7A4"/>
                </a:solidFill>
                <a:latin typeface="Noto Sans CJK JP" pitchFamily="34" charset="0"/>
                <a:ea typeface="Noto Sans CJK JP" pitchFamily="34" charset="-122"/>
                <a:cs typeface="Noto Sans CJK JP" pitchFamily="34" charset="-120"/>
              </a:rPr>
              <a:t>設定 1</a:t>
            </a:r>
            <a:endParaRPr lang="en-US" sz="1250" dirty="0"/>
          </a:p>
        </p:txBody>
      </p:sp>
      <p:sp>
        <p:nvSpPr>
          <p:cNvPr id="12" name="Text 10"/>
          <p:cNvSpPr/>
          <p:nvPr/>
        </p:nvSpPr>
        <p:spPr>
          <a:xfrm>
            <a:off x="1005840" y="1920240"/>
            <a:ext cx="2194560" cy="310896"/>
          </a:xfrm>
          <a:prstGeom prst="rect">
            <a:avLst/>
          </a:prstGeom>
          <a:noFill/>
          <a:ln/>
        </p:spPr>
        <p:txBody>
          <a:bodyPr wrap="square" lIns="0" tIns="0" rIns="0" bIns="0" rtlCol="0" anchor="ctr">
            <a:normAutofit/>
          </a:bodyPr>
          <a:lstStyle/>
          <a:p>
            <a:pPr marL="0" indent="0" algn="ctr">
              <a:buNone/>
            </a:pPr>
            <a:r>
              <a:rPr lang="en-US" sz="2200" b="1" dirty="0">
                <a:solidFill>
                  <a:srgbClr val="17324D"/>
                </a:solidFill>
                <a:latin typeface="Noto Serif CJK JP" pitchFamily="34" charset="0"/>
                <a:ea typeface="Noto Serif CJK JP" pitchFamily="34" charset="-122"/>
                <a:cs typeface="Noto Serif CJK JP" pitchFamily="34" charset="-120"/>
              </a:rPr>
              <a:t>X なし</a:t>
            </a:r>
            <a:endParaRPr lang="en-US" sz="2200" dirty="0"/>
          </a:p>
        </p:txBody>
      </p:sp>
      <p:sp>
        <p:nvSpPr>
          <p:cNvPr id="13" name="Text 11"/>
          <p:cNvSpPr/>
          <p:nvPr/>
        </p:nvSpPr>
        <p:spPr>
          <a:xfrm>
            <a:off x="1005840" y="2295144"/>
            <a:ext cx="2194560" cy="731520"/>
          </a:xfrm>
          <a:prstGeom prst="rect">
            <a:avLst/>
          </a:prstGeom>
          <a:noFill/>
          <a:ln/>
        </p:spPr>
        <p:txBody>
          <a:bodyPr wrap="square" lIns="0" tIns="0" rIns="0" bIns="0" rtlCol="0" anchor="t">
            <a:normAutofit/>
          </a:bodyPr>
          <a:lstStyle/>
          <a:p>
            <a:pPr marL="0" indent="0" algn="ctr">
              <a:buNone/>
            </a:pPr>
            <a:r>
              <a:rPr lang="en-US" sz="1150" dirty="0">
                <a:solidFill>
                  <a:srgbClr val="475569"/>
                </a:solidFill>
                <a:latin typeface="Noto Sans CJK JP" pitchFamily="34" charset="0"/>
                <a:ea typeface="Noto Sans CJK JP" pitchFamily="34" charset="-122"/>
                <a:cs typeface="Noto Sans CJK JP" pitchFamily="34" charset="-120"/>
              </a:rPr>
              <a:t>コントロール変数は入れない。</a:t>
            </a:r>
            <a:endParaRPr lang="en-US" sz="1150" dirty="0"/>
          </a:p>
        </p:txBody>
      </p:sp>
      <p:sp>
        <p:nvSpPr>
          <p:cNvPr id="14" name="Shape 12"/>
          <p:cNvSpPr/>
          <p:nvPr/>
        </p:nvSpPr>
        <p:spPr>
          <a:xfrm>
            <a:off x="3529584" y="1536192"/>
            <a:ext cx="2450592" cy="1572768"/>
          </a:xfrm>
          <a:prstGeom prst="roundRect">
            <a:avLst>
              <a:gd name="adj" fmla="val 6977"/>
            </a:avLst>
          </a:prstGeom>
          <a:solidFill>
            <a:srgbClr val="EDF4FC"/>
          </a:solidFill>
          <a:ln w="12700">
            <a:solidFill>
              <a:srgbClr val="4E79A7"/>
            </a:solidFill>
            <a:prstDash val="solid"/>
          </a:ln>
          <a:effectLst>
            <a:outerShdw algn="bl" rotWithShape="0">
              <a:srgbClr val="000000">
                <a:alpha val="0"/>
              </a:srgbClr>
            </a:outerShdw>
          </a:effectLst>
        </p:spPr>
        <p:txBody>
          <a:bodyPr/>
          <a:lstStyle/>
          <a:p>
            <a:endParaRPr lang="ja-JP" altLang="en-US"/>
          </a:p>
        </p:txBody>
      </p:sp>
      <p:sp>
        <p:nvSpPr>
          <p:cNvPr id="15" name="Text 13"/>
          <p:cNvSpPr/>
          <p:nvPr/>
        </p:nvSpPr>
        <p:spPr>
          <a:xfrm>
            <a:off x="3657600" y="1645920"/>
            <a:ext cx="2194560" cy="219456"/>
          </a:xfrm>
          <a:prstGeom prst="rect">
            <a:avLst/>
          </a:prstGeom>
          <a:noFill/>
          <a:ln/>
        </p:spPr>
        <p:txBody>
          <a:bodyPr wrap="square" lIns="0" tIns="0" rIns="0" bIns="0" rtlCol="0" anchor="ctr">
            <a:normAutofit/>
          </a:bodyPr>
          <a:lstStyle/>
          <a:p>
            <a:pPr marL="0" indent="0">
              <a:buNone/>
            </a:pPr>
            <a:r>
              <a:rPr lang="en-US" sz="1250" b="1" dirty="0">
                <a:solidFill>
                  <a:srgbClr val="4E79A7"/>
                </a:solidFill>
                <a:latin typeface="Noto Sans CJK JP" pitchFamily="34" charset="0"/>
                <a:ea typeface="Noto Sans CJK JP" pitchFamily="34" charset="-122"/>
                <a:cs typeface="Noto Sans CJK JP" pitchFamily="34" charset="-120"/>
              </a:rPr>
              <a:t>設定 2</a:t>
            </a:r>
            <a:endParaRPr lang="en-US" sz="1250" dirty="0"/>
          </a:p>
        </p:txBody>
      </p:sp>
      <p:sp>
        <p:nvSpPr>
          <p:cNvPr id="16" name="Text 14"/>
          <p:cNvSpPr/>
          <p:nvPr/>
        </p:nvSpPr>
        <p:spPr>
          <a:xfrm>
            <a:off x="3657600" y="1920240"/>
            <a:ext cx="2194560" cy="310896"/>
          </a:xfrm>
          <a:prstGeom prst="rect">
            <a:avLst/>
          </a:prstGeom>
          <a:noFill/>
          <a:ln/>
        </p:spPr>
        <p:txBody>
          <a:bodyPr wrap="square" lIns="0" tIns="0" rIns="0" bIns="0" rtlCol="0" anchor="ctr">
            <a:normAutofit/>
          </a:bodyPr>
          <a:lstStyle/>
          <a:p>
            <a:pPr marL="0" indent="0" algn="ctr">
              <a:buNone/>
            </a:pPr>
            <a:r>
              <a:rPr lang="en-US" sz="2200" b="1" dirty="0">
                <a:solidFill>
                  <a:srgbClr val="17324D"/>
                </a:solidFill>
                <a:latin typeface="Noto Serif CJK JP" pitchFamily="34" charset="0"/>
                <a:ea typeface="Noto Serif CJK JP" pitchFamily="34" charset="-122"/>
                <a:cs typeface="Noto Serif CJK JP" pitchFamily="34" charset="-120"/>
              </a:rPr>
              <a:t>内生変数 1 個</a:t>
            </a:r>
            <a:endParaRPr lang="en-US" sz="2200" dirty="0"/>
          </a:p>
        </p:txBody>
      </p:sp>
      <p:sp>
        <p:nvSpPr>
          <p:cNvPr id="17" name="Text 15"/>
          <p:cNvSpPr/>
          <p:nvPr/>
        </p:nvSpPr>
        <p:spPr>
          <a:xfrm>
            <a:off x="3657600" y="2295144"/>
            <a:ext cx="2194560" cy="731520"/>
          </a:xfrm>
          <a:prstGeom prst="rect">
            <a:avLst/>
          </a:prstGeom>
          <a:noFill/>
          <a:ln/>
        </p:spPr>
        <p:txBody>
          <a:bodyPr wrap="square" lIns="0" tIns="0" rIns="0" bIns="0" rtlCol="0" anchor="t">
            <a:normAutofit/>
          </a:bodyPr>
          <a:lstStyle/>
          <a:p>
            <a:pPr marL="0" indent="0" algn="ctr">
              <a:buNone/>
            </a:pPr>
            <a:r>
              <a:rPr lang="en-US" sz="1150" dirty="0">
                <a:solidFill>
                  <a:srgbClr val="475569"/>
                </a:solidFill>
                <a:latin typeface="Noto Sans CJK JP" pitchFamily="34" charset="0"/>
                <a:ea typeface="Noto Sans CJK JP" pitchFamily="34" charset="-122"/>
                <a:cs typeface="Noto Sans CJK JP" pitchFamily="34" charset="-120"/>
              </a:rPr>
              <a:t>それを s_i と書く。</a:t>
            </a:r>
            <a:endParaRPr lang="en-US" sz="1150" dirty="0"/>
          </a:p>
        </p:txBody>
      </p:sp>
      <p:sp>
        <p:nvSpPr>
          <p:cNvPr id="18" name="Shape 16"/>
          <p:cNvSpPr/>
          <p:nvPr/>
        </p:nvSpPr>
        <p:spPr>
          <a:xfrm>
            <a:off x="6181344" y="1536192"/>
            <a:ext cx="2450592" cy="1572768"/>
          </a:xfrm>
          <a:prstGeom prst="roundRect">
            <a:avLst>
              <a:gd name="adj" fmla="val 6977"/>
            </a:avLst>
          </a:prstGeom>
          <a:solidFill>
            <a:srgbClr val="FFF2EE"/>
          </a:solidFill>
          <a:ln w="12700">
            <a:solidFill>
              <a:srgbClr val="E07A5F"/>
            </a:solidFill>
            <a:prstDash val="solid"/>
          </a:ln>
          <a:effectLst>
            <a:outerShdw algn="bl" rotWithShape="0">
              <a:srgbClr val="000000">
                <a:alpha val="0"/>
              </a:srgbClr>
            </a:outerShdw>
          </a:effectLst>
        </p:spPr>
        <p:txBody>
          <a:bodyPr/>
          <a:lstStyle/>
          <a:p>
            <a:endParaRPr lang="ja-JP" altLang="en-US"/>
          </a:p>
        </p:txBody>
      </p:sp>
      <p:sp>
        <p:nvSpPr>
          <p:cNvPr id="19" name="Text 17"/>
          <p:cNvSpPr/>
          <p:nvPr/>
        </p:nvSpPr>
        <p:spPr>
          <a:xfrm>
            <a:off x="6309360" y="1645920"/>
            <a:ext cx="2194560" cy="219456"/>
          </a:xfrm>
          <a:prstGeom prst="rect">
            <a:avLst/>
          </a:prstGeom>
          <a:noFill/>
          <a:ln/>
        </p:spPr>
        <p:txBody>
          <a:bodyPr wrap="square" lIns="0" tIns="0" rIns="0" bIns="0" rtlCol="0" anchor="ctr">
            <a:normAutofit/>
          </a:bodyPr>
          <a:lstStyle/>
          <a:p>
            <a:pPr marL="0" indent="0">
              <a:buNone/>
            </a:pPr>
            <a:r>
              <a:rPr lang="en-US" sz="1250" b="1" dirty="0">
                <a:solidFill>
                  <a:srgbClr val="E07A5F"/>
                </a:solidFill>
                <a:latin typeface="Noto Sans CJK JP" pitchFamily="34" charset="0"/>
                <a:ea typeface="Noto Sans CJK JP" pitchFamily="34" charset="-122"/>
                <a:cs typeface="Noto Sans CJK JP" pitchFamily="34" charset="-120"/>
              </a:rPr>
              <a:t>設定 3</a:t>
            </a:r>
            <a:endParaRPr lang="en-US" sz="1250" dirty="0"/>
          </a:p>
        </p:txBody>
      </p:sp>
      <p:sp>
        <p:nvSpPr>
          <p:cNvPr id="20" name="Text 18"/>
          <p:cNvSpPr/>
          <p:nvPr/>
        </p:nvSpPr>
        <p:spPr>
          <a:xfrm>
            <a:off x="6309360" y="1920240"/>
            <a:ext cx="2194560" cy="310896"/>
          </a:xfrm>
          <a:prstGeom prst="rect">
            <a:avLst/>
          </a:prstGeom>
          <a:noFill/>
          <a:ln/>
        </p:spPr>
        <p:txBody>
          <a:bodyPr wrap="square" lIns="0" tIns="0" rIns="0" bIns="0" rtlCol="0" anchor="ctr">
            <a:normAutofit/>
          </a:bodyPr>
          <a:lstStyle/>
          <a:p>
            <a:pPr marL="0" indent="0" algn="ctr">
              <a:buNone/>
            </a:pPr>
            <a:r>
              <a:rPr lang="en-US" sz="2200" b="1" dirty="0">
                <a:solidFill>
                  <a:srgbClr val="17324D"/>
                </a:solidFill>
                <a:latin typeface="Noto Serif CJK JP" pitchFamily="34" charset="0"/>
                <a:ea typeface="Noto Serif CJK JP" pitchFamily="34" charset="-122"/>
                <a:cs typeface="Noto Serif CJK JP" pitchFamily="34" charset="-120"/>
              </a:rPr>
              <a:t>操作変数 1 個</a:t>
            </a:r>
            <a:endParaRPr lang="en-US" sz="2200" dirty="0"/>
          </a:p>
        </p:txBody>
      </p:sp>
      <p:sp>
        <p:nvSpPr>
          <p:cNvPr id="21" name="Text 19"/>
          <p:cNvSpPr/>
          <p:nvPr/>
        </p:nvSpPr>
        <p:spPr>
          <a:xfrm>
            <a:off x="6309360" y="2295144"/>
            <a:ext cx="2194560" cy="731520"/>
          </a:xfrm>
          <a:prstGeom prst="rect">
            <a:avLst/>
          </a:prstGeom>
          <a:noFill/>
          <a:ln/>
        </p:spPr>
        <p:txBody>
          <a:bodyPr wrap="square" lIns="0" tIns="0" rIns="0" bIns="0" rtlCol="0" anchor="t">
            <a:normAutofit/>
          </a:bodyPr>
          <a:lstStyle/>
          <a:p>
            <a:pPr marL="0" indent="0" algn="ctr">
              <a:buNone/>
            </a:pPr>
            <a:r>
              <a:rPr lang="en-US" sz="1150" dirty="0">
                <a:solidFill>
                  <a:srgbClr val="475569"/>
                </a:solidFill>
                <a:latin typeface="Noto Sans CJK JP" pitchFamily="34" charset="0"/>
                <a:ea typeface="Noto Sans CJK JP" pitchFamily="34" charset="-122"/>
                <a:cs typeface="Noto Sans CJK JP" pitchFamily="34" charset="-120"/>
              </a:rPr>
              <a:t>それを z_i と書く。</a:t>
            </a:r>
            <a:endParaRPr lang="en-US" sz="1150" dirty="0"/>
          </a:p>
        </p:txBody>
      </p:sp>
      <p:sp>
        <p:nvSpPr>
          <p:cNvPr id="22" name="Shape 20"/>
          <p:cNvSpPr/>
          <p:nvPr/>
        </p:nvSpPr>
        <p:spPr>
          <a:xfrm>
            <a:off x="8833104" y="1536192"/>
            <a:ext cx="2468880" cy="1572768"/>
          </a:xfrm>
          <a:prstGeom prst="roundRect">
            <a:avLst>
              <a:gd name="adj" fmla="val 8140"/>
            </a:avLst>
          </a:prstGeom>
          <a:solidFill>
            <a:srgbClr val="F5F0FF"/>
          </a:solidFill>
          <a:ln w="12700">
            <a:solidFill>
              <a:srgbClr val="9E77ED"/>
            </a:solidFill>
            <a:prstDash val="solid"/>
          </a:ln>
        </p:spPr>
        <p:txBody>
          <a:bodyPr/>
          <a:lstStyle/>
          <a:p>
            <a:endParaRPr lang="ja-JP" altLang="en-US"/>
          </a:p>
        </p:txBody>
      </p:sp>
      <p:sp>
        <p:nvSpPr>
          <p:cNvPr id="23" name="Shape 21"/>
          <p:cNvSpPr/>
          <p:nvPr/>
        </p:nvSpPr>
        <p:spPr>
          <a:xfrm>
            <a:off x="8970264" y="1645920"/>
            <a:ext cx="1554480" cy="228600"/>
          </a:xfrm>
          <a:prstGeom prst="roundRect">
            <a:avLst>
              <a:gd name="adj" fmla="val 40000"/>
            </a:avLst>
          </a:prstGeom>
          <a:solidFill>
            <a:srgbClr val="9E77ED">
              <a:alpha val="8000"/>
            </a:srgbClr>
          </a:solidFill>
          <a:ln w="12700">
            <a:solidFill>
              <a:srgbClr val="9E77ED"/>
            </a:solidFill>
            <a:prstDash val="solid"/>
          </a:ln>
        </p:spPr>
        <p:txBody>
          <a:bodyPr/>
          <a:lstStyle/>
          <a:p>
            <a:endParaRPr lang="ja-JP" altLang="en-US"/>
          </a:p>
        </p:txBody>
      </p:sp>
      <p:sp>
        <p:nvSpPr>
          <p:cNvPr id="24" name="Text 22"/>
          <p:cNvSpPr/>
          <p:nvPr/>
        </p:nvSpPr>
        <p:spPr>
          <a:xfrm>
            <a:off x="8970264" y="1655064"/>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9E77ED"/>
                </a:solidFill>
                <a:latin typeface="Noto Sans CJK JP" pitchFamily="34" charset="0"/>
                <a:ea typeface="Noto Sans CJK JP" pitchFamily="34" charset="-122"/>
                <a:cs typeface="Noto Sans CJK JP" pitchFamily="34" charset="-120"/>
              </a:rPr>
              <a:t>構造式</a:t>
            </a:r>
            <a:endParaRPr lang="en-US" sz="950" dirty="0"/>
          </a:p>
        </p:txBody>
      </p:sp>
      <p:pic>
        <p:nvPicPr>
          <p:cNvPr id="25"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997696" y="2321090"/>
            <a:ext cx="2139696" cy="240716"/>
          </a:xfrm>
          <a:prstGeom prst="rect">
            <a:avLst/>
          </a:prstGeom>
        </p:spPr>
      </p:pic>
      <p:sp>
        <p:nvSpPr>
          <p:cNvPr id="26" name="Shape 23"/>
          <p:cNvSpPr/>
          <p:nvPr/>
        </p:nvSpPr>
        <p:spPr>
          <a:xfrm>
            <a:off x="877824" y="3529584"/>
            <a:ext cx="10405872" cy="1371600"/>
          </a:xfrm>
          <a:prstGeom prst="roundRect">
            <a:avLst>
              <a:gd name="adj" fmla="val 8000"/>
            </a:avLst>
          </a:prstGeom>
          <a:solidFill>
            <a:srgbClr val="FFFDF8"/>
          </a:solidFill>
          <a:ln w="12700">
            <a:solidFill>
              <a:srgbClr val="4E79A7"/>
            </a:solidFill>
            <a:prstDash val="solid"/>
          </a:ln>
          <a:effectLst>
            <a:outerShdw algn="bl" rotWithShape="0">
              <a:srgbClr val="000000">
                <a:alpha val="0"/>
              </a:srgbClr>
            </a:outerShdw>
          </a:effectLst>
        </p:spPr>
        <p:txBody>
          <a:bodyPr/>
          <a:lstStyle/>
          <a:p>
            <a:endParaRPr lang="ja-JP" altLang="en-US"/>
          </a:p>
        </p:txBody>
      </p:sp>
      <p:sp>
        <p:nvSpPr>
          <p:cNvPr id="27" name="Text 24"/>
          <p:cNvSpPr/>
          <p:nvPr/>
        </p:nvSpPr>
        <p:spPr>
          <a:xfrm>
            <a:off x="1024128" y="3648456"/>
            <a:ext cx="10113264" cy="256032"/>
          </a:xfrm>
          <a:prstGeom prst="rect">
            <a:avLst/>
          </a:prstGeom>
          <a:noFill/>
          <a:ln/>
        </p:spPr>
        <p:txBody>
          <a:bodyPr wrap="square" lIns="0" tIns="0" rIns="0" bIns="0" rtlCol="0" anchor="ctr">
            <a:normAutofit/>
          </a:bodyPr>
          <a:lstStyle/>
          <a:p>
            <a:pPr marL="0" indent="0">
              <a:buNone/>
            </a:pPr>
            <a:r>
              <a:rPr lang="en-US" sz="1300" b="1" dirty="0">
                <a:solidFill>
                  <a:srgbClr val="4E79A7"/>
                </a:solidFill>
                <a:latin typeface="Noto Sans CJK JP" pitchFamily="34" charset="0"/>
                <a:ea typeface="Noto Sans CJK JP" pitchFamily="34" charset="-122"/>
                <a:cs typeface="Noto Sans CJK JP" pitchFamily="34" charset="-120"/>
              </a:rPr>
              <a:t>ここで示したいこと</a:t>
            </a:r>
            <a:endParaRPr lang="en-US" sz="1300" dirty="0"/>
          </a:p>
        </p:txBody>
      </p:sp>
      <p:sp>
        <p:nvSpPr>
          <p:cNvPr id="28" name="Text 25"/>
          <p:cNvSpPr/>
          <p:nvPr/>
        </p:nvSpPr>
        <p:spPr>
          <a:xfrm>
            <a:off x="1024128" y="3931920"/>
            <a:ext cx="10113264" cy="877824"/>
          </a:xfrm>
          <a:prstGeom prst="rect">
            <a:avLst/>
          </a:prstGeom>
          <a:noFill/>
          <a:ln/>
        </p:spPr>
        <p:txBody>
          <a:bodyPr wrap="square" lIns="0" tIns="0" rIns="0" bIns="0" rtlCol="0" anchor="t">
            <a:normAutofit/>
          </a:bodyPr>
          <a:lstStyle/>
          <a:p>
            <a:pPr marL="0" indent="0">
              <a:buNone/>
            </a:pPr>
            <a:r>
              <a:rPr lang="en-US" sz="1500" dirty="0">
                <a:solidFill>
                  <a:srgbClr val="17324D"/>
                </a:solidFill>
                <a:latin typeface="Noto Sans CJK JP" pitchFamily="34" charset="0"/>
                <a:ea typeface="Noto Sans CJK JP" pitchFamily="34" charset="-122"/>
                <a:cs typeface="Noto Sans CJK JP" pitchFamily="34" charset="-120"/>
              </a:rPr>
              <a:t>この単純な設定では、2 回の回帰で得られる 2SLS 係数は、</a:t>
            </a:r>
            <a:endParaRPr lang="en-US" sz="1500" dirty="0"/>
          </a:p>
          <a:p>
            <a:pPr marL="0" indent="0">
              <a:buNone/>
            </a:pPr>
            <a:r>
              <a:rPr lang="en-US" sz="1500" dirty="0">
                <a:solidFill>
                  <a:srgbClr val="17324D"/>
                </a:solidFill>
                <a:latin typeface="Noto Sans CJK JP" pitchFamily="34" charset="0"/>
                <a:ea typeface="Noto Sans CJK JP" pitchFamily="34" charset="-122"/>
                <a:cs typeface="Noto Sans CJK JP" pitchFamily="34" charset="-120"/>
              </a:rPr>
              <a:t>共分散比 Cov(z,y) / Cov(z,s) と同じになる。</a:t>
            </a:r>
            <a:endParaRPr lang="en-US" sz="15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4E79A7"/>
          </a:solidFill>
          <a:ln w="12700">
            <a:solidFill>
              <a:srgbClr val="4E79A7">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4E79A7">
              <a:alpha val="8000"/>
            </a:srgbClr>
          </a:solidFill>
          <a:ln w="12700">
            <a:solidFill>
              <a:srgbClr val="4E79A7"/>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4E79A7"/>
                </a:solidFill>
                <a:latin typeface="Noto Sans CJK JP" pitchFamily="34" charset="0"/>
                <a:ea typeface="Noto Sans CJK JP" pitchFamily="34" charset="-122"/>
                <a:cs typeface="Noto Sans CJK JP" pitchFamily="34" charset="-120"/>
              </a:rPr>
              <a:t>2SLS</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19</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2SLS 推定量の形</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4E79A7"/>
                </a:solidFill>
                <a:latin typeface="Noto Sans CJK JP" pitchFamily="34" charset="0"/>
                <a:ea typeface="Noto Sans CJK JP" pitchFamily="34" charset="-122"/>
                <a:cs typeface="Noto Sans CJK JP" pitchFamily="34" charset="-120"/>
              </a:rPr>
              <a:t>第2段階は「y を \hat{s} に回帰した OLS 係数」なので、まずその形から出発する。</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41248" y="1499616"/>
            <a:ext cx="5486400" cy="1024128"/>
          </a:xfrm>
          <a:prstGeom prst="roundRect">
            <a:avLst>
              <a:gd name="adj" fmla="val 12500"/>
            </a:avLst>
          </a:prstGeom>
          <a:solidFill>
            <a:srgbClr val="FFFFFF"/>
          </a:solidFill>
          <a:ln w="12700">
            <a:solidFill>
              <a:srgbClr val="3FA7A4"/>
            </a:solidFill>
            <a:prstDash val="solid"/>
          </a:ln>
        </p:spPr>
        <p:txBody>
          <a:bodyPr/>
          <a:lstStyle/>
          <a:p>
            <a:endParaRPr lang="ja-JP" altLang="en-US"/>
          </a:p>
        </p:txBody>
      </p:sp>
      <p:sp>
        <p:nvSpPr>
          <p:cNvPr id="11" name="Shape 9"/>
          <p:cNvSpPr/>
          <p:nvPr/>
        </p:nvSpPr>
        <p:spPr>
          <a:xfrm>
            <a:off x="978408" y="1609344"/>
            <a:ext cx="1554480" cy="228600"/>
          </a:xfrm>
          <a:prstGeom prst="roundRect">
            <a:avLst>
              <a:gd name="adj" fmla="val 40000"/>
            </a:avLst>
          </a:prstGeom>
          <a:solidFill>
            <a:srgbClr val="3FA7A4">
              <a:alpha val="8000"/>
            </a:srgbClr>
          </a:solidFill>
          <a:ln w="12700">
            <a:solidFill>
              <a:srgbClr val="3FA7A4"/>
            </a:solidFill>
            <a:prstDash val="solid"/>
          </a:ln>
        </p:spPr>
        <p:txBody>
          <a:bodyPr/>
          <a:lstStyle/>
          <a:p>
            <a:endParaRPr lang="ja-JP" altLang="en-US"/>
          </a:p>
        </p:txBody>
      </p:sp>
      <p:sp>
        <p:nvSpPr>
          <p:cNvPr id="12" name="Text 10"/>
          <p:cNvSpPr/>
          <p:nvPr/>
        </p:nvSpPr>
        <p:spPr>
          <a:xfrm>
            <a:off x="978408" y="1618488"/>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3FA7A4"/>
                </a:solidFill>
                <a:latin typeface="Noto Sans CJK JP" pitchFamily="34" charset="0"/>
                <a:ea typeface="Noto Sans CJK JP" pitchFamily="34" charset="-122"/>
                <a:cs typeface="Noto Sans CJK JP" pitchFamily="34" charset="-120"/>
              </a:rPr>
              <a:t>第1段階</a:t>
            </a:r>
            <a:endParaRPr lang="en-US" sz="950" dirty="0"/>
          </a:p>
        </p:txBody>
      </p:sp>
      <p:pic>
        <p:nvPicPr>
          <p:cNvPr id="13"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05840" y="1978869"/>
            <a:ext cx="5157216" cy="303366"/>
          </a:xfrm>
          <a:prstGeom prst="rect">
            <a:avLst/>
          </a:prstGeom>
        </p:spPr>
      </p:pic>
      <p:sp>
        <p:nvSpPr>
          <p:cNvPr id="14" name="Shape 11"/>
          <p:cNvSpPr/>
          <p:nvPr/>
        </p:nvSpPr>
        <p:spPr>
          <a:xfrm>
            <a:off x="841248" y="2706624"/>
            <a:ext cx="5486400" cy="1042416"/>
          </a:xfrm>
          <a:prstGeom prst="roundRect">
            <a:avLst>
              <a:gd name="adj" fmla="val 12281"/>
            </a:avLst>
          </a:prstGeom>
          <a:solidFill>
            <a:srgbClr val="FFFFFF"/>
          </a:solidFill>
          <a:ln w="12700">
            <a:solidFill>
              <a:srgbClr val="4E79A7"/>
            </a:solidFill>
            <a:prstDash val="solid"/>
          </a:ln>
        </p:spPr>
        <p:txBody>
          <a:bodyPr/>
          <a:lstStyle/>
          <a:p>
            <a:endParaRPr lang="ja-JP" altLang="en-US"/>
          </a:p>
        </p:txBody>
      </p:sp>
      <p:sp>
        <p:nvSpPr>
          <p:cNvPr id="15" name="Shape 12"/>
          <p:cNvSpPr/>
          <p:nvPr/>
        </p:nvSpPr>
        <p:spPr>
          <a:xfrm>
            <a:off x="978408" y="2816352"/>
            <a:ext cx="1554480" cy="228600"/>
          </a:xfrm>
          <a:prstGeom prst="roundRect">
            <a:avLst>
              <a:gd name="adj" fmla="val 40000"/>
            </a:avLst>
          </a:prstGeom>
          <a:solidFill>
            <a:srgbClr val="4E79A7">
              <a:alpha val="8000"/>
            </a:srgbClr>
          </a:solidFill>
          <a:ln w="12700">
            <a:solidFill>
              <a:srgbClr val="4E79A7"/>
            </a:solidFill>
            <a:prstDash val="solid"/>
          </a:ln>
        </p:spPr>
        <p:txBody>
          <a:bodyPr/>
          <a:lstStyle/>
          <a:p>
            <a:endParaRPr lang="ja-JP" altLang="en-US"/>
          </a:p>
        </p:txBody>
      </p:sp>
      <p:sp>
        <p:nvSpPr>
          <p:cNvPr id="16" name="Text 13"/>
          <p:cNvSpPr/>
          <p:nvPr/>
        </p:nvSpPr>
        <p:spPr>
          <a:xfrm>
            <a:off x="978408" y="2825496"/>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4E79A7"/>
                </a:solidFill>
                <a:latin typeface="Noto Sans CJK JP" pitchFamily="34" charset="0"/>
                <a:ea typeface="Noto Sans CJK JP" pitchFamily="34" charset="-122"/>
                <a:cs typeface="Noto Sans CJK JP" pitchFamily="34" charset="-120"/>
              </a:rPr>
              <a:t>第2段階</a:t>
            </a:r>
            <a:endParaRPr lang="en-US" sz="950" dirty="0"/>
          </a:p>
        </p:txBody>
      </p:sp>
      <p:pic>
        <p:nvPicPr>
          <p:cNvPr id="17"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718158" y="3108960"/>
            <a:ext cx="3732581" cy="475488"/>
          </a:xfrm>
          <a:prstGeom prst="rect">
            <a:avLst/>
          </a:prstGeom>
        </p:spPr>
      </p:pic>
      <p:sp>
        <p:nvSpPr>
          <p:cNvPr id="18" name="Shape 14"/>
          <p:cNvSpPr/>
          <p:nvPr/>
        </p:nvSpPr>
        <p:spPr>
          <a:xfrm>
            <a:off x="841248" y="3931920"/>
            <a:ext cx="5486400" cy="1005840"/>
          </a:xfrm>
          <a:prstGeom prst="roundRect">
            <a:avLst>
              <a:gd name="adj" fmla="val 12727"/>
            </a:avLst>
          </a:prstGeom>
          <a:solidFill>
            <a:srgbClr val="FFF2EE"/>
          </a:solidFill>
          <a:ln w="12700">
            <a:solidFill>
              <a:srgbClr val="E07A5F"/>
            </a:solidFill>
            <a:prstDash val="solid"/>
          </a:ln>
        </p:spPr>
        <p:txBody>
          <a:bodyPr/>
          <a:lstStyle/>
          <a:p>
            <a:endParaRPr lang="ja-JP" altLang="en-US"/>
          </a:p>
        </p:txBody>
      </p:sp>
      <p:sp>
        <p:nvSpPr>
          <p:cNvPr id="19" name="Shape 15"/>
          <p:cNvSpPr/>
          <p:nvPr/>
        </p:nvSpPr>
        <p:spPr>
          <a:xfrm>
            <a:off x="978408" y="4041648"/>
            <a:ext cx="1554480" cy="228600"/>
          </a:xfrm>
          <a:prstGeom prst="roundRect">
            <a:avLst>
              <a:gd name="adj" fmla="val 40000"/>
            </a:avLst>
          </a:prstGeom>
          <a:solidFill>
            <a:srgbClr val="E07A5F">
              <a:alpha val="8000"/>
            </a:srgbClr>
          </a:solidFill>
          <a:ln w="12700">
            <a:solidFill>
              <a:srgbClr val="E07A5F"/>
            </a:solidFill>
            <a:prstDash val="solid"/>
          </a:ln>
        </p:spPr>
        <p:txBody>
          <a:bodyPr/>
          <a:lstStyle/>
          <a:p>
            <a:endParaRPr lang="ja-JP" altLang="en-US"/>
          </a:p>
        </p:txBody>
      </p:sp>
      <p:sp>
        <p:nvSpPr>
          <p:cNvPr id="20" name="Text 16"/>
          <p:cNvSpPr/>
          <p:nvPr/>
        </p:nvSpPr>
        <p:spPr>
          <a:xfrm>
            <a:off x="978408" y="4050792"/>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E07A5F"/>
                </a:solidFill>
                <a:latin typeface="Noto Sans CJK JP" pitchFamily="34" charset="0"/>
                <a:ea typeface="Noto Sans CJK JP" pitchFamily="34" charset="-122"/>
                <a:cs typeface="Noto Sans CJK JP" pitchFamily="34" charset="-120"/>
              </a:rPr>
              <a:t>OLS 係数の形</a:t>
            </a:r>
            <a:endParaRPr lang="en-US" sz="950" dirty="0"/>
          </a:p>
        </p:txBody>
      </p:sp>
      <p:pic>
        <p:nvPicPr>
          <p:cNvPr id="21" name="Image 2" descr="preencoded.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671354" y="4334256"/>
            <a:ext cx="1826187" cy="438912"/>
          </a:xfrm>
          <a:prstGeom prst="rect">
            <a:avLst/>
          </a:prstGeom>
        </p:spPr>
      </p:pic>
      <p:sp>
        <p:nvSpPr>
          <p:cNvPr id="22" name="Shape 17"/>
          <p:cNvSpPr/>
          <p:nvPr/>
        </p:nvSpPr>
        <p:spPr>
          <a:xfrm>
            <a:off x="6601968" y="1755648"/>
            <a:ext cx="4645152" cy="3127248"/>
          </a:xfrm>
          <a:prstGeom prst="roundRect">
            <a:avLst>
              <a:gd name="adj" fmla="val 3509"/>
            </a:avLst>
          </a:prstGeom>
          <a:solidFill>
            <a:srgbClr val="FFFFFF"/>
          </a:solidFill>
          <a:ln w="12700">
            <a:solidFill>
              <a:srgbClr val="4E79A7"/>
            </a:solidFill>
            <a:prstDash val="solid"/>
          </a:ln>
          <a:effectLst>
            <a:outerShdw algn="bl" rotWithShape="0">
              <a:srgbClr val="000000">
                <a:alpha val="0"/>
              </a:srgbClr>
            </a:outerShdw>
          </a:effectLst>
        </p:spPr>
        <p:txBody>
          <a:bodyPr/>
          <a:lstStyle/>
          <a:p>
            <a:endParaRPr lang="ja-JP" altLang="en-US"/>
          </a:p>
        </p:txBody>
      </p:sp>
      <p:sp>
        <p:nvSpPr>
          <p:cNvPr id="23" name="Text 18"/>
          <p:cNvSpPr/>
          <p:nvPr/>
        </p:nvSpPr>
        <p:spPr>
          <a:xfrm>
            <a:off x="6748272" y="1874520"/>
            <a:ext cx="4352544" cy="256032"/>
          </a:xfrm>
          <a:prstGeom prst="rect">
            <a:avLst/>
          </a:prstGeom>
          <a:noFill/>
          <a:ln/>
        </p:spPr>
        <p:txBody>
          <a:bodyPr wrap="square" lIns="0" tIns="0" rIns="0" bIns="0" rtlCol="0" anchor="ctr">
            <a:normAutofit/>
          </a:bodyPr>
          <a:lstStyle/>
          <a:p>
            <a:pPr marL="0" indent="0">
              <a:buNone/>
            </a:pPr>
            <a:r>
              <a:rPr lang="en-US" sz="1300" b="1" dirty="0">
                <a:solidFill>
                  <a:srgbClr val="4E79A7"/>
                </a:solidFill>
                <a:latin typeface="Noto Sans CJK JP" pitchFamily="34" charset="0"/>
                <a:ea typeface="Noto Sans CJK JP" pitchFamily="34" charset="-122"/>
                <a:cs typeface="Noto Sans CJK JP" pitchFamily="34" charset="-120"/>
              </a:rPr>
              <a:t>ここからの流れ</a:t>
            </a:r>
            <a:endParaRPr lang="en-US" sz="1300" dirty="0"/>
          </a:p>
        </p:txBody>
      </p:sp>
      <p:sp>
        <p:nvSpPr>
          <p:cNvPr id="24" name="Text 19"/>
          <p:cNvSpPr/>
          <p:nvPr/>
        </p:nvSpPr>
        <p:spPr>
          <a:xfrm>
            <a:off x="6748272" y="2176272"/>
            <a:ext cx="4389120" cy="2596896"/>
          </a:xfrm>
          <a:prstGeom prst="rect">
            <a:avLst/>
          </a:prstGeom>
          <a:noFill/>
          <a:ln/>
        </p:spPr>
        <p:txBody>
          <a:bodyPr wrap="square" lIns="254" tIns="254" rIns="254" bIns="254" rtlCol="0" anchor="t">
            <a:normAutofit/>
          </a:bodyPr>
          <a:lstStyle/>
          <a:p>
            <a:pPr marL="177800" indent="-177800">
              <a:buSzPct val="100000"/>
              <a:buChar char="•"/>
            </a:pPr>
            <a:r>
              <a:rPr lang="en-US" sz="1380" dirty="0">
                <a:solidFill>
                  <a:srgbClr val="17324D"/>
                </a:solidFill>
                <a:latin typeface="Noto Sans CJK JP" pitchFamily="34" charset="0"/>
                <a:ea typeface="Noto Sans CJK JP" pitchFamily="34" charset="-122"/>
                <a:cs typeface="Noto Sans CJK JP" pitchFamily="34" charset="-120"/>
              </a:rPr>
              <a:t>第1段階の予測値 \hat{s}_i を代入する。</a:t>
            </a:r>
            <a:endParaRPr lang="en-US" sz="1380" dirty="0"/>
          </a:p>
          <a:p>
            <a:pPr marL="177800" indent="-177800">
              <a:buSzPct val="100000"/>
              <a:buChar char="•"/>
            </a:pPr>
            <a:r>
              <a:rPr lang="en-US" sz="1380" dirty="0">
                <a:solidFill>
                  <a:srgbClr val="17324D"/>
                </a:solidFill>
                <a:latin typeface="Noto Sans CJK JP" pitchFamily="34" charset="0"/>
                <a:ea typeface="Noto Sans CJK JP" pitchFamily="34" charset="-122"/>
                <a:cs typeface="Noto Sans CJK JP" pitchFamily="34" charset="-120"/>
              </a:rPr>
              <a:t>すると \hat{s}_i は z_i の線形関数なので、分子分母が z_i で書ける。</a:t>
            </a:r>
            <a:endParaRPr lang="en-US" sz="1380" dirty="0"/>
          </a:p>
          <a:p>
            <a:pPr marL="177800" indent="-177800">
              <a:buSzPct val="100000"/>
              <a:buChar char="•"/>
            </a:pPr>
            <a:r>
              <a:rPr lang="en-US" sz="1380" dirty="0">
                <a:solidFill>
                  <a:srgbClr val="17324D"/>
                </a:solidFill>
                <a:latin typeface="Noto Sans CJK JP" pitchFamily="34" charset="0"/>
                <a:ea typeface="Noto Sans CJK JP" pitchFamily="34" charset="-122"/>
                <a:cs typeface="Noto Sans CJK JP" pitchFamily="34" charset="-120"/>
              </a:rPr>
              <a:t>最後に第1段階 OLS の \hat{pi}_1 を使うと、共分散比に戻る。</a:t>
            </a:r>
            <a:endParaRPr lang="en-US" sz="138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3FA7A4"/>
          </a:solidFill>
          <a:ln w="12700">
            <a:solidFill>
              <a:srgbClr val="3FA7A4">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3FA7A4">
              <a:alpha val="8000"/>
            </a:srgbClr>
          </a:solidFill>
          <a:ln w="12700">
            <a:solidFill>
              <a:srgbClr val="3FA7A4"/>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3FA7A4"/>
                </a:solidFill>
                <a:latin typeface="Noto Sans CJK JP" pitchFamily="34" charset="0"/>
                <a:ea typeface="Noto Sans CJK JP" pitchFamily="34" charset="-122"/>
                <a:cs typeface="Noto Sans CJK JP" pitchFamily="34" charset="-120"/>
              </a:rPr>
              <a:t>導入</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2</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この講義で先に押さえるポイント</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3FA7A4"/>
                </a:solidFill>
                <a:latin typeface="Noto Sans CJK JP" pitchFamily="34" charset="0"/>
                <a:ea typeface="Noto Sans CJK JP" pitchFamily="34" charset="-122"/>
                <a:cs typeface="Noto Sans CJK JP" pitchFamily="34" charset="-120"/>
              </a:rPr>
              <a:t>IV は「使う変数」ではなく、「使う variation」を選び直す発想だと見ると理解しやすい。</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41248" y="1444752"/>
            <a:ext cx="2761488" cy="2176272"/>
          </a:xfrm>
          <a:prstGeom prst="roundRect">
            <a:avLst>
              <a:gd name="adj" fmla="val 5042"/>
            </a:avLst>
          </a:prstGeom>
          <a:solidFill>
            <a:srgbClr val="FFFFFF"/>
          </a:solidFill>
          <a:ln w="12700">
            <a:solidFill>
              <a:srgbClr val="3FA7A4"/>
            </a:solidFill>
            <a:prstDash val="solid"/>
          </a:ln>
          <a:effectLst>
            <a:outerShdw blurRad="17780" dist="4445" dir="2700000" algn="bl" rotWithShape="0">
              <a:srgbClr val="000000">
                <a:alpha val="12000"/>
              </a:srgbClr>
            </a:outerShdw>
          </a:effectLst>
        </p:spPr>
        <p:txBody>
          <a:bodyPr/>
          <a:lstStyle/>
          <a:p>
            <a:endParaRPr lang="ja-JP" altLang="en-US"/>
          </a:p>
        </p:txBody>
      </p:sp>
      <p:sp>
        <p:nvSpPr>
          <p:cNvPr id="11" name="Text 9"/>
          <p:cNvSpPr/>
          <p:nvPr/>
        </p:nvSpPr>
        <p:spPr>
          <a:xfrm>
            <a:off x="987552" y="1563624"/>
            <a:ext cx="2468880" cy="256032"/>
          </a:xfrm>
          <a:prstGeom prst="rect">
            <a:avLst/>
          </a:prstGeom>
          <a:noFill/>
          <a:ln/>
        </p:spPr>
        <p:txBody>
          <a:bodyPr wrap="square" lIns="0" tIns="0" rIns="0" bIns="0" rtlCol="0" anchor="ctr">
            <a:normAutofit/>
          </a:bodyPr>
          <a:lstStyle/>
          <a:p>
            <a:pPr marL="0" indent="0">
              <a:buNone/>
            </a:pPr>
            <a:r>
              <a:rPr lang="en-US" sz="1300" b="1" dirty="0">
                <a:solidFill>
                  <a:srgbClr val="3FA7A4"/>
                </a:solidFill>
                <a:latin typeface="Noto Sans CJK JP" pitchFamily="34" charset="0"/>
                <a:ea typeface="Noto Sans CJK JP" pitchFamily="34" charset="-122"/>
                <a:cs typeface="Noto Sans CJK JP" pitchFamily="34" charset="-120"/>
              </a:rPr>
              <a:t>Point 1</a:t>
            </a:r>
            <a:endParaRPr lang="en-US" sz="1300" dirty="0"/>
          </a:p>
        </p:txBody>
      </p:sp>
      <p:sp>
        <p:nvSpPr>
          <p:cNvPr id="12" name="Text 10"/>
          <p:cNvSpPr/>
          <p:nvPr/>
        </p:nvSpPr>
        <p:spPr>
          <a:xfrm>
            <a:off x="987552" y="1847088"/>
            <a:ext cx="2468880" cy="1682496"/>
          </a:xfrm>
          <a:prstGeom prst="rect">
            <a:avLst/>
          </a:prstGeom>
          <a:noFill/>
          <a:ln/>
        </p:spPr>
        <p:txBody>
          <a:bodyPr wrap="square" lIns="0" tIns="0" rIns="0" bIns="0" rtlCol="0" anchor="t">
            <a:normAutofit/>
          </a:bodyPr>
          <a:lstStyle/>
          <a:p>
            <a:pPr marL="0" indent="0">
              <a:buNone/>
            </a:pPr>
            <a:r>
              <a:rPr lang="en-US" sz="1510" dirty="0">
                <a:solidFill>
                  <a:srgbClr val="17324D"/>
                </a:solidFill>
                <a:latin typeface="Noto Sans CJK JP" pitchFamily="34" charset="0"/>
                <a:ea typeface="Noto Sans CJK JP" pitchFamily="34" charset="-122"/>
                <a:cs typeface="Noto Sans CJK JP" pitchFamily="34" charset="-120"/>
              </a:rPr>
              <a:t>IV は、内生的な説明変数のうち外生的に動いた部分だけを使って因果効果を取り出そうとする方法である。</a:t>
            </a:r>
            <a:endParaRPr lang="en-US" sz="1510" dirty="0"/>
          </a:p>
        </p:txBody>
      </p:sp>
      <p:sp>
        <p:nvSpPr>
          <p:cNvPr id="13" name="Shape 11"/>
          <p:cNvSpPr/>
          <p:nvPr/>
        </p:nvSpPr>
        <p:spPr>
          <a:xfrm>
            <a:off x="3767328" y="1444752"/>
            <a:ext cx="2761488" cy="2176272"/>
          </a:xfrm>
          <a:prstGeom prst="roundRect">
            <a:avLst>
              <a:gd name="adj" fmla="val 5042"/>
            </a:avLst>
          </a:prstGeom>
          <a:solidFill>
            <a:srgbClr val="FFFFFF"/>
          </a:solidFill>
          <a:ln w="12700">
            <a:solidFill>
              <a:srgbClr val="4E79A7"/>
            </a:solidFill>
            <a:prstDash val="solid"/>
          </a:ln>
          <a:effectLst>
            <a:outerShdw blurRad="225806000" dist="56451500" algn="bl" rotWithShape="0">
              <a:srgbClr val="000000">
                <a:alpha val="0"/>
              </a:srgbClr>
            </a:outerShdw>
          </a:effectLst>
        </p:spPr>
        <p:txBody>
          <a:bodyPr/>
          <a:lstStyle/>
          <a:p>
            <a:endParaRPr lang="ja-JP" altLang="en-US"/>
          </a:p>
        </p:txBody>
      </p:sp>
      <p:sp>
        <p:nvSpPr>
          <p:cNvPr id="14" name="Text 12"/>
          <p:cNvSpPr/>
          <p:nvPr/>
        </p:nvSpPr>
        <p:spPr>
          <a:xfrm>
            <a:off x="3913632" y="1563624"/>
            <a:ext cx="2468880" cy="256032"/>
          </a:xfrm>
          <a:prstGeom prst="rect">
            <a:avLst/>
          </a:prstGeom>
          <a:noFill/>
          <a:ln/>
        </p:spPr>
        <p:txBody>
          <a:bodyPr wrap="square" lIns="0" tIns="0" rIns="0" bIns="0" rtlCol="0" anchor="ctr">
            <a:normAutofit/>
          </a:bodyPr>
          <a:lstStyle/>
          <a:p>
            <a:pPr marL="0" indent="0">
              <a:buNone/>
            </a:pPr>
            <a:r>
              <a:rPr lang="en-US" sz="1300" b="1" dirty="0">
                <a:solidFill>
                  <a:srgbClr val="4E79A7"/>
                </a:solidFill>
                <a:latin typeface="Noto Sans CJK JP" pitchFamily="34" charset="0"/>
                <a:ea typeface="Noto Sans CJK JP" pitchFamily="34" charset="-122"/>
                <a:cs typeface="Noto Sans CJK JP" pitchFamily="34" charset="-120"/>
              </a:rPr>
              <a:t>Point 2</a:t>
            </a:r>
            <a:endParaRPr lang="en-US" sz="1300" dirty="0"/>
          </a:p>
        </p:txBody>
      </p:sp>
      <p:sp>
        <p:nvSpPr>
          <p:cNvPr id="15" name="Text 13"/>
          <p:cNvSpPr/>
          <p:nvPr/>
        </p:nvSpPr>
        <p:spPr>
          <a:xfrm>
            <a:off x="3913632" y="1847088"/>
            <a:ext cx="2468880" cy="1682496"/>
          </a:xfrm>
          <a:prstGeom prst="rect">
            <a:avLst/>
          </a:prstGeom>
          <a:noFill/>
          <a:ln/>
        </p:spPr>
        <p:txBody>
          <a:bodyPr wrap="square" lIns="0" tIns="0" rIns="0" bIns="0" rtlCol="0" anchor="t">
            <a:normAutofit/>
          </a:bodyPr>
          <a:lstStyle/>
          <a:p>
            <a:pPr marL="0" indent="0">
              <a:buNone/>
            </a:pPr>
            <a:r>
              <a:rPr lang="en-US" sz="1510" dirty="0">
                <a:solidFill>
                  <a:srgbClr val="17324D"/>
                </a:solidFill>
                <a:latin typeface="Noto Sans CJK JP" pitchFamily="34" charset="0"/>
                <a:ea typeface="Noto Sans CJK JP" pitchFamily="34" charset="-122"/>
                <a:cs typeface="Noto Sans CJK JP" pitchFamily="34" charset="-120"/>
              </a:rPr>
              <a:t>2SLS は IV の実装方法だが、係数だけでなく標準誤差と first stage の強さまで含めて理解する必要がある。</a:t>
            </a:r>
            <a:endParaRPr lang="en-US" sz="1510" dirty="0"/>
          </a:p>
        </p:txBody>
      </p:sp>
      <p:sp>
        <p:nvSpPr>
          <p:cNvPr id="16" name="Shape 14"/>
          <p:cNvSpPr/>
          <p:nvPr/>
        </p:nvSpPr>
        <p:spPr>
          <a:xfrm>
            <a:off x="6693408" y="1444752"/>
            <a:ext cx="2761488" cy="2176272"/>
          </a:xfrm>
          <a:prstGeom prst="roundRect">
            <a:avLst>
              <a:gd name="adj" fmla="val 5042"/>
            </a:avLst>
          </a:prstGeom>
          <a:solidFill>
            <a:srgbClr val="FFFFFF"/>
          </a:solidFill>
          <a:ln w="12700">
            <a:solidFill>
              <a:srgbClr val="E07A5F"/>
            </a:solidFill>
            <a:prstDash val="solid"/>
          </a:ln>
          <a:effectLst>
            <a:outerShdw algn="bl" rotWithShape="0">
              <a:srgbClr val="000000">
                <a:alpha val="0"/>
              </a:srgbClr>
            </a:outerShdw>
          </a:effectLst>
        </p:spPr>
        <p:txBody>
          <a:bodyPr/>
          <a:lstStyle/>
          <a:p>
            <a:endParaRPr lang="ja-JP" altLang="en-US"/>
          </a:p>
        </p:txBody>
      </p:sp>
      <p:sp>
        <p:nvSpPr>
          <p:cNvPr id="17" name="Text 15"/>
          <p:cNvSpPr/>
          <p:nvPr/>
        </p:nvSpPr>
        <p:spPr>
          <a:xfrm>
            <a:off x="6839712" y="1563624"/>
            <a:ext cx="2468880" cy="256032"/>
          </a:xfrm>
          <a:prstGeom prst="rect">
            <a:avLst/>
          </a:prstGeom>
          <a:noFill/>
          <a:ln/>
        </p:spPr>
        <p:txBody>
          <a:bodyPr wrap="square" lIns="0" tIns="0" rIns="0" bIns="0" rtlCol="0" anchor="ctr">
            <a:normAutofit/>
          </a:bodyPr>
          <a:lstStyle/>
          <a:p>
            <a:pPr marL="0" indent="0">
              <a:buNone/>
            </a:pPr>
            <a:r>
              <a:rPr lang="en-US" sz="1300" b="1" dirty="0">
                <a:solidFill>
                  <a:srgbClr val="E07A5F"/>
                </a:solidFill>
                <a:latin typeface="Noto Sans CJK JP" pitchFamily="34" charset="0"/>
                <a:ea typeface="Noto Sans CJK JP" pitchFamily="34" charset="-122"/>
                <a:cs typeface="Noto Sans CJK JP" pitchFamily="34" charset="-120"/>
              </a:rPr>
              <a:t>Point 3</a:t>
            </a:r>
            <a:endParaRPr lang="en-US" sz="1300" dirty="0"/>
          </a:p>
        </p:txBody>
      </p:sp>
      <p:sp>
        <p:nvSpPr>
          <p:cNvPr id="18" name="Text 16"/>
          <p:cNvSpPr/>
          <p:nvPr/>
        </p:nvSpPr>
        <p:spPr>
          <a:xfrm>
            <a:off x="6839712" y="1847088"/>
            <a:ext cx="2468880" cy="1682496"/>
          </a:xfrm>
          <a:prstGeom prst="rect">
            <a:avLst/>
          </a:prstGeom>
          <a:noFill/>
          <a:ln/>
        </p:spPr>
        <p:txBody>
          <a:bodyPr wrap="square" lIns="0" tIns="0" rIns="0" bIns="0" rtlCol="0" anchor="t">
            <a:normAutofit/>
          </a:bodyPr>
          <a:lstStyle/>
          <a:p>
            <a:pPr marL="0" indent="0">
              <a:buNone/>
            </a:pPr>
            <a:r>
              <a:rPr lang="en-US" sz="1510" dirty="0">
                <a:solidFill>
                  <a:srgbClr val="17324D"/>
                </a:solidFill>
                <a:latin typeface="Noto Sans CJK JP" pitchFamily="34" charset="0"/>
                <a:ea typeface="Noto Sans CJK JP" pitchFamily="34" charset="-122"/>
                <a:cs typeface="Noto Sans CJK JP" pitchFamily="34" charset="-120"/>
              </a:rPr>
              <a:t>IV で識別される効果は一般に ATE ではなく LATE であり、何の平均を見ているのかを明確に読むことが大切である。</a:t>
            </a:r>
            <a:endParaRPr lang="en-US" sz="1510" dirty="0"/>
          </a:p>
        </p:txBody>
      </p:sp>
      <p:sp>
        <p:nvSpPr>
          <p:cNvPr id="19" name="Shape 17"/>
          <p:cNvSpPr/>
          <p:nvPr/>
        </p:nvSpPr>
        <p:spPr>
          <a:xfrm>
            <a:off x="9619488" y="1444752"/>
            <a:ext cx="1682496" cy="2176272"/>
          </a:xfrm>
          <a:prstGeom prst="roundRect">
            <a:avLst>
              <a:gd name="adj" fmla="val 6522"/>
            </a:avLst>
          </a:prstGeom>
          <a:solidFill>
            <a:srgbClr val="FFFFFF"/>
          </a:solidFill>
          <a:ln w="12700">
            <a:solidFill>
              <a:srgbClr val="9E77ED"/>
            </a:solidFill>
            <a:prstDash val="solid"/>
          </a:ln>
          <a:effectLst>
            <a:outerShdw algn="bl" rotWithShape="0">
              <a:srgbClr val="000000">
                <a:alpha val="0"/>
              </a:srgbClr>
            </a:outerShdw>
          </a:effectLst>
        </p:spPr>
        <p:txBody>
          <a:bodyPr/>
          <a:lstStyle/>
          <a:p>
            <a:endParaRPr lang="ja-JP" altLang="en-US"/>
          </a:p>
        </p:txBody>
      </p:sp>
      <p:sp>
        <p:nvSpPr>
          <p:cNvPr id="20" name="Text 18"/>
          <p:cNvSpPr/>
          <p:nvPr/>
        </p:nvSpPr>
        <p:spPr>
          <a:xfrm>
            <a:off x="9765792" y="1563624"/>
            <a:ext cx="1389888" cy="256032"/>
          </a:xfrm>
          <a:prstGeom prst="rect">
            <a:avLst/>
          </a:prstGeom>
          <a:noFill/>
          <a:ln/>
        </p:spPr>
        <p:txBody>
          <a:bodyPr wrap="square" lIns="0" tIns="0" rIns="0" bIns="0" rtlCol="0" anchor="ctr">
            <a:normAutofit/>
          </a:bodyPr>
          <a:lstStyle/>
          <a:p>
            <a:pPr marL="0" indent="0">
              <a:buNone/>
            </a:pPr>
            <a:r>
              <a:rPr lang="en-US" sz="1300" b="1" dirty="0">
                <a:solidFill>
                  <a:srgbClr val="9E77ED"/>
                </a:solidFill>
                <a:latin typeface="Noto Sans CJK JP" pitchFamily="34" charset="0"/>
                <a:ea typeface="Noto Sans CJK JP" pitchFamily="34" charset="-122"/>
                <a:cs typeface="Noto Sans CJK JP" pitchFamily="34" charset="-120"/>
              </a:rPr>
              <a:t>読む姿勢</a:t>
            </a:r>
            <a:endParaRPr lang="en-US" sz="1300" dirty="0"/>
          </a:p>
        </p:txBody>
      </p:sp>
      <p:sp>
        <p:nvSpPr>
          <p:cNvPr id="21" name="Text 19"/>
          <p:cNvSpPr/>
          <p:nvPr/>
        </p:nvSpPr>
        <p:spPr>
          <a:xfrm>
            <a:off x="9765792" y="1865376"/>
            <a:ext cx="1426464" cy="1645920"/>
          </a:xfrm>
          <a:prstGeom prst="rect">
            <a:avLst/>
          </a:prstGeom>
          <a:noFill/>
          <a:ln/>
        </p:spPr>
        <p:txBody>
          <a:bodyPr wrap="square" lIns="254" tIns="254" rIns="254" bIns="254" rtlCol="0" anchor="t">
            <a:normAutofit/>
          </a:bodyPr>
          <a:lstStyle/>
          <a:p>
            <a:pPr marL="177800" indent="-177800">
              <a:buSzPct val="100000"/>
              <a:buChar char="•"/>
            </a:pPr>
            <a:r>
              <a:rPr lang="en-US" sz="1210" dirty="0">
                <a:solidFill>
                  <a:srgbClr val="17324D"/>
                </a:solidFill>
                <a:latin typeface="Noto Sans CJK JP" pitchFamily="34" charset="0"/>
                <a:ea typeface="Noto Sans CJK JP" pitchFamily="34" charset="-122"/>
                <a:cs typeface="Noto Sans CJK JP" pitchFamily="34" charset="-120"/>
              </a:rPr>
              <a:t>まず内生性の問題を言葉で説明する。</a:t>
            </a:r>
            <a:endParaRPr lang="en-US" sz="1210" dirty="0"/>
          </a:p>
          <a:p>
            <a:pPr marL="177800" indent="-177800">
              <a:buSzPct val="100000"/>
              <a:buChar char="•"/>
            </a:pPr>
            <a:r>
              <a:rPr lang="en-US" sz="1210" dirty="0">
                <a:solidFill>
                  <a:srgbClr val="17324D"/>
                </a:solidFill>
                <a:latin typeface="Noto Sans CJK JP" pitchFamily="34" charset="0"/>
                <a:ea typeface="Noto Sans CJK JP" pitchFamily="34" charset="-122"/>
                <a:cs typeface="Noto Sans CJK JP" pitchFamily="34" charset="-120"/>
              </a:rPr>
              <a:t>次に instrument の関連性と外生性を切り分ける。</a:t>
            </a:r>
            <a:endParaRPr lang="en-US" sz="1210" dirty="0"/>
          </a:p>
          <a:p>
            <a:pPr marL="177800" indent="-177800">
              <a:buSzPct val="100000"/>
              <a:buChar char="•"/>
            </a:pPr>
            <a:r>
              <a:rPr lang="en-US" sz="1210" dirty="0">
                <a:solidFill>
                  <a:srgbClr val="17324D"/>
                </a:solidFill>
                <a:latin typeface="Noto Sans CJK JP" pitchFamily="34" charset="0"/>
                <a:ea typeface="Noto Sans CJK JP" pitchFamily="34" charset="-122"/>
                <a:cs typeface="Noto Sans CJK JP" pitchFamily="34" charset="-120"/>
              </a:rPr>
              <a:t>最後に「誰の効果か」を読む。</a:t>
            </a:r>
            <a:endParaRPr lang="en-US" sz="1210" dirty="0"/>
          </a:p>
        </p:txBody>
      </p:sp>
      <p:sp>
        <p:nvSpPr>
          <p:cNvPr id="22" name="Shape 20"/>
          <p:cNvSpPr/>
          <p:nvPr/>
        </p:nvSpPr>
        <p:spPr>
          <a:xfrm>
            <a:off x="877824" y="5358384"/>
            <a:ext cx="10442448" cy="310896"/>
          </a:xfrm>
          <a:prstGeom prst="roundRect">
            <a:avLst>
              <a:gd name="adj" fmla="val 26471"/>
            </a:avLst>
          </a:prstGeom>
          <a:solidFill>
            <a:srgbClr val="FFFDF8"/>
          </a:solidFill>
          <a:ln w="12700">
            <a:solidFill>
              <a:srgbClr val="E2E8F0"/>
            </a:solidFill>
            <a:prstDash val="solid"/>
          </a:ln>
        </p:spPr>
        <p:txBody>
          <a:bodyPr/>
          <a:lstStyle/>
          <a:p>
            <a:endParaRPr lang="ja-JP" altLang="en-US"/>
          </a:p>
        </p:txBody>
      </p:sp>
      <p:sp>
        <p:nvSpPr>
          <p:cNvPr id="23" name="Shape 21"/>
          <p:cNvSpPr/>
          <p:nvPr/>
        </p:nvSpPr>
        <p:spPr>
          <a:xfrm>
            <a:off x="877824" y="5358384"/>
            <a:ext cx="128016" cy="310896"/>
          </a:xfrm>
          <a:prstGeom prst="rect">
            <a:avLst/>
          </a:prstGeom>
          <a:solidFill>
            <a:srgbClr val="3FA7A4"/>
          </a:solidFill>
          <a:ln w="12700">
            <a:solidFill>
              <a:srgbClr val="3FA7A4">
                <a:alpha val="0"/>
              </a:srgbClr>
            </a:solidFill>
            <a:prstDash val="solid"/>
          </a:ln>
        </p:spPr>
        <p:txBody>
          <a:bodyPr/>
          <a:lstStyle/>
          <a:p>
            <a:endParaRPr lang="ja-JP" altLang="en-US"/>
          </a:p>
        </p:txBody>
      </p:sp>
      <p:sp>
        <p:nvSpPr>
          <p:cNvPr id="24" name="Text 22"/>
          <p:cNvSpPr/>
          <p:nvPr/>
        </p:nvSpPr>
        <p:spPr>
          <a:xfrm>
            <a:off x="1078992" y="5385816"/>
            <a:ext cx="10094976" cy="256032"/>
          </a:xfrm>
          <a:prstGeom prst="rect">
            <a:avLst/>
          </a:prstGeom>
          <a:noFill/>
          <a:ln/>
        </p:spPr>
        <p:txBody>
          <a:bodyPr wrap="square" lIns="0" tIns="0" rIns="0" bIns="0" rtlCol="0" anchor="ctr">
            <a:normAutofit/>
          </a:bodyPr>
          <a:lstStyle/>
          <a:p>
            <a:pPr marL="0" indent="0">
              <a:buNone/>
            </a:pPr>
            <a:r>
              <a:rPr lang="en-US" sz="1280" dirty="0">
                <a:solidFill>
                  <a:srgbClr val="17324D"/>
                </a:solidFill>
                <a:latin typeface="Noto Sans CJK JP" pitchFamily="34" charset="0"/>
                <a:ea typeface="Noto Sans CJK JP" pitchFamily="34" charset="-122"/>
                <a:cs typeface="Noto Sans CJK JP" pitchFamily="34" charset="-120"/>
              </a:rPr>
              <a:t>この lecture では、Wald → 2SLS → Weak IV → LATE を一つの線でつなげて理解する。</a:t>
            </a:r>
            <a:endParaRPr lang="en-US" sz="128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4E79A7"/>
          </a:solidFill>
          <a:ln w="12700">
            <a:solidFill>
              <a:srgbClr val="4E79A7">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4E79A7">
              <a:alpha val="8000"/>
            </a:srgbClr>
          </a:solidFill>
          <a:ln w="12700">
            <a:solidFill>
              <a:srgbClr val="4E79A7"/>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4E79A7"/>
                </a:solidFill>
                <a:latin typeface="Noto Sans CJK JP" pitchFamily="34" charset="0"/>
                <a:ea typeface="Noto Sans CJK JP" pitchFamily="34" charset="-122"/>
                <a:cs typeface="Noto Sans CJK JP" pitchFamily="34" charset="-120"/>
              </a:rPr>
              <a:t>2SLS</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20</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予測値を代入する</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4E79A7"/>
                </a:solidFill>
                <a:latin typeface="Noto Sans CJK JP" pitchFamily="34" charset="0"/>
                <a:ea typeface="Noto Sans CJK JP" pitchFamily="34" charset="-122"/>
                <a:cs typeface="Noto Sans CJK JP" pitchFamily="34" charset="-120"/>
              </a:rPr>
              <a:t>予測値 \hat{s}_i は z_i の線形関数なので、平均との差も z_i で書き直せる。</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41248" y="1627632"/>
            <a:ext cx="5413248" cy="822960"/>
          </a:xfrm>
          <a:prstGeom prst="roundRect">
            <a:avLst>
              <a:gd name="adj" fmla="val 15556"/>
            </a:avLst>
          </a:prstGeom>
          <a:solidFill>
            <a:srgbClr val="FFFFFF"/>
          </a:solidFill>
          <a:ln w="12700">
            <a:solidFill>
              <a:srgbClr val="3FA7A4"/>
            </a:solidFill>
            <a:prstDash val="solid"/>
          </a:ln>
        </p:spPr>
        <p:txBody>
          <a:bodyPr/>
          <a:lstStyle/>
          <a:p>
            <a:endParaRPr lang="ja-JP" altLang="en-US"/>
          </a:p>
        </p:txBody>
      </p:sp>
      <p:sp>
        <p:nvSpPr>
          <p:cNvPr id="11" name="Shape 9"/>
          <p:cNvSpPr/>
          <p:nvPr/>
        </p:nvSpPr>
        <p:spPr>
          <a:xfrm>
            <a:off x="978408" y="1737360"/>
            <a:ext cx="1554480" cy="228600"/>
          </a:xfrm>
          <a:prstGeom prst="roundRect">
            <a:avLst>
              <a:gd name="adj" fmla="val 40000"/>
            </a:avLst>
          </a:prstGeom>
          <a:solidFill>
            <a:srgbClr val="3FA7A4">
              <a:alpha val="8000"/>
            </a:srgbClr>
          </a:solidFill>
          <a:ln w="12700">
            <a:solidFill>
              <a:srgbClr val="3FA7A4"/>
            </a:solidFill>
            <a:prstDash val="solid"/>
          </a:ln>
        </p:spPr>
        <p:txBody>
          <a:bodyPr/>
          <a:lstStyle/>
          <a:p>
            <a:endParaRPr lang="ja-JP" altLang="en-US"/>
          </a:p>
        </p:txBody>
      </p:sp>
      <p:sp>
        <p:nvSpPr>
          <p:cNvPr id="12" name="Text 10"/>
          <p:cNvSpPr/>
          <p:nvPr/>
        </p:nvSpPr>
        <p:spPr>
          <a:xfrm>
            <a:off x="978408" y="1746504"/>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3FA7A4"/>
                </a:solidFill>
                <a:latin typeface="Noto Sans CJK JP" pitchFamily="34" charset="0"/>
                <a:ea typeface="Noto Sans CJK JP" pitchFamily="34" charset="-122"/>
                <a:cs typeface="Noto Sans CJK JP" pitchFamily="34" charset="-120"/>
              </a:rPr>
              <a:t>予測値</a:t>
            </a:r>
            <a:endParaRPr lang="en-US" sz="950" dirty="0"/>
          </a:p>
        </p:txBody>
      </p:sp>
      <p:pic>
        <p:nvPicPr>
          <p:cNvPr id="13"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752825" y="2029968"/>
            <a:ext cx="1590093" cy="256032"/>
          </a:xfrm>
          <a:prstGeom prst="rect">
            <a:avLst/>
          </a:prstGeom>
        </p:spPr>
      </p:pic>
      <p:sp>
        <p:nvSpPr>
          <p:cNvPr id="14" name="Shape 11"/>
          <p:cNvSpPr/>
          <p:nvPr/>
        </p:nvSpPr>
        <p:spPr>
          <a:xfrm>
            <a:off x="841248" y="2706624"/>
            <a:ext cx="5413248" cy="914400"/>
          </a:xfrm>
          <a:prstGeom prst="roundRect">
            <a:avLst>
              <a:gd name="adj" fmla="val 14000"/>
            </a:avLst>
          </a:prstGeom>
          <a:solidFill>
            <a:srgbClr val="FFFFFF"/>
          </a:solidFill>
          <a:ln w="12700">
            <a:solidFill>
              <a:srgbClr val="4E79A7"/>
            </a:solidFill>
            <a:prstDash val="solid"/>
          </a:ln>
        </p:spPr>
        <p:txBody>
          <a:bodyPr/>
          <a:lstStyle/>
          <a:p>
            <a:endParaRPr lang="ja-JP" altLang="en-US"/>
          </a:p>
        </p:txBody>
      </p:sp>
      <p:sp>
        <p:nvSpPr>
          <p:cNvPr id="15" name="Shape 12"/>
          <p:cNvSpPr/>
          <p:nvPr/>
        </p:nvSpPr>
        <p:spPr>
          <a:xfrm>
            <a:off x="978408" y="2816352"/>
            <a:ext cx="1554480" cy="228600"/>
          </a:xfrm>
          <a:prstGeom prst="roundRect">
            <a:avLst>
              <a:gd name="adj" fmla="val 40000"/>
            </a:avLst>
          </a:prstGeom>
          <a:solidFill>
            <a:srgbClr val="4E79A7">
              <a:alpha val="8000"/>
            </a:srgbClr>
          </a:solidFill>
          <a:ln w="12700">
            <a:solidFill>
              <a:srgbClr val="4E79A7"/>
            </a:solidFill>
            <a:prstDash val="solid"/>
          </a:ln>
        </p:spPr>
        <p:txBody>
          <a:bodyPr/>
          <a:lstStyle/>
          <a:p>
            <a:endParaRPr lang="ja-JP" altLang="en-US"/>
          </a:p>
        </p:txBody>
      </p:sp>
      <p:sp>
        <p:nvSpPr>
          <p:cNvPr id="16" name="Text 13"/>
          <p:cNvSpPr/>
          <p:nvPr/>
        </p:nvSpPr>
        <p:spPr>
          <a:xfrm>
            <a:off x="978408" y="2825496"/>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4E79A7"/>
                </a:solidFill>
                <a:latin typeface="Noto Sans CJK JP" pitchFamily="34" charset="0"/>
                <a:ea typeface="Noto Sans CJK JP" pitchFamily="34" charset="-122"/>
                <a:cs typeface="Noto Sans CJK JP" pitchFamily="34" charset="-120"/>
              </a:rPr>
              <a:t>平均との差</a:t>
            </a:r>
            <a:endParaRPr lang="en-US" sz="950" dirty="0"/>
          </a:p>
        </p:txBody>
      </p:sp>
      <p:pic>
        <p:nvPicPr>
          <p:cNvPr id="17"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377042" y="3108960"/>
            <a:ext cx="2341659" cy="347472"/>
          </a:xfrm>
          <a:prstGeom prst="rect">
            <a:avLst/>
          </a:prstGeom>
        </p:spPr>
      </p:pic>
      <p:sp>
        <p:nvSpPr>
          <p:cNvPr id="18" name="Shape 14"/>
          <p:cNvSpPr/>
          <p:nvPr/>
        </p:nvSpPr>
        <p:spPr>
          <a:xfrm>
            <a:off x="841248" y="3858768"/>
            <a:ext cx="5413248" cy="1133856"/>
          </a:xfrm>
          <a:prstGeom prst="roundRect">
            <a:avLst>
              <a:gd name="adj" fmla="val 11290"/>
            </a:avLst>
          </a:prstGeom>
          <a:solidFill>
            <a:srgbClr val="FFF2EE"/>
          </a:solidFill>
          <a:ln w="12700">
            <a:solidFill>
              <a:srgbClr val="E07A5F"/>
            </a:solidFill>
            <a:prstDash val="solid"/>
          </a:ln>
        </p:spPr>
        <p:txBody>
          <a:bodyPr/>
          <a:lstStyle/>
          <a:p>
            <a:endParaRPr lang="ja-JP" altLang="en-US"/>
          </a:p>
        </p:txBody>
      </p:sp>
      <p:sp>
        <p:nvSpPr>
          <p:cNvPr id="19" name="Shape 15"/>
          <p:cNvSpPr/>
          <p:nvPr/>
        </p:nvSpPr>
        <p:spPr>
          <a:xfrm>
            <a:off x="978408" y="3968496"/>
            <a:ext cx="1554480" cy="228600"/>
          </a:xfrm>
          <a:prstGeom prst="roundRect">
            <a:avLst>
              <a:gd name="adj" fmla="val 40000"/>
            </a:avLst>
          </a:prstGeom>
          <a:solidFill>
            <a:srgbClr val="E07A5F">
              <a:alpha val="8000"/>
            </a:srgbClr>
          </a:solidFill>
          <a:ln w="12700">
            <a:solidFill>
              <a:srgbClr val="E07A5F"/>
            </a:solidFill>
            <a:prstDash val="solid"/>
          </a:ln>
        </p:spPr>
        <p:txBody>
          <a:bodyPr/>
          <a:lstStyle/>
          <a:p>
            <a:endParaRPr lang="ja-JP" altLang="en-US"/>
          </a:p>
        </p:txBody>
      </p:sp>
      <p:sp>
        <p:nvSpPr>
          <p:cNvPr id="20" name="Text 16"/>
          <p:cNvSpPr/>
          <p:nvPr/>
        </p:nvSpPr>
        <p:spPr>
          <a:xfrm>
            <a:off x="978408" y="3977640"/>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E07A5F"/>
                </a:solidFill>
                <a:latin typeface="Noto Sans CJK JP" pitchFamily="34" charset="0"/>
                <a:ea typeface="Noto Sans CJK JP" pitchFamily="34" charset="-122"/>
                <a:cs typeface="Noto Sans CJK JP" pitchFamily="34" charset="-120"/>
              </a:rPr>
              <a:t>代入後</a:t>
            </a:r>
            <a:endParaRPr lang="en-US" sz="950" dirty="0"/>
          </a:p>
        </p:txBody>
      </p:sp>
      <p:pic>
        <p:nvPicPr>
          <p:cNvPr id="21" name="Image 2" descr="preencoded.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199972" y="4261104"/>
            <a:ext cx="2695800" cy="566928"/>
          </a:xfrm>
          <a:prstGeom prst="rect">
            <a:avLst/>
          </a:prstGeom>
        </p:spPr>
      </p:pic>
      <p:sp>
        <p:nvSpPr>
          <p:cNvPr id="22" name="Shape 17"/>
          <p:cNvSpPr/>
          <p:nvPr/>
        </p:nvSpPr>
        <p:spPr>
          <a:xfrm>
            <a:off x="6492240" y="1901952"/>
            <a:ext cx="4773168" cy="2834640"/>
          </a:xfrm>
          <a:prstGeom prst="roundRect">
            <a:avLst>
              <a:gd name="adj" fmla="val 3871"/>
            </a:avLst>
          </a:prstGeom>
          <a:solidFill>
            <a:srgbClr val="FFFFFF"/>
          </a:solidFill>
          <a:ln w="12700">
            <a:solidFill>
              <a:srgbClr val="3FA7A4"/>
            </a:solidFill>
            <a:prstDash val="solid"/>
          </a:ln>
          <a:effectLst>
            <a:outerShdw algn="bl" rotWithShape="0">
              <a:srgbClr val="000000">
                <a:alpha val="0"/>
              </a:srgbClr>
            </a:outerShdw>
          </a:effectLst>
        </p:spPr>
        <p:txBody>
          <a:bodyPr/>
          <a:lstStyle/>
          <a:p>
            <a:endParaRPr lang="ja-JP" altLang="en-US"/>
          </a:p>
        </p:txBody>
      </p:sp>
      <p:sp>
        <p:nvSpPr>
          <p:cNvPr id="23" name="Text 18"/>
          <p:cNvSpPr/>
          <p:nvPr/>
        </p:nvSpPr>
        <p:spPr>
          <a:xfrm>
            <a:off x="6638544" y="2020824"/>
            <a:ext cx="4480560" cy="256032"/>
          </a:xfrm>
          <a:prstGeom prst="rect">
            <a:avLst/>
          </a:prstGeom>
          <a:noFill/>
          <a:ln/>
        </p:spPr>
        <p:txBody>
          <a:bodyPr wrap="square" lIns="0" tIns="0" rIns="0" bIns="0" rtlCol="0" anchor="ctr">
            <a:normAutofit/>
          </a:bodyPr>
          <a:lstStyle/>
          <a:p>
            <a:pPr marL="0" indent="0">
              <a:buNone/>
            </a:pPr>
            <a:r>
              <a:rPr lang="en-US" sz="1300" b="1" dirty="0">
                <a:solidFill>
                  <a:srgbClr val="3FA7A4"/>
                </a:solidFill>
                <a:latin typeface="Noto Sans CJK JP" pitchFamily="34" charset="0"/>
                <a:ea typeface="Noto Sans CJK JP" pitchFamily="34" charset="-122"/>
                <a:cs typeface="Noto Sans CJK JP" pitchFamily="34" charset="-120"/>
              </a:rPr>
              <a:t>ポイント</a:t>
            </a:r>
            <a:endParaRPr lang="en-US" sz="1300" dirty="0"/>
          </a:p>
        </p:txBody>
      </p:sp>
      <p:sp>
        <p:nvSpPr>
          <p:cNvPr id="24" name="Text 19"/>
          <p:cNvSpPr/>
          <p:nvPr/>
        </p:nvSpPr>
        <p:spPr>
          <a:xfrm>
            <a:off x="6638544" y="2322576"/>
            <a:ext cx="4517136" cy="2304288"/>
          </a:xfrm>
          <a:prstGeom prst="rect">
            <a:avLst/>
          </a:prstGeom>
          <a:noFill/>
          <a:ln/>
        </p:spPr>
        <p:txBody>
          <a:bodyPr wrap="square" lIns="254" tIns="254" rIns="254" bIns="254" rtlCol="0" anchor="t">
            <a:normAutofit/>
          </a:bodyPr>
          <a:lstStyle/>
          <a:p>
            <a:pPr marL="177800" indent="-177800">
              <a:buSzPct val="100000"/>
              <a:buChar char="•"/>
            </a:pPr>
            <a:r>
              <a:rPr lang="en-US" sz="1380" dirty="0">
                <a:solidFill>
                  <a:srgbClr val="17324D"/>
                </a:solidFill>
                <a:latin typeface="Noto Sans CJK JP" pitchFamily="34" charset="0"/>
                <a:ea typeface="Noto Sans CJK JP" pitchFamily="34" charset="-122"/>
                <a:cs typeface="Noto Sans CJK JP" pitchFamily="34" charset="-120"/>
              </a:rPr>
              <a:t>第2段階で使う説明変数 \hat{s} は、結局は z の線形変換にすぎない。</a:t>
            </a:r>
            <a:endParaRPr lang="en-US" sz="1380" dirty="0"/>
          </a:p>
          <a:p>
            <a:pPr marL="177800" indent="-177800">
              <a:buSzPct val="100000"/>
              <a:buChar char="•"/>
            </a:pPr>
            <a:r>
              <a:rPr lang="en-US" sz="1380" dirty="0">
                <a:solidFill>
                  <a:srgbClr val="17324D"/>
                </a:solidFill>
                <a:latin typeface="Noto Sans CJK JP" pitchFamily="34" charset="0"/>
                <a:ea typeface="Noto Sans CJK JP" pitchFamily="34" charset="-122"/>
                <a:cs typeface="Noto Sans CJK JP" pitchFamily="34" charset="-120"/>
              </a:rPr>
              <a:t>だから係数の計算式も z と y の共変動、z と s の共変動へと整理されていく。</a:t>
            </a:r>
            <a:endParaRPr lang="en-US" sz="138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4E79A7"/>
          </a:solidFill>
          <a:ln w="12700">
            <a:solidFill>
              <a:srgbClr val="4E79A7">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4E79A7">
              <a:alpha val="8000"/>
            </a:srgbClr>
          </a:solidFill>
          <a:ln w="12700">
            <a:solidFill>
              <a:srgbClr val="4E79A7"/>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4E79A7"/>
                </a:solidFill>
                <a:latin typeface="Noto Sans CJK JP" pitchFamily="34" charset="0"/>
                <a:ea typeface="Noto Sans CJK JP" pitchFamily="34" charset="-122"/>
                <a:cs typeface="Noto Sans CJK JP" pitchFamily="34" charset="-120"/>
              </a:rPr>
              <a:t>2SLS</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21</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第1段階 OLS 係数を使う</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4E79A7"/>
                </a:solidFill>
                <a:latin typeface="Noto Sans CJK JP" pitchFamily="34" charset="0"/>
                <a:ea typeface="Noto Sans CJK JP" pitchFamily="34" charset="-122"/>
                <a:cs typeface="Noto Sans CJK JP" pitchFamily="34" charset="-120"/>
              </a:rPr>
              <a:t>最後に \hat{pi}_1 を OLS の式で置き換えると、2SLS は IV 共分散比になる。</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41248" y="1554480"/>
            <a:ext cx="5522976" cy="1042416"/>
          </a:xfrm>
          <a:prstGeom prst="roundRect">
            <a:avLst>
              <a:gd name="adj" fmla="val 12281"/>
            </a:avLst>
          </a:prstGeom>
          <a:solidFill>
            <a:srgbClr val="FFFFFF"/>
          </a:solidFill>
          <a:ln w="12700">
            <a:solidFill>
              <a:srgbClr val="3FA7A4"/>
            </a:solidFill>
            <a:prstDash val="solid"/>
          </a:ln>
        </p:spPr>
        <p:txBody>
          <a:bodyPr/>
          <a:lstStyle/>
          <a:p>
            <a:endParaRPr lang="ja-JP" altLang="en-US"/>
          </a:p>
        </p:txBody>
      </p:sp>
      <p:sp>
        <p:nvSpPr>
          <p:cNvPr id="11" name="Shape 9"/>
          <p:cNvSpPr/>
          <p:nvPr/>
        </p:nvSpPr>
        <p:spPr>
          <a:xfrm>
            <a:off x="978408" y="1664208"/>
            <a:ext cx="1554480" cy="228600"/>
          </a:xfrm>
          <a:prstGeom prst="roundRect">
            <a:avLst>
              <a:gd name="adj" fmla="val 40000"/>
            </a:avLst>
          </a:prstGeom>
          <a:solidFill>
            <a:srgbClr val="3FA7A4">
              <a:alpha val="8000"/>
            </a:srgbClr>
          </a:solidFill>
          <a:ln w="12700">
            <a:solidFill>
              <a:srgbClr val="3FA7A4"/>
            </a:solidFill>
            <a:prstDash val="solid"/>
          </a:ln>
        </p:spPr>
        <p:txBody>
          <a:bodyPr/>
          <a:lstStyle/>
          <a:p>
            <a:endParaRPr lang="ja-JP" altLang="en-US"/>
          </a:p>
        </p:txBody>
      </p:sp>
      <p:sp>
        <p:nvSpPr>
          <p:cNvPr id="12" name="Text 10"/>
          <p:cNvSpPr/>
          <p:nvPr/>
        </p:nvSpPr>
        <p:spPr>
          <a:xfrm>
            <a:off x="978408" y="1673352"/>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3FA7A4"/>
                </a:solidFill>
                <a:latin typeface="Noto Sans CJK JP" pitchFamily="34" charset="0"/>
                <a:ea typeface="Noto Sans CJK JP" pitchFamily="34" charset="-122"/>
                <a:cs typeface="Noto Sans CJK JP" pitchFamily="34" charset="-120"/>
              </a:rPr>
              <a:t>第1段階 OLS</a:t>
            </a:r>
            <a:endParaRPr lang="en-US" sz="950" dirty="0"/>
          </a:p>
        </p:txBody>
      </p:sp>
      <p:pic>
        <p:nvPicPr>
          <p:cNvPr id="13"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587371" y="1956816"/>
            <a:ext cx="2030730" cy="475488"/>
          </a:xfrm>
          <a:prstGeom prst="rect">
            <a:avLst/>
          </a:prstGeom>
        </p:spPr>
      </p:pic>
      <p:sp>
        <p:nvSpPr>
          <p:cNvPr id="14" name="Shape 11"/>
          <p:cNvSpPr/>
          <p:nvPr/>
        </p:nvSpPr>
        <p:spPr>
          <a:xfrm>
            <a:off x="841248" y="2761488"/>
            <a:ext cx="5522976" cy="1024128"/>
          </a:xfrm>
          <a:prstGeom prst="roundRect">
            <a:avLst>
              <a:gd name="adj" fmla="val 12500"/>
            </a:avLst>
          </a:prstGeom>
          <a:solidFill>
            <a:srgbClr val="FFFFFF"/>
          </a:solidFill>
          <a:ln w="12700">
            <a:solidFill>
              <a:srgbClr val="4E79A7"/>
            </a:solidFill>
            <a:prstDash val="solid"/>
          </a:ln>
        </p:spPr>
        <p:txBody>
          <a:bodyPr/>
          <a:lstStyle/>
          <a:p>
            <a:endParaRPr lang="ja-JP" altLang="en-US"/>
          </a:p>
        </p:txBody>
      </p:sp>
      <p:sp>
        <p:nvSpPr>
          <p:cNvPr id="15" name="Shape 12"/>
          <p:cNvSpPr/>
          <p:nvPr/>
        </p:nvSpPr>
        <p:spPr>
          <a:xfrm>
            <a:off x="978408" y="2871216"/>
            <a:ext cx="1554480" cy="228600"/>
          </a:xfrm>
          <a:prstGeom prst="roundRect">
            <a:avLst>
              <a:gd name="adj" fmla="val 40000"/>
            </a:avLst>
          </a:prstGeom>
          <a:solidFill>
            <a:srgbClr val="4E79A7">
              <a:alpha val="8000"/>
            </a:srgbClr>
          </a:solidFill>
          <a:ln w="12700">
            <a:solidFill>
              <a:srgbClr val="4E79A7"/>
            </a:solidFill>
            <a:prstDash val="solid"/>
          </a:ln>
        </p:spPr>
        <p:txBody>
          <a:bodyPr/>
          <a:lstStyle/>
          <a:p>
            <a:endParaRPr lang="ja-JP" altLang="en-US"/>
          </a:p>
        </p:txBody>
      </p:sp>
      <p:sp>
        <p:nvSpPr>
          <p:cNvPr id="16" name="Text 13"/>
          <p:cNvSpPr/>
          <p:nvPr/>
        </p:nvSpPr>
        <p:spPr>
          <a:xfrm>
            <a:off x="978408" y="2880360"/>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4E79A7"/>
                </a:solidFill>
                <a:latin typeface="Noto Sans CJK JP" pitchFamily="34" charset="0"/>
                <a:ea typeface="Noto Sans CJK JP" pitchFamily="34" charset="-122"/>
                <a:cs typeface="Noto Sans CJK JP" pitchFamily="34" charset="-120"/>
              </a:rPr>
              <a:t>整理すると</a:t>
            </a:r>
            <a:endParaRPr lang="en-US" sz="950" dirty="0"/>
          </a:p>
        </p:txBody>
      </p:sp>
      <p:pic>
        <p:nvPicPr>
          <p:cNvPr id="17"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493073" y="3163824"/>
            <a:ext cx="2219325" cy="457200"/>
          </a:xfrm>
          <a:prstGeom prst="rect">
            <a:avLst/>
          </a:prstGeom>
        </p:spPr>
      </p:pic>
      <p:sp>
        <p:nvSpPr>
          <p:cNvPr id="18" name="Shape 14"/>
          <p:cNvSpPr/>
          <p:nvPr/>
        </p:nvSpPr>
        <p:spPr>
          <a:xfrm>
            <a:off x="841248" y="3950208"/>
            <a:ext cx="5522976" cy="1024128"/>
          </a:xfrm>
          <a:prstGeom prst="roundRect">
            <a:avLst>
              <a:gd name="adj" fmla="val 12500"/>
            </a:avLst>
          </a:prstGeom>
          <a:solidFill>
            <a:srgbClr val="FFF2EE"/>
          </a:solidFill>
          <a:ln w="12700">
            <a:solidFill>
              <a:srgbClr val="E07A5F"/>
            </a:solidFill>
            <a:prstDash val="solid"/>
          </a:ln>
        </p:spPr>
        <p:txBody>
          <a:bodyPr/>
          <a:lstStyle/>
          <a:p>
            <a:endParaRPr lang="ja-JP" altLang="en-US"/>
          </a:p>
        </p:txBody>
      </p:sp>
      <p:sp>
        <p:nvSpPr>
          <p:cNvPr id="19" name="Shape 15"/>
          <p:cNvSpPr/>
          <p:nvPr/>
        </p:nvSpPr>
        <p:spPr>
          <a:xfrm>
            <a:off x="978408" y="4059936"/>
            <a:ext cx="1554480" cy="228600"/>
          </a:xfrm>
          <a:prstGeom prst="roundRect">
            <a:avLst>
              <a:gd name="adj" fmla="val 40000"/>
            </a:avLst>
          </a:prstGeom>
          <a:solidFill>
            <a:srgbClr val="E07A5F">
              <a:alpha val="8000"/>
            </a:srgbClr>
          </a:solidFill>
          <a:ln w="12700">
            <a:solidFill>
              <a:srgbClr val="E07A5F"/>
            </a:solidFill>
            <a:prstDash val="solid"/>
          </a:ln>
        </p:spPr>
        <p:txBody>
          <a:bodyPr/>
          <a:lstStyle/>
          <a:p>
            <a:endParaRPr lang="ja-JP" altLang="en-US"/>
          </a:p>
        </p:txBody>
      </p:sp>
      <p:sp>
        <p:nvSpPr>
          <p:cNvPr id="20" name="Text 16"/>
          <p:cNvSpPr/>
          <p:nvPr/>
        </p:nvSpPr>
        <p:spPr>
          <a:xfrm>
            <a:off x="978408" y="4069080"/>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E07A5F"/>
                </a:solidFill>
                <a:latin typeface="Noto Sans CJK JP" pitchFamily="34" charset="0"/>
                <a:ea typeface="Noto Sans CJK JP" pitchFamily="34" charset="-122"/>
                <a:cs typeface="Noto Sans CJK JP" pitchFamily="34" charset="-120"/>
              </a:rPr>
              <a:t>結論</a:t>
            </a:r>
            <a:endParaRPr lang="en-US" sz="950" dirty="0"/>
          </a:p>
        </p:txBody>
      </p:sp>
      <p:pic>
        <p:nvPicPr>
          <p:cNvPr id="21" name="Image 2" descr="preencoded.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802636" y="4352544"/>
            <a:ext cx="1600200" cy="457200"/>
          </a:xfrm>
          <a:prstGeom prst="rect">
            <a:avLst/>
          </a:prstGeom>
        </p:spPr>
      </p:pic>
      <p:sp>
        <p:nvSpPr>
          <p:cNvPr id="22" name="Shape 17"/>
          <p:cNvSpPr/>
          <p:nvPr/>
        </p:nvSpPr>
        <p:spPr>
          <a:xfrm>
            <a:off x="6601968" y="1883664"/>
            <a:ext cx="4645152" cy="2852928"/>
          </a:xfrm>
          <a:prstGeom prst="roundRect">
            <a:avLst>
              <a:gd name="adj" fmla="val 3846"/>
            </a:avLst>
          </a:prstGeom>
          <a:solidFill>
            <a:srgbClr val="FFFFFF"/>
          </a:solidFill>
          <a:ln w="12700">
            <a:solidFill>
              <a:srgbClr val="4E79A7"/>
            </a:solidFill>
            <a:prstDash val="solid"/>
          </a:ln>
          <a:effectLst>
            <a:outerShdw algn="bl" rotWithShape="0">
              <a:srgbClr val="000000">
                <a:alpha val="0"/>
              </a:srgbClr>
            </a:outerShdw>
          </a:effectLst>
        </p:spPr>
        <p:txBody>
          <a:bodyPr/>
          <a:lstStyle/>
          <a:p>
            <a:endParaRPr lang="ja-JP" altLang="en-US"/>
          </a:p>
        </p:txBody>
      </p:sp>
      <p:sp>
        <p:nvSpPr>
          <p:cNvPr id="23" name="Text 18"/>
          <p:cNvSpPr/>
          <p:nvPr/>
        </p:nvSpPr>
        <p:spPr>
          <a:xfrm>
            <a:off x="6748272" y="2002536"/>
            <a:ext cx="4352544" cy="256032"/>
          </a:xfrm>
          <a:prstGeom prst="rect">
            <a:avLst/>
          </a:prstGeom>
          <a:noFill/>
          <a:ln/>
        </p:spPr>
        <p:txBody>
          <a:bodyPr wrap="square" lIns="0" tIns="0" rIns="0" bIns="0" rtlCol="0" anchor="ctr">
            <a:normAutofit/>
          </a:bodyPr>
          <a:lstStyle/>
          <a:p>
            <a:pPr marL="0" indent="0">
              <a:buNone/>
            </a:pPr>
            <a:r>
              <a:rPr lang="en-US" sz="1300" b="1" dirty="0">
                <a:solidFill>
                  <a:srgbClr val="4E79A7"/>
                </a:solidFill>
                <a:latin typeface="Noto Sans CJK JP" pitchFamily="34" charset="0"/>
                <a:ea typeface="Noto Sans CJK JP" pitchFamily="34" charset="-122"/>
                <a:cs typeface="Noto Sans CJK JP" pitchFamily="34" charset="-120"/>
              </a:rPr>
              <a:t>ここで覚えること</a:t>
            </a:r>
            <a:endParaRPr lang="en-US" sz="1300" dirty="0"/>
          </a:p>
        </p:txBody>
      </p:sp>
      <p:sp>
        <p:nvSpPr>
          <p:cNvPr id="24" name="Text 19"/>
          <p:cNvSpPr/>
          <p:nvPr/>
        </p:nvSpPr>
        <p:spPr>
          <a:xfrm>
            <a:off x="6748272" y="2304288"/>
            <a:ext cx="4389120" cy="2322576"/>
          </a:xfrm>
          <a:prstGeom prst="rect">
            <a:avLst/>
          </a:prstGeom>
          <a:noFill/>
          <a:ln/>
        </p:spPr>
        <p:txBody>
          <a:bodyPr wrap="square" lIns="254" tIns="254" rIns="254" bIns="254" rtlCol="0" anchor="t">
            <a:normAutofit/>
          </a:bodyPr>
          <a:lstStyle/>
          <a:p>
            <a:pPr marL="177800" indent="-177800">
              <a:buSzPct val="100000"/>
              <a:buChar char="•"/>
            </a:pPr>
            <a:r>
              <a:rPr lang="en-US" sz="1360" dirty="0">
                <a:solidFill>
                  <a:srgbClr val="17324D"/>
                </a:solidFill>
                <a:latin typeface="Noto Sans CJK JP" pitchFamily="34" charset="0"/>
                <a:ea typeface="Noto Sans CJK JP" pitchFamily="34" charset="-122"/>
                <a:cs typeface="Noto Sans CJK JP" pitchFamily="34" charset="-120"/>
              </a:rPr>
              <a:t>1つの操作変数・1つの内生変数・コントロールなし、という最も単純な設定では 2SLS = IV である。</a:t>
            </a:r>
            <a:endParaRPr lang="en-US" sz="1360" dirty="0"/>
          </a:p>
          <a:p>
            <a:pPr marL="177800" indent="-177800">
              <a:buSzPct val="100000"/>
              <a:buChar char="•"/>
            </a:pPr>
            <a:r>
              <a:rPr lang="en-US" sz="1360" dirty="0">
                <a:solidFill>
                  <a:srgbClr val="17324D"/>
                </a:solidFill>
                <a:latin typeface="Noto Sans CJK JP" pitchFamily="34" charset="0"/>
                <a:ea typeface="Noto Sans CJK JP" pitchFamily="34" charset="-122"/>
                <a:cs typeface="Noto Sans CJK JP" pitchFamily="34" charset="-120"/>
              </a:rPr>
              <a:t>したがって Wald 推定量の直感が、そのまま 2SLS の土台になっている。</a:t>
            </a:r>
            <a:endParaRPr lang="en-US" sz="136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4E79A7"/>
          </a:solidFill>
          <a:ln w="12700">
            <a:solidFill>
              <a:srgbClr val="4E79A7">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4E79A7">
              <a:alpha val="8000"/>
            </a:srgbClr>
          </a:solidFill>
          <a:ln w="12700">
            <a:solidFill>
              <a:srgbClr val="4E79A7"/>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4E79A7"/>
                </a:solidFill>
                <a:latin typeface="Noto Sans CJK JP" pitchFamily="34" charset="0"/>
                <a:ea typeface="Noto Sans CJK JP" pitchFamily="34" charset="-122"/>
                <a:cs typeface="Noto Sans CJK JP" pitchFamily="34" charset="-120"/>
              </a:rPr>
              <a:t>2SLS</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22</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2SLS は IV の線形実装である</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4E79A7"/>
                </a:solidFill>
                <a:latin typeface="Noto Sans CJK JP" pitchFamily="34" charset="0"/>
                <a:ea typeface="Noto Sans CJK JP" pitchFamily="34" charset="-122"/>
                <a:cs typeface="Noto Sans CJK JP" pitchFamily="34" charset="-120"/>
              </a:rPr>
              <a:t>計算自体は回帰を 2 回やるだけだが、良い instrument を見つけることは難しい。</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77824" y="1609344"/>
            <a:ext cx="3383280" cy="2249424"/>
          </a:xfrm>
          <a:prstGeom prst="roundRect">
            <a:avLst>
              <a:gd name="adj" fmla="val 4878"/>
            </a:avLst>
          </a:prstGeom>
          <a:solidFill>
            <a:srgbClr val="ECF8F7"/>
          </a:solidFill>
          <a:ln w="12700">
            <a:solidFill>
              <a:srgbClr val="3FA7A4"/>
            </a:solidFill>
            <a:prstDash val="solid"/>
          </a:ln>
          <a:effectLst>
            <a:outerShdw algn="bl" rotWithShape="0">
              <a:srgbClr val="000000">
                <a:alpha val="0"/>
              </a:srgbClr>
            </a:outerShdw>
          </a:effectLst>
        </p:spPr>
        <p:txBody>
          <a:bodyPr/>
          <a:lstStyle/>
          <a:p>
            <a:endParaRPr lang="ja-JP" altLang="en-US"/>
          </a:p>
        </p:txBody>
      </p:sp>
      <p:sp>
        <p:nvSpPr>
          <p:cNvPr id="11" name="Text 9"/>
          <p:cNvSpPr/>
          <p:nvPr/>
        </p:nvSpPr>
        <p:spPr>
          <a:xfrm>
            <a:off x="1024128" y="1728216"/>
            <a:ext cx="3090672" cy="256032"/>
          </a:xfrm>
          <a:prstGeom prst="rect">
            <a:avLst/>
          </a:prstGeom>
          <a:noFill/>
          <a:ln/>
        </p:spPr>
        <p:txBody>
          <a:bodyPr wrap="square" lIns="0" tIns="0" rIns="0" bIns="0" rtlCol="0" anchor="ctr">
            <a:normAutofit/>
          </a:bodyPr>
          <a:lstStyle/>
          <a:p>
            <a:pPr marL="0" indent="0">
              <a:buNone/>
            </a:pPr>
            <a:r>
              <a:rPr lang="en-US" sz="1300" b="1" dirty="0">
                <a:solidFill>
                  <a:srgbClr val="3FA7A4"/>
                </a:solidFill>
                <a:latin typeface="Noto Sans CJK JP" pitchFamily="34" charset="0"/>
                <a:ea typeface="Noto Sans CJK JP" pitchFamily="34" charset="-122"/>
                <a:cs typeface="Noto Sans CJK JP" pitchFamily="34" charset="-120"/>
              </a:rPr>
              <a:t>IV 法の本質</a:t>
            </a:r>
            <a:endParaRPr lang="en-US" sz="1300" dirty="0"/>
          </a:p>
        </p:txBody>
      </p:sp>
      <p:sp>
        <p:nvSpPr>
          <p:cNvPr id="12" name="Text 10"/>
          <p:cNvSpPr/>
          <p:nvPr/>
        </p:nvSpPr>
        <p:spPr>
          <a:xfrm>
            <a:off x="1024128" y="2029968"/>
            <a:ext cx="3127248" cy="1719072"/>
          </a:xfrm>
          <a:prstGeom prst="rect">
            <a:avLst/>
          </a:prstGeom>
          <a:noFill/>
          <a:ln/>
        </p:spPr>
        <p:txBody>
          <a:bodyPr wrap="square" lIns="254" tIns="254" rIns="254" bIns="254" rtlCol="0" anchor="t">
            <a:normAutofit/>
          </a:bodyPr>
          <a:lstStyle/>
          <a:p>
            <a:pPr marL="177800" indent="-177800">
              <a:buSzPct val="100000"/>
              <a:buChar char="•"/>
            </a:pPr>
            <a:r>
              <a:rPr lang="en-US" sz="1400" dirty="0">
                <a:solidFill>
                  <a:srgbClr val="17324D"/>
                </a:solidFill>
                <a:latin typeface="Noto Sans CJK JP" pitchFamily="34" charset="0"/>
                <a:ea typeface="Noto Sans CJK JP" pitchFamily="34" charset="-122"/>
                <a:cs typeface="Noto Sans CJK JP" pitchFamily="34" charset="-120"/>
              </a:rPr>
              <a:t>モーメント条件 E[Z_i u_i]=0 を使って構造パラメータを識別する。</a:t>
            </a:r>
            <a:endParaRPr lang="en-US" sz="1400" dirty="0"/>
          </a:p>
          <a:p>
            <a:pPr marL="177800" indent="-177800">
              <a:buSzPct val="100000"/>
              <a:buChar char="•"/>
            </a:pPr>
            <a:r>
              <a:rPr lang="en-US" sz="1400" dirty="0">
                <a:solidFill>
                  <a:srgbClr val="17324D"/>
                </a:solidFill>
                <a:latin typeface="Noto Sans CJK JP" pitchFamily="34" charset="0"/>
                <a:ea typeface="Noto Sans CJK JP" pitchFamily="34" charset="-122"/>
                <a:cs typeface="Noto Sans CJK JP" pitchFamily="34" charset="-120"/>
              </a:rPr>
              <a:t>IV は考え方の総称である。</a:t>
            </a:r>
            <a:endParaRPr lang="en-US" sz="1400" dirty="0"/>
          </a:p>
        </p:txBody>
      </p:sp>
      <p:sp>
        <p:nvSpPr>
          <p:cNvPr id="13" name="Shape 11"/>
          <p:cNvSpPr/>
          <p:nvPr/>
        </p:nvSpPr>
        <p:spPr>
          <a:xfrm>
            <a:off x="4407408" y="1609344"/>
            <a:ext cx="3383280" cy="2249424"/>
          </a:xfrm>
          <a:prstGeom prst="roundRect">
            <a:avLst>
              <a:gd name="adj" fmla="val 4878"/>
            </a:avLst>
          </a:prstGeom>
          <a:solidFill>
            <a:srgbClr val="EDF4FC"/>
          </a:solidFill>
          <a:ln w="12700">
            <a:solidFill>
              <a:srgbClr val="4E79A7"/>
            </a:solidFill>
            <a:prstDash val="solid"/>
          </a:ln>
          <a:effectLst>
            <a:outerShdw algn="bl" rotWithShape="0">
              <a:srgbClr val="000000">
                <a:alpha val="0"/>
              </a:srgbClr>
            </a:outerShdw>
          </a:effectLst>
        </p:spPr>
        <p:txBody>
          <a:bodyPr/>
          <a:lstStyle/>
          <a:p>
            <a:endParaRPr lang="ja-JP" altLang="en-US"/>
          </a:p>
        </p:txBody>
      </p:sp>
      <p:sp>
        <p:nvSpPr>
          <p:cNvPr id="14" name="Text 12"/>
          <p:cNvSpPr/>
          <p:nvPr/>
        </p:nvSpPr>
        <p:spPr>
          <a:xfrm>
            <a:off x="4553712" y="1728216"/>
            <a:ext cx="3090672" cy="256032"/>
          </a:xfrm>
          <a:prstGeom prst="rect">
            <a:avLst/>
          </a:prstGeom>
          <a:noFill/>
          <a:ln/>
        </p:spPr>
        <p:txBody>
          <a:bodyPr wrap="square" lIns="0" tIns="0" rIns="0" bIns="0" rtlCol="0" anchor="ctr">
            <a:normAutofit/>
          </a:bodyPr>
          <a:lstStyle/>
          <a:p>
            <a:pPr marL="0" indent="0">
              <a:buNone/>
            </a:pPr>
            <a:r>
              <a:rPr lang="en-US" sz="1300" b="1" dirty="0">
                <a:solidFill>
                  <a:srgbClr val="4E79A7"/>
                </a:solidFill>
                <a:latin typeface="Noto Sans CJK JP" pitchFamily="34" charset="0"/>
                <a:ea typeface="Noto Sans CJK JP" pitchFamily="34" charset="-122"/>
                <a:cs typeface="Noto Sans CJK JP" pitchFamily="34" charset="-120"/>
              </a:rPr>
              <a:t>2SLS の位置づけ</a:t>
            </a:r>
            <a:endParaRPr lang="en-US" sz="1300" dirty="0"/>
          </a:p>
        </p:txBody>
      </p:sp>
      <p:sp>
        <p:nvSpPr>
          <p:cNvPr id="15" name="Text 13"/>
          <p:cNvSpPr/>
          <p:nvPr/>
        </p:nvSpPr>
        <p:spPr>
          <a:xfrm>
            <a:off x="4553712" y="2029968"/>
            <a:ext cx="3127248" cy="1719072"/>
          </a:xfrm>
          <a:prstGeom prst="rect">
            <a:avLst/>
          </a:prstGeom>
          <a:noFill/>
          <a:ln/>
        </p:spPr>
        <p:txBody>
          <a:bodyPr wrap="square" lIns="254" tIns="254" rIns="254" bIns="254" rtlCol="0" anchor="t">
            <a:normAutofit/>
          </a:bodyPr>
          <a:lstStyle/>
          <a:p>
            <a:pPr marL="177800" indent="-177800">
              <a:buSzPct val="100000"/>
              <a:buChar char="•"/>
            </a:pPr>
            <a:r>
              <a:rPr lang="en-US" sz="1400" dirty="0">
                <a:solidFill>
                  <a:srgbClr val="17324D"/>
                </a:solidFill>
                <a:latin typeface="Noto Sans CJK JP" pitchFamily="34" charset="0"/>
                <a:ea typeface="Noto Sans CJK JP" pitchFamily="34" charset="-122"/>
                <a:cs typeface="Noto Sans CJK JP" pitchFamily="34" charset="-120"/>
              </a:rPr>
              <a:t>線形回帰モデルで IV を実装する最も標準的な方法。</a:t>
            </a:r>
            <a:endParaRPr lang="en-US" sz="1400" dirty="0"/>
          </a:p>
          <a:p>
            <a:pPr marL="177800" indent="-177800">
              <a:buSzPct val="100000"/>
              <a:buChar char="•"/>
            </a:pPr>
            <a:r>
              <a:rPr lang="en-US" sz="1400" dirty="0">
                <a:solidFill>
                  <a:srgbClr val="17324D"/>
                </a:solidFill>
                <a:latin typeface="Noto Sans CJK JP" pitchFamily="34" charset="0"/>
                <a:ea typeface="Noto Sans CJK JP" pitchFamily="34" charset="-122"/>
                <a:cs typeface="Noto Sans CJK JP" pitchFamily="34" charset="-120"/>
              </a:rPr>
              <a:t>「第1段階で作る」「第2段階で読む」という形を取る。</a:t>
            </a:r>
            <a:endParaRPr lang="en-US" sz="1400" dirty="0"/>
          </a:p>
        </p:txBody>
      </p:sp>
      <p:sp>
        <p:nvSpPr>
          <p:cNvPr id="16" name="Shape 14"/>
          <p:cNvSpPr/>
          <p:nvPr/>
        </p:nvSpPr>
        <p:spPr>
          <a:xfrm>
            <a:off x="7936992" y="1609344"/>
            <a:ext cx="3346704" cy="2249424"/>
          </a:xfrm>
          <a:prstGeom prst="roundRect">
            <a:avLst>
              <a:gd name="adj" fmla="val 4878"/>
            </a:avLst>
          </a:prstGeom>
          <a:solidFill>
            <a:srgbClr val="FFF2EE"/>
          </a:solidFill>
          <a:ln w="12700">
            <a:solidFill>
              <a:srgbClr val="E07A5F"/>
            </a:solidFill>
            <a:prstDash val="solid"/>
          </a:ln>
          <a:effectLst>
            <a:outerShdw algn="bl" rotWithShape="0">
              <a:srgbClr val="000000">
                <a:alpha val="0"/>
              </a:srgbClr>
            </a:outerShdw>
          </a:effectLst>
        </p:spPr>
        <p:txBody>
          <a:bodyPr/>
          <a:lstStyle/>
          <a:p>
            <a:endParaRPr lang="ja-JP" altLang="en-US"/>
          </a:p>
        </p:txBody>
      </p:sp>
      <p:sp>
        <p:nvSpPr>
          <p:cNvPr id="17" name="Text 15"/>
          <p:cNvSpPr/>
          <p:nvPr/>
        </p:nvSpPr>
        <p:spPr>
          <a:xfrm>
            <a:off x="8083296" y="1728216"/>
            <a:ext cx="3054096" cy="256032"/>
          </a:xfrm>
          <a:prstGeom prst="rect">
            <a:avLst/>
          </a:prstGeom>
          <a:noFill/>
          <a:ln/>
        </p:spPr>
        <p:txBody>
          <a:bodyPr wrap="square" lIns="0" tIns="0" rIns="0" bIns="0" rtlCol="0" anchor="ctr">
            <a:normAutofit/>
          </a:bodyPr>
          <a:lstStyle/>
          <a:p>
            <a:pPr marL="0" indent="0">
              <a:buNone/>
            </a:pPr>
            <a:r>
              <a:rPr lang="en-US" sz="1300" b="1" dirty="0">
                <a:solidFill>
                  <a:srgbClr val="E07A5F"/>
                </a:solidFill>
                <a:latin typeface="Noto Sans CJK JP" pitchFamily="34" charset="0"/>
                <a:ea typeface="Noto Sans CJK JP" pitchFamily="34" charset="-122"/>
                <a:cs typeface="Noto Sans CJK JP" pitchFamily="34" charset="-120"/>
              </a:rPr>
              <a:t>本当に難しいところ</a:t>
            </a:r>
            <a:endParaRPr lang="en-US" sz="1300" dirty="0"/>
          </a:p>
        </p:txBody>
      </p:sp>
      <p:sp>
        <p:nvSpPr>
          <p:cNvPr id="18" name="Text 16"/>
          <p:cNvSpPr/>
          <p:nvPr/>
        </p:nvSpPr>
        <p:spPr>
          <a:xfrm>
            <a:off x="8083296" y="2029968"/>
            <a:ext cx="3090672" cy="1719072"/>
          </a:xfrm>
          <a:prstGeom prst="rect">
            <a:avLst/>
          </a:prstGeom>
          <a:noFill/>
          <a:ln/>
        </p:spPr>
        <p:txBody>
          <a:bodyPr wrap="square" lIns="254" tIns="254" rIns="254" bIns="254" rtlCol="0" anchor="t">
            <a:normAutofit/>
          </a:bodyPr>
          <a:lstStyle/>
          <a:p>
            <a:pPr marL="177800" indent="-177800">
              <a:buSzPct val="100000"/>
              <a:buChar char="•"/>
            </a:pPr>
            <a:r>
              <a:rPr lang="en-US" sz="1400" dirty="0">
                <a:solidFill>
                  <a:srgbClr val="17324D"/>
                </a:solidFill>
                <a:latin typeface="Noto Sans CJK JP" pitchFamily="34" charset="0"/>
                <a:ea typeface="Noto Sans CJK JP" pitchFamily="34" charset="-122"/>
                <a:cs typeface="Noto Sans CJK JP" pitchFamily="34" charset="-120"/>
              </a:rPr>
              <a:t>その操作変数は s を十分に動かしているか。</a:t>
            </a:r>
            <a:endParaRPr lang="en-US" sz="1400" dirty="0"/>
          </a:p>
          <a:p>
            <a:pPr marL="177800" indent="-177800">
              <a:buSzPct val="100000"/>
              <a:buChar char="•"/>
            </a:pPr>
            <a:r>
              <a:rPr lang="en-US" sz="1400" dirty="0">
                <a:solidFill>
                  <a:srgbClr val="17324D"/>
                </a:solidFill>
                <a:latin typeface="Noto Sans CJK JP" pitchFamily="34" charset="0"/>
                <a:ea typeface="Noto Sans CJK JP" pitchFamily="34" charset="-122"/>
                <a:cs typeface="Noto Sans CJK JP" pitchFamily="34" charset="-120"/>
              </a:rPr>
              <a:t>その操作変数は y に直接効いていないか。</a:t>
            </a:r>
            <a:endParaRPr lang="en-US" sz="1400" dirty="0"/>
          </a:p>
        </p:txBody>
      </p:sp>
      <p:sp>
        <p:nvSpPr>
          <p:cNvPr id="19" name="Shape 17"/>
          <p:cNvSpPr/>
          <p:nvPr/>
        </p:nvSpPr>
        <p:spPr>
          <a:xfrm>
            <a:off x="877824" y="5394960"/>
            <a:ext cx="10442448" cy="310896"/>
          </a:xfrm>
          <a:prstGeom prst="roundRect">
            <a:avLst>
              <a:gd name="adj" fmla="val 26471"/>
            </a:avLst>
          </a:prstGeom>
          <a:solidFill>
            <a:srgbClr val="FFFDF8"/>
          </a:solidFill>
          <a:ln w="12700">
            <a:solidFill>
              <a:srgbClr val="E2E8F0"/>
            </a:solidFill>
            <a:prstDash val="solid"/>
          </a:ln>
        </p:spPr>
        <p:txBody>
          <a:bodyPr/>
          <a:lstStyle/>
          <a:p>
            <a:endParaRPr lang="ja-JP" altLang="en-US"/>
          </a:p>
        </p:txBody>
      </p:sp>
      <p:sp>
        <p:nvSpPr>
          <p:cNvPr id="20" name="Shape 18"/>
          <p:cNvSpPr/>
          <p:nvPr/>
        </p:nvSpPr>
        <p:spPr>
          <a:xfrm>
            <a:off x="877824" y="5394960"/>
            <a:ext cx="128016" cy="310896"/>
          </a:xfrm>
          <a:prstGeom prst="rect">
            <a:avLst/>
          </a:prstGeom>
          <a:solidFill>
            <a:srgbClr val="4E79A7"/>
          </a:solidFill>
          <a:ln w="12700">
            <a:solidFill>
              <a:srgbClr val="4E79A7">
                <a:alpha val="0"/>
              </a:srgbClr>
            </a:solidFill>
            <a:prstDash val="solid"/>
          </a:ln>
        </p:spPr>
        <p:txBody>
          <a:bodyPr/>
          <a:lstStyle/>
          <a:p>
            <a:endParaRPr lang="ja-JP" altLang="en-US"/>
          </a:p>
        </p:txBody>
      </p:sp>
      <p:sp>
        <p:nvSpPr>
          <p:cNvPr id="21" name="Text 19"/>
          <p:cNvSpPr/>
          <p:nvPr/>
        </p:nvSpPr>
        <p:spPr>
          <a:xfrm>
            <a:off x="1078992" y="5422392"/>
            <a:ext cx="10094976" cy="256032"/>
          </a:xfrm>
          <a:prstGeom prst="rect">
            <a:avLst/>
          </a:prstGeom>
          <a:noFill/>
          <a:ln/>
        </p:spPr>
        <p:txBody>
          <a:bodyPr wrap="square" lIns="0" tIns="0" rIns="0" bIns="0" rtlCol="0" anchor="ctr">
            <a:normAutofit/>
          </a:bodyPr>
          <a:lstStyle/>
          <a:p>
            <a:pPr marL="0" indent="0">
              <a:buNone/>
            </a:pPr>
            <a:r>
              <a:rPr lang="en-US" sz="1280" dirty="0">
                <a:solidFill>
                  <a:srgbClr val="17324D"/>
                </a:solidFill>
                <a:latin typeface="Noto Sans CJK JP" pitchFamily="34" charset="0"/>
                <a:ea typeface="Noto Sans CJK JP" pitchFamily="34" charset="-122"/>
                <a:cs typeface="Noto Sans CJK JP" pitchFamily="34" charset="-120"/>
              </a:rPr>
              <a:t>2SLS の「計算」は簡単でも、IV の「設計」は難しい。実証研究では後者が本丸である。</a:t>
            </a:r>
            <a:endParaRPr lang="en-US" sz="128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FFF2EE"/>
        </a:solidFill>
        <a:effectLst/>
      </p:bgPr>
    </p:bg>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FF2EE"/>
          </a:solidFill>
          <a:ln w="12700">
            <a:solidFill>
              <a:srgbClr val="FFF2EE">
                <a:alpha val="0"/>
              </a:srgbClr>
            </a:solidFill>
            <a:prstDash val="solid"/>
          </a:ln>
        </p:spPr>
        <p:txBody>
          <a:bodyPr/>
          <a:lstStyle/>
          <a:p>
            <a:endParaRPr lang="ja-JP" altLang="en-US"/>
          </a:p>
        </p:txBody>
      </p:sp>
      <p:sp>
        <p:nvSpPr>
          <p:cNvPr id="3" name="Shape 1"/>
          <p:cNvSpPr/>
          <p:nvPr/>
        </p:nvSpPr>
        <p:spPr>
          <a:xfrm>
            <a:off x="0" y="0"/>
            <a:ext cx="6537960" cy="6858000"/>
          </a:xfrm>
          <a:prstGeom prst="rect">
            <a:avLst/>
          </a:prstGeom>
          <a:solidFill>
            <a:srgbClr val="183A5A"/>
          </a:solidFill>
          <a:ln w="12700">
            <a:solidFill>
              <a:srgbClr val="183A5A">
                <a:alpha val="0"/>
              </a:srgbClr>
            </a:solidFill>
            <a:prstDash val="solid"/>
          </a:ln>
        </p:spPr>
        <p:txBody>
          <a:bodyPr/>
          <a:lstStyle/>
          <a:p>
            <a:endParaRPr lang="ja-JP" altLang="en-US"/>
          </a:p>
        </p:txBody>
      </p:sp>
      <p:sp>
        <p:nvSpPr>
          <p:cNvPr id="4" name="Shape 2"/>
          <p:cNvSpPr/>
          <p:nvPr/>
        </p:nvSpPr>
        <p:spPr>
          <a:xfrm>
            <a:off x="0" y="0"/>
            <a:ext cx="12191695" cy="73152"/>
          </a:xfrm>
          <a:prstGeom prst="rect">
            <a:avLst/>
          </a:prstGeom>
          <a:solidFill>
            <a:srgbClr val="E07A5F"/>
          </a:solidFill>
          <a:ln w="12700">
            <a:solidFill>
              <a:srgbClr val="E07A5F">
                <a:alpha val="0"/>
              </a:srgbClr>
            </a:solidFill>
            <a:prstDash val="solid"/>
          </a:ln>
        </p:spPr>
        <p:txBody>
          <a:bodyPr/>
          <a:lstStyle/>
          <a:p>
            <a:endParaRPr lang="ja-JP" altLang="en-US"/>
          </a:p>
        </p:txBody>
      </p:sp>
      <p:sp>
        <p:nvSpPr>
          <p:cNvPr id="5" name="Shape 3"/>
          <p:cNvSpPr/>
          <p:nvPr/>
        </p:nvSpPr>
        <p:spPr>
          <a:xfrm>
            <a:off x="0" y="0"/>
            <a:ext cx="12191695" cy="54864"/>
          </a:xfrm>
          <a:prstGeom prst="rect">
            <a:avLst/>
          </a:prstGeom>
          <a:solidFill>
            <a:srgbClr val="E07A5F"/>
          </a:solidFill>
          <a:ln w="12700">
            <a:solidFill>
              <a:srgbClr val="E07A5F">
                <a:alpha val="0"/>
              </a:srgbClr>
            </a:solidFill>
            <a:prstDash val="solid"/>
          </a:ln>
        </p:spPr>
        <p:txBody>
          <a:bodyPr/>
          <a:lstStyle/>
          <a:p>
            <a:endParaRPr lang="ja-JP" altLang="en-US"/>
          </a:p>
        </p:txBody>
      </p:sp>
      <p:sp>
        <p:nvSpPr>
          <p:cNvPr id="6" name="Text 4"/>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7" name="Shape 5"/>
          <p:cNvSpPr/>
          <p:nvPr/>
        </p:nvSpPr>
        <p:spPr>
          <a:xfrm>
            <a:off x="9978847" y="164592"/>
            <a:ext cx="1499616" cy="256032"/>
          </a:xfrm>
          <a:prstGeom prst="roundRect">
            <a:avLst>
              <a:gd name="adj" fmla="val 35714"/>
            </a:avLst>
          </a:prstGeom>
          <a:solidFill>
            <a:srgbClr val="E07A5F">
              <a:alpha val="8000"/>
            </a:srgbClr>
          </a:solidFill>
          <a:ln w="12700">
            <a:solidFill>
              <a:srgbClr val="E07A5F"/>
            </a:solidFill>
            <a:prstDash val="solid"/>
          </a:ln>
        </p:spPr>
        <p:txBody>
          <a:bodyPr/>
          <a:lstStyle/>
          <a:p>
            <a:endParaRPr lang="ja-JP" altLang="en-US"/>
          </a:p>
        </p:txBody>
      </p:sp>
      <p:sp>
        <p:nvSpPr>
          <p:cNvPr id="8" name="Text 6"/>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E07A5F"/>
                </a:solidFill>
                <a:latin typeface="Noto Sans CJK JP" pitchFamily="34" charset="0"/>
                <a:ea typeface="Noto Sans CJK JP" pitchFamily="34" charset="-122"/>
                <a:cs typeface="Noto Sans CJK JP" pitchFamily="34" charset="-120"/>
              </a:rPr>
              <a:t>標準誤差</a:t>
            </a:r>
            <a:endParaRPr lang="en-US" sz="940" dirty="0"/>
          </a:p>
        </p:txBody>
      </p:sp>
      <p:sp>
        <p:nvSpPr>
          <p:cNvPr id="9" name="Text 7"/>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23</a:t>
            </a:r>
            <a:endParaRPr lang="en-US" sz="900" dirty="0"/>
          </a:p>
        </p:txBody>
      </p:sp>
      <p:sp>
        <p:nvSpPr>
          <p:cNvPr id="10" name="Text 8"/>
          <p:cNvSpPr/>
          <p:nvPr/>
        </p:nvSpPr>
        <p:spPr>
          <a:xfrm>
            <a:off x="786384" y="685800"/>
            <a:ext cx="1554480" cy="237744"/>
          </a:xfrm>
          <a:prstGeom prst="rect">
            <a:avLst/>
          </a:prstGeom>
          <a:noFill/>
          <a:ln/>
        </p:spPr>
        <p:txBody>
          <a:bodyPr wrap="square" lIns="0" tIns="0" rIns="0" bIns="0" rtlCol="0" anchor="ctr">
            <a:normAutofit/>
          </a:bodyPr>
          <a:lstStyle/>
          <a:p>
            <a:pPr marL="0" indent="0">
              <a:buNone/>
            </a:pPr>
            <a:r>
              <a:rPr lang="en-US" sz="1500" b="1" dirty="0">
                <a:solidFill>
                  <a:srgbClr val="5078A8"/>
                </a:solidFill>
                <a:latin typeface="Noto Sans CJK JP" pitchFamily="34" charset="0"/>
                <a:ea typeface="Noto Sans CJK JP" pitchFamily="34" charset="-122"/>
                <a:cs typeface="Noto Sans CJK JP" pitchFamily="34" charset="-120"/>
              </a:rPr>
              <a:t>Lecture 9</a:t>
            </a:r>
            <a:endParaRPr lang="en-US" sz="1500" dirty="0"/>
          </a:p>
        </p:txBody>
      </p:sp>
      <p:sp>
        <p:nvSpPr>
          <p:cNvPr id="11" name="Text 9"/>
          <p:cNvSpPr/>
          <p:nvPr/>
        </p:nvSpPr>
        <p:spPr>
          <a:xfrm>
            <a:off x="786384" y="1133856"/>
            <a:ext cx="5440680" cy="658368"/>
          </a:xfrm>
          <a:prstGeom prst="rect">
            <a:avLst/>
          </a:prstGeom>
          <a:noFill/>
          <a:ln/>
        </p:spPr>
        <p:txBody>
          <a:bodyPr wrap="square" lIns="0" tIns="0" rIns="0" bIns="0" rtlCol="0" anchor="ctr">
            <a:normAutofit/>
          </a:bodyPr>
          <a:lstStyle/>
          <a:p>
            <a:pPr marL="0" indent="0">
              <a:buNone/>
            </a:pPr>
            <a:r>
              <a:rPr lang="en-US" sz="2750" b="1" dirty="0">
                <a:solidFill>
                  <a:srgbClr val="FFFFFF"/>
                </a:solidFill>
                <a:latin typeface="Noto Serif CJK JP" pitchFamily="34" charset="0"/>
                <a:ea typeface="Noto Serif CJK JP" pitchFamily="34" charset="-122"/>
                <a:cs typeface="Noto Serif CJK JP" pitchFamily="34" charset="-120"/>
              </a:rPr>
              <a:t>2SLS の標準誤差</a:t>
            </a:r>
            <a:endParaRPr lang="en-US" sz="2750" dirty="0"/>
          </a:p>
        </p:txBody>
      </p:sp>
      <p:sp>
        <p:nvSpPr>
          <p:cNvPr id="12" name="Shape 10"/>
          <p:cNvSpPr/>
          <p:nvPr/>
        </p:nvSpPr>
        <p:spPr>
          <a:xfrm>
            <a:off x="804672" y="1874520"/>
            <a:ext cx="1645920" cy="0"/>
          </a:xfrm>
          <a:prstGeom prst="line">
            <a:avLst/>
          </a:prstGeom>
          <a:noFill/>
          <a:ln w="12700">
            <a:solidFill>
              <a:srgbClr val="E07A5F"/>
            </a:solidFill>
            <a:prstDash val="solid"/>
          </a:ln>
        </p:spPr>
        <p:txBody>
          <a:bodyPr/>
          <a:lstStyle/>
          <a:p>
            <a:endParaRPr lang="ja-JP" altLang="en-US"/>
          </a:p>
        </p:txBody>
      </p:sp>
      <p:sp>
        <p:nvSpPr>
          <p:cNvPr id="13" name="Text 11"/>
          <p:cNvSpPr/>
          <p:nvPr/>
        </p:nvSpPr>
        <p:spPr>
          <a:xfrm>
            <a:off x="804672" y="2057400"/>
            <a:ext cx="5486400" cy="713232"/>
          </a:xfrm>
          <a:prstGeom prst="rect">
            <a:avLst/>
          </a:prstGeom>
          <a:noFill/>
          <a:ln/>
        </p:spPr>
        <p:txBody>
          <a:bodyPr wrap="square" lIns="0" tIns="0" rIns="0" bIns="0" rtlCol="0" anchor="t">
            <a:normAutofit/>
          </a:bodyPr>
          <a:lstStyle/>
          <a:p>
            <a:pPr marL="0" indent="0">
              <a:buNone/>
            </a:pPr>
            <a:r>
              <a:rPr lang="en-US" sz="1520" dirty="0">
                <a:solidFill>
                  <a:srgbClr val="E5EEF7"/>
                </a:solidFill>
                <a:latin typeface="Noto Sans CJK JP" pitchFamily="34" charset="0"/>
                <a:ea typeface="Noto Sans CJK JP" pitchFamily="34" charset="-122"/>
                <a:cs typeface="Noto Sans CJK JP" pitchFamily="34" charset="-120"/>
              </a:rPr>
              <a:t>係数だけ見れば第 2 段階は OLS に見えるが、標準誤差は普通の OLS と同じではない。第 1 段階の推定誤差も含めて考える必要がある。</a:t>
            </a:r>
            <a:endParaRPr lang="en-US" sz="1520" dirty="0"/>
          </a:p>
        </p:txBody>
      </p:sp>
      <p:sp>
        <p:nvSpPr>
          <p:cNvPr id="14" name="Shape 12"/>
          <p:cNvSpPr/>
          <p:nvPr/>
        </p:nvSpPr>
        <p:spPr>
          <a:xfrm>
            <a:off x="7333488" y="1078992"/>
            <a:ext cx="4023360" cy="4480560"/>
          </a:xfrm>
          <a:prstGeom prst="roundRect">
            <a:avLst>
              <a:gd name="adj" fmla="val 3636"/>
            </a:avLst>
          </a:prstGeom>
          <a:solidFill>
            <a:srgbClr val="FFFFFF"/>
          </a:solidFill>
          <a:ln w="12700">
            <a:solidFill>
              <a:srgbClr val="E07A5F"/>
            </a:solidFill>
            <a:prstDash val="solid"/>
          </a:ln>
          <a:effectLst>
            <a:outerShdw algn="bl" rotWithShape="0">
              <a:srgbClr val="000000">
                <a:alpha val="0"/>
              </a:srgbClr>
            </a:outerShdw>
          </a:effectLst>
        </p:spPr>
        <p:txBody>
          <a:bodyPr/>
          <a:lstStyle/>
          <a:p>
            <a:endParaRPr lang="ja-JP" altLang="en-US"/>
          </a:p>
        </p:txBody>
      </p:sp>
      <p:sp>
        <p:nvSpPr>
          <p:cNvPr id="15" name="Text 13"/>
          <p:cNvSpPr/>
          <p:nvPr/>
        </p:nvSpPr>
        <p:spPr>
          <a:xfrm>
            <a:off x="7516368" y="1188720"/>
            <a:ext cx="3429000" cy="256032"/>
          </a:xfrm>
          <a:prstGeom prst="rect">
            <a:avLst/>
          </a:prstGeom>
          <a:noFill/>
          <a:ln/>
        </p:spPr>
        <p:txBody>
          <a:bodyPr wrap="square" lIns="0" tIns="0" rIns="0" bIns="0" rtlCol="0" anchor="ctr">
            <a:normAutofit/>
          </a:bodyPr>
          <a:lstStyle/>
          <a:p>
            <a:pPr marL="0" indent="0">
              <a:buNone/>
            </a:pPr>
            <a:r>
              <a:rPr lang="en-US" sz="1300" b="1" dirty="0">
                <a:solidFill>
                  <a:srgbClr val="E07A5F"/>
                </a:solidFill>
                <a:latin typeface="Noto Sans CJK JP" pitchFamily="34" charset="0"/>
                <a:ea typeface="Noto Sans CJK JP" pitchFamily="34" charset="-122"/>
                <a:cs typeface="Noto Sans CJK JP" pitchFamily="34" charset="-120"/>
              </a:rPr>
              <a:t>この部で押さえること</a:t>
            </a:r>
            <a:endParaRPr lang="en-US" sz="1300" dirty="0"/>
          </a:p>
        </p:txBody>
      </p:sp>
      <p:sp>
        <p:nvSpPr>
          <p:cNvPr id="16" name="Shape 14"/>
          <p:cNvSpPr/>
          <p:nvPr/>
        </p:nvSpPr>
        <p:spPr>
          <a:xfrm>
            <a:off x="7516368" y="1682496"/>
            <a:ext cx="384048" cy="256032"/>
          </a:xfrm>
          <a:prstGeom prst="roundRect">
            <a:avLst>
              <a:gd name="adj" fmla="val 35714"/>
            </a:avLst>
          </a:prstGeom>
          <a:solidFill>
            <a:srgbClr val="E07A5F"/>
          </a:solidFill>
          <a:ln w="12700">
            <a:solidFill>
              <a:srgbClr val="E07A5F"/>
            </a:solidFill>
            <a:prstDash val="solid"/>
          </a:ln>
        </p:spPr>
        <p:txBody>
          <a:bodyPr/>
          <a:lstStyle/>
          <a:p>
            <a:endParaRPr lang="ja-JP" altLang="en-US"/>
          </a:p>
        </p:txBody>
      </p:sp>
      <p:sp>
        <p:nvSpPr>
          <p:cNvPr id="17" name="Text 15"/>
          <p:cNvSpPr/>
          <p:nvPr/>
        </p:nvSpPr>
        <p:spPr>
          <a:xfrm>
            <a:off x="7516368" y="1691640"/>
            <a:ext cx="384048" cy="256032"/>
          </a:xfrm>
          <a:prstGeom prst="rect">
            <a:avLst/>
          </a:prstGeom>
          <a:noFill/>
          <a:ln/>
        </p:spPr>
        <p:txBody>
          <a:bodyPr wrap="square" lIns="0" tIns="0" rIns="0" bIns="0" rtlCol="0" anchor="ctr">
            <a:normAutofit/>
          </a:bodyPr>
          <a:lstStyle/>
          <a:p>
            <a:pPr marL="0" indent="0" algn="ctr">
              <a:buNone/>
            </a:pPr>
            <a:r>
              <a:rPr lang="en-US" sz="1050" b="1" dirty="0">
                <a:solidFill>
                  <a:srgbClr val="FFFFFF"/>
                </a:solidFill>
                <a:latin typeface="Noto Sans CJK JP" pitchFamily="34" charset="0"/>
                <a:ea typeface="Noto Sans CJK JP" pitchFamily="34" charset="-122"/>
                <a:cs typeface="Noto Sans CJK JP" pitchFamily="34" charset="-120"/>
              </a:rPr>
              <a:t>1</a:t>
            </a:r>
            <a:endParaRPr lang="en-US" sz="1050" dirty="0"/>
          </a:p>
        </p:txBody>
      </p:sp>
      <p:sp>
        <p:nvSpPr>
          <p:cNvPr id="18" name="Text 16"/>
          <p:cNvSpPr/>
          <p:nvPr/>
        </p:nvSpPr>
        <p:spPr>
          <a:xfrm>
            <a:off x="8028432" y="1636776"/>
            <a:ext cx="2999232" cy="457200"/>
          </a:xfrm>
          <a:prstGeom prst="rect">
            <a:avLst/>
          </a:prstGeom>
          <a:noFill/>
          <a:ln/>
        </p:spPr>
        <p:txBody>
          <a:bodyPr wrap="square" lIns="0" tIns="0" rIns="0" bIns="0" rtlCol="0" anchor="ctr">
            <a:normAutofit/>
          </a:bodyPr>
          <a:lstStyle/>
          <a:p>
            <a:pPr marL="0" indent="0">
              <a:buNone/>
            </a:pPr>
            <a:r>
              <a:rPr lang="en-US" sz="1750" b="1" dirty="0">
                <a:solidFill>
                  <a:srgbClr val="17324D"/>
                </a:solidFill>
                <a:latin typeface="Noto Sans CJK JP" pitchFamily="34" charset="0"/>
                <a:ea typeface="Noto Sans CJK JP" pitchFamily="34" charset="-122"/>
                <a:cs typeface="Noto Sans CJK JP" pitchFamily="34" charset="-120"/>
              </a:rPr>
              <a:t>なぜ generated regressor を普通の OLS と同じに扱えないかを確認する。</a:t>
            </a:r>
            <a:endParaRPr lang="en-US" sz="1750" dirty="0"/>
          </a:p>
        </p:txBody>
      </p:sp>
      <p:sp>
        <p:nvSpPr>
          <p:cNvPr id="19" name="Shape 17"/>
          <p:cNvSpPr/>
          <p:nvPr/>
        </p:nvSpPr>
        <p:spPr>
          <a:xfrm>
            <a:off x="7516368" y="2560320"/>
            <a:ext cx="384048" cy="256032"/>
          </a:xfrm>
          <a:prstGeom prst="roundRect">
            <a:avLst>
              <a:gd name="adj" fmla="val 35714"/>
            </a:avLst>
          </a:prstGeom>
          <a:solidFill>
            <a:srgbClr val="E07A5F"/>
          </a:solidFill>
          <a:ln w="12700">
            <a:solidFill>
              <a:srgbClr val="E07A5F"/>
            </a:solidFill>
            <a:prstDash val="solid"/>
          </a:ln>
        </p:spPr>
        <p:txBody>
          <a:bodyPr/>
          <a:lstStyle/>
          <a:p>
            <a:endParaRPr lang="ja-JP" altLang="en-US"/>
          </a:p>
        </p:txBody>
      </p:sp>
      <p:sp>
        <p:nvSpPr>
          <p:cNvPr id="20" name="Text 18"/>
          <p:cNvSpPr/>
          <p:nvPr/>
        </p:nvSpPr>
        <p:spPr>
          <a:xfrm>
            <a:off x="7516368" y="2569464"/>
            <a:ext cx="384048" cy="256032"/>
          </a:xfrm>
          <a:prstGeom prst="rect">
            <a:avLst/>
          </a:prstGeom>
          <a:noFill/>
          <a:ln/>
        </p:spPr>
        <p:txBody>
          <a:bodyPr wrap="square" lIns="0" tIns="0" rIns="0" bIns="0" rtlCol="0" anchor="ctr">
            <a:normAutofit/>
          </a:bodyPr>
          <a:lstStyle/>
          <a:p>
            <a:pPr marL="0" indent="0" algn="ctr">
              <a:buNone/>
            </a:pPr>
            <a:r>
              <a:rPr lang="en-US" sz="1050" b="1" dirty="0">
                <a:solidFill>
                  <a:srgbClr val="FFFFFF"/>
                </a:solidFill>
                <a:latin typeface="Noto Sans CJK JP" pitchFamily="34" charset="0"/>
                <a:ea typeface="Noto Sans CJK JP" pitchFamily="34" charset="-122"/>
                <a:cs typeface="Noto Sans CJK JP" pitchFamily="34" charset="-120"/>
              </a:rPr>
              <a:t>2</a:t>
            </a:r>
            <a:endParaRPr lang="en-US" sz="1050" dirty="0"/>
          </a:p>
        </p:txBody>
      </p:sp>
      <p:sp>
        <p:nvSpPr>
          <p:cNvPr id="21" name="Text 19"/>
          <p:cNvSpPr/>
          <p:nvPr/>
        </p:nvSpPr>
        <p:spPr>
          <a:xfrm>
            <a:off x="8028432" y="2514600"/>
            <a:ext cx="2999232" cy="457200"/>
          </a:xfrm>
          <a:prstGeom prst="rect">
            <a:avLst/>
          </a:prstGeom>
          <a:noFill/>
          <a:ln/>
        </p:spPr>
        <p:txBody>
          <a:bodyPr wrap="square" lIns="0" tIns="0" rIns="0" bIns="0" rtlCol="0" anchor="ctr">
            <a:normAutofit/>
          </a:bodyPr>
          <a:lstStyle/>
          <a:p>
            <a:pPr marL="0" indent="0">
              <a:buNone/>
            </a:pPr>
            <a:r>
              <a:rPr lang="en-US" sz="1750" dirty="0">
                <a:solidFill>
                  <a:srgbClr val="17324D"/>
                </a:solidFill>
                <a:latin typeface="Noto Sans CJK JP" pitchFamily="34" charset="0"/>
                <a:ea typeface="Noto Sans CJK JP" pitchFamily="34" charset="-122"/>
                <a:cs typeface="Noto Sans CJK JP" pitchFamily="34" charset="-120"/>
              </a:rPr>
              <a:t>単純な場合の分散・標準誤差の形を式で押さえる。</a:t>
            </a:r>
            <a:endParaRPr lang="en-US" sz="1750" dirty="0"/>
          </a:p>
        </p:txBody>
      </p:sp>
      <p:sp>
        <p:nvSpPr>
          <p:cNvPr id="22" name="Shape 20"/>
          <p:cNvSpPr/>
          <p:nvPr/>
        </p:nvSpPr>
        <p:spPr>
          <a:xfrm>
            <a:off x="7516368" y="3438144"/>
            <a:ext cx="384048" cy="256032"/>
          </a:xfrm>
          <a:prstGeom prst="roundRect">
            <a:avLst>
              <a:gd name="adj" fmla="val 35714"/>
            </a:avLst>
          </a:prstGeom>
          <a:solidFill>
            <a:srgbClr val="E07A5F"/>
          </a:solidFill>
          <a:ln w="12700">
            <a:solidFill>
              <a:srgbClr val="E07A5F"/>
            </a:solidFill>
            <a:prstDash val="solid"/>
          </a:ln>
        </p:spPr>
        <p:txBody>
          <a:bodyPr/>
          <a:lstStyle/>
          <a:p>
            <a:endParaRPr lang="ja-JP" altLang="en-US"/>
          </a:p>
        </p:txBody>
      </p:sp>
      <p:sp>
        <p:nvSpPr>
          <p:cNvPr id="23" name="Text 21"/>
          <p:cNvSpPr/>
          <p:nvPr/>
        </p:nvSpPr>
        <p:spPr>
          <a:xfrm>
            <a:off x="7516368" y="3447288"/>
            <a:ext cx="384048" cy="256032"/>
          </a:xfrm>
          <a:prstGeom prst="rect">
            <a:avLst/>
          </a:prstGeom>
          <a:noFill/>
          <a:ln/>
        </p:spPr>
        <p:txBody>
          <a:bodyPr wrap="square" lIns="0" tIns="0" rIns="0" bIns="0" rtlCol="0" anchor="ctr">
            <a:normAutofit/>
          </a:bodyPr>
          <a:lstStyle/>
          <a:p>
            <a:pPr marL="0" indent="0" algn="ctr">
              <a:buNone/>
            </a:pPr>
            <a:r>
              <a:rPr lang="en-US" sz="1050" b="1" dirty="0">
                <a:solidFill>
                  <a:srgbClr val="FFFFFF"/>
                </a:solidFill>
                <a:latin typeface="Noto Sans CJK JP" pitchFamily="34" charset="0"/>
                <a:ea typeface="Noto Sans CJK JP" pitchFamily="34" charset="-122"/>
                <a:cs typeface="Noto Sans CJK JP" pitchFamily="34" charset="-120"/>
              </a:rPr>
              <a:t>3</a:t>
            </a:r>
            <a:endParaRPr lang="en-US" sz="1050" dirty="0"/>
          </a:p>
        </p:txBody>
      </p:sp>
      <p:sp>
        <p:nvSpPr>
          <p:cNvPr id="24" name="Text 22"/>
          <p:cNvSpPr/>
          <p:nvPr/>
        </p:nvSpPr>
        <p:spPr>
          <a:xfrm>
            <a:off x="8028432" y="3392424"/>
            <a:ext cx="2999232" cy="457200"/>
          </a:xfrm>
          <a:prstGeom prst="rect">
            <a:avLst/>
          </a:prstGeom>
          <a:noFill/>
          <a:ln/>
        </p:spPr>
        <p:txBody>
          <a:bodyPr wrap="square" lIns="0" tIns="0" rIns="0" bIns="0" rtlCol="0" anchor="ctr">
            <a:normAutofit/>
          </a:bodyPr>
          <a:lstStyle/>
          <a:p>
            <a:pPr marL="0" indent="0">
              <a:buNone/>
            </a:pPr>
            <a:r>
              <a:rPr lang="en-US" sz="1750" dirty="0">
                <a:solidFill>
                  <a:srgbClr val="17324D"/>
                </a:solidFill>
                <a:latin typeface="Noto Sans CJK JP" pitchFamily="34" charset="0"/>
                <a:ea typeface="Noto Sans CJK JP" pitchFamily="34" charset="-122"/>
                <a:cs typeface="Noto Sans CJK JP" pitchFamily="34" charset="-120"/>
              </a:rPr>
              <a:t>robust SE と first stage の強さの関係を見る。</a:t>
            </a:r>
            <a:endParaRPr lang="en-US" sz="175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E07A5F"/>
          </a:solidFill>
          <a:ln w="12700">
            <a:solidFill>
              <a:srgbClr val="E07A5F">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E07A5F">
              <a:alpha val="8000"/>
            </a:srgbClr>
          </a:solidFill>
          <a:ln w="12700">
            <a:solidFill>
              <a:srgbClr val="E07A5F"/>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E07A5F"/>
                </a:solidFill>
                <a:latin typeface="Noto Sans CJK JP" pitchFamily="34" charset="0"/>
                <a:ea typeface="Noto Sans CJK JP" pitchFamily="34" charset="-122"/>
                <a:cs typeface="Noto Sans CJK JP" pitchFamily="34" charset="-120"/>
              </a:rPr>
              <a:t>標準誤差</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24</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なぜ第2段階 OLS の SE ではだめか</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E07A5F"/>
                </a:solidFill>
                <a:latin typeface="Noto Sans CJK JP" pitchFamily="34" charset="0"/>
                <a:ea typeface="Noto Sans CJK JP" pitchFamily="34" charset="-122"/>
                <a:cs typeface="Noto Sans CJK JP" pitchFamily="34" charset="-120"/>
              </a:rPr>
              <a:t>第2段階の説明変数 \hat{s} はデータとして与えられているのではなく、第1段階で推定された量である。</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96112" y="1499616"/>
            <a:ext cx="1302837" cy="219456"/>
          </a:xfrm>
          <a:prstGeom prst="roundRect">
            <a:avLst>
              <a:gd name="adj" fmla="val 41667"/>
            </a:avLst>
          </a:prstGeom>
          <a:solidFill>
            <a:srgbClr val="E07A5F">
              <a:alpha val="8000"/>
            </a:srgbClr>
          </a:solidFill>
          <a:ln w="12700">
            <a:solidFill>
              <a:srgbClr val="E07A5F"/>
            </a:solidFill>
            <a:prstDash val="solid"/>
          </a:ln>
        </p:spPr>
        <p:txBody>
          <a:bodyPr/>
          <a:lstStyle/>
          <a:p>
            <a:endParaRPr lang="ja-JP" altLang="en-US"/>
          </a:p>
        </p:txBody>
      </p:sp>
      <p:sp>
        <p:nvSpPr>
          <p:cNvPr id="11" name="Text 9"/>
          <p:cNvSpPr/>
          <p:nvPr/>
        </p:nvSpPr>
        <p:spPr>
          <a:xfrm>
            <a:off x="896112" y="1508760"/>
            <a:ext cx="1302837" cy="219456"/>
          </a:xfrm>
          <a:prstGeom prst="rect">
            <a:avLst/>
          </a:prstGeom>
          <a:noFill/>
          <a:ln/>
        </p:spPr>
        <p:txBody>
          <a:bodyPr wrap="square" lIns="0" tIns="0" rIns="0" bIns="0" rtlCol="0" anchor="ctr">
            <a:normAutofit/>
          </a:bodyPr>
          <a:lstStyle/>
          <a:p>
            <a:pPr marL="0" indent="0" algn="ctr">
              <a:buNone/>
            </a:pPr>
            <a:r>
              <a:rPr lang="en-US" sz="930" b="1" dirty="0">
                <a:solidFill>
                  <a:srgbClr val="E07A5F"/>
                </a:solidFill>
                <a:latin typeface="Noto Sans CJK JP" pitchFamily="34" charset="0"/>
                <a:ea typeface="Noto Sans CJK JP" pitchFamily="34" charset="-122"/>
                <a:cs typeface="Noto Sans CJK JP" pitchFamily="34" charset="-120"/>
              </a:rPr>
              <a:t>inputs</a:t>
            </a:r>
            <a:endParaRPr lang="en-US" sz="930" dirty="0"/>
          </a:p>
        </p:txBody>
      </p:sp>
      <p:sp>
        <p:nvSpPr>
          <p:cNvPr id="12" name="Shape 10"/>
          <p:cNvSpPr/>
          <p:nvPr/>
        </p:nvSpPr>
        <p:spPr>
          <a:xfrm>
            <a:off x="896112" y="1773936"/>
            <a:ext cx="1302837" cy="3182112"/>
          </a:xfrm>
          <a:prstGeom prst="roundRect">
            <a:avLst>
              <a:gd name="adj" fmla="val 8422"/>
            </a:avLst>
          </a:prstGeom>
          <a:solidFill>
            <a:srgbClr val="FFFFFF"/>
          </a:solidFill>
          <a:ln w="12700">
            <a:solidFill>
              <a:srgbClr val="E07A5F"/>
            </a:solidFill>
            <a:prstDash val="solid"/>
          </a:ln>
          <a:effectLst>
            <a:outerShdw algn="bl" rotWithShape="0">
              <a:srgbClr val="000000">
                <a:alpha val="0"/>
              </a:srgbClr>
            </a:outerShdw>
          </a:effectLst>
        </p:spPr>
        <p:txBody>
          <a:bodyPr/>
          <a:lstStyle/>
          <a:p>
            <a:endParaRPr lang="ja-JP" altLang="en-US"/>
          </a:p>
        </p:txBody>
      </p:sp>
      <p:sp>
        <p:nvSpPr>
          <p:cNvPr id="13" name="Text 11"/>
          <p:cNvSpPr/>
          <p:nvPr/>
        </p:nvSpPr>
        <p:spPr>
          <a:xfrm>
            <a:off x="1005840" y="1901952"/>
            <a:ext cx="1083381" cy="182880"/>
          </a:xfrm>
          <a:prstGeom prst="rect">
            <a:avLst/>
          </a:prstGeom>
          <a:noFill/>
          <a:ln/>
        </p:spPr>
        <p:txBody>
          <a:bodyPr wrap="square" lIns="0" tIns="0" rIns="0" bIns="0" rtlCol="0" anchor="ctr">
            <a:normAutofit/>
          </a:bodyPr>
          <a:lstStyle/>
          <a:p>
            <a:pPr marL="0" indent="0" algn="ctr">
              <a:buNone/>
            </a:pPr>
            <a:r>
              <a:rPr lang="en-US" sz="1200" b="1" dirty="0">
                <a:solidFill>
                  <a:srgbClr val="E07A5F"/>
                </a:solidFill>
                <a:latin typeface="Noto Sans CJK JP" pitchFamily="34" charset="0"/>
                <a:ea typeface="Noto Sans CJK JP" pitchFamily="34" charset="-122"/>
                <a:cs typeface="Noto Sans CJK JP" pitchFamily="34" charset="-120"/>
              </a:rPr>
              <a:t>第1段階に入るもの</a:t>
            </a:r>
            <a:endParaRPr lang="en-US" sz="1200" dirty="0"/>
          </a:p>
        </p:txBody>
      </p:sp>
      <p:sp>
        <p:nvSpPr>
          <p:cNvPr id="14" name="Text 12"/>
          <p:cNvSpPr/>
          <p:nvPr/>
        </p:nvSpPr>
        <p:spPr>
          <a:xfrm>
            <a:off x="1060704" y="2212848"/>
            <a:ext cx="973653" cy="804672"/>
          </a:xfrm>
          <a:prstGeom prst="rect">
            <a:avLst/>
          </a:prstGeom>
          <a:noFill/>
          <a:ln/>
        </p:spPr>
        <p:txBody>
          <a:bodyPr wrap="square" lIns="0" tIns="0" rIns="0" bIns="0" rtlCol="0" anchor="ctr">
            <a:normAutofit/>
          </a:bodyPr>
          <a:lstStyle/>
          <a:p>
            <a:pPr marL="0" indent="0" algn="ctr">
              <a:buNone/>
            </a:pPr>
            <a:r>
              <a:rPr lang="en-US" sz="1750" dirty="0">
                <a:solidFill>
                  <a:srgbClr val="17324D"/>
                </a:solidFill>
                <a:latin typeface="Noto Sans CJK JP" pitchFamily="34" charset="0"/>
                <a:ea typeface="Noto Sans CJK JP" pitchFamily="34" charset="-122"/>
                <a:cs typeface="Noto Sans CJK JP" pitchFamily="34" charset="-120"/>
              </a:rPr>
              <a:t>操作変数 Z</a:t>
            </a:r>
            <a:endParaRPr lang="en-US" sz="1750" dirty="0"/>
          </a:p>
          <a:p>
            <a:pPr marL="0" indent="0" algn="ctr">
              <a:buNone/>
            </a:pPr>
            <a:r>
              <a:rPr lang="en-US" sz="1750" dirty="0">
                <a:solidFill>
                  <a:srgbClr val="17324D"/>
                </a:solidFill>
                <a:latin typeface="Noto Sans CJK JP" pitchFamily="34" charset="0"/>
                <a:ea typeface="Noto Sans CJK JP" pitchFamily="34" charset="-122"/>
                <a:cs typeface="Noto Sans CJK JP" pitchFamily="34" charset="-120"/>
              </a:rPr>
              <a:t>コントロール X</a:t>
            </a:r>
            <a:endParaRPr lang="en-US" sz="1750" dirty="0"/>
          </a:p>
        </p:txBody>
      </p:sp>
      <p:sp>
        <p:nvSpPr>
          <p:cNvPr id="15" name="Shape 13"/>
          <p:cNvSpPr/>
          <p:nvPr/>
        </p:nvSpPr>
        <p:spPr>
          <a:xfrm>
            <a:off x="2418405" y="1499616"/>
            <a:ext cx="1152510" cy="219456"/>
          </a:xfrm>
          <a:prstGeom prst="roundRect">
            <a:avLst>
              <a:gd name="adj" fmla="val 41667"/>
            </a:avLst>
          </a:prstGeom>
          <a:solidFill>
            <a:srgbClr val="E07A5F"/>
          </a:solidFill>
          <a:ln w="12700">
            <a:solidFill>
              <a:srgbClr val="E07A5F"/>
            </a:solidFill>
            <a:prstDash val="solid"/>
          </a:ln>
        </p:spPr>
        <p:txBody>
          <a:bodyPr/>
          <a:lstStyle/>
          <a:p>
            <a:endParaRPr lang="ja-JP" altLang="en-US"/>
          </a:p>
        </p:txBody>
      </p:sp>
      <p:sp>
        <p:nvSpPr>
          <p:cNvPr id="16" name="Text 14"/>
          <p:cNvSpPr/>
          <p:nvPr/>
        </p:nvSpPr>
        <p:spPr>
          <a:xfrm>
            <a:off x="2418405" y="1508760"/>
            <a:ext cx="1152510" cy="219456"/>
          </a:xfrm>
          <a:prstGeom prst="rect">
            <a:avLst/>
          </a:prstGeom>
          <a:noFill/>
          <a:ln/>
        </p:spPr>
        <p:txBody>
          <a:bodyPr wrap="square" lIns="0" tIns="0" rIns="0" bIns="0" rtlCol="0" anchor="ctr">
            <a:normAutofit/>
          </a:bodyPr>
          <a:lstStyle/>
          <a:p>
            <a:pPr marL="0" indent="0" algn="ctr">
              <a:buNone/>
            </a:pPr>
            <a:r>
              <a:rPr lang="en-US" sz="930" b="1" dirty="0">
                <a:solidFill>
                  <a:srgbClr val="FFFFFF"/>
                </a:solidFill>
                <a:latin typeface="Noto Sans CJK JP" pitchFamily="34" charset="0"/>
                <a:ea typeface="Noto Sans CJK JP" pitchFamily="34" charset="-122"/>
                <a:cs typeface="Noto Sans CJK JP" pitchFamily="34" charset="-120"/>
              </a:rPr>
              <a:t>stage 1</a:t>
            </a:r>
            <a:endParaRPr lang="en-US" sz="930" dirty="0"/>
          </a:p>
        </p:txBody>
      </p:sp>
      <p:sp>
        <p:nvSpPr>
          <p:cNvPr id="17" name="Shape 15"/>
          <p:cNvSpPr/>
          <p:nvPr/>
        </p:nvSpPr>
        <p:spPr>
          <a:xfrm>
            <a:off x="2418405" y="1773936"/>
            <a:ext cx="1152510" cy="3182112"/>
          </a:xfrm>
          <a:prstGeom prst="roundRect">
            <a:avLst>
              <a:gd name="adj" fmla="val 9521"/>
            </a:avLst>
          </a:prstGeom>
          <a:solidFill>
            <a:srgbClr val="EDF4FC"/>
          </a:solidFill>
          <a:ln w="12700">
            <a:solidFill>
              <a:srgbClr val="E07A5F"/>
            </a:solidFill>
            <a:prstDash val="solid"/>
          </a:ln>
          <a:effectLst>
            <a:outerShdw algn="bl" rotWithShape="0">
              <a:srgbClr val="000000">
                <a:alpha val="0"/>
              </a:srgbClr>
            </a:outerShdw>
          </a:effectLst>
        </p:spPr>
        <p:txBody>
          <a:bodyPr/>
          <a:lstStyle/>
          <a:p>
            <a:endParaRPr lang="ja-JP" altLang="en-US"/>
          </a:p>
        </p:txBody>
      </p:sp>
      <p:sp>
        <p:nvSpPr>
          <p:cNvPr id="18" name="Text 16"/>
          <p:cNvSpPr/>
          <p:nvPr/>
        </p:nvSpPr>
        <p:spPr>
          <a:xfrm>
            <a:off x="2528133" y="2139696"/>
            <a:ext cx="933054" cy="256032"/>
          </a:xfrm>
          <a:prstGeom prst="rect">
            <a:avLst/>
          </a:prstGeom>
          <a:noFill/>
          <a:ln/>
        </p:spPr>
        <p:txBody>
          <a:bodyPr wrap="square" lIns="0" tIns="0" rIns="0" bIns="0" rtlCol="0" anchor="ctr">
            <a:normAutofit/>
          </a:bodyPr>
          <a:lstStyle/>
          <a:p>
            <a:pPr marL="0" indent="0" algn="ctr">
              <a:buNone/>
            </a:pPr>
            <a:r>
              <a:rPr lang="en-US" sz="1550" b="1" dirty="0">
                <a:solidFill>
                  <a:srgbClr val="17324D"/>
                </a:solidFill>
                <a:latin typeface="Noto Sans CJK JP" pitchFamily="34" charset="0"/>
                <a:ea typeface="Noto Sans CJK JP" pitchFamily="34" charset="-122"/>
                <a:cs typeface="Noto Sans CJK JP" pitchFamily="34" charset="-120"/>
              </a:rPr>
              <a:t>s を Z, X で回帰</a:t>
            </a:r>
            <a:endParaRPr lang="en-US" sz="1550" dirty="0"/>
          </a:p>
        </p:txBody>
      </p:sp>
      <p:sp>
        <p:nvSpPr>
          <p:cNvPr id="19" name="Text 17"/>
          <p:cNvSpPr/>
          <p:nvPr/>
        </p:nvSpPr>
        <p:spPr>
          <a:xfrm>
            <a:off x="2582997" y="2505456"/>
            <a:ext cx="823326" cy="384048"/>
          </a:xfrm>
          <a:prstGeom prst="rect">
            <a:avLst/>
          </a:prstGeom>
          <a:noFill/>
          <a:ln/>
        </p:spPr>
        <p:txBody>
          <a:bodyPr wrap="square" lIns="0" tIns="0" rIns="0" bIns="0" rtlCol="0" anchor="ctr">
            <a:normAutofit/>
          </a:bodyPr>
          <a:lstStyle/>
          <a:p>
            <a:pPr marL="0" indent="0" algn="ctr">
              <a:buNone/>
            </a:pPr>
            <a:r>
              <a:rPr lang="en-US" sz="1220" dirty="0">
                <a:solidFill>
                  <a:srgbClr val="475569"/>
                </a:solidFill>
                <a:latin typeface="Noto Sans CJK JP" pitchFamily="34" charset="0"/>
                <a:ea typeface="Noto Sans CJK JP" pitchFamily="34" charset="-122"/>
                <a:cs typeface="Noto Sans CJK JP" pitchFamily="34" charset="-120"/>
              </a:rPr>
              <a:t>外生的に動いた部分だけを残す</a:t>
            </a:r>
            <a:endParaRPr lang="en-US" sz="1220" dirty="0"/>
          </a:p>
        </p:txBody>
      </p:sp>
      <p:sp>
        <p:nvSpPr>
          <p:cNvPr id="20" name="Shape 18"/>
          <p:cNvSpPr/>
          <p:nvPr/>
        </p:nvSpPr>
        <p:spPr>
          <a:xfrm>
            <a:off x="3936675" y="2212848"/>
            <a:ext cx="509138" cy="256032"/>
          </a:xfrm>
          <a:prstGeom prst="roundRect">
            <a:avLst>
              <a:gd name="adj" fmla="val 35714"/>
            </a:avLst>
          </a:prstGeom>
          <a:solidFill>
            <a:srgbClr val="E07A5F">
              <a:alpha val="8000"/>
            </a:srgbClr>
          </a:solidFill>
          <a:ln w="12700">
            <a:solidFill>
              <a:srgbClr val="E07A5F"/>
            </a:solidFill>
            <a:prstDash val="solid"/>
          </a:ln>
        </p:spPr>
        <p:txBody>
          <a:bodyPr/>
          <a:lstStyle/>
          <a:p>
            <a:endParaRPr lang="ja-JP" altLang="en-US"/>
          </a:p>
        </p:txBody>
      </p:sp>
      <p:sp>
        <p:nvSpPr>
          <p:cNvPr id="21" name="Text 19"/>
          <p:cNvSpPr/>
          <p:nvPr/>
        </p:nvSpPr>
        <p:spPr>
          <a:xfrm>
            <a:off x="3936675" y="2221992"/>
            <a:ext cx="509138" cy="256032"/>
          </a:xfrm>
          <a:prstGeom prst="rect">
            <a:avLst/>
          </a:prstGeom>
          <a:noFill/>
          <a:ln/>
        </p:spPr>
        <p:txBody>
          <a:bodyPr wrap="square" lIns="0" tIns="0" rIns="0" bIns="0" rtlCol="0" anchor="ctr">
            <a:normAutofit/>
          </a:bodyPr>
          <a:lstStyle/>
          <a:p>
            <a:pPr marL="0" indent="0" algn="ctr">
              <a:buNone/>
            </a:pPr>
            <a:r>
              <a:rPr lang="en-US" sz="1300" b="1" dirty="0">
                <a:solidFill>
                  <a:srgbClr val="E07A5F"/>
                </a:solidFill>
                <a:latin typeface="Noto Sans CJK JP" pitchFamily="34" charset="0"/>
                <a:ea typeface="Noto Sans CJK JP" pitchFamily="34" charset="-122"/>
                <a:cs typeface="Noto Sans CJK JP" pitchFamily="34" charset="-120"/>
              </a:rPr>
              <a:t>\hat{s}</a:t>
            </a:r>
            <a:endParaRPr lang="en-US" sz="1300" dirty="0"/>
          </a:p>
        </p:txBody>
      </p:sp>
      <p:sp>
        <p:nvSpPr>
          <p:cNvPr id="22" name="Shape 20"/>
          <p:cNvSpPr/>
          <p:nvPr/>
        </p:nvSpPr>
        <p:spPr>
          <a:xfrm>
            <a:off x="2226381" y="3335000"/>
            <a:ext cx="164592" cy="0"/>
          </a:xfrm>
          <a:prstGeom prst="line">
            <a:avLst/>
          </a:prstGeom>
          <a:noFill/>
          <a:ln w="12700">
            <a:solidFill>
              <a:srgbClr val="E07A5F"/>
            </a:solidFill>
            <a:prstDash val="solid"/>
            <a:tailEnd type="triangle"/>
          </a:ln>
        </p:spPr>
        <p:txBody>
          <a:bodyPr/>
          <a:lstStyle/>
          <a:p>
            <a:endParaRPr lang="ja-JP" altLang="en-US"/>
          </a:p>
        </p:txBody>
      </p:sp>
      <p:sp>
        <p:nvSpPr>
          <p:cNvPr id="23" name="Shape 21"/>
          <p:cNvSpPr/>
          <p:nvPr/>
        </p:nvSpPr>
        <p:spPr>
          <a:xfrm>
            <a:off x="3598347" y="3335000"/>
            <a:ext cx="228600" cy="0"/>
          </a:xfrm>
          <a:prstGeom prst="line">
            <a:avLst/>
          </a:prstGeom>
          <a:noFill/>
          <a:ln w="12700">
            <a:solidFill>
              <a:srgbClr val="E07A5F"/>
            </a:solidFill>
            <a:prstDash val="solid"/>
            <a:tailEnd type="triangle"/>
          </a:ln>
        </p:spPr>
        <p:txBody>
          <a:bodyPr/>
          <a:lstStyle/>
          <a:p>
            <a:endParaRPr lang="ja-JP" altLang="en-US"/>
          </a:p>
        </p:txBody>
      </p:sp>
      <p:sp>
        <p:nvSpPr>
          <p:cNvPr id="24" name="Shape 22"/>
          <p:cNvSpPr/>
          <p:nvPr/>
        </p:nvSpPr>
        <p:spPr>
          <a:xfrm>
            <a:off x="4683557" y="1499616"/>
            <a:ext cx="1243950" cy="219456"/>
          </a:xfrm>
          <a:prstGeom prst="roundRect">
            <a:avLst>
              <a:gd name="adj" fmla="val 41667"/>
            </a:avLst>
          </a:prstGeom>
          <a:solidFill>
            <a:srgbClr val="4E79A7"/>
          </a:solidFill>
          <a:ln w="12700">
            <a:solidFill>
              <a:srgbClr val="4E79A7"/>
            </a:solidFill>
            <a:prstDash val="solid"/>
          </a:ln>
        </p:spPr>
        <p:txBody>
          <a:bodyPr/>
          <a:lstStyle/>
          <a:p>
            <a:endParaRPr lang="ja-JP" altLang="en-US"/>
          </a:p>
        </p:txBody>
      </p:sp>
      <p:sp>
        <p:nvSpPr>
          <p:cNvPr id="25" name="Text 23"/>
          <p:cNvSpPr/>
          <p:nvPr/>
        </p:nvSpPr>
        <p:spPr>
          <a:xfrm>
            <a:off x="4683557" y="1508760"/>
            <a:ext cx="1243950" cy="219456"/>
          </a:xfrm>
          <a:prstGeom prst="rect">
            <a:avLst/>
          </a:prstGeom>
          <a:noFill/>
          <a:ln/>
        </p:spPr>
        <p:txBody>
          <a:bodyPr wrap="square" lIns="0" tIns="0" rIns="0" bIns="0" rtlCol="0" anchor="ctr">
            <a:normAutofit/>
          </a:bodyPr>
          <a:lstStyle/>
          <a:p>
            <a:pPr marL="0" indent="0" algn="ctr">
              <a:buNone/>
            </a:pPr>
            <a:r>
              <a:rPr lang="en-US" sz="930" b="1" dirty="0">
                <a:solidFill>
                  <a:srgbClr val="FFFFFF"/>
                </a:solidFill>
                <a:latin typeface="Noto Sans CJK JP" pitchFamily="34" charset="0"/>
                <a:ea typeface="Noto Sans CJK JP" pitchFamily="34" charset="-122"/>
                <a:cs typeface="Noto Sans CJK JP" pitchFamily="34" charset="-120"/>
              </a:rPr>
              <a:t>stage 2</a:t>
            </a:r>
            <a:endParaRPr lang="en-US" sz="930" dirty="0"/>
          </a:p>
        </p:txBody>
      </p:sp>
      <p:sp>
        <p:nvSpPr>
          <p:cNvPr id="26" name="Shape 24"/>
          <p:cNvSpPr/>
          <p:nvPr/>
        </p:nvSpPr>
        <p:spPr>
          <a:xfrm>
            <a:off x="4683557" y="1773936"/>
            <a:ext cx="1243950" cy="3182112"/>
          </a:xfrm>
          <a:prstGeom prst="roundRect">
            <a:avLst>
              <a:gd name="adj" fmla="val 8821"/>
            </a:avLst>
          </a:prstGeom>
          <a:solidFill>
            <a:srgbClr val="FFFFFF"/>
          </a:solidFill>
          <a:ln w="12700">
            <a:solidFill>
              <a:srgbClr val="4E79A7"/>
            </a:solidFill>
            <a:prstDash val="solid"/>
          </a:ln>
          <a:effectLst>
            <a:outerShdw algn="bl" rotWithShape="0">
              <a:srgbClr val="000000">
                <a:alpha val="0"/>
              </a:srgbClr>
            </a:outerShdw>
          </a:effectLst>
        </p:spPr>
        <p:txBody>
          <a:bodyPr/>
          <a:lstStyle/>
          <a:p>
            <a:endParaRPr lang="ja-JP" altLang="en-US"/>
          </a:p>
        </p:txBody>
      </p:sp>
      <p:sp>
        <p:nvSpPr>
          <p:cNvPr id="27" name="Text 25"/>
          <p:cNvSpPr/>
          <p:nvPr/>
        </p:nvSpPr>
        <p:spPr>
          <a:xfrm>
            <a:off x="4793285" y="2139696"/>
            <a:ext cx="1134222" cy="256032"/>
          </a:xfrm>
          <a:prstGeom prst="rect">
            <a:avLst/>
          </a:prstGeom>
          <a:noFill/>
          <a:ln/>
        </p:spPr>
        <p:txBody>
          <a:bodyPr wrap="square" lIns="0" tIns="0" rIns="0" bIns="0" rtlCol="0" anchor="ctr">
            <a:normAutofit/>
          </a:bodyPr>
          <a:lstStyle/>
          <a:p>
            <a:pPr marL="0" indent="0" algn="ctr">
              <a:buNone/>
            </a:pPr>
            <a:r>
              <a:rPr lang="en-US" sz="1550" b="1" dirty="0">
                <a:solidFill>
                  <a:srgbClr val="17324D"/>
                </a:solidFill>
                <a:latin typeface="Noto Sans CJK JP" pitchFamily="34" charset="0"/>
                <a:ea typeface="Noto Sans CJK JP" pitchFamily="34" charset="-122"/>
                <a:cs typeface="Noto Sans CJK JP" pitchFamily="34" charset="-120"/>
              </a:rPr>
              <a:t>y を \hat{s}, X で回帰</a:t>
            </a:r>
            <a:endParaRPr lang="en-US" sz="1550" dirty="0"/>
          </a:p>
        </p:txBody>
      </p:sp>
      <p:sp>
        <p:nvSpPr>
          <p:cNvPr id="28" name="Text 26"/>
          <p:cNvSpPr/>
          <p:nvPr/>
        </p:nvSpPr>
        <p:spPr>
          <a:xfrm>
            <a:off x="4848149" y="2505456"/>
            <a:ext cx="1024494" cy="384048"/>
          </a:xfrm>
          <a:prstGeom prst="rect">
            <a:avLst/>
          </a:prstGeom>
          <a:noFill/>
          <a:ln/>
        </p:spPr>
        <p:txBody>
          <a:bodyPr wrap="square" lIns="0" tIns="0" rIns="0" bIns="0" rtlCol="0" anchor="ctr">
            <a:normAutofit/>
          </a:bodyPr>
          <a:lstStyle/>
          <a:p>
            <a:pPr marL="0" indent="0" algn="ctr">
              <a:buNone/>
            </a:pPr>
            <a:r>
              <a:rPr lang="en-US" sz="1220" dirty="0">
                <a:solidFill>
                  <a:srgbClr val="475569"/>
                </a:solidFill>
                <a:latin typeface="Noto Sans CJK JP" pitchFamily="34" charset="0"/>
                <a:ea typeface="Noto Sans CJK JP" pitchFamily="34" charset="-122"/>
                <a:cs typeface="Noto Sans CJK JP" pitchFamily="34" charset="-120"/>
              </a:rPr>
              <a:t>係数が 2SLS 推定値</a:t>
            </a:r>
            <a:endParaRPr lang="en-US" sz="1220" dirty="0"/>
          </a:p>
        </p:txBody>
      </p:sp>
      <p:sp>
        <p:nvSpPr>
          <p:cNvPr id="29" name="Shape 27"/>
          <p:cNvSpPr/>
          <p:nvPr/>
        </p:nvSpPr>
        <p:spPr>
          <a:xfrm>
            <a:off x="4537253" y="3335000"/>
            <a:ext cx="109728" cy="0"/>
          </a:xfrm>
          <a:prstGeom prst="line">
            <a:avLst/>
          </a:prstGeom>
          <a:noFill/>
          <a:ln w="12700">
            <a:solidFill>
              <a:srgbClr val="4E79A7"/>
            </a:solidFill>
            <a:prstDash val="solid"/>
            <a:tailEnd type="triangle"/>
          </a:ln>
        </p:spPr>
        <p:txBody>
          <a:bodyPr/>
          <a:lstStyle/>
          <a:p>
            <a:endParaRPr lang="ja-JP" altLang="en-US"/>
          </a:p>
        </p:txBody>
      </p:sp>
      <p:sp>
        <p:nvSpPr>
          <p:cNvPr id="30" name="Shape 28"/>
          <p:cNvSpPr/>
          <p:nvPr/>
        </p:nvSpPr>
        <p:spPr>
          <a:xfrm>
            <a:off x="6309360" y="1591056"/>
            <a:ext cx="4864608" cy="1152144"/>
          </a:xfrm>
          <a:prstGeom prst="roundRect">
            <a:avLst>
              <a:gd name="adj" fmla="val 9524"/>
            </a:avLst>
          </a:prstGeom>
          <a:solidFill>
            <a:srgbClr val="FFF2EE"/>
          </a:solidFill>
          <a:ln w="12700">
            <a:solidFill>
              <a:srgbClr val="E07A5F"/>
            </a:solidFill>
            <a:prstDash val="solid"/>
          </a:ln>
          <a:effectLst>
            <a:outerShdw algn="bl" rotWithShape="0">
              <a:srgbClr val="000000">
                <a:alpha val="0"/>
              </a:srgbClr>
            </a:outerShdw>
          </a:effectLst>
        </p:spPr>
        <p:txBody>
          <a:bodyPr/>
          <a:lstStyle/>
          <a:p>
            <a:endParaRPr lang="ja-JP" altLang="en-US"/>
          </a:p>
        </p:txBody>
      </p:sp>
      <p:sp>
        <p:nvSpPr>
          <p:cNvPr id="31" name="Text 29"/>
          <p:cNvSpPr/>
          <p:nvPr/>
        </p:nvSpPr>
        <p:spPr>
          <a:xfrm>
            <a:off x="6455664" y="1709928"/>
            <a:ext cx="4572000" cy="256032"/>
          </a:xfrm>
          <a:prstGeom prst="rect">
            <a:avLst/>
          </a:prstGeom>
          <a:noFill/>
          <a:ln/>
        </p:spPr>
        <p:txBody>
          <a:bodyPr wrap="square" lIns="0" tIns="0" rIns="0" bIns="0" rtlCol="0" anchor="ctr">
            <a:normAutofit/>
          </a:bodyPr>
          <a:lstStyle/>
          <a:p>
            <a:pPr marL="0" indent="0">
              <a:buNone/>
            </a:pPr>
            <a:r>
              <a:rPr lang="en-US" sz="1300" b="1" dirty="0">
                <a:solidFill>
                  <a:srgbClr val="E07A5F"/>
                </a:solidFill>
                <a:latin typeface="Noto Sans CJK JP" pitchFamily="34" charset="0"/>
                <a:ea typeface="Noto Sans CJK JP" pitchFamily="34" charset="-122"/>
                <a:cs typeface="Noto Sans CJK JP" pitchFamily="34" charset="-120"/>
              </a:rPr>
              <a:t>generated regressor</a:t>
            </a:r>
            <a:endParaRPr lang="en-US" sz="1300" dirty="0"/>
          </a:p>
        </p:txBody>
      </p:sp>
      <p:sp>
        <p:nvSpPr>
          <p:cNvPr id="32" name="Text 30"/>
          <p:cNvSpPr/>
          <p:nvPr/>
        </p:nvSpPr>
        <p:spPr>
          <a:xfrm>
            <a:off x="6455664" y="2011680"/>
            <a:ext cx="4608576" cy="621792"/>
          </a:xfrm>
          <a:prstGeom prst="rect">
            <a:avLst/>
          </a:prstGeom>
          <a:noFill/>
          <a:ln/>
        </p:spPr>
        <p:txBody>
          <a:bodyPr wrap="square" lIns="254" tIns="254" rIns="254" bIns="254" rtlCol="0" anchor="t">
            <a:normAutofit/>
          </a:bodyPr>
          <a:lstStyle/>
          <a:p>
            <a:pPr marL="177800" indent="-177800">
              <a:buSzPct val="100000"/>
              <a:buChar char="•"/>
            </a:pPr>
            <a:r>
              <a:rPr lang="en-US" sz="1380" dirty="0">
                <a:solidFill>
                  <a:srgbClr val="17324D"/>
                </a:solidFill>
                <a:latin typeface="Noto Sans CJK JP" pitchFamily="34" charset="0"/>
                <a:ea typeface="Noto Sans CJK JP" pitchFamily="34" charset="-122"/>
                <a:cs typeface="Noto Sans CJK JP" pitchFamily="34" charset="-120"/>
              </a:rPr>
              <a:t>\hat{s}_i は、\hat{pi}_0, \hat{Pi}, \hat{delta} を使って作られた推定量である。</a:t>
            </a:r>
            <a:endParaRPr lang="en-US" sz="1380" dirty="0"/>
          </a:p>
        </p:txBody>
      </p:sp>
      <p:sp>
        <p:nvSpPr>
          <p:cNvPr id="33" name="Shape 31"/>
          <p:cNvSpPr/>
          <p:nvPr/>
        </p:nvSpPr>
        <p:spPr>
          <a:xfrm>
            <a:off x="6309360" y="2907792"/>
            <a:ext cx="4864608" cy="1152144"/>
          </a:xfrm>
          <a:prstGeom prst="roundRect">
            <a:avLst>
              <a:gd name="adj" fmla="val 9524"/>
            </a:avLst>
          </a:prstGeom>
          <a:solidFill>
            <a:srgbClr val="EDF4FC"/>
          </a:solidFill>
          <a:ln w="12700">
            <a:solidFill>
              <a:srgbClr val="4E79A7"/>
            </a:solidFill>
            <a:prstDash val="solid"/>
          </a:ln>
          <a:effectLst>
            <a:outerShdw algn="bl" rotWithShape="0">
              <a:srgbClr val="000000">
                <a:alpha val="0"/>
              </a:srgbClr>
            </a:outerShdw>
          </a:effectLst>
        </p:spPr>
        <p:txBody>
          <a:bodyPr/>
          <a:lstStyle/>
          <a:p>
            <a:endParaRPr lang="ja-JP" altLang="en-US"/>
          </a:p>
        </p:txBody>
      </p:sp>
      <p:sp>
        <p:nvSpPr>
          <p:cNvPr id="34" name="Text 32"/>
          <p:cNvSpPr/>
          <p:nvPr/>
        </p:nvSpPr>
        <p:spPr>
          <a:xfrm>
            <a:off x="6455664" y="3026664"/>
            <a:ext cx="4572000" cy="256032"/>
          </a:xfrm>
          <a:prstGeom prst="rect">
            <a:avLst/>
          </a:prstGeom>
          <a:noFill/>
          <a:ln/>
        </p:spPr>
        <p:txBody>
          <a:bodyPr wrap="square" lIns="0" tIns="0" rIns="0" bIns="0" rtlCol="0" anchor="ctr">
            <a:normAutofit/>
          </a:bodyPr>
          <a:lstStyle/>
          <a:p>
            <a:pPr marL="0" indent="0">
              <a:buNone/>
            </a:pPr>
            <a:r>
              <a:rPr lang="en-US" sz="1300" b="1" dirty="0">
                <a:solidFill>
                  <a:srgbClr val="4E79A7"/>
                </a:solidFill>
                <a:latin typeface="Noto Sans CJK JP" pitchFamily="34" charset="0"/>
                <a:ea typeface="Noto Sans CJK JP" pitchFamily="34" charset="-122"/>
                <a:cs typeface="Noto Sans CJK JP" pitchFamily="34" charset="-120"/>
              </a:rPr>
              <a:t>何を無視してしまうか</a:t>
            </a:r>
            <a:endParaRPr lang="en-US" sz="1300" dirty="0"/>
          </a:p>
        </p:txBody>
      </p:sp>
      <p:sp>
        <p:nvSpPr>
          <p:cNvPr id="35" name="Text 33"/>
          <p:cNvSpPr/>
          <p:nvPr/>
        </p:nvSpPr>
        <p:spPr>
          <a:xfrm>
            <a:off x="6455664" y="3328416"/>
            <a:ext cx="4608576" cy="621792"/>
          </a:xfrm>
          <a:prstGeom prst="rect">
            <a:avLst/>
          </a:prstGeom>
          <a:noFill/>
          <a:ln/>
        </p:spPr>
        <p:txBody>
          <a:bodyPr wrap="square" lIns="254" tIns="254" rIns="254" bIns="254" rtlCol="0" anchor="t">
            <a:normAutofit/>
          </a:bodyPr>
          <a:lstStyle/>
          <a:p>
            <a:pPr marL="177800" indent="-177800">
              <a:buSzPct val="100000"/>
              <a:buChar char="•"/>
            </a:pPr>
            <a:r>
              <a:rPr lang="en-US" sz="1380" dirty="0">
                <a:solidFill>
                  <a:srgbClr val="17324D"/>
                </a:solidFill>
                <a:latin typeface="Noto Sans CJK JP" pitchFamily="34" charset="0"/>
                <a:ea typeface="Noto Sans CJK JP" pitchFamily="34" charset="-122"/>
                <a:cs typeface="Noto Sans CJK JP" pitchFamily="34" charset="-120"/>
              </a:rPr>
              <a:t>第2段階を普通の OLS とみなすと、第1段階の推定誤差を無視してしまう。</a:t>
            </a:r>
            <a:endParaRPr lang="en-US" sz="1380" dirty="0"/>
          </a:p>
        </p:txBody>
      </p:sp>
      <p:sp>
        <p:nvSpPr>
          <p:cNvPr id="36" name="Shape 34"/>
          <p:cNvSpPr/>
          <p:nvPr/>
        </p:nvSpPr>
        <p:spPr>
          <a:xfrm>
            <a:off x="6309360" y="4224528"/>
            <a:ext cx="4864608" cy="804672"/>
          </a:xfrm>
          <a:prstGeom prst="roundRect">
            <a:avLst>
              <a:gd name="adj" fmla="val 13636"/>
            </a:avLst>
          </a:prstGeom>
          <a:solidFill>
            <a:srgbClr val="FFF1F3"/>
          </a:solidFill>
          <a:ln w="12700">
            <a:solidFill>
              <a:srgbClr val="D9485F"/>
            </a:solidFill>
            <a:prstDash val="solid"/>
          </a:ln>
          <a:effectLst>
            <a:outerShdw algn="bl" rotWithShape="0">
              <a:srgbClr val="000000">
                <a:alpha val="0"/>
              </a:srgbClr>
            </a:outerShdw>
          </a:effectLst>
        </p:spPr>
        <p:txBody>
          <a:bodyPr/>
          <a:lstStyle/>
          <a:p>
            <a:endParaRPr lang="ja-JP" altLang="en-US"/>
          </a:p>
        </p:txBody>
      </p:sp>
      <p:sp>
        <p:nvSpPr>
          <p:cNvPr id="37" name="Text 35"/>
          <p:cNvSpPr/>
          <p:nvPr/>
        </p:nvSpPr>
        <p:spPr>
          <a:xfrm>
            <a:off x="6455664" y="4343400"/>
            <a:ext cx="4572000" cy="256032"/>
          </a:xfrm>
          <a:prstGeom prst="rect">
            <a:avLst/>
          </a:prstGeom>
          <a:noFill/>
          <a:ln/>
        </p:spPr>
        <p:txBody>
          <a:bodyPr wrap="square" lIns="0" tIns="0" rIns="0" bIns="0" rtlCol="0" anchor="ctr">
            <a:normAutofit/>
          </a:bodyPr>
          <a:lstStyle/>
          <a:p>
            <a:pPr marL="0" indent="0">
              <a:buNone/>
            </a:pPr>
            <a:r>
              <a:rPr lang="en-US" sz="1300" b="1" dirty="0">
                <a:solidFill>
                  <a:srgbClr val="D9485F"/>
                </a:solidFill>
                <a:latin typeface="Noto Sans CJK JP" pitchFamily="34" charset="0"/>
                <a:ea typeface="Noto Sans CJK JP" pitchFamily="34" charset="-122"/>
                <a:cs typeface="Noto Sans CJK JP" pitchFamily="34" charset="-120"/>
              </a:rPr>
              <a:t>結論</a:t>
            </a:r>
            <a:endParaRPr lang="en-US" sz="1300" dirty="0"/>
          </a:p>
        </p:txBody>
      </p:sp>
      <p:sp>
        <p:nvSpPr>
          <p:cNvPr id="38" name="Text 36"/>
          <p:cNvSpPr/>
          <p:nvPr/>
        </p:nvSpPr>
        <p:spPr>
          <a:xfrm>
            <a:off x="6455664" y="4626864"/>
            <a:ext cx="4572000" cy="310896"/>
          </a:xfrm>
          <a:prstGeom prst="rect">
            <a:avLst/>
          </a:prstGeom>
          <a:noFill/>
          <a:ln/>
        </p:spPr>
        <p:txBody>
          <a:bodyPr wrap="square" lIns="0" tIns="0" rIns="0" bIns="0" rtlCol="0" anchor="t">
            <a:normAutofit/>
          </a:bodyPr>
          <a:lstStyle/>
          <a:p>
            <a:pPr marL="0" indent="0">
              <a:buNone/>
            </a:pPr>
            <a:r>
              <a:rPr lang="en-US" sz="1340" dirty="0">
                <a:solidFill>
                  <a:srgbClr val="17324D"/>
                </a:solidFill>
                <a:latin typeface="Noto Sans CJK JP" pitchFamily="34" charset="0"/>
                <a:ea typeface="Noto Sans CJK JP" pitchFamily="34" charset="-122"/>
                <a:cs typeface="Noto Sans CJK JP" pitchFamily="34" charset="-120"/>
              </a:rPr>
              <a:t>係数は「第2段階の OLS」として見えても、標準誤差まで OLS と同じ扱いをしてはいけない。</a:t>
            </a:r>
            <a:endParaRPr lang="en-US" sz="134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E07A5F"/>
          </a:solidFill>
          <a:ln w="12700">
            <a:solidFill>
              <a:srgbClr val="E07A5F">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E07A5F">
              <a:alpha val="8000"/>
            </a:srgbClr>
          </a:solidFill>
          <a:ln w="12700">
            <a:solidFill>
              <a:srgbClr val="E07A5F"/>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E07A5F"/>
                </a:solidFill>
                <a:latin typeface="Noto Sans CJK JP" pitchFamily="34" charset="0"/>
                <a:ea typeface="Noto Sans CJK JP" pitchFamily="34" charset="-122"/>
                <a:cs typeface="Noto Sans CJK JP" pitchFamily="34" charset="-120"/>
              </a:rPr>
              <a:t>標準誤差</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25</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最も単純な場合の分散と標準誤差</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E07A5F"/>
                </a:solidFill>
                <a:latin typeface="Noto Sans CJK JP" pitchFamily="34" charset="0"/>
                <a:ea typeface="Noto Sans CJK JP" pitchFamily="34" charset="-122"/>
                <a:cs typeface="Noto Sans CJK JP" pitchFamily="34" charset="-120"/>
              </a:rPr>
              <a:t>2SLS の精度を決めるのは、s 全体の分散ではなく「z が動かした s の大きさ」である。</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41248" y="1444752"/>
            <a:ext cx="5522976" cy="1225296"/>
          </a:xfrm>
          <a:prstGeom prst="roundRect">
            <a:avLst>
              <a:gd name="adj" fmla="val 10448"/>
            </a:avLst>
          </a:prstGeom>
          <a:solidFill>
            <a:srgbClr val="FFFFFF"/>
          </a:solidFill>
          <a:ln w="12700">
            <a:solidFill>
              <a:srgbClr val="E07A5F"/>
            </a:solidFill>
            <a:prstDash val="solid"/>
          </a:ln>
        </p:spPr>
        <p:txBody>
          <a:bodyPr/>
          <a:lstStyle/>
          <a:p>
            <a:endParaRPr lang="ja-JP" altLang="en-US"/>
          </a:p>
        </p:txBody>
      </p:sp>
      <p:sp>
        <p:nvSpPr>
          <p:cNvPr id="11" name="Shape 9"/>
          <p:cNvSpPr/>
          <p:nvPr/>
        </p:nvSpPr>
        <p:spPr>
          <a:xfrm>
            <a:off x="978408" y="1554480"/>
            <a:ext cx="1554480" cy="228600"/>
          </a:xfrm>
          <a:prstGeom prst="roundRect">
            <a:avLst>
              <a:gd name="adj" fmla="val 40000"/>
            </a:avLst>
          </a:prstGeom>
          <a:solidFill>
            <a:srgbClr val="E07A5F">
              <a:alpha val="8000"/>
            </a:srgbClr>
          </a:solidFill>
          <a:ln w="12700">
            <a:solidFill>
              <a:srgbClr val="E07A5F"/>
            </a:solidFill>
            <a:prstDash val="solid"/>
          </a:ln>
        </p:spPr>
        <p:txBody>
          <a:bodyPr/>
          <a:lstStyle/>
          <a:p>
            <a:endParaRPr lang="ja-JP" altLang="en-US"/>
          </a:p>
        </p:txBody>
      </p:sp>
      <p:sp>
        <p:nvSpPr>
          <p:cNvPr id="12" name="Text 10"/>
          <p:cNvSpPr/>
          <p:nvPr/>
        </p:nvSpPr>
        <p:spPr>
          <a:xfrm>
            <a:off x="978408" y="1563624"/>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E07A5F"/>
                </a:solidFill>
                <a:latin typeface="Noto Sans CJK JP" pitchFamily="34" charset="0"/>
                <a:ea typeface="Noto Sans CJK JP" pitchFamily="34" charset="-122"/>
                <a:cs typeface="Noto Sans CJK JP" pitchFamily="34" charset="-120"/>
              </a:rPr>
              <a:t>同分散の近似分散</a:t>
            </a:r>
            <a:endParaRPr lang="en-US" sz="950" dirty="0"/>
          </a:p>
        </p:txBody>
      </p:sp>
      <p:pic>
        <p:nvPicPr>
          <p:cNvPr id="13"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786128" y="1847088"/>
            <a:ext cx="3633216" cy="658368"/>
          </a:xfrm>
          <a:prstGeom prst="rect">
            <a:avLst/>
          </a:prstGeom>
        </p:spPr>
      </p:pic>
      <p:sp>
        <p:nvSpPr>
          <p:cNvPr id="14" name="Shape 11"/>
          <p:cNvSpPr/>
          <p:nvPr/>
        </p:nvSpPr>
        <p:spPr>
          <a:xfrm>
            <a:off x="841248" y="2871216"/>
            <a:ext cx="5522976" cy="1078992"/>
          </a:xfrm>
          <a:prstGeom prst="roundRect">
            <a:avLst>
              <a:gd name="adj" fmla="val 11864"/>
            </a:avLst>
          </a:prstGeom>
          <a:solidFill>
            <a:srgbClr val="FFFFFF"/>
          </a:solidFill>
          <a:ln w="12700">
            <a:solidFill>
              <a:srgbClr val="4E79A7"/>
            </a:solidFill>
            <a:prstDash val="solid"/>
          </a:ln>
        </p:spPr>
        <p:txBody>
          <a:bodyPr/>
          <a:lstStyle/>
          <a:p>
            <a:endParaRPr lang="ja-JP" altLang="en-US"/>
          </a:p>
        </p:txBody>
      </p:sp>
      <p:sp>
        <p:nvSpPr>
          <p:cNvPr id="15" name="Shape 12"/>
          <p:cNvSpPr/>
          <p:nvPr/>
        </p:nvSpPr>
        <p:spPr>
          <a:xfrm>
            <a:off x="978408" y="2980944"/>
            <a:ext cx="1554480" cy="228600"/>
          </a:xfrm>
          <a:prstGeom prst="roundRect">
            <a:avLst>
              <a:gd name="adj" fmla="val 40000"/>
            </a:avLst>
          </a:prstGeom>
          <a:solidFill>
            <a:srgbClr val="4E79A7">
              <a:alpha val="8000"/>
            </a:srgbClr>
          </a:solidFill>
          <a:ln w="12700">
            <a:solidFill>
              <a:srgbClr val="4E79A7"/>
            </a:solidFill>
            <a:prstDash val="solid"/>
          </a:ln>
        </p:spPr>
        <p:txBody>
          <a:bodyPr/>
          <a:lstStyle/>
          <a:p>
            <a:endParaRPr lang="ja-JP" altLang="en-US"/>
          </a:p>
        </p:txBody>
      </p:sp>
      <p:sp>
        <p:nvSpPr>
          <p:cNvPr id="16" name="Text 13"/>
          <p:cNvSpPr/>
          <p:nvPr/>
        </p:nvSpPr>
        <p:spPr>
          <a:xfrm>
            <a:off x="978408" y="2990088"/>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4E79A7"/>
                </a:solidFill>
                <a:latin typeface="Noto Sans CJK JP" pitchFamily="34" charset="0"/>
                <a:ea typeface="Noto Sans CJK JP" pitchFamily="34" charset="-122"/>
                <a:cs typeface="Noto Sans CJK JP" pitchFamily="34" charset="-120"/>
              </a:rPr>
              <a:t>標準誤差</a:t>
            </a:r>
            <a:endParaRPr lang="en-US" sz="950" dirty="0"/>
          </a:p>
        </p:txBody>
      </p:sp>
      <p:pic>
        <p:nvPicPr>
          <p:cNvPr id="17"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292199" y="3273552"/>
            <a:ext cx="2621073" cy="512064"/>
          </a:xfrm>
          <a:prstGeom prst="rect">
            <a:avLst/>
          </a:prstGeom>
        </p:spPr>
      </p:pic>
      <p:sp>
        <p:nvSpPr>
          <p:cNvPr id="18" name="Shape 14"/>
          <p:cNvSpPr/>
          <p:nvPr/>
        </p:nvSpPr>
        <p:spPr>
          <a:xfrm>
            <a:off x="6565392" y="1572768"/>
            <a:ext cx="4663440" cy="2578608"/>
          </a:xfrm>
          <a:prstGeom prst="roundRect">
            <a:avLst>
              <a:gd name="adj" fmla="val 4255"/>
            </a:avLst>
          </a:prstGeom>
          <a:solidFill>
            <a:srgbClr val="FFFFFF"/>
          </a:solidFill>
          <a:ln w="12700">
            <a:solidFill>
              <a:srgbClr val="E07A5F"/>
            </a:solidFill>
            <a:prstDash val="solid"/>
          </a:ln>
          <a:effectLst>
            <a:outerShdw algn="bl" rotWithShape="0">
              <a:srgbClr val="000000">
                <a:alpha val="0"/>
              </a:srgbClr>
            </a:outerShdw>
          </a:effectLst>
        </p:spPr>
        <p:txBody>
          <a:bodyPr/>
          <a:lstStyle/>
          <a:p>
            <a:endParaRPr lang="ja-JP" altLang="en-US"/>
          </a:p>
        </p:txBody>
      </p:sp>
      <p:sp>
        <p:nvSpPr>
          <p:cNvPr id="19" name="Text 15"/>
          <p:cNvSpPr/>
          <p:nvPr/>
        </p:nvSpPr>
        <p:spPr>
          <a:xfrm>
            <a:off x="6711696" y="1691640"/>
            <a:ext cx="4370832" cy="256032"/>
          </a:xfrm>
          <a:prstGeom prst="rect">
            <a:avLst/>
          </a:prstGeom>
          <a:noFill/>
          <a:ln/>
        </p:spPr>
        <p:txBody>
          <a:bodyPr wrap="square" lIns="0" tIns="0" rIns="0" bIns="0" rtlCol="0" anchor="ctr">
            <a:normAutofit/>
          </a:bodyPr>
          <a:lstStyle/>
          <a:p>
            <a:pPr marL="0" indent="0">
              <a:buNone/>
            </a:pPr>
            <a:r>
              <a:rPr lang="en-US" sz="1300" b="1" dirty="0">
                <a:solidFill>
                  <a:srgbClr val="E07A5F"/>
                </a:solidFill>
                <a:latin typeface="Noto Sans CJK JP" pitchFamily="34" charset="0"/>
                <a:ea typeface="Noto Sans CJK JP" pitchFamily="34" charset="-122"/>
                <a:cs typeface="Noto Sans CJK JP" pitchFamily="34" charset="-120"/>
              </a:rPr>
              <a:t>式の読み方</a:t>
            </a:r>
            <a:endParaRPr lang="en-US" sz="1300" dirty="0"/>
          </a:p>
        </p:txBody>
      </p:sp>
      <p:sp>
        <p:nvSpPr>
          <p:cNvPr id="20" name="Text 16"/>
          <p:cNvSpPr/>
          <p:nvPr/>
        </p:nvSpPr>
        <p:spPr>
          <a:xfrm>
            <a:off x="6711696" y="1993392"/>
            <a:ext cx="4407408" cy="2048256"/>
          </a:xfrm>
          <a:prstGeom prst="rect">
            <a:avLst/>
          </a:prstGeom>
          <a:noFill/>
          <a:ln/>
        </p:spPr>
        <p:txBody>
          <a:bodyPr wrap="square" lIns="254" tIns="254" rIns="254" bIns="254" rtlCol="0" anchor="t">
            <a:normAutofit/>
          </a:bodyPr>
          <a:lstStyle/>
          <a:p>
            <a:pPr marL="177800" indent="-177800">
              <a:buSzPct val="100000"/>
              <a:buChar char="•"/>
            </a:pPr>
            <a:r>
              <a:rPr lang="en-US" sz="1380" dirty="0">
                <a:solidFill>
                  <a:srgbClr val="17324D"/>
                </a:solidFill>
                <a:latin typeface="Noto Sans CJK JP" pitchFamily="34" charset="0"/>
                <a:ea typeface="Noto Sans CJK JP" pitchFamily="34" charset="-122"/>
                <a:cs typeface="Noto Sans CJK JP" pitchFamily="34" charset="-120"/>
              </a:rPr>
              <a:t>分母は Σ(z_i−z̄)(s_i−s̄)、つまり instrument と説明変数の共変動である。</a:t>
            </a:r>
            <a:endParaRPr lang="en-US" sz="1380" dirty="0"/>
          </a:p>
          <a:p>
            <a:pPr marL="177800" indent="-177800">
              <a:buSzPct val="100000"/>
              <a:buChar char="•"/>
            </a:pPr>
            <a:r>
              <a:rPr lang="en-US" sz="1380" dirty="0">
                <a:solidFill>
                  <a:srgbClr val="17324D"/>
                </a:solidFill>
                <a:latin typeface="Noto Sans CJK JP" pitchFamily="34" charset="0"/>
                <a:ea typeface="Noto Sans CJK JP" pitchFamily="34" charset="-122"/>
                <a:cs typeface="Noto Sans CJK JP" pitchFamily="34" charset="-120"/>
              </a:rPr>
              <a:t>z が s を強く動かすほど分母が大きくなり、2SLS の標準誤差は小さくなる。</a:t>
            </a:r>
            <a:endParaRPr lang="en-US" sz="1380" dirty="0"/>
          </a:p>
        </p:txBody>
      </p:sp>
      <p:sp>
        <p:nvSpPr>
          <p:cNvPr id="21" name="Shape 17"/>
          <p:cNvSpPr/>
          <p:nvPr/>
        </p:nvSpPr>
        <p:spPr>
          <a:xfrm>
            <a:off x="877824" y="5431536"/>
            <a:ext cx="10442448" cy="310896"/>
          </a:xfrm>
          <a:prstGeom prst="roundRect">
            <a:avLst>
              <a:gd name="adj" fmla="val 26471"/>
            </a:avLst>
          </a:prstGeom>
          <a:solidFill>
            <a:srgbClr val="FFFDF8"/>
          </a:solidFill>
          <a:ln w="12700">
            <a:solidFill>
              <a:srgbClr val="E2E8F0"/>
            </a:solidFill>
            <a:prstDash val="solid"/>
          </a:ln>
        </p:spPr>
        <p:txBody>
          <a:bodyPr/>
          <a:lstStyle/>
          <a:p>
            <a:endParaRPr lang="ja-JP" altLang="en-US"/>
          </a:p>
        </p:txBody>
      </p:sp>
      <p:sp>
        <p:nvSpPr>
          <p:cNvPr id="22" name="Shape 18"/>
          <p:cNvSpPr/>
          <p:nvPr/>
        </p:nvSpPr>
        <p:spPr>
          <a:xfrm>
            <a:off x="877824" y="5431536"/>
            <a:ext cx="128016" cy="310896"/>
          </a:xfrm>
          <a:prstGeom prst="rect">
            <a:avLst/>
          </a:prstGeom>
          <a:solidFill>
            <a:srgbClr val="E07A5F"/>
          </a:solidFill>
          <a:ln w="12700">
            <a:solidFill>
              <a:srgbClr val="E07A5F">
                <a:alpha val="0"/>
              </a:srgbClr>
            </a:solidFill>
            <a:prstDash val="solid"/>
          </a:ln>
        </p:spPr>
        <p:txBody>
          <a:bodyPr/>
          <a:lstStyle/>
          <a:p>
            <a:endParaRPr lang="ja-JP" altLang="en-US"/>
          </a:p>
        </p:txBody>
      </p:sp>
      <p:sp>
        <p:nvSpPr>
          <p:cNvPr id="23" name="Text 19"/>
          <p:cNvSpPr/>
          <p:nvPr/>
        </p:nvSpPr>
        <p:spPr>
          <a:xfrm>
            <a:off x="1078992" y="5458968"/>
            <a:ext cx="10094976" cy="256032"/>
          </a:xfrm>
          <a:prstGeom prst="rect">
            <a:avLst/>
          </a:prstGeom>
          <a:noFill/>
          <a:ln/>
        </p:spPr>
        <p:txBody>
          <a:bodyPr wrap="square" lIns="0" tIns="0" rIns="0" bIns="0" rtlCol="0" anchor="ctr">
            <a:normAutofit/>
          </a:bodyPr>
          <a:lstStyle/>
          <a:p>
            <a:pPr marL="0" indent="0">
              <a:buNone/>
            </a:pPr>
            <a:r>
              <a:rPr lang="en-US" sz="1280" dirty="0">
                <a:solidFill>
                  <a:srgbClr val="17324D"/>
                </a:solidFill>
                <a:latin typeface="Noto Sans CJK JP" pitchFamily="34" charset="0"/>
                <a:ea typeface="Noto Sans CJK JP" pitchFamily="34" charset="-122"/>
                <a:cs typeface="Noto Sans CJK JP" pitchFamily="34" charset="-120"/>
              </a:rPr>
              <a:t>OLS のときの「説明変数の分散」に対応する場所が、2SLS では first stage の強さに置き換わる。</a:t>
            </a:r>
            <a:endParaRPr lang="en-US" sz="128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E07A5F"/>
          </a:solidFill>
          <a:ln w="12700">
            <a:solidFill>
              <a:srgbClr val="E07A5F">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E07A5F">
              <a:alpha val="8000"/>
            </a:srgbClr>
          </a:solidFill>
          <a:ln w="12700">
            <a:solidFill>
              <a:srgbClr val="E07A5F"/>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E07A5F"/>
                </a:solidFill>
                <a:latin typeface="Noto Sans CJK JP" pitchFamily="34" charset="0"/>
                <a:ea typeface="Noto Sans CJK JP" pitchFamily="34" charset="-122"/>
                <a:cs typeface="Noto Sans CJK JP" pitchFamily="34" charset="-120"/>
              </a:rPr>
              <a:t>標準誤差</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26</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σ_u² はどう推定するか</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E07A5F"/>
                </a:solidFill>
                <a:latin typeface="Noto Sans CJK JP" pitchFamily="34" charset="0"/>
                <a:ea typeface="Noto Sans CJK JP" pitchFamily="34" charset="-122"/>
                <a:cs typeface="Noto Sans CJK JP" pitchFamily="34" charset="-120"/>
              </a:rPr>
              <a:t>残差は \hat{s} ではなく、構造式に戻って元の s を使って作る。</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41248" y="1554480"/>
            <a:ext cx="5413248" cy="969264"/>
          </a:xfrm>
          <a:prstGeom prst="roundRect">
            <a:avLst>
              <a:gd name="adj" fmla="val 13208"/>
            </a:avLst>
          </a:prstGeom>
          <a:solidFill>
            <a:srgbClr val="ECF8F7"/>
          </a:solidFill>
          <a:ln w="12700">
            <a:solidFill>
              <a:srgbClr val="3FA7A4"/>
            </a:solidFill>
            <a:prstDash val="solid"/>
          </a:ln>
        </p:spPr>
        <p:txBody>
          <a:bodyPr/>
          <a:lstStyle/>
          <a:p>
            <a:endParaRPr lang="ja-JP" altLang="en-US"/>
          </a:p>
        </p:txBody>
      </p:sp>
      <p:sp>
        <p:nvSpPr>
          <p:cNvPr id="11" name="Shape 9"/>
          <p:cNvSpPr/>
          <p:nvPr/>
        </p:nvSpPr>
        <p:spPr>
          <a:xfrm>
            <a:off x="978408" y="1664208"/>
            <a:ext cx="1554480" cy="228600"/>
          </a:xfrm>
          <a:prstGeom prst="roundRect">
            <a:avLst>
              <a:gd name="adj" fmla="val 40000"/>
            </a:avLst>
          </a:prstGeom>
          <a:solidFill>
            <a:srgbClr val="3FA7A4">
              <a:alpha val="8000"/>
            </a:srgbClr>
          </a:solidFill>
          <a:ln w="12700">
            <a:solidFill>
              <a:srgbClr val="3FA7A4"/>
            </a:solidFill>
            <a:prstDash val="solid"/>
          </a:ln>
        </p:spPr>
        <p:txBody>
          <a:bodyPr/>
          <a:lstStyle/>
          <a:p>
            <a:endParaRPr lang="ja-JP" altLang="en-US"/>
          </a:p>
        </p:txBody>
      </p:sp>
      <p:sp>
        <p:nvSpPr>
          <p:cNvPr id="12" name="Text 10"/>
          <p:cNvSpPr/>
          <p:nvPr/>
        </p:nvSpPr>
        <p:spPr>
          <a:xfrm>
            <a:off x="978408" y="1673352"/>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3FA7A4"/>
                </a:solidFill>
                <a:latin typeface="Noto Sans CJK JP" pitchFamily="34" charset="0"/>
                <a:ea typeface="Noto Sans CJK JP" pitchFamily="34" charset="-122"/>
                <a:cs typeface="Noto Sans CJK JP" pitchFamily="34" charset="-120"/>
              </a:rPr>
              <a:t>構造残差</a:t>
            </a:r>
            <a:endParaRPr lang="en-US" sz="950" dirty="0"/>
          </a:p>
        </p:txBody>
      </p:sp>
      <p:pic>
        <p:nvPicPr>
          <p:cNvPr id="13"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260397" y="1956816"/>
            <a:ext cx="2574950" cy="402336"/>
          </a:xfrm>
          <a:prstGeom prst="rect">
            <a:avLst/>
          </a:prstGeom>
        </p:spPr>
      </p:pic>
      <p:sp>
        <p:nvSpPr>
          <p:cNvPr id="14" name="Shape 11"/>
          <p:cNvSpPr/>
          <p:nvPr/>
        </p:nvSpPr>
        <p:spPr>
          <a:xfrm>
            <a:off x="841248" y="2743200"/>
            <a:ext cx="5413248" cy="969264"/>
          </a:xfrm>
          <a:prstGeom prst="roundRect">
            <a:avLst>
              <a:gd name="adj" fmla="val 13208"/>
            </a:avLst>
          </a:prstGeom>
          <a:solidFill>
            <a:srgbClr val="EDF4FC"/>
          </a:solidFill>
          <a:ln w="12700">
            <a:solidFill>
              <a:srgbClr val="4E79A7"/>
            </a:solidFill>
            <a:prstDash val="solid"/>
          </a:ln>
        </p:spPr>
        <p:txBody>
          <a:bodyPr/>
          <a:lstStyle/>
          <a:p>
            <a:endParaRPr lang="ja-JP" altLang="en-US"/>
          </a:p>
        </p:txBody>
      </p:sp>
      <p:sp>
        <p:nvSpPr>
          <p:cNvPr id="15" name="Shape 12"/>
          <p:cNvSpPr/>
          <p:nvPr/>
        </p:nvSpPr>
        <p:spPr>
          <a:xfrm>
            <a:off x="978408" y="2852928"/>
            <a:ext cx="1554480" cy="228600"/>
          </a:xfrm>
          <a:prstGeom prst="roundRect">
            <a:avLst>
              <a:gd name="adj" fmla="val 40000"/>
            </a:avLst>
          </a:prstGeom>
          <a:solidFill>
            <a:srgbClr val="4E79A7">
              <a:alpha val="8000"/>
            </a:srgbClr>
          </a:solidFill>
          <a:ln w="12700">
            <a:solidFill>
              <a:srgbClr val="4E79A7"/>
            </a:solidFill>
            <a:prstDash val="solid"/>
          </a:ln>
        </p:spPr>
        <p:txBody>
          <a:bodyPr/>
          <a:lstStyle/>
          <a:p>
            <a:endParaRPr lang="ja-JP" altLang="en-US"/>
          </a:p>
        </p:txBody>
      </p:sp>
      <p:sp>
        <p:nvSpPr>
          <p:cNvPr id="16" name="Text 13"/>
          <p:cNvSpPr/>
          <p:nvPr/>
        </p:nvSpPr>
        <p:spPr>
          <a:xfrm>
            <a:off x="978408" y="2862072"/>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4E79A7"/>
                </a:solidFill>
                <a:latin typeface="Noto Sans CJK JP" pitchFamily="34" charset="0"/>
                <a:ea typeface="Noto Sans CJK JP" pitchFamily="34" charset="-122"/>
                <a:cs typeface="Noto Sans CJK JP" pitchFamily="34" charset="-120"/>
              </a:rPr>
              <a:t>誤差分散の推定量</a:t>
            </a:r>
            <a:endParaRPr lang="en-US" sz="950" dirty="0"/>
          </a:p>
        </p:txBody>
      </p:sp>
      <p:pic>
        <p:nvPicPr>
          <p:cNvPr id="17"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919735" y="3145536"/>
            <a:ext cx="1256274" cy="402336"/>
          </a:xfrm>
          <a:prstGeom prst="rect">
            <a:avLst/>
          </a:prstGeom>
        </p:spPr>
      </p:pic>
      <p:sp>
        <p:nvSpPr>
          <p:cNvPr id="18" name="Shape 14"/>
          <p:cNvSpPr/>
          <p:nvPr/>
        </p:nvSpPr>
        <p:spPr>
          <a:xfrm>
            <a:off x="841248" y="3913632"/>
            <a:ext cx="5413248" cy="1005840"/>
          </a:xfrm>
          <a:prstGeom prst="roundRect">
            <a:avLst>
              <a:gd name="adj" fmla="val 12727"/>
            </a:avLst>
          </a:prstGeom>
          <a:solidFill>
            <a:srgbClr val="FFFFFF"/>
          </a:solidFill>
          <a:ln w="12700">
            <a:solidFill>
              <a:srgbClr val="E07A5F"/>
            </a:solidFill>
            <a:prstDash val="solid"/>
          </a:ln>
        </p:spPr>
        <p:txBody>
          <a:bodyPr/>
          <a:lstStyle/>
          <a:p>
            <a:endParaRPr lang="ja-JP" altLang="en-US"/>
          </a:p>
        </p:txBody>
      </p:sp>
      <p:sp>
        <p:nvSpPr>
          <p:cNvPr id="19" name="Shape 15"/>
          <p:cNvSpPr/>
          <p:nvPr/>
        </p:nvSpPr>
        <p:spPr>
          <a:xfrm>
            <a:off x="978408" y="4023360"/>
            <a:ext cx="1554480" cy="228600"/>
          </a:xfrm>
          <a:prstGeom prst="roundRect">
            <a:avLst>
              <a:gd name="adj" fmla="val 40000"/>
            </a:avLst>
          </a:prstGeom>
          <a:solidFill>
            <a:srgbClr val="E07A5F">
              <a:alpha val="8000"/>
            </a:srgbClr>
          </a:solidFill>
          <a:ln w="12700">
            <a:solidFill>
              <a:srgbClr val="E07A5F"/>
            </a:solidFill>
            <a:prstDash val="solid"/>
          </a:ln>
        </p:spPr>
        <p:txBody>
          <a:bodyPr/>
          <a:lstStyle/>
          <a:p>
            <a:endParaRPr lang="ja-JP" altLang="en-US"/>
          </a:p>
        </p:txBody>
      </p:sp>
      <p:sp>
        <p:nvSpPr>
          <p:cNvPr id="20" name="Text 16"/>
          <p:cNvSpPr/>
          <p:nvPr/>
        </p:nvSpPr>
        <p:spPr>
          <a:xfrm>
            <a:off x="978408" y="4032504"/>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E07A5F"/>
                </a:solidFill>
                <a:latin typeface="Noto Sans CJK JP" pitchFamily="34" charset="0"/>
                <a:ea typeface="Noto Sans CJK JP" pitchFamily="34" charset="-122"/>
                <a:cs typeface="Noto Sans CJK JP" pitchFamily="34" charset="-120"/>
              </a:rPr>
              <a:t>実際に使う形</a:t>
            </a:r>
            <a:endParaRPr lang="en-US" sz="950" dirty="0"/>
          </a:p>
        </p:txBody>
      </p:sp>
      <p:pic>
        <p:nvPicPr>
          <p:cNvPr id="21" name="Image 2" descr="preencoded.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424555" y="4315968"/>
            <a:ext cx="2246634" cy="438912"/>
          </a:xfrm>
          <a:prstGeom prst="rect">
            <a:avLst/>
          </a:prstGeom>
        </p:spPr>
      </p:pic>
      <p:sp>
        <p:nvSpPr>
          <p:cNvPr id="22" name="Shape 17"/>
          <p:cNvSpPr/>
          <p:nvPr/>
        </p:nvSpPr>
        <p:spPr>
          <a:xfrm>
            <a:off x="6547104" y="1773936"/>
            <a:ext cx="4681728" cy="2944368"/>
          </a:xfrm>
          <a:prstGeom prst="roundRect">
            <a:avLst>
              <a:gd name="adj" fmla="val 3727"/>
            </a:avLst>
          </a:prstGeom>
          <a:solidFill>
            <a:srgbClr val="FFFFFF"/>
          </a:solidFill>
          <a:ln w="12700">
            <a:solidFill>
              <a:srgbClr val="E07A5F"/>
            </a:solidFill>
            <a:prstDash val="solid"/>
          </a:ln>
          <a:effectLst>
            <a:outerShdw algn="bl" rotWithShape="0">
              <a:srgbClr val="000000">
                <a:alpha val="0"/>
              </a:srgbClr>
            </a:outerShdw>
          </a:effectLst>
        </p:spPr>
        <p:txBody>
          <a:bodyPr/>
          <a:lstStyle/>
          <a:p>
            <a:endParaRPr lang="ja-JP" altLang="en-US"/>
          </a:p>
        </p:txBody>
      </p:sp>
      <p:sp>
        <p:nvSpPr>
          <p:cNvPr id="23" name="Text 18"/>
          <p:cNvSpPr/>
          <p:nvPr/>
        </p:nvSpPr>
        <p:spPr>
          <a:xfrm>
            <a:off x="6693408" y="1892808"/>
            <a:ext cx="4389120" cy="256032"/>
          </a:xfrm>
          <a:prstGeom prst="rect">
            <a:avLst/>
          </a:prstGeom>
          <a:noFill/>
          <a:ln/>
        </p:spPr>
        <p:txBody>
          <a:bodyPr wrap="square" lIns="0" tIns="0" rIns="0" bIns="0" rtlCol="0" anchor="ctr">
            <a:normAutofit/>
          </a:bodyPr>
          <a:lstStyle/>
          <a:p>
            <a:pPr marL="0" indent="0">
              <a:buNone/>
            </a:pPr>
            <a:r>
              <a:rPr lang="en-US" sz="1300" b="1" dirty="0">
                <a:solidFill>
                  <a:srgbClr val="E07A5F"/>
                </a:solidFill>
                <a:latin typeface="Noto Sans CJK JP" pitchFamily="34" charset="0"/>
                <a:ea typeface="Noto Sans CJK JP" pitchFamily="34" charset="-122"/>
                <a:cs typeface="Noto Sans CJK JP" pitchFamily="34" charset="-120"/>
              </a:rPr>
              <a:t>ここで強調したい点</a:t>
            </a:r>
            <a:endParaRPr lang="en-US" sz="1300" dirty="0"/>
          </a:p>
        </p:txBody>
      </p:sp>
      <p:sp>
        <p:nvSpPr>
          <p:cNvPr id="24" name="Text 19"/>
          <p:cNvSpPr/>
          <p:nvPr/>
        </p:nvSpPr>
        <p:spPr>
          <a:xfrm>
            <a:off x="6693408" y="2194560"/>
            <a:ext cx="4425696" cy="2414016"/>
          </a:xfrm>
          <a:prstGeom prst="rect">
            <a:avLst/>
          </a:prstGeom>
          <a:noFill/>
          <a:ln/>
        </p:spPr>
        <p:txBody>
          <a:bodyPr wrap="square" lIns="254" tIns="254" rIns="254" bIns="254" rtlCol="0" anchor="t">
            <a:normAutofit/>
          </a:bodyPr>
          <a:lstStyle/>
          <a:p>
            <a:pPr marL="177800" indent="-177800">
              <a:buSzPct val="100000"/>
              <a:buChar char="•"/>
            </a:pPr>
            <a:r>
              <a:rPr lang="en-US" sz="1380" dirty="0">
                <a:solidFill>
                  <a:srgbClr val="17324D"/>
                </a:solidFill>
                <a:latin typeface="Noto Sans CJK JP" pitchFamily="34" charset="0"/>
                <a:ea typeface="Noto Sans CJK JP" pitchFamily="34" charset="-122"/>
                <a:cs typeface="Noto Sans CJK JP" pitchFamily="34" charset="-120"/>
              </a:rPr>
              <a:t>2SLS が推定しているのはあくまで y_i = β₀ + β₁ s_i + u_i という構造式である。</a:t>
            </a:r>
            <a:endParaRPr lang="en-US" sz="1380" dirty="0"/>
          </a:p>
          <a:p>
            <a:pPr marL="177800" indent="-177800">
              <a:buSzPct val="100000"/>
              <a:buChar char="•"/>
            </a:pPr>
            <a:r>
              <a:rPr lang="en-US" sz="1380" dirty="0">
                <a:solidFill>
                  <a:srgbClr val="17324D"/>
                </a:solidFill>
                <a:latin typeface="Noto Sans CJK JP" pitchFamily="34" charset="0"/>
                <a:ea typeface="Noto Sans CJK JP" pitchFamily="34" charset="-122"/>
                <a:cs typeface="Noto Sans CJK JP" pitchFamily="34" charset="-120"/>
              </a:rPr>
              <a:t>だから残差は \hat{s}_i ではなく、元の s_i を使った構造残差として考える。</a:t>
            </a:r>
            <a:endParaRPr lang="en-US" sz="138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E07A5F"/>
          </a:solidFill>
          <a:ln w="12700">
            <a:solidFill>
              <a:srgbClr val="E07A5F">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E07A5F">
              <a:alpha val="8000"/>
            </a:srgbClr>
          </a:solidFill>
          <a:ln w="12700">
            <a:solidFill>
              <a:srgbClr val="E07A5F"/>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E07A5F"/>
                </a:solidFill>
                <a:latin typeface="Noto Sans CJK JP" pitchFamily="34" charset="0"/>
                <a:ea typeface="Noto Sans CJK JP" pitchFamily="34" charset="-122"/>
                <a:cs typeface="Noto Sans CJK JP" pitchFamily="34" charset="-120"/>
              </a:rPr>
              <a:t>標準誤差</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27</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コントロールがあるとき：残差化して考える</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E07A5F"/>
                </a:solidFill>
                <a:latin typeface="Noto Sans CJK JP" pitchFamily="34" charset="0"/>
                <a:ea typeface="Noto Sans CJK JP" pitchFamily="34" charset="-122"/>
                <a:cs typeface="Noto Sans CJK JP" pitchFamily="34" charset="-120"/>
              </a:rPr>
              <a:t>FWL の発想で、X の影響を取り除いた残差どうしで IV を読む。</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77824" y="1609344"/>
            <a:ext cx="3383280" cy="2029968"/>
          </a:xfrm>
          <a:prstGeom prst="roundRect">
            <a:avLst>
              <a:gd name="adj" fmla="val 5405"/>
            </a:avLst>
          </a:prstGeom>
          <a:solidFill>
            <a:srgbClr val="ECF8F7"/>
          </a:solidFill>
          <a:ln w="12700">
            <a:solidFill>
              <a:srgbClr val="3FA7A4"/>
            </a:solidFill>
            <a:prstDash val="solid"/>
          </a:ln>
          <a:effectLst>
            <a:outerShdw algn="bl" rotWithShape="0">
              <a:srgbClr val="000000">
                <a:alpha val="0"/>
              </a:srgbClr>
            </a:outerShdw>
          </a:effectLst>
        </p:spPr>
        <p:txBody>
          <a:bodyPr/>
          <a:lstStyle/>
          <a:p>
            <a:endParaRPr lang="ja-JP" altLang="en-US"/>
          </a:p>
        </p:txBody>
      </p:sp>
      <p:sp>
        <p:nvSpPr>
          <p:cNvPr id="11" name="Text 9"/>
          <p:cNvSpPr/>
          <p:nvPr/>
        </p:nvSpPr>
        <p:spPr>
          <a:xfrm>
            <a:off x="1024128" y="1728216"/>
            <a:ext cx="3090672" cy="256032"/>
          </a:xfrm>
          <a:prstGeom prst="rect">
            <a:avLst/>
          </a:prstGeom>
          <a:noFill/>
          <a:ln/>
        </p:spPr>
        <p:txBody>
          <a:bodyPr wrap="square" lIns="0" tIns="0" rIns="0" bIns="0" rtlCol="0" anchor="ctr">
            <a:normAutofit/>
          </a:bodyPr>
          <a:lstStyle/>
          <a:p>
            <a:pPr marL="0" indent="0">
              <a:buNone/>
            </a:pPr>
            <a:r>
              <a:rPr lang="en-US" sz="1300" b="1" dirty="0">
                <a:solidFill>
                  <a:srgbClr val="3FA7A4"/>
                </a:solidFill>
                <a:latin typeface="Noto Sans CJK JP" pitchFamily="34" charset="0"/>
                <a:ea typeface="Noto Sans CJK JP" pitchFamily="34" charset="-122"/>
                <a:cs typeface="Noto Sans CJK JP" pitchFamily="34" charset="-120"/>
              </a:rPr>
              <a:t>残差化</a:t>
            </a:r>
            <a:endParaRPr lang="en-US" sz="1300" dirty="0"/>
          </a:p>
        </p:txBody>
      </p:sp>
      <p:sp>
        <p:nvSpPr>
          <p:cNvPr id="12" name="Text 10"/>
          <p:cNvSpPr/>
          <p:nvPr/>
        </p:nvSpPr>
        <p:spPr>
          <a:xfrm>
            <a:off x="1024128" y="2029968"/>
            <a:ext cx="3127248" cy="1499616"/>
          </a:xfrm>
          <a:prstGeom prst="rect">
            <a:avLst/>
          </a:prstGeom>
          <a:noFill/>
          <a:ln/>
        </p:spPr>
        <p:txBody>
          <a:bodyPr wrap="square" lIns="254" tIns="254" rIns="254" bIns="254" rtlCol="0" anchor="t">
            <a:normAutofit/>
          </a:bodyPr>
          <a:lstStyle/>
          <a:p>
            <a:pPr marL="177800" indent="-177800">
              <a:buSzPct val="100000"/>
              <a:buChar char="•"/>
            </a:pPr>
            <a:r>
              <a:rPr lang="en-US" sz="1320" dirty="0">
                <a:solidFill>
                  <a:srgbClr val="17324D"/>
                </a:solidFill>
                <a:latin typeface="Noto Sans CJK JP" pitchFamily="34" charset="0"/>
                <a:ea typeface="Noto Sans CJK JP" pitchFamily="34" charset="-122"/>
                <a:cs typeface="Noto Sans CJK JP" pitchFamily="34" charset="-120"/>
              </a:rPr>
              <a:t>~y_i：y を X に回帰した残差</a:t>
            </a:r>
            <a:endParaRPr lang="en-US" sz="1320" dirty="0"/>
          </a:p>
          <a:p>
            <a:pPr marL="177800" indent="-177800">
              <a:buSzPct val="100000"/>
              <a:buChar char="•"/>
            </a:pPr>
            <a:r>
              <a:rPr lang="en-US" sz="1320" dirty="0">
                <a:solidFill>
                  <a:srgbClr val="17324D"/>
                </a:solidFill>
                <a:latin typeface="Noto Sans CJK JP" pitchFamily="34" charset="0"/>
                <a:ea typeface="Noto Sans CJK JP" pitchFamily="34" charset="-122"/>
                <a:cs typeface="Noto Sans CJK JP" pitchFamily="34" charset="-120"/>
              </a:rPr>
              <a:t>~s_i：s を X に回帰した残差</a:t>
            </a:r>
            <a:endParaRPr lang="en-US" sz="1320" dirty="0"/>
          </a:p>
          <a:p>
            <a:pPr marL="177800" indent="-177800">
              <a:buSzPct val="100000"/>
              <a:buChar char="•"/>
            </a:pPr>
            <a:r>
              <a:rPr lang="en-US" sz="1320" dirty="0">
                <a:solidFill>
                  <a:srgbClr val="17324D"/>
                </a:solidFill>
                <a:latin typeface="Noto Sans CJK JP" pitchFamily="34" charset="0"/>
                <a:ea typeface="Noto Sans CJK JP" pitchFamily="34" charset="-122"/>
                <a:cs typeface="Noto Sans CJK JP" pitchFamily="34" charset="-120"/>
              </a:rPr>
              <a:t>~z_i：z を X に回帰した残差</a:t>
            </a:r>
            <a:endParaRPr lang="en-US" sz="1320" dirty="0"/>
          </a:p>
        </p:txBody>
      </p:sp>
      <p:sp>
        <p:nvSpPr>
          <p:cNvPr id="13" name="Shape 11"/>
          <p:cNvSpPr/>
          <p:nvPr/>
        </p:nvSpPr>
        <p:spPr>
          <a:xfrm>
            <a:off x="4462272" y="1609344"/>
            <a:ext cx="3236976" cy="2029968"/>
          </a:xfrm>
          <a:prstGeom prst="roundRect">
            <a:avLst>
              <a:gd name="adj" fmla="val 6306"/>
            </a:avLst>
          </a:prstGeom>
          <a:solidFill>
            <a:srgbClr val="FFFFFF"/>
          </a:solidFill>
          <a:ln w="12700">
            <a:solidFill>
              <a:srgbClr val="4E79A7"/>
            </a:solidFill>
            <a:prstDash val="solid"/>
          </a:ln>
        </p:spPr>
        <p:txBody>
          <a:bodyPr/>
          <a:lstStyle/>
          <a:p>
            <a:endParaRPr lang="ja-JP" altLang="en-US"/>
          </a:p>
        </p:txBody>
      </p:sp>
      <p:sp>
        <p:nvSpPr>
          <p:cNvPr id="14" name="Shape 12"/>
          <p:cNvSpPr/>
          <p:nvPr/>
        </p:nvSpPr>
        <p:spPr>
          <a:xfrm>
            <a:off x="4599432" y="1719072"/>
            <a:ext cx="1554480" cy="228600"/>
          </a:xfrm>
          <a:prstGeom prst="roundRect">
            <a:avLst>
              <a:gd name="adj" fmla="val 40000"/>
            </a:avLst>
          </a:prstGeom>
          <a:solidFill>
            <a:srgbClr val="4E79A7">
              <a:alpha val="8000"/>
            </a:srgbClr>
          </a:solidFill>
          <a:ln w="12700">
            <a:solidFill>
              <a:srgbClr val="4E79A7"/>
            </a:solidFill>
            <a:prstDash val="solid"/>
          </a:ln>
        </p:spPr>
        <p:txBody>
          <a:bodyPr/>
          <a:lstStyle/>
          <a:p>
            <a:endParaRPr lang="ja-JP" altLang="en-US"/>
          </a:p>
        </p:txBody>
      </p:sp>
      <p:sp>
        <p:nvSpPr>
          <p:cNvPr id="15" name="Text 13"/>
          <p:cNvSpPr/>
          <p:nvPr/>
        </p:nvSpPr>
        <p:spPr>
          <a:xfrm>
            <a:off x="4599432" y="1728216"/>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4E79A7"/>
                </a:solidFill>
                <a:latin typeface="Noto Sans CJK JP" pitchFamily="34" charset="0"/>
                <a:ea typeface="Noto Sans CJK JP" pitchFamily="34" charset="-122"/>
                <a:cs typeface="Noto Sans CJK JP" pitchFamily="34" charset="-120"/>
              </a:rPr>
              <a:t>コントロール付き 2SLS</a:t>
            </a:r>
            <a:endParaRPr lang="en-US" sz="950" dirty="0"/>
          </a:p>
        </p:txBody>
      </p:sp>
      <p:pic>
        <p:nvPicPr>
          <p:cNvPr id="16"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626864" y="2248257"/>
            <a:ext cx="2907792" cy="989887"/>
          </a:xfrm>
          <a:prstGeom prst="rect">
            <a:avLst/>
          </a:prstGeom>
        </p:spPr>
      </p:pic>
      <p:sp>
        <p:nvSpPr>
          <p:cNvPr id="17" name="Shape 14"/>
          <p:cNvSpPr/>
          <p:nvPr/>
        </p:nvSpPr>
        <p:spPr>
          <a:xfrm>
            <a:off x="7900416" y="1609344"/>
            <a:ext cx="3383280" cy="2029968"/>
          </a:xfrm>
          <a:prstGeom prst="roundRect">
            <a:avLst>
              <a:gd name="adj" fmla="val 6306"/>
            </a:avLst>
          </a:prstGeom>
          <a:solidFill>
            <a:srgbClr val="FFFFFF"/>
          </a:solidFill>
          <a:ln w="12700">
            <a:solidFill>
              <a:srgbClr val="E07A5F"/>
            </a:solidFill>
            <a:prstDash val="solid"/>
          </a:ln>
        </p:spPr>
        <p:txBody>
          <a:bodyPr/>
          <a:lstStyle/>
          <a:p>
            <a:endParaRPr lang="ja-JP" altLang="en-US"/>
          </a:p>
        </p:txBody>
      </p:sp>
      <p:sp>
        <p:nvSpPr>
          <p:cNvPr id="18" name="Shape 15"/>
          <p:cNvSpPr/>
          <p:nvPr/>
        </p:nvSpPr>
        <p:spPr>
          <a:xfrm>
            <a:off x="8037576" y="1719072"/>
            <a:ext cx="1554480" cy="228600"/>
          </a:xfrm>
          <a:prstGeom prst="roundRect">
            <a:avLst>
              <a:gd name="adj" fmla="val 40000"/>
            </a:avLst>
          </a:prstGeom>
          <a:solidFill>
            <a:srgbClr val="E07A5F">
              <a:alpha val="8000"/>
            </a:srgbClr>
          </a:solidFill>
          <a:ln w="12700">
            <a:solidFill>
              <a:srgbClr val="E07A5F"/>
            </a:solidFill>
            <a:prstDash val="solid"/>
          </a:ln>
        </p:spPr>
        <p:txBody>
          <a:bodyPr/>
          <a:lstStyle/>
          <a:p>
            <a:endParaRPr lang="ja-JP" altLang="en-US"/>
          </a:p>
        </p:txBody>
      </p:sp>
      <p:sp>
        <p:nvSpPr>
          <p:cNvPr id="19" name="Text 16"/>
          <p:cNvSpPr/>
          <p:nvPr/>
        </p:nvSpPr>
        <p:spPr>
          <a:xfrm>
            <a:off x="8037576" y="1728216"/>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E07A5F"/>
                </a:solidFill>
                <a:latin typeface="Noto Sans CJK JP" pitchFamily="34" charset="0"/>
                <a:ea typeface="Noto Sans CJK JP" pitchFamily="34" charset="-122"/>
                <a:cs typeface="Noto Sans CJK JP" pitchFamily="34" charset="-120"/>
              </a:rPr>
              <a:t>同分散の分散</a:t>
            </a:r>
            <a:endParaRPr lang="en-US" sz="950" dirty="0"/>
          </a:p>
        </p:txBody>
      </p:sp>
      <p:pic>
        <p:nvPicPr>
          <p:cNvPr id="20"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065008" y="2350531"/>
            <a:ext cx="3054096" cy="785339"/>
          </a:xfrm>
          <a:prstGeom prst="rect">
            <a:avLst/>
          </a:prstGeom>
        </p:spPr>
      </p:pic>
      <p:sp>
        <p:nvSpPr>
          <p:cNvPr id="21" name="Shape 17"/>
          <p:cNvSpPr/>
          <p:nvPr/>
        </p:nvSpPr>
        <p:spPr>
          <a:xfrm>
            <a:off x="877824" y="5431536"/>
            <a:ext cx="10442448" cy="310896"/>
          </a:xfrm>
          <a:prstGeom prst="roundRect">
            <a:avLst>
              <a:gd name="adj" fmla="val 26471"/>
            </a:avLst>
          </a:prstGeom>
          <a:solidFill>
            <a:srgbClr val="FFFDF8"/>
          </a:solidFill>
          <a:ln w="12700">
            <a:solidFill>
              <a:srgbClr val="E2E8F0"/>
            </a:solidFill>
            <a:prstDash val="solid"/>
          </a:ln>
        </p:spPr>
        <p:txBody>
          <a:bodyPr/>
          <a:lstStyle/>
          <a:p>
            <a:endParaRPr lang="ja-JP" altLang="en-US"/>
          </a:p>
        </p:txBody>
      </p:sp>
      <p:sp>
        <p:nvSpPr>
          <p:cNvPr id="22" name="Shape 18"/>
          <p:cNvSpPr/>
          <p:nvPr/>
        </p:nvSpPr>
        <p:spPr>
          <a:xfrm>
            <a:off x="877824" y="5431536"/>
            <a:ext cx="128016" cy="310896"/>
          </a:xfrm>
          <a:prstGeom prst="rect">
            <a:avLst/>
          </a:prstGeom>
          <a:solidFill>
            <a:srgbClr val="4E79A7"/>
          </a:solidFill>
          <a:ln w="12700">
            <a:solidFill>
              <a:srgbClr val="4E79A7">
                <a:alpha val="0"/>
              </a:srgbClr>
            </a:solidFill>
            <a:prstDash val="solid"/>
          </a:ln>
        </p:spPr>
        <p:txBody>
          <a:bodyPr/>
          <a:lstStyle/>
          <a:p>
            <a:endParaRPr lang="ja-JP" altLang="en-US"/>
          </a:p>
        </p:txBody>
      </p:sp>
      <p:sp>
        <p:nvSpPr>
          <p:cNvPr id="23" name="Text 19"/>
          <p:cNvSpPr/>
          <p:nvPr/>
        </p:nvSpPr>
        <p:spPr>
          <a:xfrm>
            <a:off x="1078992" y="5458968"/>
            <a:ext cx="10094976" cy="256032"/>
          </a:xfrm>
          <a:prstGeom prst="rect">
            <a:avLst/>
          </a:prstGeom>
          <a:noFill/>
          <a:ln/>
        </p:spPr>
        <p:txBody>
          <a:bodyPr wrap="square" lIns="0" tIns="0" rIns="0" bIns="0" rtlCol="0" anchor="ctr">
            <a:normAutofit/>
          </a:bodyPr>
          <a:lstStyle/>
          <a:p>
            <a:pPr marL="0" indent="0">
              <a:buNone/>
            </a:pPr>
            <a:r>
              <a:rPr lang="en-US" sz="1280" dirty="0">
                <a:solidFill>
                  <a:srgbClr val="17324D"/>
                </a:solidFill>
                <a:latin typeface="Noto Sans CJK JP" pitchFamily="34" charset="0"/>
                <a:ea typeface="Noto Sans CJK JP" pitchFamily="34" charset="-122"/>
                <a:cs typeface="Noto Sans CJK JP" pitchFamily="34" charset="-120"/>
              </a:rPr>
              <a:t>「まず X を取り除いてから IV を考える」という見方を持つと、コントロール付き 2SLS の式が追いやすくなる。</a:t>
            </a:r>
            <a:endParaRPr lang="en-US" sz="128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E07A5F"/>
          </a:solidFill>
          <a:ln w="12700">
            <a:solidFill>
              <a:srgbClr val="E07A5F">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E07A5F">
              <a:alpha val="8000"/>
            </a:srgbClr>
          </a:solidFill>
          <a:ln w="12700">
            <a:solidFill>
              <a:srgbClr val="E07A5F"/>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E07A5F"/>
                </a:solidFill>
                <a:latin typeface="Noto Sans CJK JP" pitchFamily="34" charset="0"/>
                <a:ea typeface="Noto Sans CJK JP" pitchFamily="34" charset="-122"/>
                <a:cs typeface="Noto Sans CJK JP" pitchFamily="34" charset="-120"/>
              </a:rPr>
              <a:t>標準誤差</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28</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heteroskedasticity と robust SE</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E07A5F"/>
                </a:solidFill>
                <a:latin typeface="Noto Sans CJK JP" pitchFamily="34" charset="0"/>
                <a:ea typeface="Noto Sans CJK JP" pitchFamily="34" charset="-122"/>
                <a:cs typeface="Noto Sans CJK JP" pitchFamily="34" charset="-120"/>
              </a:rPr>
              <a:t>誤差分散が観測ごとに違うなら、2SLS でも White 型の robust SE を使う。</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77824" y="1627632"/>
            <a:ext cx="5449824" cy="932688"/>
          </a:xfrm>
          <a:prstGeom prst="roundRect">
            <a:avLst>
              <a:gd name="adj" fmla="val 13725"/>
            </a:avLst>
          </a:prstGeom>
          <a:solidFill>
            <a:srgbClr val="FFFFFF"/>
          </a:solidFill>
          <a:ln w="12700">
            <a:solidFill>
              <a:srgbClr val="3FA7A4"/>
            </a:solidFill>
            <a:prstDash val="solid"/>
          </a:ln>
        </p:spPr>
        <p:txBody>
          <a:bodyPr/>
          <a:lstStyle/>
          <a:p>
            <a:endParaRPr lang="ja-JP" altLang="en-US"/>
          </a:p>
        </p:txBody>
      </p:sp>
      <p:sp>
        <p:nvSpPr>
          <p:cNvPr id="11" name="Shape 9"/>
          <p:cNvSpPr/>
          <p:nvPr/>
        </p:nvSpPr>
        <p:spPr>
          <a:xfrm>
            <a:off x="1014984" y="1737360"/>
            <a:ext cx="1554480" cy="228600"/>
          </a:xfrm>
          <a:prstGeom prst="roundRect">
            <a:avLst>
              <a:gd name="adj" fmla="val 40000"/>
            </a:avLst>
          </a:prstGeom>
          <a:solidFill>
            <a:srgbClr val="3FA7A4">
              <a:alpha val="8000"/>
            </a:srgbClr>
          </a:solidFill>
          <a:ln w="12700">
            <a:solidFill>
              <a:srgbClr val="3FA7A4"/>
            </a:solidFill>
            <a:prstDash val="solid"/>
          </a:ln>
        </p:spPr>
        <p:txBody>
          <a:bodyPr/>
          <a:lstStyle/>
          <a:p>
            <a:endParaRPr lang="ja-JP" altLang="en-US"/>
          </a:p>
        </p:txBody>
      </p:sp>
      <p:sp>
        <p:nvSpPr>
          <p:cNvPr id="12" name="Text 10"/>
          <p:cNvSpPr/>
          <p:nvPr/>
        </p:nvSpPr>
        <p:spPr>
          <a:xfrm>
            <a:off x="1014984" y="1746504"/>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3FA7A4"/>
                </a:solidFill>
                <a:latin typeface="Noto Sans CJK JP" pitchFamily="34" charset="0"/>
                <a:ea typeface="Noto Sans CJK JP" pitchFamily="34" charset="-122"/>
                <a:cs typeface="Noto Sans CJK JP" pitchFamily="34" charset="-120"/>
              </a:rPr>
              <a:t>同分散仮定</a:t>
            </a:r>
            <a:endParaRPr lang="en-US" sz="950" dirty="0"/>
          </a:p>
        </p:txBody>
      </p:sp>
      <p:pic>
        <p:nvPicPr>
          <p:cNvPr id="13"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139696" y="2029968"/>
            <a:ext cx="2926080" cy="365760"/>
          </a:xfrm>
          <a:prstGeom prst="rect">
            <a:avLst/>
          </a:prstGeom>
        </p:spPr>
      </p:pic>
      <p:sp>
        <p:nvSpPr>
          <p:cNvPr id="14" name="Shape 11"/>
          <p:cNvSpPr/>
          <p:nvPr/>
        </p:nvSpPr>
        <p:spPr>
          <a:xfrm>
            <a:off x="877824" y="2816352"/>
            <a:ext cx="5449824" cy="1115568"/>
          </a:xfrm>
          <a:prstGeom prst="roundRect">
            <a:avLst>
              <a:gd name="adj" fmla="val 11475"/>
            </a:avLst>
          </a:prstGeom>
          <a:solidFill>
            <a:srgbClr val="FFF2EE"/>
          </a:solidFill>
          <a:ln w="12700">
            <a:solidFill>
              <a:srgbClr val="E07A5F"/>
            </a:solidFill>
            <a:prstDash val="solid"/>
          </a:ln>
        </p:spPr>
        <p:txBody>
          <a:bodyPr/>
          <a:lstStyle/>
          <a:p>
            <a:endParaRPr lang="ja-JP" altLang="en-US"/>
          </a:p>
        </p:txBody>
      </p:sp>
      <p:sp>
        <p:nvSpPr>
          <p:cNvPr id="15" name="Shape 12"/>
          <p:cNvSpPr/>
          <p:nvPr/>
        </p:nvSpPr>
        <p:spPr>
          <a:xfrm>
            <a:off x="1014984" y="2926080"/>
            <a:ext cx="1554480" cy="228600"/>
          </a:xfrm>
          <a:prstGeom prst="roundRect">
            <a:avLst>
              <a:gd name="adj" fmla="val 40000"/>
            </a:avLst>
          </a:prstGeom>
          <a:solidFill>
            <a:srgbClr val="E07A5F">
              <a:alpha val="8000"/>
            </a:srgbClr>
          </a:solidFill>
          <a:ln w="12700">
            <a:solidFill>
              <a:srgbClr val="E07A5F"/>
            </a:solidFill>
            <a:prstDash val="solid"/>
          </a:ln>
        </p:spPr>
        <p:txBody>
          <a:bodyPr/>
          <a:lstStyle/>
          <a:p>
            <a:endParaRPr lang="ja-JP" altLang="en-US"/>
          </a:p>
        </p:txBody>
      </p:sp>
      <p:sp>
        <p:nvSpPr>
          <p:cNvPr id="16" name="Text 13"/>
          <p:cNvSpPr/>
          <p:nvPr/>
        </p:nvSpPr>
        <p:spPr>
          <a:xfrm>
            <a:off x="1014984" y="2935224"/>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E07A5F"/>
                </a:solidFill>
                <a:latin typeface="Noto Sans CJK JP" pitchFamily="34" charset="0"/>
                <a:ea typeface="Noto Sans CJK JP" pitchFamily="34" charset="-122"/>
                <a:cs typeface="Noto Sans CJK JP" pitchFamily="34" charset="-120"/>
              </a:rPr>
              <a:t>robust variance</a:t>
            </a:r>
            <a:endParaRPr lang="en-US" sz="950" dirty="0"/>
          </a:p>
        </p:txBody>
      </p:sp>
      <p:pic>
        <p:nvPicPr>
          <p:cNvPr id="17"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332736" y="3218688"/>
            <a:ext cx="2540000" cy="548640"/>
          </a:xfrm>
          <a:prstGeom prst="rect">
            <a:avLst/>
          </a:prstGeom>
        </p:spPr>
      </p:pic>
      <p:sp>
        <p:nvSpPr>
          <p:cNvPr id="18" name="Shape 14"/>
          <p:cNvSpPr/>
          <p:nvPr/>
        </p:nvSpPr>
        <p:spPr>
          <a:xfrm>
            <a:off x="877824" y="4151376"/>
            <a:ext cx="5449824" cy="896112"/>
          </a:xfrm>
          <a:prstGeom prst="roundRect">
            <a:avLst>
              <a:gd name="adj" fmla="val 14286"/>
            </a:avLst>
          </a:prstGeom>
          <a:solidFill>
            <a:srgbClr val="FFFFFF"/>
          </a:solidFill>
          <a:ln w="12700">
            <a:solidFill>
              <a:srgbClr val="4E79A7"/>
            </a:solidFill>
            <a:prstDash val="solid"/>
          </a:ln>
        </p:spPr>
        <p:txBody>
          <a:bodyPr/>
          <a:lstStyle/>
          <a:p>
            <a:endParaRPr lang="ja-JP" altLang="en-US"/>
          </a:p>
        </p:txBody>
      </p:sp>
      <p:sp>
        <p:nvSpPr>
          <p:cNvPr id="19" name="Shape 15"/>
          <p:cNvSpPr/>
          <p:nvPr/>
        </p:nvSpPr>
        <p:spPr>
          <a:xfrm>
            <a:off x="1014984" y="4261104"/>
            <a:ext cx="1554480" cy="228600"/>
          </a:xfrm>
          <a:prstGeom prst="roundRect">
            <a:avLst>
              <a:gd name="adj" fmla="val 40000"/>
            </a:avLst>
          </a:prstGeom>
          <a:solidFill>
            <a:srgbClr val="4E79A7">
              <a:alpha val="8000"/>
            </a:srgbClr>
          </a:solidFill>
          <a:ln w="12700">
            <a:solidFill>
              <a:srgbClr val="4E79A7"/>
            </a:solidFill>
            <a:prstDash val="solid"/>
          </a:ln>
        </p:spPr>
        <p:txBody>
          <a:bodyPr/>
          <a:lstStyle/>
          <a:p>
            <a:endParaRPr lang="ja-JP" altLang="en-US"/>
          </a:p>
        </p:txBody>
      </p:sp>
      <p:sp>
        <p:nvSpPr>
          <p:cNvPr id="20" name="Text 16"/>
          <p:cNvSpPr/>
          <p:nvPr/>
        </p:nvSpPr>
        <p:spPr>
          <a:xfrm>
            <a:off x="1014984" y="4270248"/>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4E79A7"/>
                </a:solidFill>
                <a:latin typeface="Noto Sans CJK JP" pitchFamily="34" charset="0"/>
                <a:ea typeface="Noto Sans CJK JP" pitchFamily="34" charset="-122"/>
                <a:cs typeface="Noto Sans CJK JP" pitchFamily="34" charset="-120"/>
              </a:rPr>
              <a:t>robust SE</a:t>
            </a:r>
            <a:endParaRPr lang="en-US" sz="950" dirty="0"/>
          </a:p>
        </p:txBody>
      </p:sp>
      <p:pic>
        <p:nvPicPr>
          <p:cNvPr id="21" name="Image 2" descr="preencoded.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003151" y="4553712"/>
            <a:ext cx="1199170" cy="329184"/>
          </a:xfrm>
          <a:prstGeom prst="rect">
            <a:avLst/>
          </a:prstGeom>
        </p:spPr>
      </p:pic>
      <p:sp>
        <p:nvSpPr>
          <p:cNvPr id="22" name="Shape 17"/>
          <p:cNvSpPr/>
          <p:nvPr/>
        </p:nvSpPr>
        <p:spPr>
          <a:xfrm>
            <a:off x="6565392" y="1773936"/>
            <a:ext cx="4663440" cy="2999232"/>
          </a:xfrm>
          <a:prstGeom prst="roundRect">
            <a:avLst>
              <a:gd name="adj" fmla="val 3659"/>
            </a:avLst>
          </a:prstGeom>
          <a:solidFill>
            <a:srgbClr val="FFFFFF"/>
          </a:solidFill>
          <a:ln w="12700">
            <a:solidFill>
              <a:srgbClr val="E07A5F"/>
            </a:solidFill>
            <a:prstDash val="solid"/>
          </a:ln>
          <a:effectLst>
            <a:outerShdw algn="bl" rotWithShape="0">
              <a:srgbClr val="000000">
                <a:alpha val="0"/>
              </a:srgbClr>
            </a:outerShdw>
          </a:effectLst>
        </p:spPr>
        <p:txBody>
          <a:bodyPr/>
          <a:lstStyle/>
          <a:p>
            <a:endParaRPr lang="ja-JP" altLang="en-US"/>
          </a:p>
        </p:txBody>
      </p:sp>
      <p:sp>
        <p:nvSpPr>
          <p:cNvPr id="23" name="Text 18"/>
          <p:cNvSpPr/>
          <p:nvPr/>
        </p:nvSpPr>
        <p:spPr>
          <a:xfrm>
            <a:off x="6711696" y="1892808"/>
            <a:ext cx="4370832" cy="256032"/>
          </a:xfrm>
          <a:prstGeom prst="rect">
            <a:avLst/>
          </a:prstGeom>
          <a:noFill/>
          <a:ln/>
        </p:spPr>
        <p:txBody>
          <a:bodyPr wrap="square" lIns="0" tIns="0" rIns="0" bIns="0" rtlCol="0" anchor="ctr">
            <a:normAutofit/>
          </a:bodyPr>
          <a:lstStyle/>
          <a:p>
            <a:pPr marL="0" indent="0">
              <a:buNone/>
            </a:pPr>
            <a:r>
              <a:rPr lang="en-US" sz="1300" b="1" dirty="0">
                <a:solidFill>
                  <a:srgbClr val="E07A5F"/>
                </a:solidFill>
                <a:latin typeface="Noto Sans CJK JP" pitchFamily="34" charset="0"/>
                <a:ea typeface="Noto Sans CJK JP" pitchFamily="34" charset="-122"/>
                <a:cs typeface="Noto Sans CJK JP" pitchFamily="34" charset="-120"/>
              </a:rPr>
              <a:t>式の意味</a:t>
            </a:r>
            <a:endParaRPr lang="en-US" sz="1300" dirty="0"/>
          </a:p>
        </p:txBody>
      </p:sp>
      <p:sp>
        <p:nvSpPr>
          <p:cNvPr id="24" name="Text 19"/>
          <p:cNvSpPr/>
          <p:nvPr/>
        </p:nvSpPr>
        <p:spPr>
          <a:xfrm>
            <a:off x="6711696" y="2194560"/>
            <a:ext cx="4407408" cy="2468880"/>
          </a:xfrm>
          <a:prstGeom prst="rect">
            <a:avLst/>
          </a:prstGeom>
          <a:noFill/>
          <a:ln/>
        </p:spPr>
        <p:txBody>
          <a:bodyPr wrap="square" lIns="254" tIns="254" rIns="254" bIns="254" rtlCol="0" anchor="t">
            <a:normAutofit/>
          </a:bodyPr>
          <a:lstStyle/>
          <a:p>
            <a:pPr marL="177800" indent="-177800">
              <a:buSzPct val="100000"/>
              <a:buChar char="•"/>
            </a:pPr>
            <a:r>
              <a:rPr lang="en-US" sz="1360" dirty="0">
                <a:solidFill>
                  <a:srgbClr val="17324D"/>
                </a:solidFill>
                <a:latin typeface="Noto Sans CJK JP" pitchFamily="34" charset="0"/>
                <a:ea typeface="Noto Sans CJK JP" pitchFamily="34" charset="-122"/>
                <a:cs typeface="Noto Sans CJK JP" pitchFamily="34" charset="-120"/>
              </a:rPr>
              <a:t>同分散のときは各観測の残差二乗 û_i² をすべて同じ σ_u² で置き換えていた。</a:t>
            </a:r>
            <a:endParaRPr lang="en-US" sz="1360" dirty="0"/>
          </a:p>
          <a:p>
            <a:pPr marL="177800" indent="-177800">
              <a:buSzPct val="100000"/>
              <a:buChar char="•"/>
            </a:pPr>
            <a:r>
              <a:rPr lang="en-US" sz="1360" dirty="0">
                <a:solidFill>
                  <a:srgbClr val="17324D"/>
                </a:solidFill>
                <a:latin typeface="Noto Sans CJK JP" pitchFamily="34" charset="0"/>
                <a:ea typeface="Noto Sans CJK JP" pitchFamily="34" charset="-122"/>
                <a:cs typeface="Noto Sans CJK JP" pitchFamily="34" charset="-120"/>
              </a:rPr>
              <a:t>robust SE では、それぞれの観測の残差の大きさをそのまま使う。</a:t>
            </a:r>
            <a:endParaRPr lang="en-US" sz="1360" dirty="0"/>
          </a:p>
          <a:p>
            <a:pPr marL="177800" indent="-177800">
              <a:buSzPct val="100000"/>
              <a:buChar char="•"/>
            </a:pPr>
            <a:r>
              <a:rPr lang="en-US" sz="1360" dirty="0">
                <a:solidFill>
                  <a:srgbClr val="17324D"/>
                </a:solidFill>
                <a:latin typeface="Noto Sans CJK JP" pitchFamily="34" charset="0"/>
                <a:ea typeface="Noto Sans CJK JP" pitchFamily="34" charset="-122"/>
                <a:cs typeface="Noto Sans CJK JP" pitchFamily="34" charset="-120"/>
              </a:rPr>
              <a:t>考え方は OLS の White robust SE と同じである。</a:t>
            </a:r>
            <a:endParaRPr lang="en-US" sz="136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E07A5F"/>
          </a:solidFill>
          <a:ln w="12700">
            <a:solidFill>
              <a:srgbClr val="E07A5F">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E07A5F">
              <a:alpha val="8000"/>
            </a:srgbClr>
          </a:solidFill>
          <a:ln w="12700">
            <a:solidFill>
              <a:srgbClr val="E07A5F"/>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E07A5F"/>
                </a:solidFill>
                <a:latin typeface="Noto Sans CJK JP" pitchFamily="34" charset="0"/>
                <a:ea typeface="Noto Sans CJK JP" pitchFamily="34" charset="-122"/>
                <a:cs typeface="Noto Sans CJK JP" pitchFamily="34" charset="-120"/>
              </a:rPr>
              <a:t>標準誤差</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29</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なぜ 2SLS の SE は大きくなりやすいか</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E07A5F"/>
                </a:solidFill>
                <a:latin typeface="Noto Sans CJK JP" pitchFamily="34" charset="0"/>
                <a:ea typeface="Noto Sans CJK JP" pitchFamily="34" charset="-122"/>
                <a:cs typeface="Noto Sans CJK JP" pitchFamily="34" charset="-120"/>
              </a:rPr>
              <a:t>2SLS は s の variation 全体ではなく、Z が説明できる部分だけを使う。</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77824" y="1664208"/>
            <a:ext cx="3383280" cy="2359152"/>
          </a:xfrm>
          <a:prstGeom prst="roundRect">
            <a:avLst>
              <a:gd name="adj" fmla="val 4651"/>
            </a:avLst>
          </a:prstGeom>
          <a:solidFill>
            <a:srgbClr val="ECF8F7"/>
          </a:solidFill>
          <a:ln w="12700">
            <a:solidFill>
              <a:srgbClr val="3FA7A4"/>
            </a:solidFill>
            <a:prstDash val="solid"/>
          </a:ln>
          <a:effectLst>
            <a:outerShdw algn="bl" rotWithShape="0">
              <a:srgbClr val="000000">
                <a:alpha val="0"/>
              </a:srgbClr>
            </a:outerShdw>
          </a:effectLst>
        </p:spPr>
        <p:txBody>
          <a:bodyPr/>
          <a:lstStyle/>
          <a:p>
            <a:endParaRPr lang="ja-JP" altLang="en-US"/>
          </a:p>
        </p:txBody>
      </p:sp>
      <p:sp>
        <p:nvSpPr>
          <p:cNvPr id="11" name="Text 9"/>
          <p:cNvSpPr/>
          <p:nvPr/>
        </p:nvSpPr>
        <p:spPr>
          <a:xfrm>
            <a:off x="1024128" y="1783080"/>
            <a:ext cx="3090672" cy="256032"/>
          </a:xfrm>
          <a:prstGeom prst="rect">
            <a:avLst/>
          </a:prstGeom>
          <a:noFill/>
          <a:ln/>
        </p:spPr>
        <p:txBody>
          <a:bodyPr wrap="square" lIns="0" tIns="0" rIns="0" bIns="0" rtlCol="0" anchor="ctr">
            <a:normAutofit/>
          </a:bodyPr>
          <a:lstStyle/>
          <a:p>
            <a:pPr marL="0" indent="0">
              <a:buNone/>
            </a:pPr>
            <a:r>
              <a:rPr lang="en-US" sz="1300" b="1" dirty="0">
                <a:solidFill>
                  <a:srgbClr val="3FA7A4"/>
                </a:solidFill>
                <a:latin typeface="Noto Sans CJK JP" pitchFamily="34" charset="0"/>
                <a:ea typeface="Noto Sans CJK JP" pitchFamily="34" charset="-122"/>
                <a:cs typeface="Noto Sans CJK JP" pitchFamily="34" charset="-120"/>
              </a:rPr>
              <a:t>1. 使う variation が減る</a:t>
            </a:r>
            <a:endParaRPr lang="en-US" sz="1300" dirty="0"/>
          </a:p>
        </p:txBody>
      </p:sp>
      <p:sp>
        <p:nvSpPr>
          <p:cNvPr id="12" name="Text 10"/>
          <p:cNvSpPr/>
          <p:nvPr/>
        </p:nvSpPr>
        <p:spPr>
          <a:xfrm>
            <a:off x="1024128" y="2066544"/>
            <a:ext cx="3090672" cy="1865376"/>
          </a:xfrm>
          <a:prstGeom prst="rect">
            <a:avLst/>
          </a:prstGeom>
          <a:noFill/>
          <a:ln/>
        </p:spPr>
        <p:txBody>
          <a:bodyPr wrap="square" lIns="0" tIns="0" rIns="0" bIns="0" rtlCol="0" anchor="t">
            <a:normAutofit/>
          </a:bodyPr>
          <a:lstStyle/>
          <a:p>
            <a:pPr marL="0" indent="0">
              <a:buNone/>
            </a:pPr>
            <a:r>
              <a:rPr lang="en-US" sz="1420" dirty="0">
                <a:solidFill>
                  <a:srgbClr val="17324D"/>
                </a:solidFill>
                <a:latin typeface="Noto Sans CJK JP" pitchFamily="34" charset="0"/>
                <a:ea typeface="Noto Sans CJK JP" pitchFamily="34" charset="-122"/>
                <a:cs typeface="Noto Sans CJK JP" pitchFamily="34" charset="-120"/>
              </a:rPr>
              <a:t>OLS は s 全体のばらつきを使うが、2SLS は Z で説明できる部分だけを使う。</a:t>
            </a:r>
            <a:endParaRPr lang="en-US" sz="1420" dirty="0"/>
          </a:p>
        </p:txBody>
      </p:sp>
      <p:sp>
        <p:nvSpPr>
          <p:cNvPr id="13" name="Shape 11"/>
          <p:cNvSpPr/>
          <p:nvPr/>
        </p:nvSpPr>
        <p:spPr>
          <a:xfrm>
            <a:off x="4407408" y="1664208"/>
            <a:ext cx="3383280" cy="2359152"/>
          </a:xfrm>
          <a:prstGeom prst="roundRect">
            <a:avLst>
              <a:gd name="adj" fmla="val 4651"/>
            </a:avLst>
          </a:prstGeom>
          <a:solidFill>
            <a:srgbClr val="FFF2EE"/>
          </a:solidFill>
          <a:ln w="12700">
            <a:solidFill>
              <a:srgbClr val="E07A5F"/>
            </a:solidFill>
            <a:prstDash val="solid"/>
          </a:ln>
          <a:effectLst>
            <a:outerShdw algn="bl" rotWithShape="0">
              <a:srgbClr val="000000">
                <a:alpha val="0"/>
              </a:srgbClr>
            </a:outerShdw>
          </a:effectLst>
        </p:spPr>
        <p:txBody>
          <a:bodyPr/>
          <a:lstStyle/>
          <a:p>
            <a:endParaRPr lang="ja-JP" altLang="en-US"/>
          </a:p>
        </p:txBody>
      </p:sp>
      <p:sp>
        <p:nvSpPr>
          <p:cNvPr id="14" name="Text 12"/>
          <p:cNvSpPr/>
          <p:nvPr/>
        </p:nvSpPr>
        <p:spPr>
          <a:xfrm>
            <a:off x="4553712" y="1783080"/>
            <a:ext cx="3090672" cy="256032"/>
          </a:xfrm>
          <a:prstGeom prst="rect">
            <a:avLst/>
          </a:prstGeom>
          <a:noFill/>
          <a:ln/>
        </p:spPr>
        <p:txBody>
          <a:bodyPr wrap="square" lIns="0" tIns="0" rIns="0" bIns="0" rtlCol="0" anchor="ctr">
            <a:normAutofit/>
          </a:bodyPr>
          <a:lstStyle/>
          <a:p>
            <a:pPr marL="0" indent="0">
              <a:buNone/>
            </a:pPr>
            <a:r>
              <a:rPr lang="en-US" sz="1300" b="1" dirty="0">
                <a:solidFill>
                  <a:srgbClr val="E07A5F"/>
                </a:solidFill>
                <a:latin typeface="Noto Sans CJK JP" pitchFamily="34" charset="0"/>
                <a:ea typeface="Noto Sans CJK JP" pitchFamily="34" charset="-122"/>
                <a:cs typeface="Noto Sans CJK JP" pitchFamily="34" charset="-120"/>
              </a:rPr>
              <a:t>2. first stage が弱いと分母が小さい</a:t>
            </a:r>
            <a:endParaRPr lang="en-US" sz="1300" dirty="0"/>
          </a:p>
        </p:txBody>
      </p:sp>
      <p:sp>
        <p:nvSpPr>
          <p:cNvPr id="15" name="Text 13"/>
          <p:cNvSpPr/>
          <p:nvPr/>
        </p:nvSpPr>
        <p:spPr>
          <a:xfrm>
            <a:off x="4553712" y="2066544"/>
            <a:ext cx="3090672" cy="1865376"/>
          </a:xfrm>
          <a:prstGeom prst="rect">
            <a:avLst/>
          </a:prstGeom>
          <a:noFill/>
          <a:ln/>
        </p:spPr>
        <p:txBody>
          <a:bodyPr wrap="square" lIns="0" tIns="0" rIns="0" bIns="0" rtlCol="0" anchor="t">
            <a:normAutofit/>
          </a:bodyPr>
          <a:lstStyle/>
          <a:p>
            <a:pPr marL="0" indent="0">
              <a:buNone/>
            </a:pPr>
            <a:r>
              <a:rPr lang="en-US" sz="1340" dirty="0">
                <a:solidFill>
                  <a:srgbClr val="17324D"/>
                </a:solidFill>
                <a:latin typeface="Noto Sans CJK JP" pitchFamily="34" charset="0"/>
                <a:ea typeface="Noto Sans CJK JP" pitchFamily="34" charset="-122"/>
                <a:cs typeface="Noto Sans CJK JP" pitchFamily="34" charset="-120"/>
              </a:rPr>
              <a:t>標準誤差の式では、分母に \(\sum_i \tilde z_i\tilde s_i\) が入る。これが小さいと SE は大きくなる。</a:t>
            </a:r>
            <a:endParaRPr lang="en-US" sz="1340" dirty="0"/>
          </a:p>
        </p:txBody>
      </p:sp>
      <p:sp>
        <p:nvSpPr>
          <p:cNvPr id="16" name="Shape 14"/>
          <p:cNvSpPr/>
          <p:nvPr/>
        </p:nvSpPr>
        <p:spPr>
          <a:xfrm>
            <a:off x="7936992" y="1664208"/>
            <a:ext cx="3346704" cy="2359152"/>
          </a:xfrm>
          <a:prstGeom prst="roundRect">
            <a:avLst>
              <a:gd name="adj" fmla="val 4651"/>
            </a:avLst>
          </a:prstGeom>
          <a:solidFill>
            <a:srgbClr val="EDF4FC"/>
          </a:solidFill>
          <a:ln w="12700">
            <a:solidFill>
              <a:srgbClr val="4E79A7"/>
            </a:solidFill>
            <a:prstDash val="solid"/>
          </a:ln>
          <a:effectLst>
            <a:outerShdw algn="bl" rotWithShape="0">
              <a:srgbClr val="000000">
                <a:alpha val="0"/>
              </a:srgbClr>
            </a:outerShdw>
          </a:effectLst>
        </p:spPr>
        <p:txBody>
          <a:bodyPr/>
          <a:lstStyle/>
          <a:p>
            <a:endParaRPr lang="ja-JP" altLang="en-US"/>
          </a:p>
        </p:txBody>
      </p:sp>
      <p:sp>
        <p:nvSpPr>
          <p:cNvPr id="17" name="Text 15"/>
          <p:cNvSpPr/>
          <p:nvPr/>
        </p:nvSpPr>
        <p:spPr>
          <a:xfrm>
            <a:off x="8083296" y="1783080"/>
            <a:ext cx="3054096" cy="256032"/>
          </a:xfrm>
          <a:prstGeom prst="rect">
            <a:avLst/>
          </a:prstGeom>
          <a:noFill/>
          <a:ln/>
        </p:spPr>
        <p:txBody>
          <a:bodyPr wrap="square" lIns="0" tIns="0" rIns="0" bIns="0" rtlCol="0" anchor="ctr">
            <a:normAutofit/>
          </a:bodyPr>
          <a:lstStyle/>
          <a:p>
            <a:pPr marL="0" indent="0">
              <a:buNone/>
            </a:pPr>
            <a:r>
              <a:rPr lang="en-US" sz="1300" b="1" dirty="0">
                <a:solidFill>
                  <a:srgbClr val="4E79A7"/>
                </a:solidFill>
                <a:latin typeface="Noto Sans CJK JP" pitchFamily="34" charset="0"/>
                <a:ea typeface="Noto Sans CJK JP" pitchFamily="34" charset="-122"/>
                <a:cs typeface="Noto Sans CJK JP" pitchFamily="34" charset="-120"/>
              </a:rPr>
              <a:t>3. 精度は first stage 依存</a:t>
            </a:r>
            <a:endParaRPr lang="en-US" sz="1300" dirty="0"/>
          </a:p>
        </p:txBody>
      </p:sp>
      <p:sp>
        <p:nvSpPr>
          <p:cNvPr id="18" name="Text 16"/>
          <p:cNvSpPr/>
          <p:nvPr/>
        </p:nvSpPr>
        <p:spPr>
          <a:xfrm>
            <a:off x="8083296" y="2066544"/>
            <a:ext cx="3054096" cy="1865376"/>
          </a:xfrm>
          <a:prstGeom prst="rect">
            <a:avLst/>
          </a:prstGeom>
          <a:noFill/>
          <a:ln/>
        </p:spPr>
        <p:txBody>
          <a:bodyPr wrap="square" lIns="0" tIns="0" rIns="0" bIns="0" rtlCol="0" anchor="t">
            <a:normAutofit/>
          </a:bodyPr>
          <a:lstStyle/>
          <a:p>
            <a:pPr marL="0" indent="0">
              <a:buNone/>
            </a:pPr>
            <a:r>
              <a:rPr lang="en-US" sz="1400" dirty="0">
                <a:solidFill>
                  <a:srgbClr val="17324D"/>
                </a:solidFill>
                <a:latin typeface="Noto Sans CJK JP" pitchFamily="34" charset="0"/>
                <a:ea typeface="Noto Sans CJK JP" pitchFamily="34" charset="-122"/>
                <a:cs typeface="Noto Sans CJK JP" pitchFamily="34" charset="-120"/>
              </a:rPr>
              <a:t>Weak IV の問題は、まさにこの「分母が小さすぎる」ことから出発する。</a:t>
            </a:r>
            <a:endParaRPr lang="en-US" sz="1400" dirty="0"/>
          </a:p>
        </p:txBody>
      </p:sp>
      <p:sp>
        <p:nvSpPr>
          <p:cNvPr id="19" name="Shape 17"/>
          <p:cNvSpPr/>
          <p:nvPr/>
        </p:nvSpPr>
        <p:spPr>
          <a:xfrm>
            <a:off x="877824" y="5431536"/>
            <a:ext cx="10442448" cy="310896"/>
          </a:xfrm>
          <a:prstGeom prst="roundRect">
            <a:avLst>
              <a:gd name="adj" fmla="val 26471"/>
            </a:avLst>
          </a:prstGeom>
          <a:solidFill>
            <a:srgbClr val="FFFDF8"/>
          </a:solidFill>
          <a:ln w="12700">
            <a:solidFill>
              <a:srgbClr val="E2E8F0"/>
            </a:solidFill>
            <a:prstDash val="solid"/>
          </a:ln>
        </p:spPr>
        <p:txBody>
          <a:bodyPr/>
          <a:lstStyle/>
          <a:p>
            <a:endParaRPr lang="ja-JP" altLang="en-US"/>
          </a:p>
        </p:txBody>
      </p:sp>
      <p:sp>
        <p:nvSpPr>
          <p:cNvPr id="20" name="Shape 18"/>
          <p:cNvSpPr/>
          <p:nvPr/>
        </p:nvSpPr>
        <p:spPr>
          <a:xfrm>
            <a:off x="877824" y="5431536"/>
            <a:ext cx="128016" cy="310896"/>
          </a:xfrm>
          <a:prstGeom prst="rect">
            <a:avLst/>
          </a:prstGeom>
          <a:solidFill>
            <a:srgbClr val="E07A5F"/>
          </a:solidFill>
          <a:ln w="12700">
            <a:solidFill>
              <a:srgbClr val="E07A5F">
                <a:alpha val="0"/>
              </a:srgbClr>
            </a:solidFill>
            <a:prstDash val="solid"/>
          </a:ln>
        </p:spPr>
        <p:txBody>
          <a:bodyPr/>
          <a:lstStyle/>
          <a:p>
            <a:endParaRPr lang="ja-JP" altLang="en-US"/>
          </a:p>
        </p:txBody>
      </p:sp>
      <p:sp>
        <p:nvSpPr>
          <p:cNvPr id="21" name="Text 19"/>
          <p:cNvSpPr/>
          <p:nvPr/>
        </p:nvSpPr>
        <p:spPr>
          <a:xfrm>
            <a:off x="1078992" y="5458968"/>
            <a:ext cx="10094976" cy="256032"/>
          </a:xfrm>
          <a:prstGeom prst="rect">
            <a:avLst/>
          </a:prstGeom>
          <a:noFill/>
          <a:ln/>
        </p:spPr>
        <p:txBody>
          <a:bodyPr wrap="square" lIns="0" tIns="0" rIns="0" bIns="0" rtlCol="0" anchor="ctr">
            <a:normAutofit/>
          </a:bodyPr>
          <a:lstStyle/>
          <a:p>
            <a:pPr marL="0" indent="0">
              <a:buNone/>
            </a:pPr>
            <a:r>
              <a:rPr lang="en-US" sz="1280" dirty="0">
                <a:solidFill>
                  <a:srgbClr val="17324D"/>
                </a:solidFill>
                <a:latin typeface="Noto Sans CJK JP" pitchFamily="34" charset="0"/>
                <a:ea typeface="Noto Sans CJK JP" pitchFamily="34" charset="-122"/>
                <a:cs typeface="Noto Sans CJK JP" pitchFamily="34" charset="-120"/>
              </a:rPr>
              <a:t>2SLS の precision を語るときは、必ず係数と一緒に first stage の強さも見る。</a:t>
            </a:r>
            <a:endParaRPr lang="en-US" sz="128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3FA7A4"/>
          </a:solidFill>
          <a:ln w="12700">
            <a:solidFill>
              <a:srgbClr val="3FA7A4">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3FA7A4">
              <a:alpha val="8000"/>
            </a:srgbClr>
          </a:solidFill>
          <a:ln w="12700">
            <a:solidFill>
              <a:srgbClr val="3FA7A4"/>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3FA7A4"/>
                </a:solidFill>
                <a:latin typeface="Noto Sans CJK JP" pitchFamily="34" charset="0"/>
                <a:ea typeface="Noto Sans CJK JP" pitchFamily="34" charset="-122"/>
                <a:cs typeface="Noto Sans CJK JP" pitchFamily="34" charset="-120"/>
              </a:rPr>
              <a:t>導入</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3</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Lecture の流れ</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3FA7A4"/>
                </a:solidFill>
                <a:latin typeface="Noto Sans CJK JP" pitchFamily="34" charset="0"/>
                <a:ea typeface="Noto Sans CJK JP" pitchFamily="34" charset="-122"/>
                <a:cs typeface="Noto Sans CJK JP" pitchFamily="34" charset="-120"/>
              </a:rPr>
              <a:t>前半は「識別」、後半は「推定値をどう読むか」に重心を置く。</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96112" y="1481328"/>
            <a:ext cx="3474720" cy="2971800"/>
          </a:xfrm>
          <a:prstGeom prst="roundRect">
            <a:avLst>
              <a:gd name="adj" fmla="val 3692"/>
            </a:avLst>
          </a:prstGeom>
          <a:solidFill>
            <a:srgbClr val="FFFFFF"/>
          </a:solidFill>
          <a:ln w="12700">
            <a:solidFill>
              <a:srgbClr val="3FA7A4"/>
            </a:solidFill>
            <a:prstDash val="solid"/>
          </a:ln>
          <a:effectLst>
            <a:outerShdw algn="bl" rotWithShape="0">
              <a:srgbClr val="000000">
                <a:alpha val="0"/>
              </a:srgbClr>
            </a:outerShdw>
          </a:effectLst>
        </p:spPr>
        <p:txBody>
          <a:bodyPr/>
          <a:lstStyle/>
          <a:p>
            <a:endParaRPr lang="ja-JP" altLang="en-US"/>
          </a:p>
        </p:txBody>
      </p:sp>
      <p:sp>
        <p:nvSpPr>
          <p:cNvPr id="11" name="Text 9"/>
          <p:cNvSpPr/>
          <p:nvPr/>
        </p:nvSpPr>
        <p:spPr>
          <a:xfrm>
            <a:off x="1024128" y="1591056"/>
            <a:ext cx="3218688" cy="219456"/>
          </a:xfrm>
          <a:prstGeom prst="rect">
            <a:avLst/>
          </a:prstGeom>
          <a:noFill/>
          <a:ln/>
        </p:spPr>
        <p:txBody>
          <a:bodyPr wrap="square" lIns="0" tIns="0" rIns="0" bIns="0" rtlCol="0" anchor="ctr">
            <a:normAutofit/>
          </a:bodyPr>
          <a:lstStyle/>
          <a:p>
            <a:pPr marL="0" indent="0">
              <a:buNone/>
            </a:pPr>
            <a:r>
              <a:rPr lang="en-US" sz="1250" b="1" dirty="0">
                <a:solidFill>
                  <a:srgbClr val="3FA7A4"/>
                </a:solidFill>
                <a:latin typeface="Noto Sans CJK JP" pitchFamily="34" charset="0"/>
                <a:ea typeface="Noto Sans CJK JP" pitchFamily="34" charset="-122"/>
                <a:cs typeface="Noto Sans CJK JP" pitchFamily="34" charset="-120"/>
              </a:rPr>
              <a:t>1</a:t>
            </a:r>
            <a:endParaRPr lang="en-US" sz="1250" dirty="0"/>
          </a:p>
        </p:txBody>
      </p:sp>
      <p:sp>
        <p:nvSpPr>
          <p:cNvPr id="12" name="Text 10"/>
          <p:cNvSpPr/>
          <p:nvPr/>
        </p:nvSpPr>
        <p:spPr>
          <a:xfrm>
            <a:off x="1024128" y="1865376"/>
            <a:ext cx="3218688" cy="310896"/>
          </a:xfrm>
          <a:prstGeom prst="rect">
            <a:avLst/>
          </a:prstGeom>
          <a:noFill/>
          <a:ln/>
        </p:spPr>
        <p:txBody>
          <a:bodyPr wrap="square" lIns="0" tIns="0" rIns="0" bIns="0" rtlCol="0" anchor="ctr">
            <a:normAutofit/>
          </a:bodyPr>
          <a:lstStyle/>
          <a:p>
            <a:pPr marL="0" indent="0" algn="ctr">
              <a:buNone/>
            </a:pPr>
            <a:r>
              <a:rPr lang="en-US" sz="2200" b="1" dirty="0">
                <a:solidFill>
                  <a:srgbClr val="17324D"/>
                </a:solidFill>
                <a:latin typeface="Noto Serif CJK JP" pitchFamily="34" charset="0"/>
                <a:ea typeface="Noto Serif CJK JP" pitchFamily="34" charset="-122"/>
                <a:cs typeface="Noto Serif CJK JP" pitchFamily="34" charset="-120"/>
              </a:rPr>
              <a:t>なぜ IV が必要か</a:t>
            </a:r>
            <a:endParaRPr lang="en-US" sz="2200" dirty="0"/>
          </a:p>
        </p:txBody>
      </p:sp>
      <p:sp>
        <p:nvSpPr>
          <p:cNvPr id="13" name="Text 11"/>
          <p:cNvSpPr/>
          <p:nvPr/>
        </p:nvSpPr>
        <p:spPr>
          <a:xfrm>
            <a:off x="1024128" y="2240280"/>
            <a:ext cx="3218688" cy="2130552"/>
          </a:xfrm>
          <a:prstGeom prst="rect">
            <a:avLst/>
          </a:prstGeom>
          <a:noFill/>
          <a:ln/>
        </p:spPr>
        <p:txBody>
          <a:bodyPr wrap="square" lIns="0" tIns="0" rIns="0" bIns="0" rtlCol="0" anchor="t">
            <a:normAutofit/>
          </a:bodyPr>
          <a:lstStyle/>
          <a:p>
            <a:pPr marL="0" indent="0" algn="ctr">
              <a:buNone/>
            </a:pPr>
            <a:r>
              <a:rPr lang="en-US" sz="1150" dirty="0">
                <a:solidFill>
                  <a:srgbClr val="475569"/>
                </a:solidFill>
                <a:latin typeface="Noto Sans CJK JP" pitchFamily="34" charset="0"/>
                <a:ea typeface="Noto Sans CJK JP" pitchFamily="34" charset="-122"/>
                <a:cs typeface="Noto Sans CJK JP" pitchFamily="34" charset="-120"/>
              </a:rPr>
              <a:t>OLS が失敗する状況と、有効な操作変数の条件を確認する。</a:t>
            </a:r>
            <a:endParaRPr lang="en-US" sz="1150" dirty="0"/>
          </a:p>
        </p:txBody>
      </p:sp>
      <p:sp>
        <p:nvSpPr>
          <p:cNvPr id="14" name="Shape 12"/>
          <p:cNvSpPr/>
          <p:nvPr/>
        </p:nvSpPr>
        <p:spPr>
          <a:xfrm>
            <a:off x="4407408" y="1481328"/>
            <a:ext cx="3474720" cy="2971800"/>
          </a:xfrm>
          <a:prstGeom prst="roundRect">
            <a:avLst>
              <a:gd name="adj" fmla="val 3692"/>
            </a:avLst>
          </a:prstGeom>
          <a:solidFill>
            <a:srgbClr val="FFFFFF"/>
          </a:solidFill>
          <a:ln w="12700">
            <a:solidFill>
              <a:srgbClr val="4E79A7"/>
            </a:solidFill>
            <a:prstDash val="solid"/>
          </a:ln>
          <a:effectLst>
            <a:outerShdw algn="bl" rotWithShape="0">
              <a:srgbClr val="000000">
                <a:alpha val="0"/>
              </a:srgbClr>
            </a:outerShdw>
          </a:effectLst>
        </p:spPr>
        <p:txBody>
          <a:bodyPr/>
          <a:lstStyle/>
          <a:p>
            <a:endParaRPr lang="ja-JP" altLang="en-US"/>
          </a:p>
        </p:txBody>
      </p:sp>
      <p:sp>
        <p:nvSpPr>
          <p:cNvPr id="15" name="Text 13"/>
          <p:cNvSpPr/>
          <p:nvPr/>
        </p:nvSpPr>
        <p:spPr>
          <a:xfrm>
            <a:off x="4535424" y="1591056"/>
            <a:ext cx="3218688" cy="219456"/>
          </a:xfrm>
          <a:prstGeom prst="rect">
            <a:avLst/>
          </a:prstGeom>
          <a:noFill/>
          <a:ln/>
        </p:spPr>
        <p:txBody>
          <a:bodyPr wrap="square" lIns="0" tIns="0" rIns="0" bIns="0" rtlCol="0" anchor="ctr">
            <a:normAutofit/>
          </a:bodyPr>
          <a:lstStyle/>
          <a:p>
            <a:pPr marL="0" indent="0">
              <a:buNone/>
            </a:pPr>
            <a:r>
              <a:rPr lang="en-US" sz="1250" b="1" dirty="0">
                <a:solidFill>
                  <a:srgbClr val="4E79A7"/>
                </a:solidFill>
                <a:latin typeface="Noto Sans CJK JP" pitchFamily="34" charset="0"/>
                <a:ea typeface="Noto Sans CJK JP" pitchFamily="34" charset="-122"/>
                <a:cs typeface="Noto Sans CJK JP" pitchFamily="34" charset="-120"/>
              </a:rPr>
              <a:t>2</a:t>
            </a:r>
            <a:endParaRPr lang="en-US" sz="1250" dirty="0"/>
          </a:p>
        </p:txBody>
      </p:sp>
      <p:sp>
        <p:nvSpPr>
          <p:cNvPr id="16" name="Text 14"/>
          <p:cNvSpPr/>
          <p:nvPr/>
        </p:nvSpPr>
        <p:spPr>
          <a:xfrm>
            <a:off x="4535424" y="1865376"/>
            <a:ext cx="3218688" cy="310896"/>
          </a:xfrm>
          <a:prstGeom prst="rect">
            <a:avLst/>
          </a:prstGeom>
          <a:noFill/>
          <a:ln/>
        </p:spPr>
        <p:txBody>
          <a:bodyPr wrap="square" lIns="0" tIns="0" rIns="0" bIns="0" rtlCol="0" anchor="ctr">
            <a:normAutofit/>
          </a:bodyPr>
          <a:lstStyle/>
          <a:p>
            <a:pPr marL="0" indent="0" algn="ctr">
              <a:buNone/>
            </a:pPr>
            <a:r>
              <a:rPr lang="en-US" sz="2200" b="1" dirty="0">
                <a:solidFill>
                  <a:srgbClr val="17324D"/>
                </a:solidFill>
                <a:latin typeface="Noto Serif CJK JP" pitchFamily="34" charset="0"/>
                <a:ea typeface="Noto Serif CJK JP" pitchFamily="34" charset="-122"/>
                <a:cs typeface="Noto Serif CJK JP" pitchFamily="34" charset="-120"/>
              </a:rPr>
              <a:t>どう実装するか</a:t>
            </a:r>
            <a:endParaRPr lang="en-US" sz="2200" dirty="0"/>
          </a:p>
        </p:txBody>
      </p:sp>
      <p:sp>
        <p:nvSpPr>
          <p:cNvPr id="17" name="Text 15"/>
          <p:cNvSpPr/>
          <p:nvPr/>
        </p:nvSpPr>
        <p:spPr>
          <a:xfrm>
            <a:off x="4535424" y="2240280"/>
            <a:ext cx="3218688" cy="2130552"/>
          </a:xfrm>
          <a:prstGeom prst="rect">
            <a:avLst/>
          </a:prstGeom>
          <a:noFill/>
          <a:ln/>
        </p:spPr>
        <p:txBody>
          <a:bodyPr wrap="square" lIns="0" tIns="0" rIns="0" bIns="0" rtlCol="0" anchor="t">
            <a:normAutofit/>
          </a:bodyPr>
          <a:lstStyle/>
          <a:p>
            <a:pPr marL="0" indent="0" algn="ctr">
              <a:buNone/>
            </a:pPr>
            <a:r>
              <a:rPr lang="en-US" sz="1150" dirty="0">
                <a:solidFill>
                  <a:srgbClr val="475569"/>
                </a:solidFill>
                <a:latin typeface="Noto Sans CJK JP" pitchFamily="34" charset="0"/>
                <a:ea typeface="Noto Sans CJK JP" pitchFamily="34" charset="-122"/>
                <a:cs typeface="Noto Sans CJK JP" pitchFamily="34" charset="-120"/>
              </a:rPr>
              <a:t>Wald 推定量から 2SLS と標準誤差へ進み、first stage の意味を整理する。</a:t>
            </a:r>
            <a:endParaRPr lang="en-US" sz="1150" dirty="0"/>
          </a:p>
        </p:txBody>
      </p:sp>
      <p:sp>
        <p:nvSpPr>
          <p:cNvPr id="18" name="Shape 16"/>
          <p:cNvSpPr/>
          <p:nvPr/>
        </p:nvSpPr>
        <p:spPr>
          <a:xfrm>
            <a:off x="7918704" y="1481328"/>
            <a:ext cx="3364992" cy="2971800"/>
          </a:xfrm>
          <a:prstGeom prst="roundRect">
            <a:avLst>
              <a:gd name="adj" fmla="val 3692"/>
            </a:avLst>
          </a:prstGeom>
          <a:solidFill>
            <a:srgbClr val="FFFFFF"/>
          </a:solidFill>
          <a:ln w="12700">
            <a:solidFill>
              <a:srgbClr val="E07A5F"/>
            </a:solidFill>
            <a:prstDash val="solid"/>
          </a:ln>
          <a:effectLst>
            <a:outerShdw algn="bl" rotWithShape="0">
              <a:srgbClr val="000000">
                <a:alpha val="0"/>
              </a:srgbClr>
            </a:outerShdw>
          </a:effectLst>
        </p:spPr>
        <p:txBody>
          <a:bodyPr/>
          <a:lstStyle/>
          <a:p>
            <a:endParaRPr lang="ja-JP" altLang="en-US"/>
          </a:p>
        </p:txBody>
      </p:sp>
      <p:sp>
        <p:nvSpPr>
          <p:cNvPr id="19" name="Text 17"/>
          <p:cNvSpPr/>
          <p:nvPr/>
        </p:nvSpPr>
        <p:spPr>
          <a:xfrm>
            <a:off x="8046720" y="1591056"/>
            <a:ext cx="3108960" cy="219456"/>
          </a:xfrm>
          <a:prstGeom prst="rect">
            <a:avLst/>
          </a:prstGeom>
          <a:noFill/>
          <a:ln/>
        </p:spPr>
        <p:txBody>
          <a:bodyPr wrap="square" lIns="0" tIns="0" rIns="0" bIns="0" rtlCol="0" anchor="ctr">
            <a:normAutofit/>
          </a:bodyPr>
          <a:lstStyle/>
          <a:p>
            <a:pPr marL="0" indent="0">
              <a:buNone/>
            </a:pPr>
            <a:r>
              <a:rPr lang="en-US" sz="1250" b="1" dirty="0">
                <a:solidFill>
                  <a:srgbClr val="E07A5F"/>
                </a:solidFill>
                <a:latin typeface="Noto Sans CJK JP" pitchFamily="34" charset="0"/>
                <a:ea typeface="Noto Sans CJK JP" pitchFamily="34" charset="-122"/>
                <a:cs typeface="Noto Sans CJK JP" pitchFamily="34" charset="-120"/>
              </a:rPr>
              <a:t>3</a:t>
            </a:r>
            <a:endParaRPr lang="en-US" sz="1250" dirty="0"/>
          </a:p>
        </p:txBody>
      </p:sp>
      <p:sp>
        <p:nvSpPr>
          <p:cNvPr id="20" name="Text 18"/>
          <p:cNvSpPr/>
          <p:nvPr/>
        </p:nvSpPr>
        <p:spPr>
          <a:xfrm>
            <a:off x="8046720" y="1865376"/>
            <a:ext cx="3108960" cy="310896"/>
          </a:xfrm>
          <a:prstGeom prst="rect">
            <a:avLst/>
          </a:prstGeom>
          <a:noFill/>
          <a:ln/>
        </p:spPr>
        <p:txBody>
          <a:bodyPr wrap="square" lIns="0" tIns="0" rIns="0" bIns="0" rtlCol="0" anchor="ctr">
            <a:normAutofit/>
          </a:bodyPr>
          <a:lstStyle/>
          <a:p>
            <a:pPr marL="0" indent="0" algn="ctr">
              <a:buNone/>
            </a:pPr>
            <a:r>
              <a:rPr lang="en-US" sz="2200" b="1" dirty="0">
                <a:solidFill>
                  <a:srgbClr val="17324D"/>
                </a:solidFill>
                <a:latin typeface="Noto Serif CJK JP" pitchFamily="34" charset="0"/>
                <a:ea typeface="Noto Serif CJK JP" pitchFamily="34" charset="-122"/>
                <a:cs typeface="Noto Serif CJK JP" pitchFamily="34" charset="-120"/>
              </a:rPr>
              <a:t>どう解釈するか</a:t>
            </a:r>
            <a:endParaRPr lang="en-US" sz="2200" dirty="0"/>
          </a:p>
        </p:txBody>
      </p:sp>
      <p:sp>
        <p:nvSpPr>
          <p:cNvPr id="21" name="Text 19"/>
          <p:cNvSpPr/>
          <p:nvPr/>
        </p:nvSpPr>
        <p:spPr>
          <a:xfrm>
            <a:off x="8046720" y="2240280"/>
            <a:ext cx="3108960" cy="2130552"/>
          </a:xfrm>
          <a:prstGeom prst="rect">
            <a:avLst/>
          </a:prstGeom>
          <a:noFill/>
          <a:ln/>
        </p:spPr>
        <p:txBody>
          <a:bodyPr wrap="square" lIns="0" tIns="0" rIns="0" bIns="0" rtlCol="0" anchor="t">
            <a:normAutofit/>
          </a:bodyPr>
          <a:lstStyle/>
          <a:p>
            <a:pPr marL="0" indent="0" algn="ctr">
              <a:buNone/>
            </a:pPr>
            <a:r>
              <a:rPr lang="en-US" sz="1150" dirty="0">
                <a:solidFill>
                  <a:srgbClr val="475569"/>
                </a:solidFill>
                <a:latin typeface="Noto Sans CJK JP" pitchFamily="34" charset="0"/>
                <a:ea typeface="Noto Sans CJK JP" pitchFamily="34" charset="-122"/>
                <a:cs typeface="Noto Sans CJK JP" pitchFamily="34" charset="-120"/>
              </a:rPr>
              <a:t>Weak IV と LATE を通じて、IV 推定量を因果としてどう読むかを確認する。</a:t>
            </a:r>
            <a:endParaRPr lang="en-US" sz="1150" dirty="0"/>
          </a:p>
        </p:txBody>
      </p:sp>
      <p:sp>
        <p:nvSpPr>
          <p:cNvPr id="22" name="Shape 20"/>
          <p:cNvSpPr/>
          <p:nvPr/>
        </p:nvSpPr>
        <p:spPr>
          <a:xfrm>
            <a:off x="877824" y="5358384"/>
            <a:ext cx="10442448" cy="310896"/>
          </a:xfrm>
          <a:prstGeom prst="roundRect">
            <a:avLst>
              <a:gd name="adj" fmla="val 26471"/>
            </a:avLst>
          </a:prstGeom>
          <a:solidFill>
            <a:srgbClr val="FFFDF8"/>
          </a:solidFill>
          <a:ln w="12700">
            <a:solidFill>
              <a:srgbClr val="E2E8F0"/>
            </a:solidFill>
            <a:prstDash val="solid"/>
          </a:ln>
        </p:spPr>
        <p:txBody>
          <a:bodyPr/>
          <a:lstStyle/>
          <a:p>
            <a:endParaRPr lang="ja-JP" altLang="en-US"/>
          </a:p>
        </p:txBody>
      </p:sp>
      <p:sp>
        <p:nvSpPr>
          <p:cNvPr id="23" name="Shape 21"/>
          <p:cNvSpPr/>
          <p:nvPr/>
        </p:nvSpPr>
        <p:spPr>
          <a:xfrm>
            <a:off x="877824" y="5358384"/>
            <a:ext cx="128016" cy="310896"/>
          </a:xfrm>
          <a:prstGeom prst="rect">
            <a:avLst/>
          </a:prstGeom>
          <a:solidFill>
            <a:srgbClr val="3FA7A4"/>
          </a:solidFill>
          <a:ln w="12700">
            <a:solidFill>
              <a:srgbClr val="3FA7A4">
                <a:alpha val="0"/>
              </a:srgbClr>
            </a:solidFill>
            <a:prstDash val="solid"/>
          </a:ln>
        </p:spPr>
        <p:txBody>
          <a:bodyPr/>
          <a:lstStyle/>
          <a:p>
            <a:endParaRPr lang="ja-JP" altLang="en-US"/>
          </a:p>
        </p:txBody>
      </p:sp>
      <p:sp>
        <p:nvSpPr>
          <p:cNvPr id="24" name="Text 22"/>
          <p:cNvSpPr/>
          <p:nvPr/>
        </p:nvSpPr>
        <p:spPr>
          <a:xfrm>
            <a:off x="1078992" y="5385816"/>
            <a:ext cx="10094976" cy="256032"/>
          </a:xfrm>
          <a:prstGeom prst="rect">
            <a:avLst/>
          </a:prstGeom>
          <a:noFill/>
          <a:ln/>
        </p:spPr>
        <p:txBody>
          <a:bodyPr wrap="square" lIns="0" tIns="0" rIns="0" bIns="0" rtlCol="0" anchor="ctr">
            <a:normAutofit/>
          </a:bodyPr>
          <a:lstStyle/>
          <a:p>
            <a:pPr marL="0" indent="0">
              <a:buNone/>
            </a:pPr>
            <a:r>
              <a:rPr lang="en-US" sz="1280" dirty="0">
                <a:solidFill>
                  <a:srgbClr val="17324D"/>
                </a:solidFill>
                <a:latin typeface="Noto Sans CJK JP" pitchFamily="34" charset="0"/>
                <a:ea typeface="Noto Sans CJK JP" pitchFamily="34" charset="-122"/>
                <a:cs typeface="Noto Sans CJK JP" pitchFamily="34" charset="-120"/>
              </a:rPr>
              <a:t>IV を読むときは、①何が内生的か ②Z は何を動かすか ③その結果だれの効果が見えているか、の順で見る。</a:t>
            </a:r>
            <a:endParaRPr lang="en-US" sz="128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E07A5F"/>
          </a:solidFill>
          <a:ln w="12700">
            <a:solidFill>
              <a:srgbClr val="E07A5F">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E07A5F">
              <a:alpha val="8000"/>
            </a:srgbClr>
          </a:solidFill>
          <a:ln w="12700">
            <a:solidFill>
              <a:srgbClr val="E07A5F"/>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E07A5F"/>
                </a:solidFill>
                <a:latin typeface="Noto Sans CJK JP" pitchFamily="34" charset="0"/>
                <a:ea typeface="Noto Sans CJK JP" pitchFamily="34" charset="-122"/>
                <a:cs typeface="Noto Sans CJK JP" pitchFamily="34" charset="-120"/>
              </a:rPr>
              <a:t>標準誤差</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30</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複数の操作変数があるとき</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E07A5F"/>
                </a:solidFill>
                <a:latin typeface="Noto Sans CJK JP" pitchFamily="34" charset="0"/>
                <a:ea typeface="Noto Sans CJK JP" pitchFamily="34" charset="-122"/>
                <a:cs typeface="Noto Sans CJK JP" pitchFamily="34" charset="-120"/>
              </a:rPr>
              <a:t>Z が 1 本ではないときも、発想そのものは変わらない。</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96112" y="1664208"/>
            <a:ext cx="3986784" cy="2596896"/>
          </a:xfrm>
          <a:prstGeom prst="roundRect">
            <a:avLst>
              <a:gd name="adj" fmla="val 4225"/>
            </a:avLst>
          </a:prstGeom>
          <a:solidFill>
            <a:srgbClr val="FFFFFF"/>
          </a:solidFill>
          <a:ln w="12700">
            <a:solidFill>
              <a:srgbClr val="84B71E"/>
            </a:solidFill>
            <a:prstDash val="solid"/>
          </a:ln>
          <a:effectLst>
            <a:outerShdw algn="bl" rotWithShape="0">
              <a:srgbClr val="000000">
                <a:alpha val="0"/>
              </a:srgbClr>
            </a:outerShdw>
          </a:effectLst>
        </p:spPr>
        <p:txBody>
          <a:bodyPr/>
          <a:lstStyle/>
          <a:p>
            <a:endParaRPr lang="ja-JP" altLang="en-US"/>
          </a:p>
        </p:txBody>
      </p:sp>
      <p:sp>
        <p:nvSpPr>
          <p:cNvPr id="11" name="Shape 9"/>
          <p:cNvSpPr/>
          <p:nvPr/>
        </p:nvSpPr>
        <p:spPr>
          <a:xfrm>
            <a:off x="1005840" y="1755648"/>
            <a:ext cx="1389888" cy="219456"/>
          </a:xfrm>
          <a:prstGeom prst="roundRect">
            <a:avLst>
              <a:gd name="adj" fmla="val 41667"/>
            </a:avLst>
          </a:prstGeom>
          <a:solidFill>
            <a:srgbClr val="84B71E">
              <a:alpha val="8000"/>
            </a:srgbClr>
          </a:solidFill>
          <a:ln w="12700">
            <a:solidFill>
              <a:srgbClr val="84B71E"/>
            </a:solidFill>
            <a:prstDash val="solid"/>
          </a:ln>
        </p:spPr>
        <p:txBody>
          <a:bodyPr/>
          <a:lstStyle/>
          <a:p>
            <a:endParaRPr lang="ja-JP" altLang="en-US"/>
          </a:p>
        </p:txBody>
      </p:sp>
      <p:sp>
        <p:nvSpPr>
          <p:cNvPr id="12" name="Text 10"/>
          <p:cNvSpPr/>
          <p:nvPr/>
        </p:nvSpPr>
        <p:spPr>
          <a:xfrm>
            <a:off x="1005840" y="1764792"/>
            <a:ext cx="1389888" cy="219456"/>
          </a:xfrm>
          <a:prstGeom prst="rect">
            <a:avLst/>
          </a:prstGeom>
          <a:noFill/>
          <a:ln/>
        </p:spPr>
        <p:txBody>
          <a:bodyPr wrap="square" lIns="0" tIns="0" rIns="0" bIns="0" rtlCol="0" anchor="ctr">
            <a:normAutofit/>
          </a:bodyPr>
          <a:lstStyle/>
          <a:p>
            <a:pPr marL="0" indent="0" algn="ctr">
              <a:buNone/>
            </a:pPr>
            <a:r>
              <a:rPr lang="en-US" sz="950" b="1" dirty="0">
                <a:solidFill>
                  <a:srgbClr val="84B71E"/>
                </a:solidFill>
                <a:latin typeface="Noto Sans CJK JP" pitchFamily="34" charset="0"/>
                <a:ea typeface="Noto Sans CJK JP" pitchFamily="34" charset="-122"/>
                <a:cs typeface="Noto Sans CJK JP" pitchFamily="34" charset="-120"/>
              </a:rPr>
              <a:t>instruments</a:t>
            </a:r>
            <a:endParaRPr lang="en-US" sz="950" dirty="0"/>
          </a:p>
        </p:txBody>
      </p:sp>
      <p:sp>
        <p:nvSpPr>
          <p:cNvPr id="13" name="Shape 11"/>
          <p:cNvSpPr/>
          <p:nvPr/>
        </p:nvSpPr>
        <p:spPr>
          <a:xfrm>
            <a:off x="1097280" y="2304288"/>
            <a:ext cx="658368" cy="329184"/>
          </a:xfrm>
          <a:prstGeom prst="roundRect">
            <a:avLst>
              <a:gd name="adj" fmla="val 27778"/>
            </a:avLst>
          </a:prstGeom>
          <a:solidFill>
            <a:srgbClr val="84B71E"/>
          </a:solidFill>
          <a:ln w="12700">
            <a:solidFill>
              <a:srgbClr val="84B71E"/>
            </a:solidFill>
            <a:prstDash val="solid"/>
          </a:ln>
        </p:spPr>
        <p:txBody>
          <a:bodyPr/>
          <a:lstStyle/>
          <a:p>
            <a:endParaRPr lang="ja-JP" altLang="en-US"/>
          </a:p>
        </p:txBody>
      </p:sp>
      <p:sp>
        <p:nvSpPr>
          <p:cNvPr id="14" name="Text 12"/>
          <p:cNvSpPr/>
          <p:nvPr/>
        </p:nvSpPr>
        <p:spPr>
          <a:xfrm>
            <a:off x="1097280" y="2313432"/>
            <a:ext cx="658368" cy="329184"/>
          </a:xfrm>
          <a:prstGeom prst="rect">
            <a:avLst/>
          </a:prstGeom>
          <a:noFill/>
          <a:ln/>
        </p:spPr>
        <p:txBody>
          <a:bodyPr wrap="square" lIns="0" tIns="0" rIns="0" bIns="0" rtlCol="0" anchor="ctr">
            <a:normAutofit/>
          </a:bodyPr>
          <a:lstStyle/>
          <a:p>
            <a:pPr marL="0" indent="0" algn="ctr">
              <a:buNone/>
            </a:pPr>
            <a:r>
              <a:rPr lang="en-US" sz="1200" b="1" dirty="0">
                <a:solidFill>
                  <a:srgbClr val="FFFFFF"/>
                </a:solidFill>
                <a:latin typeface="Noto Sans CJK JP" pitchFamily="34" charset="0"/>
                <a:ea typeface="Noto Sans CJK JP" pitchFamily="34" charset="-122"/>
                <a:cs typeface="Noto Sans CJK JP" pitchFamily="34" charset="-120"/>
              </a:rPr>
              <a:t>Z₁</a:t>
            </a:r>
            <a:endParaRPr lang="en-US" sz="1200" dirty="0"/>
          </a:p>
        </p:txBody>
      </p:sp>
      <p:sp>
        <p:nvSpPr>
          <p:cNvPr id="15" name="Shape 13"/>
          <p:cNvSpPr/>
          <p:nvPr/>
        </p:nvSpPr>
        <p:spPr>
          <a:xfrm>
            <a:off x="1901952" y="2304288"/>
            <a:ext cx="658368" cy="329184"/>
          </a:xfrm>
          <a:prstGeom prst="roundRect">
            <a:avLst>
              <a:gd name="adj" fmla="val 27778"/>
            </a:avLst>
          </a:prstGeom>
          <a:solidFill>
            <a:srgbClr val="84B71E"/>
          </a:solidFill>
          <a:ln w="12700">
            <a:solidFill>
              <a:srgbClr val="84B71E"/>
            </a:solidFill>
            <a:prstDash val="solid"/>
          </a:ln>
        </p:spPr>
        <p:txBody>
          <a:bodyPr/>
          <a:lstStyle/>
          <a:p>
            <a:endParaRPr lang="ja-JP" altLang="en-US"/>
          </a:p>
        </p:txBody>
      </p:sp>
      <p:sp>
        <p:nvSpPr>
          <p:cNvPr id="16" name="Text 14"/>
          <p:cNvSpPr/>
          <p:nvPr/>
        </p:nvSpPr>
        <p:spPr>
          <a:xfrm>
            <a:off x="1901952" y="2313432"/>
            <a:ext cx="658368" cy="329184"/>
          </a:xfrm>
          <a:prstGeom prst="rect">
            <a:avLst/>
          </a:prstGeom>
          <a:noFill/>
          <a:ln/>
        </p:spPr>
        <p:txBody>
          <a:bodyPr wrap="square" lIns="0" tIns="0" rIns="0" bIns="0" rtlCol="0" anchor="ctr">
            <a:normAutofit/>
          </a:bodyPr>
          <a:lstStyle/>
          <a:p>
            <a:pPr marL="0" indent="0" algn="ctr">
              <a:buNone/>
            </a:pPr>
            <a:r>
              <a:rPr lang="en-US" sz="1200" b="1" dirty="0">
                <a:solidFill>
                  <a:srgbClr val="FFFFFF"/>
                </a:solidFill>
                <a:latin typeface="Noto Sans CJK JP" pitchFamily="34" charset="0"/>
                <a:ea typeface="Noto Sans CJK JP" pitchFamily="34" charset="-122"/>
                <a:cs typeface="Noto Sans CJK JP" pitchFamily="34" charset="-120"/>
              </a:rPr>
              <a:t>Z₂</a:t>
            </a:r>
            <a:endParaRPr lang="en-US" sz="1200" dirty="0"/>
          </a:p>
        </p:txBody>
      </p:sp>
      <p:sp>
        <p:nvSpPr>
          <p:cNvPr id="17" name="Shape 15"/>
          <p:cNvSpPr/>
          <p:nvPr/>
        </p:nvSpPr>
        <p:spPr>
          <a:xfrm>
            <a:off x="2706624" y="2304288"/>
            <a:ext cx="658368" cy="329184"/>
          </a:xfrm>
          <a:prstGeom prst="roundRect">
            <a:avLst>
              <a:gd name="adj" fmla="val 27778"/>
            </a:avLst>
          </a:prstGeom>
          <a:solidFill>
            <a:srgbClr val="84B71E"/>
          </a:solidFill>
          <a:ln w="12700">
            <a:solidFill>
              <a:srgbClr val="84B71E"/>
            </a:solidFill>
            <a:prstDash val="solid"/>
          </a:ln>
        </p:spPr>
        <p:txBody>
          <a:bodyPr/>
          <a:lstStyle/>
          <a:p>
            <a:endParaRPr lang="ja-JP" altLang="en-US"/>
          </a:p>
        </p:txBody>
      </p:sp>
      <p:sp>
        <p:nvSpPr>
          <p:cNvPr id="18" name="Text 16"/>
          <p:cNvSpPr/>
          <p:nvPr/>
        </p:nvSpPr>
        <p:spPr>
          <a:xfrm>
            <a:off x="2706624" y="2313432"/>
            <a:ext cx="658368" cy="329184"/>
          </a:xfrm>
          <a:prstGeom prst="rect">
            <a:avLst/>
          </a:prstGeom>
          <a:noFill/>
          <a:ln/>
        </p:spPr>
        <p:txBody>
          <a:bodyPr wrap="square" lIns="0" tIns="0" rIns="0" bIns="0" rtlCol="0" anchor="ctr">
            <a:normAutofit/>
          </a:bodyPr>
          <a:lstStyle/>
          <a:p>
            <a:pPr marL="0" indent="0" algn="ctr">
              <a:buNone/>
            </a:pPr>
            <a:r>
              <a:rPr lang="en-US" sz="1200" b="1" dirty="0">
                <a:solidFill>
                  <a:srgbClr val="FFFFFF"/>
                </a:solidFill>
                <a:latin typeface="Noto Sans CJK JP" pitchFamily="34" charset="0"/>
                <a:ea typeface="Noto Sans CJK JP" pitchFamily="34" charset="-122"/>
                <a:cs typeface="Noto Sans CJK JP" pitchFamily="34" charset="-120"/>
              </a:rPr>
              <a:t>Z₃</a:t>
            </a:r>
            <a:endParaRPr lang="en-US" sz="1200" dirty="0"/>
          </a:p>
        </p:txBody>
      </p:sp>
      <p:sp>
        <p:nvSpPr>
          <p:cNvPr id="19" name="Shape 17"/>
          <p:cNvSpPr/>
          <p:nvPr/>
        </p:nvSpPr>
        <p:spPr>
          <a:xfrm>
            <a:off x="3474720" y="2468880"/>
            <a:ext cx="694944" cy="0"/>
          </a:xfrm>
          <a:prstGeom prst="line">
            <a:avLst/>
          </a:prstGeom>
          <a:noFill/>
          <a:ln w="12700">
            <a:solidFill>
              <a:srgbClr val="84B71E"/>
            </a:solidFill>
            <a:prstDash val="solid"/>
            <a:tailEnd type="triangle"/>
          </a:ln>
        </p:spPr>
        <p:txBody>
          <a:bodyPr/>
          <a:lstStyle/>
          <a:p>
            <a:endParaRPr lang="ja-JP" altLang="en-US"/>
          </a:p>
        </p:txBody>
      </p:sp>
      <p:sp>
        <p:nvSpPr>
          <p:cNvPr id="20" name="Shape 18"/>
          <p:cNvSpPr/>
          <p:nvPr/>
        </p:nvSpPr>
        <p:spPr>
          <a:xfrm>
            <a:off x="4187952" y="2304288"/>
            <a:ext cx="493776" cy="329184"/>
          </a:xfrm>
          <a:prstGeom prst="roundRect">
            <a:avLst>
              <a:gd name="adj" fmla="val 27778"/>
            </a:avLst>
          </a:prstGeom>
          <a:solidFill>
            <a:srgbClr val="4E79A7"/>
          </a:solidFill>
          <a:ln w="12700">
            <a:solidFill>
              <a:srgbClr val="4E79A7"/>
            </a:solidFill>
            <a:prstDash val="solid"/>
          </a:ln>
        </p:spPr>
        <p:txBody>
          <a:bodyPr/>
          <a:lstStyle/>
          <a:p>
            <a:endParaRPr lang="ja-JP" altLang="en-US"/>
          </a:p>
        </p:txBody>
      </p:sp>
      <p:sp>
        <p:nvSpPr>
          <p:cNvPr id="21" name="Text 19"/>
          <p:cNvSpPr/>
          <p:nvPr/>
        </p:nvSpPr>
        <p:spPr>
          <a:xfrm>
            <a:off x="4187952" y="2313432"/>
            <a:ext cx="493776" cy="329184"/>
          </a:xfrm>
          <a:prstGeom prst="rect">
            <a:avLst/>
          </a:prstGeom>
          <a:noFill/>
          <a:ln/>
        </p:spPr>
        <p:txBody>
          <a:bodyPr wrap="square" lIns="0" tIns="0" rIns="0" bIns="0" rtlCol="0" anchor="ctr">
            <a:normAutofit/>
          </a:bodyPr>
          <a:lstStyle/>
          <a:p>
            <a:pPr marL="0" indent="0" algn="ctr">
              <a:buNone/>
            </a:pPr>
            <a:r>
              <a:rPr lang="en-US" sz="1200" b="1" dirty="0">
                <a:solidFill>
                  <a:srgbClr val="FFFFFF"/>
                </a:solidFill>
                <a:latin typeface="Noto Sans CJK JP" pitchFamily="34" charset="0"/>
                <a:ea typeface="Noto Sans CJK JP" pitchFamily="34" charset="-122"/>
                <a:cs typeface="Noto Sans CJK JP" pitchFamily="34" charset="-120"/>
              </a:rPr>
              <a:t>s</a:t>
            </a:r>
            <a:endParaRPr lang="en-US" sz="1200" dirty="0"/>
          </a:p>
        </p:txBody>
      </p:sp>
      <p:sp>
        <p:nvSpPr>
          <p:cNvPr id="22" name="Text 20"/>
          <p:cNvSpPr/>
          <p:nvPr/>
        </p:nvSpPr>
        <p:spPr>
          <a:xfrm>
            <a:off x="987552" y="3072384"/>
            <a:ext cx="3566160" cy="201168"/>
          </a:xfrm>
          <a:prstGeom prst="rect">
            <a:avLst/>
          </a:prstGeom>
          <a:noFill/>
          <a:ln/>
        </p:spPr>
        <p:txBody>
          <a:bodyPr wrap="square" lIns="0" tIns="0" rIns="0" bIns="0" rtlCol="0" anchor="ctr">
            <a:normAutofit/>
          </a:bodyPr>
          <a:lstStyle/>
          <a:p>
            <a:pPr marL="0" indent="0" algn="ctr">
              <a:buNone/>
            </a:pPr>
            <a:r>
              <a:rPr lang="en-US" sz="1240" dirty="0">
                <a:solidFill>
                  <a:srgbClr val="475569"/>
                </a:solidFill>
                <a:latin typeface="Noto Sans CJK JP" pitchFamily="34" charset="0"/>
                <a:ea typeface="Noto Sans CJK JP" pitchFamily="34" charset="-122"/>
                <a:cs typeface="Noto Sans CJK JP" pitchFamily="34" charset="-120"/>
              </a:rPr>
              <a:t>excluded instruments が複数ある</a:t>
            </a:r>
            <a:endParaRPr lang="en-US" sz="1240" dirty="0"/>
          </a:p>
        </p:txBody>
      </p:sp>
      <p:sp>
        <p:nvSpPr>
          <p:cNvPr id="23" name="Shape 21"/>
          <p:cNvSpPr/>
          <p:nvPr/>
        </p:nvSpPr>
        <p:spPr>
          <a:xfrm>
            <a:off x="5157216" y="1664208"/>
            <a:ext cx="6126480" cy="2596896"/>
          </a:xfrm>
          <a:prstGeom prst="roundRect">
            <a:avLst>
              <a:gd name="adj" fmla="val 4225"/>
            </a:avLst>
          </a:prstGeom>
          <a:solidFill>
            <a:srgbClr val="F3FAE8"/>
          </a:solidFill>
          <a:ln w="12700">
            <a:solidFill>
              <a:srgbClr val="84B71E"/>
            </a:solidFill>
            <a:prstDash val="solid"/>
          </a:ln>
          <a:effectLst>
            <a:outerShdw algn="bl" rotWithShape="0">
              <a:srgbClr val="000000">
                <a:alpha val="0"/>
              </a:srgbClr>
            </a:outerShdw>
          </a:effectLst>
        </p:spPr>
        <p:txBody>
          <a:bodyPr/>
          <a:lstStyle/>
          <a:p>
            <a:endParaRPr lang="ja-JP" altLang="en-US"/>
          </a:p>
        </p:txBody>
      </p:sp>
      <p:sp>
        <p:nvSpPr>
          <p:cNvPr id="24" name="Text 22"/>
          <p:cNvSpPr/>
          <p:nvPr/>
        </p:nvSpPr>
        <p:spPr>
          <a:xfrm>
            <a:off x="5303520" y="1783080"/>
            <a:ext cx="5833872" cy="256032"/>
          </a:xfrm>
          <a:prstGeom prst="rect">
            <a:avLst/>
          </a:prstGeom>
          <a:noFill/>
          <a:ln/>
        </p:spPr>
        <p:txBody>
          <a:bodyPr wrap="square" lIns="0" tIns="0" rIns="0" bIns="0" rtlCol="0" anchor="ctr">
            <a:normAutofit/>
          </a:bodyPr>
          <a:lstStyle/>
          <a:p>
            <a:pPr marL="0" indent="0">
              <a:buNone/>
            </a:pPr>
            <a:r>
              <a:rPr lang="en-US" sz="1300" b="1" dirty="0">
                <a:solidFill>
                  <a:srgbClr val="84B71E"/>
                </a:solidFill>
                <a:latin typeface="Noto Sans CJK JP" pitchFamily="34" charset="0"/>
                <a:ea typeface="Noto Sans CJK JP" pitchFamily="34" charset="-122"/>
                <a:cs typeface="Noto Sans CJK JP" pitchFamily="34" charset="-120"/>
              </a:rPr>
              <a:t>実務上のポイント</a:t>
            </a:r>
            <a:endParaRPr lang="en-US" sz="1300" dirty="0"/>
          </a:p>
        </p:txBody>
      </p:sp>
      <p:sp>
        <p:nvSpPr>
          <p:cNvPr id="25" name="Text 23"/>
          <p:cNvSpPr/>
          <p:nvPr/>
        </p:nvSpPr>
        <p:spPr>
          <a:xfrm>
            <a:off x="5303520" y="2084832"/>
            <a:ext cx="5870448" cy="2066544"/>
          </a:xfrm>
          <a:prstGeom prst="rect">
            <a:avLst/>
          </a:prstGeom>
          <a:noFill/>
          <a:ln/>
        </p:spPr>
        <p:txBody>
          <a:bodyPr wrap="square" lIns="254" tIns="254" rIns="254" bIns="254" rtlCol="0" anchor="t">
            <a:normAutofit/>
          </a:bodyPr>
          <a:lstStyle/>
          <a:p>
            <a:pPr marL="177800" indent="-177800">
              <a:buSzPct val="100000"/>
              <a:buChar char="•"/>
            </a:pPr>
            <a:r>
              <a:rPr lang="en-US" sz="1360" dirty="0">
                <a:solidFill>
                  <a:srgbClr val="17324D"/>
                </a:solidFill>
                <a:latin typeface="Noto Sans CJK JP" pitchFamily="34" charset="0"/>
                <a:ea typeface="Noto Sans CJK JP" pitchFamily="34" charset="-122"/>
                <a:cs typeface="Noto Sans CJK JP" pitchFamily="34" charset="-120"/>
              </a:rPr>
              <a:t>考え方は同じ：まず第1段階で、内生変数のうち操作変数で説明できる部分を取り出す。</a:t>
            </a:r>
            <a:endParaRPr lang="en-US" sz="1360" dirty="0"/>
          </a:p>
          <a:p>
            <a:pPr marL="177800" indent="-177800">
              <a:buSzPct val="100000"/>
              <a:buChar char="•"/>
            </a:pPr>
            <a:r>
              <a:rPr lang="en-US" sz="1360" dirty="0">
                <a:solidFill>
                  <a:srgbClr val="17324D"/>
                </a:solidFill>
                <a:latin typeface="Noto Sans CJK JP" pitchFamily="34" charset="0"/>
                <a:ea typeface="Noto Sans CJK JP" pitchFamily="34" charset="-122"/>
                <a:cs typeface="Noto Sans CJK JP" pitchFamily="34" charset="-120"/>
              </a:rPr>
              <a:t>ただし 1 本の Wald 比では書けなくなるので、一般の線形 IV / 2SLS の行列表現で理解した方がよい。</a:t>
            </a:r>
            <a:endParaRPr lang="en-US" sz="1360" dirty="0"/>
          </a:p>
          <a:p>
            <a:pPr marL="177800" indent="-177800">
              <a:buSzPct val="100000"/>
              <a:buChar char="•"/>
            </a:pPr>
            <a:r>
              <a:rPr lang="en-US" sz="1360" dirty="0">
                <a:solidFill>
                  <a:srgbClr val="17324D"/>
                </a:solidFill>
                <a:latin typeface="Noto Sans CJK JP" pitchFamily="34" charset="0"/>
                <a:ea typeface="Noto Sans CJK JP" pitchFamily="34" charset="-122"/>
                <a:cs typeface="Noto Sans CJK JP" pitchFamily="34" charset="-120"/>
              </a:rPr>
              <a:t>実証では、同分散か robust か、第1段階の強さをどう報告するかを意識する。</a:t>
            </a:r>
            <a:endParaRPr lang="en-US" sz="136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1">
    <p:bg>
      <p:bgPr>
        <a:solidFill>
          <a:srgbClr val="FFF8E7"/>
        </a:solidFill>
        <a:effectLst/>
      </p:bgPr>
    </p:bg>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FF8E7"/>
          </a:solidFill>
          <a:ln w="12700">
            <a:solidFill>
              <a:srgbClr val="FFF8E7">
                <a:alpha val="0"/>
              </a:srgbClr>
            </a:solidFill>
            <a:prstDash val="solid"/>
          </a:ln>
        </p:spPr>
        <p:txBody>
          <a:bodyPr/>
          <a:lstStyle/>
          <a:p>
            <a:endParaRPr lang="ja-JP" altLang="en-US"/>
          </a:p>
        </p:txBody>
      </p:sp>
      <p:sp>
        <p:nvSpPr>
          <p:cNvPr id="3" name="Shape 1"/>
          <p:cNvSpPr/>
          <p:nvPr/>
        </p:nvSpPr>
        <p:spPr>
          <a:xfrm>
            <a:off x="0" y="0"/>
            <a:ext cx="6537960" cy="6858000"/>
          </a:xfrm>
          <a:prstGeom prst="rect">
            <a:avLst/>
          </a:prstGeom>
          <a:solidFill>
            <a:srgbClr val="183A5A"/>
          </a:solidFill>
          <a:ln w="12700">
            <a:solidFill>
              <a:srgbClr val="183A5A">
                <a:alpha val="0"/>
              </a:srgbClr>
            </a:solidFill>
            <a:prstDash val="solid"/>
          </a:ln>
        </p:spPr>
        <p:txBody>
          <a:bodyPr/>
          <a:lstStyle/>
          <a:p>
            <a:endParaRPr lang="ja-JP" altLang="en-US"/>
          </a:p>
        </p:txBody>
      </p:sp>
      <p:sp>
        <p:nvSpPr>
          <p:cNvPr id="4" name="Shape 2"/>
          <p:cNvSpPr/>
          <p:nvPr/>
        </p:nvSpPr>
        <p:spPr>
          <a:xfrm>
            <a:off x="0" y="0"/>
            <a:ext cx="12191695" cy="73152"/>
          </a:xfrm>
          <a:prstGeom prst="rect">
            <a:avLst/>
          </a:prstGeom>
          <a:solidFill>
            <a:srgbClr val="C99A0A"/>
          </a:solidFill>
          <a:ln w="12700">
            <a:solidFill>
              <a:srgbClr val="C99A0A">
                <a:alpha val="0"/>
              </a:srgbClr>
            </a:solidFill>
            <a:prstDash val="solid"/>
          </a:ln>
        </p:spPr>
        <p:txBody>
          <a:bodyPr/>
          <a:lstStyle/>
          <a:p>
            <a:endParaRPr lang="ja-JP" altLang="en-US"/>
          </a:p>
        </p:txBody>
      </p:sp>
      <p:sp>
        <p:nvSpPr>
          <p:cNvPr id="5" name="Shape 3"/>
          <p:cNvSpPr/>
          <p:nvPr/>
        </p:nvSpPr>
        <p:spPr>
          <a:xfrm>
            <a:off x="0" y="0"/>
            <a:ext cx="12191695" cy="54864"/>
          </a:xfrm>
          <a:prstGeom prst="rect">
            <a:avLst/>
          </a:prstGeom>
          <a:solidFill>
            <a:srgbClr val="C99A0A"/>
          </a:solidFill>
          <a:ln w="12700">
            <a:solidFill>
              <a:srgbClr val="C99A0A">
                <a:alpha val="0"/>
              </a:srgbClr>
            </a:solidFill>
            <a:prstDash val="solid"/>
          </a:ln>
        </p:spPr>
        <p:txBody>
          <a:bodyPr/>
          <a:lstStyle/>
          <a:p>
            <a:endParaRPr lang="ja-JP" altLang="en-US"/>
          </a:p>
        </p:txBody>
      </p:sp>
      <p:sp>
        <p:nvSpPr>
          <p:cNvPr id="6" name="Text 4"/>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7" name="Shape 5"/>
          <p:cNvSpPr/>
          <p:nvPr/>
        </p:nvSpPr>
        <p:spPr>
          <a:xfrm>
            <a:off x="9978847" y="164592"/>
            <a:ext cx="1499616" cy="256032"/>
          </a:xfrm>
          <a:prstGeom prst="roundRect">
            <a:avLst>
              <a:gd name="adj" fmla="val 35714"/>
            </a:avLst>
          </a:prstGeom>
          <a:solidFill>
            <a:srgbClr val="C99A0A">
              <a:alpha val="8000"/>
            </a:srgbClr>
          </a:solidFill>
          <a:ln w="12700">
            <a:solidFill>
              <a:srgbClr val="C99A0A"/>
            </a:solidFill>
            <a:prstDash val="solid"/>
          </a:ln>
        </p:spPr>
        <p:txBody>
          <a:bodyPr/>
          <a:lstStyle/>
          <a:p>
            <a:endParaRPr lang="ja-JP" altLang="en-US"/>
          </a:p>
        </p:txBody>
      </p:sp>
      <p:sp>
        <p:nvSpPr>
          <p:cNvPr id="8" name="Text 6"/>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C99A0A"/>
                </a:solidFill>
                <a:latin typeface="Noto Sans CJK JP" pitchFamily="34" charset="0"/>
                <a:ea typeface="Noto Sans CJK JP" pitchFamily="34" charset="-122"/>
                <a:cs typeface="Noto Sans CJK JP" pitchFamily="34" charset="-120"/>
              </a:rPr>
              <a:t>シミュレーション</a:t>
            </a:r>
            <a:endParaRPr lang="en-US" sz="940" dirty="0"/>
          </a:p>
        </p:txBody>
      </p:sp>
      <p:sp>
        <p:nvSpPr>
          <p:cNvPr id="9" name="Text 7"/>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31</a:t>
            </a:r>
            <a:endParaRPr lang="en-US" sz="900" dirty="0"/>
          </a:p>
        </p:txBody>
      </p:sp>
      <p:sp>
        <p:nvSpPr>
          <p:cNvPr id="10" name="Text 8"/>
          <p:cNvSpPr/>
          <p:nvPr/>
        </p:nvSpPr>
        <p:spPr>
          <a:xfrm>
            <a:off x="786384" y="685800"/>
            <a:ext cx="1554480" cy="237744"/>
          </a:xfrm>
          <a:prstGeom prst="rect">
            <a:avLst/>
          </a:prstGeom>
          <a:noFill/>
          <a:ln/>
        </p:spPr>
        <p:txBody>
          <a:bodyPr wrap="square" lIns="0" tIns="0" rIns="0" bIns="0" rtlCol="0" anchor="ctr">
            <a:normAutofit/>
          </a:bodyPr>
          <a:lstStyle/>
          <a:p>
            <a:pPr marL="0" indent="0">
              <a:buNone/>
            </a:pPr>
            <a:r>
              <a:rPr lang="en-US" sz="1500" b="1" dirty="0">
                <a:solidFill>
                  <a:srgbClr val="5078A8"/>
                </a:solidFill>
                <a:latin typeface="Noto Sans CJK JP" pitchFamily="34" charset="0"/>
                <a:ea typeface="Noto Sans CJK JP" pitchFamily="34" charset="-122"/>
                <a:cs typeface="Noto Sans CJK JP" pitchFamily="34" charset="-120"/>
              </a:rPr>
              <a:t>Lecture 9</a:t>
            </a:r>
            <a:endParaRPr lang="en-US" sz="1500" dirty="0"/>
          </a:p>
        </p:txBody>
      </p:sp>
      <p:sp>
        <p:nvSpPr>
          <p:cNvPr id="11" name="Text 9"/>
          <p:cNvSpPr/>
          <p:nvPr/>
        </p:nvSpPr>
        <p:spPr>
          <a:xfrm>
            <a:off x="786384" y="1133856"/>
            <a:ext cx="5440680" cy="658368"/>
          </a:xfrm>
          <a:prstGeom prst="rect">
            <a:avLst/>
          </a:prstGeom>
          <a:noFill/>
          <a:ln/>
        </p:spPr>
        <p:txBody>
          <a:bodyPr wrap="square" lIns="0" tIns="0" rIns="0" bIns="0" rtlCol="0" anchor="ctr">
            <a:normAutofit/>
          </a:bodyPr>
          <a:lstStyle/>
          <a:p>
            <a:pPr marL="0" indent="0">
              <a:buNone/>
            </a:pPr>
            <a:r>
              <a:rPr lang="en-US" sz="2750" b="1" dirty="0">
                <a:solidFill>
                  <a:srgbClr val="FFFFFF"/>
                </a:solidFill>
                <a:latin typeface="Noto Serif CJK JP" pitchFamily="34" charset="0"/>
                <a:ea typeface="Noto Serif CJK JP" pitchFamily="34" charset="-122"/>
                <a:cs typeface="Noto Serif CJK JP" pitchFamily="34" charset="-120"/>
              </a:rPr>
              <a:t>シミュレーション</a:t>
            </a:r>
            <a:endParaRPr lang="en-US" sz="2750" dirty="0"/>
          </a:p>
        </p:txBody>
      </p:sp>
      <p:sp>
        <p:nvSpPr>
          <p:cNvPr id="12" name="Shape 10"/>
          <p:cNvSpPr/>
          <p:nvPr/>
        </p:nvSpPr>
        <p:spPr>
          <a:xfrm>
            <a:off x="804672" y="1874520"/>
            <a:ext cx="1645920" cy="0"/>
          </a:xfrm>
          <a:prstGeom prst="line">
            <a:avLst/>
          </a:prstGeom>
          <a:noFill/>
          <a:ln w="12700">
            <a:solidFill>
              <a:srgbClr val="C99A0A"/>
            </a:solidFill>
            <a:prstDash val="solid"/>
          </a:ln>
        </p:spPr>
        <p:txBody>
          <a:bodyPr/>
          <a:lstStyle/>
          <a:p>
            <a:endParaRPr lang="ja-JP" altLang="en-US"/>
          </a:p>
        </p:txBody>
      </p:sp>
      <p:sp>
        <p:nvSpPr>
          <p:cNvPr id="13" name="Text 11"/>
          <p:cNvSpPr/>
          <p:nvPr/>
        </p:nvSpPr>
        <p:spPr>
          <a:xfrm>
            <a:off x="804672" y="2057400"/>
            <a:ext cx="5486400" cy="713232"/>
          </a:xfrm>
          <a:prstGeom prst="rect">
            <a:avLst/>
          </a:prstGeom>
          <a:noFill/>
          <a:ln/>
        </p:spPr>
        <p:txBody>
          <a:bodyPr wrap="square" lIns="0" tIns="0" rIns="0" bIns="0" rtlCol="0" anchor="t">
            <a:normAutofit/>
          </a:bodyPr>
          <a:lstStyle/>
          <a:p>
            <a:pPr marL="0" indent="0">
              <a:buNone/>
            </a:pPr>
            <a:r>
              <a:rPr lang="en-US" sz="1520" dirty="0">
                <a:solidFill>
                  <a:srgbClr val="E5EEF7"/>
                </a:solidFill>
                <a:latin typeface="Noto Sans CJK JP" pitchFamily="34" charset="0"/>
                <a:ea typeface="Noto Sans CJK JP" pitchFamily="34" charset="-122"/>
                <a:cs typeface="Noto Sans CJK JP" pitchFamily="34" charset="-120"/>
              </a:rPr>
              <a:t>2 つのシミュレーションで、①手計算の 2SLS と IV パッケージがどうつながるか、②標準誤差が第1段階の強さに依存することを確認する。</a:t>
            </a:r>
            <a:endParaRPr lang="en-US" sz="1520" dirty="0"/>
          </a:p>
        </p:txBody>
      </p:sp>
      <p:sp>
        <p:nvSpPr>
          <p:cNvPr id="14" name="Shape 12"/>
          <p:cNvSpPr/>
          <p:nvPr/>
        </p:nvSpPr>
        <p:spPr>
          <a:xfrm>
            <a:off x="7333488" y="1078992"/>
            <a:ext cx="4023360" cy="4480560"/>
          </a:xfrm>
          <a:prstGeom prst="roundRect">
            <a:avLst>
              <a:gd name="adj" fmla="val 3636"/>
            </a:avLst>
          </a:prstGeom>
          <a:solidFill>
            <a:srgbClr val="FFFFFF"/>
          </a:solidFill>
          <a:ln w="12700">
            <a:solidFill>
              <a:srgbClr val="C99A0A"/>
            </a:solidFill>
            <a:prstDash val="solid"/>
          </a:ln>
          <a:effectLst>
            <a:outerShdw algn="bl" rotWithShape="0">
              <a:srgbClr val="000000">
                <a:alpha val="0"/>
              </a:srgbClr>
            </a:outerShdw>
          </a:effectLst>
        </p:spPr>
        <p:txBody>
          <a:bodyPr/>
          <a:lstStyle/>
          <a:p>
            <a:endParaRPr lang="ja-JP" altLang="en-US"/>
          </a:p>
        </p:txBody>
      </p:sp>
      <p:sp>
        <p:nvSpPr>
          <p:cNvPr id="15" name="Text 13"/>
          <p:cNvSpPr/>
          <p:nvPr/>
        </p:nvSpPr>
        <p:spPr>
          <a:xfrm>
            <a:off x="7516368" y="1188720"/>
            <a:ext cx="3429000" cy="256032"/>
          </a:xfrm>
          <a:prstGeom prst="rect">
            <a:avLst/>
          </a:prstGeom>
          <a:noFill/>
          <a:ln/>
        </p:spPr>
        <p:txBody>
          <a:bodyPr wrap="square" lIns="0" tIns="0" rIns="0" bIns="0" rtlCol="0" anchor="ctr">
            <a:normAutofit/>
          </a:bodyPr>
          <a:lstStyle/>
          <a:p>
            <a:pPr marL="0" indent="0">
              <a:buNone/>
            </a:pPr>
            <a:r>
              <a:rPr lang="en-US" sz="1300" b="1" dirty="0">
                <a:solidFill>
                  <a:srgbClr val="C99A0A"/>
                </a:solidFill>
                <a:latin typeface="Noto Sans CJK JP" pitchFamily="34" charset="0"/>
                <a:ea typeface="Noto Sans CJK JP" pitchFamily="34" charset="-122"/>
                <a:cs typeface="Noto Sans CJK JP" pitchFamily="34" charset="-120"/>
              </a:rPr>
              <a:t>この部で押さえること</a:t>
            </a:r>
            <a:endParaRPr lang="en-US" sz="1300" dirty="0"/>
          </a:p>
        </p:txBody>
      </p:sp>
      <p:sp>
        <p:nvSpPr>
          <p:cNvPr id="16" name="Shape 14"/>
          <p:cNvSpPr/>
          <p:nvPr/>
        </p:nvSpPr>
        <p:spPr>
          <a:xfrm>
            <a:off x="7516368" y="1682496"/>
            <a:ext cx="384048" cy="256032"/>
          </a:xfrm>
          <a:prstGeom prst="roundRect">
            <a:avLst>
              <a:gd name="adj" fmla="val 35714"/>
            </a:avLst>
          </a:prstGeom>
          <a:solidFill>
            <a:srgbClr val="C99A0A"/>
          </a:solidFill>
          <a:ln w="12700">
            <a:solidFill>
              <a:srgbClr val="C99A0A"/>
            </a:solidFill>
            <a:prstDash val="solid"/>
          </a:ln>
        </p:spPr>
        <p:txBody>
          <a:bodyPr/>
          <a:lstStyle/>
          <a:p>
            <a:endParaRPr lang="ja-JP" altLang="en-US"/>
          </a:p>
        </p:txBody>
      </p:sp>
      <p:sp>
        <p:nvSpPr>
          <p:cNvPr id="17" name="Text 15"/>
          <p:cNvSpPr/>
          <p:nvPr/>
        </p:nvSpPr>
        <p:spPr>
          <a:xfrm>
            <a:off x="7516368" y="1691640"/>
            <a:ext cx="384048" cy="256032"/>
          </a:xfrm>
          <a:prstGeom prst="rect">
            <a:avLst/>
          </a:prstGeom>
          <a:noFill/>
          <a:ln/>
        </p:spPr>
        <p:txBody>
          <a:bodyPr wrap="square" lIns="0" tIns="0" rIns="0" bIns="0" rtlCol="0" anchor="ctr">
            <a:normAutofit/>
          </a:bodyPr>
          <a:lstStyle/>
          <a:p>
            <a:pPr marL="0" indent="0" algn="ctr">
              <a:buNone/>
            </a:pPr>
            <a:r>
              <a:rPr lang="en-US" sz="1050" b="1" dirty="0">
                <a:solidFill>
                  <a:srgbClr val="FFFFFF"/>
                </a:solidFill>
                <a:latin typeface="Noto Sans CJK JP" pitchFamily="34" charset="0"/>
                <a:ea typeface="Noto Sans CJK JP" pitchFamily="34" charset="-122"/>
                <a:cs typeface="Noto Sans CJK JP" pitchFamily="34" charset="-120"/>
              </a:rPr>
              <a:t>1</a:t>
            </a:r>
            <a:endParaRPr lang="en-US" sz="1050" dirty="0"/>
          </a:p>
        </p:txBody>
      </p:sp>
      <p:sp>
        <p:nvSpPr>
          <p:cNvPr id="18" name="Text 16"/>
          <p:cNvSpPr/>
          <p:nvPr/>
        </p:nvSpPr>
        <p:spPr>
          <a:xfrm>
            <a:off x="8028432" y="1636776"/>
            <a:ext cx="2999232" cy="457200"/>
          </a:xfrm>
          <a:prstGeom prst="rect">
            <a:avLst/>
          </a:prstGeom>
          <a:noFill/>
          <a:ln/>
        </p:spPr>
        <p:txBody>
          <a:bodyPr wrap="square" lIns="0" tIns="0" rIns="0" bIns="0" rtlCol="0" anchor="ctr">
            <a:normAutofit/>
          </a:bodyPr>
          <a:lstStyle/>
          <a:p>
            <a:pPr marL="0" indent="0">
              <a:buNone/>
            </a:pPr>
            <a:r>
              <a:rPr lang="en-US" sz="1750" b="1" dirty="0">
                <a:solidFill>
                  <a:srgbClr val="17324D"/>
                </a:solidFill>
                <a:latin typeface="Noto Sans CJK JP" pitchFamily="34" charset="0"/>
                <a:ea typeface="Noto Sans CJK JP" pitchFamily="34" charset="-122"/>
                <a:cs typeface="Noto Sans CJK JP" pitchFamily="34" charset="-120"/>
              </a:rPr>
              <a:t>OLS と 2SLS の係数を比べ、内生性バイアスの向きを確認する。</a:t>
            </a:r>
            <a:endParaRPr lang="en-US" sz="1750" dirty="0"/>
          </a:p>
        </p:txBody>
      </p:sp>
      <p:sp>
        <p:nvSpPr>
          <p:cNvPr id="19" name="Shape 17"/>
          <p:cNvSpPr/>
          <p:nvPr/>
        </p:nvSpPr>
        <p:spPr>
          <a:xfrm>
            <a:off x="7516368" y="2560320"/>
            <a:ext cx="384048" cy="256032"/>
          </a:xfrm>
          <a:prstGeom prst="roundRect">
            <a:avLst>
              <a:gd name="adj" fmla="val 35714"/>
            </a:avLst>
          </a:prstGeom>
          <a:solidFill>
            <a:srgbClr val="C99A0A"/>
          </a:solidFill>
          <a:ln w="12700">
            <a:solidFill>
              <a:srgbClr val="C99A0A"/>
            </a:solidFill>
            <a:prstDash val="solid"/>
          </a:ln>
        </p:spPr>
        <p:txBody>
          <a:bodyPr/>
          <a:lstStyle/>
          <a:p>
            <a:endParaRPr lang="ja-JP" altLang="en-US"/>
          </a:p>
        </p:txBody>
      </p:sp>
      <p:sp>
        <p:nvSpPr>
          <p:cNvPr id="20" name="Text 18"/>
          <p:cNvSpPr/>
          <p:nvPr/>
        </p:nvSpPr>
        <p:spPr>
          <a:xfrm>
            <a:off x="7516368" y="2569464"/>
            <a:ext cx="384048" cy="256032"/>
          </a:xfrm>
          <a:prstGeom prst="rect">
            <a:avLst/>
          </a:prstGeom>
          <a:noFill/>
          <a:ln/>
        </p:spPr>
        <p:txBody>
          <a:bodyPr wrap="square" lIns="0" tIns="0" rIns="0" bIns="0" rtlCol="0" anchor="ctr">
            <a:normAutofit/>
          </a:bodyPr>
          <a:lstStyle/>
          <a:p>
            <a:pPr marL="0" indent="0" algn="ctr">
              <a:buNone/>
            </a:pPr>
            <a:r>
              <a:rPr lang="en-US" sz="1050" b="1" dirty="0">
                <a:solidFill>
                  <a:srgbClr val="FFFFFF"/>
                </a:solidFill>
                <a:latin typeface="Noto Sans CJK JP" pitchFamily="34" charset="0"/>
                <a:ea typeface="Noto Sans CJK JP" pitchFamily="34" charset="-122"/>
                <a:cs typeface="Noto Sans CJK JP" pitchFamily="34" charset="-120"/>
              </a:rPr>
              <a:t>2</a:t>
            </a:r>
            <a:endParaRPr lang="en-US" sz="1050" dirty="0"/>
          </a:p>
        </p:txBody>
      </p:sp>
      <p:sp>
        <p:nvSpPr>
          <p:cNvPr id="21" name="Text 19"/>
          <p:cNvSpPr/>
          <p:nvPr/>
        </p:nvSpPr>
        <p:spPr>
          <a:xfrm>
            <a:off x="8028432" y="2514600"/>
            <a:ext cx="2999232" cy="457200"/>
          </a:xfrm>
          <a:prstGeom prst="rect">
            <a:avLst/>
          </a:prstGeom>
          <a:noFill/>
          <a:ln/>
        </p:spPr>
        <p:txBody>
          <a:bodyPr wrap="square" lIns="0" tIns="0" rIns="0" bIns="0" rtlCol="0" anchor="ctr">
            <a:normAutofit/>
          </a:bodyPr>
          <a:lstStyle/>
          <a:p>
            <a:pPr marL="0" indent="0">
              <a:buNone/>
            </a:pPr>
            <a:r>
              <a:rPr lang="en-US" sz="1750" dirty="0">
                <a:solidFill>
                  <a:srgbClr val="17324D"/>
                </a:solidFill>
                <a:latin typeface="Noto Sans CJK JP" pitchFamily="34" charset="0"/>
                <a:ea typeface="Noto Sans CJK JP" pitchFamily="34" charset="-122"/>
                <a:cs typeface="Noto Sans CJK JP" pitchFamily="34" charset="-120"/>
              </a:rPr>
              <a:t>第2段階 OLS の SE と IV 用の SE が一致しないことを見る。</a:t>
            </a:r>
            <a:endParaRPr lang="en-US" sz="1750" dirty="0"/>
          </a:p>
        </p:txBody>
      </p:sp>
      <p:sp>
        <p:nvSpPr>
          <p:cNvPr id="22" name="Shape 20"/>
          <p:cNvSpPr/>
          <p:nvPr/>
        </p:nvSpPr>
        <p:spPr>
          <a:xfrm>
            <a:off x="7516368" y="3438144"/>
            <a:ext cx="384048" cy="256032"/>
          </a:xfrm>
          <a:prstGeom prst="roundRect">
            <a:avLst>
              <a:gd name="adj" fmla="val 35714"/>
            </a:avLst>
          </a:prstGeom>
          <a:solidFill>
            <a:srgbClr val="C99A0A"/>
          </a:solidFill>
          <a:ln w="12700">
            <a:solidFill>
              <a:srgbClr val="C99A0A"/>
            </a:solidFill>
            <a:prstDash val="solid"/>
          </a:ln>
        </p:spPr>
        <p:txBody>
          <a:bodyPr/>
          <a:lstStyle/>
          <a:p>
            <a:endParaRPr lang="ja-JP" altLang="en-US"/>
          </a:p>
        </p:txBody>
      </p:sp>
      <p:sp>
        <p:nvSpPr>
          <p:cNvPr id="23" name="Text 21"/>
          <p:cNvSpPr/>
          <p:nvPr/>
        </p:nvSpPr>
        <p:spPr>
          <a:xfrm>
            <a:off x="7516368" y="3447288"/>
            <a:ext cx="384048" cy="256032"/>
          </a:xfrm>
          <a:prstGeom prst="rect">
            <a:avLst/>
          </a:prstGeom>
          <a:noFill/>
          <a:ln/>
        </p:spPr>
        <p:txBody>
          <a:bodyPr wrap="square" lIns="0" tIns="0" rIns="0" bIns="0" rtlCol="0" anchor="ctr">
            <a:normAutofit/>
          </a:bodyPr>
          <a:lstStyle/>
          <a:p>
            <a:pPr marL="0" indent="0" algn="ctr">
              <a:buNone/>
            </a:pPr>
            <a:r>
              <a:rPr lang="en-US" sz="1050" b="1" dirty="0">
                <a:solidFill>
                  <a:srgbClr val="FFFFFF"/>
                </a:solidFill>
                <a:latin typeface="Noto Sans CJK JP" pitchFamily="34" charset="0"/>
                <a:ea typeface="Noto Sans CJK JP" pitchFamily="34" charset="-122"/>
                <a:cs typeface="Noto Sans CJK JP" pitchFamily="34" charset="-120"/>
              </a:rPr>
              <a:t>3</a:t>
            </a:r>
            <a:endParaRPr lang="en-US" sz="1050" dirty="0"/>
          </a:p>
        </p:txBody>
      </p:sp>
      <p:sp>
        <p:nvSpPr>
          <p:cNvPr id="24" name="Text 22"/>
          <p:cNvSpPr/>
          <p:nvPr/>
        </p:nvSpPr>
        <p:spPr>
          <a:xfrm>
            <a:off x="8028432" y="3392424"/>
            <a:ext cx="2999232" cy="457200"/>
          </a:xfrm>
          <a:prstGeom prst="rect">
            <a:avLst/>
          </a:prstGeom>
          <a:noFill/>
          <a:ln/>
        </p:spPr>
        <p:txBody>
          <a:bodyPr wrap="square" lIns="0" tIns="0" rIns="0" bIns="0" rtlCol="0" anchor="ctr">
            <a:normAutofit/>
          </a:bodyPr>
          <a:lstStyle/>
          <a:p>
            <a:pPr marL="0" indent="0">
              <a:buNone/>
            </a:pPr>
            <a:r>
              <a:rPr lang="en-US" sz="1750" dirty="0">
                <a:solidFill>
                  <a:srgbClr val="17324D"/>
                </a:solidFill>
                <a:latin typeface="Noto Sans CJK JP" pitchFamily="34" charset="0"/>
                <a:ea typeface="Noto Sans CJK JP" pitchFamily="34" charset="-122"/>
                <a:cs typeface="Noto Sans CJK JP" pitchFamily="34" charset="-120"/>
              </a:rPr>
              <a:t>π を弱くしていくと first-stage F と SE がどう動くかを見る。</a:t>
            </a:r>
            <a:endParaRPr lang="en-US" sz="175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2">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C99A0A"/>
          </a:solidFill>
          <a:ln w="12700">
            <a:solidFill>
              <a:srgbClr val="C99A0A">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C99A0A">
              <a:alpha val="8000"/>
            </a:srgbClr>
          </a:solidFill>
          <a:ln w="12700">
            <a:solidFill>
              <a:srgbClr val="C99A0A"/>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C99A0A"/>
                </a:solidFill>
                <a:latin typeface="Noto Sans CJK JP" pitchFamily="34" charset="0"/>
                <a:ea typeface="Noto Sans CJK JP" pitchFamily="34" charset="-122"/>
                <a:cs typeface="Noto Sans CJK JP" pitchFamily="34" charset="-120"/>
              </a:rPr>
              <a:t>シミュレーション</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32</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シミュレーション 1：最も単純な 2SLS</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C99A0A"/>
                </a:solidFill>
                <a:latin typeface="Noto Sans CJK JP" pitchFamily="34" charset="0"/>
                <a:ea typeface="Noto Sans CJK JP" pitchFamily="34" charset="-122"/>
                <a:cs typeface="Noto Sans CJK JP" pitchFamily="34" charset="-120"/>
              </a:rPr>
              <a:t>省略変数 a が s と y の両方に入るようにして、OLS に内生性バイアスを作る。</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59536" y="1481328"/>
            <a:ext cx="5394960" cy="877824"/>
          </a:xfrm>
          <a:prstGeom prst="roundRect">
            <a:avLst>
              <a:gd name="adj" fmla="val 14583"/>
            </a:avLst>
          </a:prstGeom>
          <a:solidFill>
            <a:srgbClr val="FFFFFF"/>
          </a:solidFill>
          <a:ln w="12700">
            <a:solidFill>
              <a:srgbClr val="3FA7A4"/>
            </a:solidFill>
            <a:prstDash val="solid"/>
          </a:ln>
        </p:spPr>
        <p:txBody>
          <a:bodyPr/>
          <a:lstStyle/>
          <a:p>
            <a:endParaRPr lang="ja-JP" altLang="en-US"/>
          </a:p>
        </p:txBody>
      </p:sp>
      <p:sp>
        <p:nvSpPr>
          <p:cNvPr id="11" name="Shape 9"/>
          <p:cNvSpPr/>
          <p:nvPr/>
        </p:nvSpPr>
        <p:spPr>
          <a:xfrm>
            <a:off x="996696" y="1591056"/>
            <a:ext cx="1554480" cy="228600"/>
          </a:xfrm>
          <a:prstGeom prst="roundRect">
            <a:avLst>
              <a:gd name="adj" fmla="val 40000"/>
            </a:avLst>
          </a:prstGeom>
          <a:solidFill>
            <a:srgbClr val="3FA7A4">
              <a:alpha val="8000"/>
            </a:srgbClr>
          </a:solidFill>
          <a:ln w="12700">
            <a:solidFill>
              <a:srgbClr val="3FA7A4"/>
            </a:solidFill>
            <a:prstDash val="solid"/>
          </a:ln>
        </p:spPr>
        <p:txBody>
          <a:bodyPr/>
          <a:lstStyle/>
          <a:p>
            <a:endParaRPr lang="ja-JP" altLang="en-US"/>
          </a:p>
        </p:txBody>
      </p:sp>
      <p:sp>
        <p:nvSpPr>
          <p:cNvPr id="12" name="Text 10"/>
          <p:cNvSpPr/>
          <p:nvPr/>
        </p:nvSpPr>
        <p:spPr>
          <a:xfrm>
            <a:off x="996696" y="1600200"/>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3FA7A4"/>
                </a:solidFill>
                <a:latin typeface="Noto Sans CJK JP" pitchFamily="34" charset="0"/>
                <a:ea typeface="Noto Sans CJK JP" pitchFamily="34" charset="-122"/>
                <a:cs typeface="Noto Sans CJK JP" pitchFamily="34" charset="-120"/>
              </a:rPr>
              <a:t>第1段階 DGP</a:t>
            </a:r>
            <a:endParaRPr lang="en-US" sz="950" dirty="0"/>
          </a:p>
        </p:txBody>
      </p:sp>
      <p:pic>
        <p:nvPicPr>
          <p:cNvPr id="13"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769364" y="1883664"/>
            <a:ext cx="3575304" cy="310896"/>
          </a:xfrm>
          <a:prstGeom prst="rect">
            <a:avLst/>
          </a:prstGeom>
        </p:spPr>
      </p:pic>
      <p:sp>
        <p:nvSpPr>
          <p:cNvPr id="14" name="Shape 11"/>
          <p:cNvSpPr/>
          <p:nvPr/>
        </p:nvSpPr>
        <p:spPr>
          <a:xfrm>
            <a:off x="859536" y="2596896"/>
            <a:ext cx="5394960" cy="877824"/>
          </a:xfrm>
          <a:prstGeom prst="roundRect">
            <a:avLst>
              <a:gd name="adj" fmla="val 14583"/>
            </a:avLst>
          </a:prstGeom>
          <a:solidFill>
            <a:srgbClr val="FFFFFF"/>
          </a:solidFill>
          <a:ln w="12700">
            <a:solidFill>
              <a:srgbClr val="4E79A7"/>
            </a:solidFill>
            <a:prstDash val="solid"/>
          </a:ln>
        </p:spPr>
        <p:txBody>
          <a:bodyPr/>
          <a:lstStyle/>
          <a:p>
            <a:endParaRPr lang="ja-JP" altLang="en-US"/>
          </a:p>
        </p:txBody>
      </p:sp>
      <p:sp>
        <p:nvSpPr>
          <p:cNvPr id="15" name="Shape 12"/>
          <p:cNvSpPr/>
          <p:nvPr/>
        </p:nvSpPr>
        <p:spPr>
          <a:xfrm>
            <a:off x="996696" y="2706624"/>
            <a:ext cx="1554480" cy="228600"/>
          </a:xfrm>
          <a:prstGeom prst="roundRect">
            <a:avLst>
              <a:gd name="adj" fmla="val 40000"/>
            </a:avLst>
          </a:prstGeom>
          <a:solidFill>
            <a:srgbClr val="4E79A7">
              <a:alpha val="8000"/>
            </a:srgbClr>
          </a:solidFill>
          <a:ln w="12700">
            <a:solidFill>
              <a:srgbClr val="4E79A7"/>
            </a:solidFill>
            <a:prstDash val="solid"/>
          </a:ln>
        </p:spPr>
        <p:txBody>
          <a:bodyPr/>
          <a:lstStyle/>
          <a:p>
            <a:endParaRPr lang="ja-JP" altLang="en-US"/>
          </a:p>
        </p:txBody>
      </p:sp>
      <p:sp>
        <p:nvSpPr>
          <p:cNvPr id="16" name="Text 13"/>
          <p:cNvSpPr/>
          <p:nvPr/>
        </p:nvSpPr>
        <p:spPr>
          <a:xfrm>
            <a:off x="996696" y="2715768"/>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4E79A7"/>
                </a:solidFill>
                <a:latin typeface="Noto Sans CJK JP" pitchFamily="34" charset="0"/>
                <a:ea typeface="Noto Sans CJK JP" pitchFamily="34" charset="-122"/>
                <a:cs typeface="Noto Sans CJK JP" pitchFamily="34" charset="-120"/>
              </a:rPr>
              <a:t>構造式 DGP</a:t>
            </a:r>
            <a:endParaRPr lang="en-US" sz="950" dirty="0"/>
          </a:p>
        </p:txBody>
      </p:sp>
      <p:pic>
        <p:nvPicPr>
          <p:cNvPr id="17"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24128" y="3015780"/>
            <a:ext cx="5065776" cy="277801"/>
          </a:xfrm>
          <a:prstGeom prst="rect">
            <a:avLst/>
          </a:prstGeom>
        </p:spPr>
      </p:pic>
      <p:sp>
        <p:nvSpPr>
          <p:cNvPr id="18" name="Shape 14"/>
          <p:cNvSpPr/>
          <p:nvPr/>
        </p:nvSpPr>
        <p:spPr>
          <a:xfrm>
            <a:off x="859536" y="3712464"/>
            <a:ext cx="5394960" cy="1444752"/>
          </a:xfrm>
          <a:prstGeom prst="roundRect">
            <a:avLst>
              <a:gd name="adj" fmla="val 7595"/>
            </a:avLst>
          </a:prstGeom>
          <a:solidFill>
            <a:srgbClr val="FFF2EE"/>
          </a:solidFill>
          <a:ln w="12700">
            <a:solidFill>
              <a:srgbClr val="E07A5F"/>
            </a:solidFill>
            <a:prstDash val="solid"/>
          </a:ln>
          <a:effectLst>
            <a:outerShdw algn="bl" rotWithShape="0">
              <a:srgbClr val="000000">
                <a:alpha val="0"/>
              </a:srgbClr>
            </a:outerShdw>
          </a:effectLst>
        </p:spPr>
        <p:txBody>
          <a:bodyPr/>
          <a:lstStyle/>
          <a:p>
            <a:endParaRPr lang="ja-JP" altLang="en-US"/>
          </a:p>
        </p:txBody>
      </p:sp>
      <p:sp>
        <p:nvSpPr>
          <p:cNvPr id="19" name="Text 15"/>
          <p:cNvSpPr/>
          <p:nvPr/>
        </p:nvSpPr>
        <p:spPr>
          <a:xfrm>
            <a:off x="1005840" y="3831336"/>
            <a:ext cx="5102352" cy="256032"/>
          </a:xfrm>
          <a:prstGeom prst="rect">
            <a:avLst/>
          </a:prstGeom>
          <a:noFill/>
          <a:ln/>
        </p:spPr>
        <p:txBody>
          <a:bodyPr wrap="square" lIns="0" tIns="0" rIns="0" bIns="0" rtlCol="0" anchor="ctr">
            <a:normAutofit/>
          </a:bodyPr>
          <a:lstStyle/>
          <a:p>
            <a:pPr marL="0" indent="0">
              <a:buNone/>
            </a:pPr>
            <a:r>
              <a:rPr lang="en-US" sz="1300" b="1" dirty="0">
                <a:solidFill>
                  <a:srgbClr val="E07A5F"/>
                </a:solidFill>
                <a:latin typeface="Noto Sans CJK JP" pitchFamily="34" charset="0"/>
                <a:ea typeface="Noto Sans CJK JP" pitchFamily="34" charset="-122"/>
                <a:cs typeface="Noto Sans CJK JP" pitchFamily="34" charset="-120"/>
              </a:rPr>
              <a:t>何を比べるか</a:t>
            </a:r>
            <a:endParaRPr lang="en-US" sz="1300" dirty="0"/>
          </a:p>
        </p:txBody>
      </p:sp>
      <p:sp>
        <p:nvSpPr>
          <p:cNvPr id="20" name="Text 16"/>
          <p:cNvSpPr/>
          <p:nvPr/>
        </p:nvSpPr>
        <p:spPr>
          <a:xfrm>
            <a:off x="1005840" y="4133088"/>
            <a:ext cx="5138928" cy="914400"/>
          </a:xfrm>
          <a:prstGeom prst="rect">
            <a:avLst/>
          </a:prstGeom>
          <a:noFill/>
          <a:ln/>
        </p:spPr>
        <p:txBody>
          <a:bodyPr wrap="square" lIns="254" tIns="254" rIns="254" bIns="254" rtlCol="0" anchor="t">
            <a:normAutofit/>
          </a:bodyPr>
          <a:lstStyle/>
          <a:p>
            <a:pPr marL="177800" indent="-177800">
              <a:buSzPct val="100000"/>
              <a:buChar char="•"/>
            </a:pPr>
            <a:r>
              <a:rPr lang="en-US" sz="1360" dirty="0">
                <a:solidFill>
                  <a:srgbClr val="17324D"/>
                </a:solidFill>
                <a:latin typeface="Noto Sans CJK JP" pitchFamily="34" charset="0"/>
                <a:ea typeface="Noto Sans CJK JP" pitchFamily="34" charset="-122"/>
                <a:cs typeface="Noto Sans CJK JP" pitchFamily="34" charset="-120"/>
              </a:rPr>
              <a:t>OLS：内生的な s をそのまま使う。</a:t>
            </a:r>
            <a:endParaRPr lang="en-US" sz="1360" dirty="0"/>
          </a:p>
          <a:p>
            <a:pPr marL="177800" indent="-177800">
              <a:buSzPct val="100000"/>
              <a:buChar char="•"/>
            </a:pPr>
            <a:r>
              <a:rPr lang="en-US" sz="1360" dirty="0">
                <a:solidFill>
                  <a:srgbClr val="17324D"/>
                </a:solidFill>
                <a:latin typeface="Noto Sans CJK JP" pitchFamily="34" charset="0"/>
                <a:ea typeface="Noto Sans CJK JP" pitchFamily="34" charset="-122"/>
                <a:cs typeface="Noto Sans CJK JP" pitchFamily="34" charset="-120"/>
              </a:rPr>
              <a:t>manual 2SLS：第1段階と第2段階を別々に推定する。</a:t>
            </a:r>
            <a:endParaRPr lang="en-US" sz="1360" dirty="0"/>
          </a:p>
          <a:p>
            <a:pPr marL="177800" indent="-177800">
              <a:buSzPct val="100000"/>
              <a:buChar char="•"/>
            </a:pPr>
            <a:r>
              <a:rPr lang="en-US" sz="1360" dirty="0">
                <a:solidFill>
                  <a:srgbClr val="17324D"/>
                </a:solidFill>
                <a:latin typeface="Noto Sans CJK JP" pitchFamily="34" charset="0"/>
                <a:ea typeface="Noto Sans CJK JP" pitchFamily="34" charset="-122"/>
                <a:cs typeface="Noto Sans CJK JP" pitchFamily="34" charset="-120"/>
              </a:rPr>
              <a:t>ivreg：IV 専用の推定と標準誤差を使う。</a:t>
            </a:r>
            <a:endParaRPr lang="en-US" sz="1360" dirty="0"/>
          </a:p>
        </p:txBody>
      </p:sp>
      <p:sp>
        <p:nvSpPr>
          <p:cNvPr id="21" name="Shape 17"/>
          <p:cNvSpPr/>
          <p:nvPr/>
        </p:nvSpPr>
        <p:spPr>
          <a:xfrm>
            <a:off x="7487839" y="3509101"/>
            <a:ext cx="1159825" cy="0"/>
          </a:xfrm>
          <a:prstGeom prst="line">
            <a:avLst/>
          </a:prstGeom>
          <a:noFill/>
          <a:ln w="12700">
            <a:solidFill>
              <a:srgbClr val="3FA7A4"/>
            </a:solidFill>
            <a:prstDash val="solid"/>
            <a:tailEnd type="triangle"/>
          </a:ln>
        </p:spPr>
        <p:txBody>
          <a:bodyPr/>
          <a:lstStyle/>
          <a:p>
            <a:endParaRPr lang="ja-JP" altLang="en-US"/>
          </a:p>
        </p:txBody>
      </p:sp>
      <p:sp>
        <p:nvSpPr>
          <p:cNvPr id="22" name="Shape 18"/>
          <p:cNvSpPr/>
          <p:nvPr/>
        </p:nvSpPr>
        <p:spPr>
          <a:xfrm>
            <a:off x="9259946" y="3509101"/>
            <a:ext cx="973287" cy="0"/>
          </a:xfrm>
          <a:prstGeom prst="line">
            <a:avLst/>
          </a:prstGeom>
          <a:noFill/>
          <a:ln w="12700">
            <a:solidFill>
              <a:srgbClr val="4E79A7"/>
            </a:solidFill>
            <a:prstDash val="solid"/>
            <a:tailEnd type="triangle"/>
          </a:ln>
        </p:spPr>
        <p:txBody>
          <a:bodyPr/>
          <a:lstStyle/>
          <a:p>
            <a:endParaRPr lang="ja-JP" altLang="en-US"/>
          </a:p>
        </p:txBody>
      </p:sp>
      <p:sp>
        <p:nvSpPr>
          <p:cNvPr id="23" name="Shape 19"/>
          <p:cNvSpPr/>
          <p:nvPr/>
        </p:nvSpPr>
        <p:spPr>
          <a:xfrm>
            <a:off x="8953805" y="2590678"/>
            <a:ext cx="0" cy="612282"/>
          </a:xfrm>
          <a:prstGeom prst="line">
            <a:avLst/>
          </a:prstGeom>
          <a:noFill/>
          <a:ln w="12700">
            <a:solidFill>
              <a:srgbClr val="E07A5F"/>
            </a:solidFill>
            <a:prstDash val="solid"/>
            <a:tailEnd type="triangle"/>
          </a:ln>
        </p:spPr>
        <p:txBody>
          <a:bodyPr/>
          <a:lstStyle/>
          <a:p>
            <a:endParaRPr lang="ja-JP" altLang="en-US"/>
          </a:p>
        </p:txBody>
      </p:sp>
      <p:sp>
        <p:nvSpPr>
          <p:cNvPr id="24" name="Shape 20"/>
          <p:cNvSpPr/>
          <p:nvPr/>
        </p:nvSpPr>
        <p:spPr>
          <a:xfrm>
            <a:off x="9164702" y="2454615"/>
            <a:ext cx="1333854" cy="1020470"/>
          </a:xfrm>
          <a:prstGeom prst="line">
            <a:avLst/>
          </a:prstGeom>
          <a:noFill/>
          <a:ln w="12700">
            <a:solidFill>
              <a:srgbClr val="E07A5F"/>
            </a:solidFill>
            <a:prstDash val="solid"/>
            <a:tailEnd type="triangle"/>
          </a:ln>
        </p:spPr>
        <p:txBody>
          <a:bodyPr/>
          <a:lstStyle/>
          <a:p>
            <a:endParaRPr lang="ja-JP" altLang="en-US"/>
          </a:p>
        </p:txBody>
      </p:sp>
      <p:sp>
        <p:nvSpPr>
          <p:cNvPr id="25" name="Shape 21"/>
          <p:cNvSpPr/>
          <p:nvPr/>
        </p:nvSpPr>
        <p:spPr>
          <a:xfrm>
            <a:off x="6841541" y="3168945"/>
            <a:ext cx="680314" cy="680314"/>
          </a:xfrm>
          <a:prstGeom prst="ellipse">
            <a:avLst/>
          </a:prstGeom>
          <a:solidFill>
            <a:srgbClr val="FFFFFF"/>
          </a:solidFill>
          <a:ln w="12700">
            <a:solidFill>
              <a:srgbClr val="3FA7A4"/>
            </a:solidFill>
            <a:prstDash val="solid"/>
          </a:ln>
        </p:spPr>
        <p:txBody>
          <a:bodyPr/>
          <a:lstStyle/>
          <a:p>
            <a:endParaRPr lang="ja-JP" altLang="en-US"/>
          </a:p>
        </p:txBody>
      </p:sp>
      <p:sp>
        <p:nvSpPr>
          <p:cNvPr id="26" name="Text 22"/>
          <p:cNvSpPr/>
          <p:nvPr/>
        </p:nvSpPr>
        <p:spPr>
          <a:xfrm>
            <a:off x="6841541" y="3353653"/>
            <a:ext cx="680314" cy="310896"/>
          </a:xfrm>
          <a:prstGeom prst="rect">
            <a:avLst/>
          </a:prstGeom>
          <a:noFill/>
          <a:ln/>
        </p:spPr>
        <p:txBody>
          <a:bodyPr wrap="square" lIns="0" tIns="0" rIns="0" bIns="0" rtlCol="0" anchor="ctr">
            <a:normAutofit/>
          </a:bodyPr>
          <a:lstStyle/>
          <a:p>
            <a:pPr marL="0" indent="0" algn="ctr">
              <a:buNone/>
            </a:pPr>
            <a:r>
              <a:rPr lang="en-US" sz="2000" b="1" dirty="0">
                <a:solidFill>
                  <a:srgbClr val="17324D"/>
                </a:solidFill>
                <a:latin typeface="Noto Serif CJK JP" pitchFamily="34" charset="0"/>
                <a:ea typeface="Noto Serif CJK JP" pitchFamily="34" charset="-122"/>
                <a:cs typeface="Noto Serif CJK JP" pitchFamily="34" charset="-120"/>
              </a:rPr>
              <a:t>z</a:t>
            </a:r>
            <a:endParaRPr lang="en-US" sz="2000" dirty="0"/>
          </a:p>
        </p:txBody>
      </p:sp>
      <p:sp>
        <p:nvSpPr>
          <p:cNvPr id="27" name="Shape 23"/>
          <p:cNvSpPr/>
          <p:nvPr/>
        </p:nvSpPr>
        <p:spPr>
          <a:xfrm>
            <a:off x="8613648" y="3168945"/>
            <a:ext cx="680314" cy="680314"/>
          </a:xfrm>
          <a:prstGeom prst="ellipse">
            <a:avLst/>
          </a:prstGeom>
          <a:solidFill>
            <a:srgbClr val="FFFFFF"/>
          </a:solidFill>
          <a:ln w="12700">
            <a:solidFill>
              <a:srgbClr val="4E79A7"/>
            </a:solidFill>
            <a:prstDash val="solid"/>
          </a:ln>
        </p:spPr>
        <p:txBody>
          <a:bodyPr/>
          <a:lstStyle/>
          <a:p>
            <a:endParaRPr lang="ja-JP" altLang="en-US"/>
          </a:p>
        </p:txBody>
      </p:sp>
      <p:sp>
        <p:nvSpPr>
          <p:cNvPr id="28" name="Text 24"/>
          <p:cNvSpPr/>
          <p:nvPr/>
        </p:nvSpPr>
        <p:spPr>
          <a:xfrm>
            <a:off x="8613648" y="3353653"/>
            <a:ext cx="680314" cy="310896"/>
          </a:xfrm>
          <a:prstGeom prst="rect">
            <a:avLst/>
          </a:prstGeom>
          <a:noFill/>
          <a:ln/>
        </p:spPr>
        <p:txBody>
          <a:bodyPr wrap="square" lIns="0" tIns="0" rIns="0" bIns="0" rtlCol="0" anchor="ctr">
            <a:normAutofit/>
          </a:bodyPr>
          <a:lstStyle/>
          <a:p>
            <a:pPr marL="0" indent="0" algn="ctr">
              <a:buNone/>
            </a:pPr>
            <a:r>
              <a:rPr lang="en-US" sz="2000" b="1" dirty="0">
                <a:solidFill>
                  <a:srgbClr val="17324D"/>
                </a:solidFill>
                <a:latin typeface="Noto Serif CJK JP" pitchFamily="34" charset="0"/>
                <a:ea typeface="Noto Serif CJK JP" pitchFamily="34" charset="-122"/>
                <a:cs typeface="Noto Serif CJK JP" pitchFamily="34" charset="-120"/>
              </a:rPr>
              <a:t>s</a:t>
            </a:r>
            <a:endParaRPr lang="en-US" sz="2000" dirty="0"/>
          </a:p>
        </p:txBody>
      </p:sp>
      <p:sp>
        <p:nvSpPr>
          <p:cNvPr id="29" name="Shape 25"/>
          <p:cNvSpPr/>
          <p:nvPr/>
        </p:nvSpPr>
        <p:spPr>
          <a:xfrm>
            <a:off x="10199218" y="3168945"/>
            <a:ext cx="680314" cy="680314"/>
          </a:xfrm>
          <a:prstGeom prst="ellipse">
            <a:avLst/>
          </a:prstGeom>
          <a:solidFill>
            <a:srgbClr val="FFFFFF"/>
          </a:solidFill>
          <a:ln w="12700">
            <a:solidFill>
              <a:srgbClr val="C99A0A"/>
            </a:solidFill>
            <a:prstDash val="solid"/>
          </a:ln>
        </p:spPr>
        <p:txBody>
          <a:bodyPr/>
          <a:lstStyle/>
          <a:p>
            <a:endParaRPr lang="ja-JP" altLang="en-US"/>
          </a:p>
        </p:txBody>
      </p:sp>
      <p:sp>
        <p:nvSpPr>
          <p:cNvPr id="30" name="Text 26"/>
          <p:cNvSpPr/>
          <p:nvPr/>
        </p:nvSpPr>
        <p:spPr>
          <a:xfrm>
            <a:off x="10199218" y="3353653"/>
            <a:ext cx="680314" cy="310896"/>
          </a:xfrm>
          <a:prstGeom prst="rect">
            <a:avLst/>
          </a:prstGeom>
          <a:noFill/>
          <a:ln/>
        </p:spPr>
        <p:txBody>
          <a:bodyPr wrap="square" lIns="0" tIns="0" rIns="0" bIns="0" rtlCol="0" anchor="ctr">
            <a:normAutofit/>
          </a:bodyPr>
          <a:lstStyle/>
          <a:p>
            <a:pPr marL="0" indent="0" algn="ctr">
              <a:buNone/>
            </a:pPr>
            <a:r>
              <a:rPr lang="en-US" sz="2000" b="1" dirty="0">
                <a:solidFill>
                  <a:srgbClr val="17324D"/>
                </a:solidFill>
                <a:latin typeface="Noto Serif CJK JP" pitchFamily="34" charset="0"/>
                <a:ea typeface="Noto Serif CJK JP" pitchFamily="34" charset="-122"/>
                <a:cs typeface="Noto Serif CJK JP" pitchFamily="34" charset="-120"/>
              </a:rPr>
              <a:t>y</a:t>
            </a:r>
            <a:endParaRPr lang="en-US" sz="2000" dirty="0"/>
          </a:p>
        </p:txBody>
      </p:sp>
      <p:sp>
        <p:nvSpPr>
          <p:cNvPr id="31" name="Shape 27"/>
          <p:cNvSpPr/>
          <p:nvPr/>
        </p:nvSpPr>
        <p:spPr>
          <a:xfrm>
            <a:off x="8640861" y="1971593"/>
            <a:ext cx="625889" cy="625889"/>
          </a:xfrm>
          <a:prstGeom prst="ellipse">
            <a:avLst/>
          </a:prstGeom>
          <a:solidFill>
            <a:srgbClr val="FFF2EE"/>
          </a:solidFill>
          <a:ln w="12700">
            <a:solidFill>
              <a:srgbClr val="E07A5F"/>
            </a:solidFill>
            <a:prstDash val="solid"/>
          </a:ln>
        </p:spPr>
        <p:txBody>
          <a:bodyPr/>
          <a:lstStyle/>
          <a:p>
            <a:endParaRPr lang="ja-JP" altLang="en-US"/>
          </a:p>
        </p:txBody>
      </p:sp>
      <p:sp>
        <p:nvSpPr>
          <p:cNvPr id="32" name="Text 28"/>
          <p:cNvSpPr/>
          <p:nvPr/>
        </p:nvSpPr>
        <p:spPr>
          <a:xfrm>
            <a:off x="8640861" y="2129089"/>
            <a:ext cx="625889" cy="310896"/>
          </a:xfrm>
          <a:prstGeom prst="rect">
            <a:avLst/>
          </a:prstGeom>
          <a:noFill/>
          <a:ln/>
        </p:spPr>
        <p:txBody>
          <a:bodyPr wrap="square" lIns="0" tIns="0" rIns="0" bIns="0" rtlCol="0" anchor="ctr">
            <a:normAutofit/>
          </a:bodyPr>
          <a:lstStyle/>
          <a:p>
            <a:pPr marL="0" indent="0" algn="ctr">
              <a:buNone/>
            </a:pPr>
            <a:r>
              <a:rPr lang="en-US" sz="2000" b="1" dirty="0">
                <a:solidFill>
                  <a:srgbClr val="17324D"/>
                </a:solidFill>
                <a:latin typeface="Noto Serif CJK JP" pitchFamily="34" charset="0"/>
                <a:ea typeface="Noto Serif CJK JP" pitchFamily="34" charset="-122"/>
                <a:cs typeface="Noto Serif CJK JP" pitchFamily="34" charset="-120"/>
              </a:rPr>
              <a:t>a</a:t>
            </a:r>
            <a:endParaRPr lang="en-US" sz="2000" dirty="0"/>
          </a:p>
        </p:txBody>
      </p:sp>
      <p:sp>
        <p:nvSpPr>
          <p:cNvPr id="33" name="Text 29"/>
          <p:cNvSpPr/>
          <p:nvPr/>
        </p:nvSpPr>
        <p:spPr>
          <a:xfrm>
            <a:off x="6528816" y="4597603"/>
            <a:ext cx="4663440" cy="201168"/>
          </a:xfrm>
          <a:prstGeom prst="rect">
            <a:avLst/>
          </a:prstGeom>
          <a:noFill/>
          <a:ln/>
        </p:spPr>
        <p:txBody>
          <a:bodyPr wrap="square" lIns="0" tIns="0" rIns="0" bIns="0" rtlCol="0" anchor="ctr">
            <a:normAutofit/>
          </a:bodyPr>
          <a:lstStyle/>
          <a:p>
            <a:pPr marL="0" indent="0" algn="ctr">
              <a:buNone/>
            </a:pPr>
            <a:r>
              <a:rPr lang="en-US" sz="1150" dirty="0">
                <a:solidFill>
                  <a:srgbClr val="667085"/>
                </a:solidFill>
                <a:latin typeface="Noto Sans CJK JP" pitchFamily="34" charset="0"/>
                <a:ea typeface="Noto Sans CJK JP" pitchFamily="34" charset="-122"/>
                <a:cs typeface="Noto Sans CJK JP" pitchFamily="34" charset="-120"/>
              </a:rPr>
              <a:t>a が s と y の両方に入るので、OLS は upward bias を持つ。</a:t>
            </a:r>
            <a:endParaRPr lang="en-US" sz="115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3">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C99A0A"/>
          </a:solidFill>
          <a:ln w="12700">
            <a:solidFill>
              <a:srgbClr val="C99A0A">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C99A0A">
              <a:alpha val="8000"/>
            </a:srgbClr>
          </a:solidFill>
          <a:ln w="12700">
            <a:solidFill>
              <a:srgbClr val="C99A0A"/>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C99A0A"/>
                </a:solidFill>
                <a:latin typeface="Noto Sans CJK JP" pitchFamily="34" charset="0"/>
                <a:ea typeface="Noto Sans CJK JP" pitchFamily="34" charset="-122"/>
                <a:cs typeface="Noto Sans CJK JP" pitchFamily="34" charset="-120"/>
              </a:rPr>
              <a:t>シミュレーション</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33</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OLS と 2SLS の推定結果</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C99A0A"/>
                </a:solidFill>
                <a:latin typeface="Noto Sans CJK JP" pitchFamily="34" charset="0"/>
                <a:ea typeface="Noto Sans CJK JP" pitchFamily="34" charset="-122"/>
                <a:cs typeface="Noto Sans CJK JP" pitchFamily="34" charset="-120"/>
              </a:rPr>
              <a:t>OLS は上方にずれ、2SLS は真の係数 2 にかなり近い。</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77824" y="1536192"/>
            <a:ext cx="4754880" cy="3493008"/>
          </a:xfrm>
          <a:prstGeom prst="roundRect">
            <a:avLst>
              <a:gd name="adj" fmla="val 4188"/>
            </a:avLst>
          </a:prstGeom>
          <a:solidFill>
            <a:srgbClr val="FFFFFF"/>
          </a:solidFill>
          <a:ln w="12700">
            <a:solidFill>
              <a:srgbClr val="C99A0A"/>
            </a:solidFill>
            <a:prstDash val="solid"/>
          </a:ln>
          <a:effectLst>
            <a:outerShdw algn="bl" rotWithShape="0">
              <a:srgbClr val="000000">
                <a:alpha val="0"/>
              </a:srgbClr>
            </a:outerShdw>
          </a:effectLst>
        </p:spPr>
        <p:txBody>
          <a:bodyPr/>
          <a:lstStyle/>
          <a:p>
            <a:endParaRPr lang="ja-JP" altLang="en-US"/>
          </a:p>
        </p:txBody>
      </p:sp>
      <p:sp>
        <p:nvSpPr>
          <p:cNvPr id="11" name="Shape 9"/>
          <p:cNvSpPr/>
          <p:nvPr/>
        </p:nvSpPr>
        <p:spPr>
          <a:xfrm>
            <a:off x="1005840" y="1645920"/>
            <a:ext cx="2011680" cy="219456"/>
          </a:xfrm>
          <a:prstGeom prst="roundRect">
            <a:avLst>
              <a:gd name="adj" fmla="val 41667"/>
            </a:avLst>
          </a:prstGeom>
          <a:solidFill>
            <a:srgbClr val="C99A0A">
              <a:alpha val="8000"/>
            </a:srgbClr>
          </a:solidFill>
          <a:ln w="12700">
            <a:solidFill>
              <a:srgbClr val="C99A0A"/>
            </a:solidFill>
            <a:prstDash val="solid"/>
          </a:ln>
        </p:spPr>
        <p:txBody>
          <a:bodyPr/>
          <a:lstStyle/>
          <a:p>
            <a:endParaRPr lang="ja-JP" altLang="en-US"/>
          </a:p>
        </p:txBody>
      </p:sp>
      <p:sp>
        <p:nvSpPr>
          <p:cNvPr id="12" name="Text 10"/>
          <p:cNvSpPr/>
          <p:nvPr/>
        </p:nvSpPr>
        <p:spPr>
          <a:xfrm>
            <a:off x="1005840" y="1655064"/>
            <a:ext cx="2011680" cy="219456"/>
          </a:xfrm>
          <a:prstGeom prst="rect">
            <a:avLst/>
          </a:prstGeom>
          <a:noFill/>
          <a:ln/>
        </p:spPr>
        <p:txBody>
          <a:bodyPr wrap="square" lIns="0" tIns="0" rIns="0" bIns="0" rtlCol="0" anchor="ctr">
            <a:normAutofit/>
          </a:bodyPr>
          <a:lstStyle/>
          <a:p>
            <a:pPr marL="0" indent="0" algn="ctr">
              <a:buNone/>
            </a:pPr>
            <a:r>
              <a:rPr lang="en-US" sz="950" b="1" dirty="0">
                <a:solidFill>
                  <a:srgbClr val="C99A0A"/>
                </a:solidFill>
                <a:latin typeface="Noto Sans CJK JP" pitchFamily="34" charset="0"/>
                <a:ea typeface="Noto Sans CJK JP" pitchFamily="34" charset="-122"/>
                <a:cs typeface="Noto Sans CJK JP" pitchFamily="34" charset="-120"/>
              </a:rPr>
              <a:t>simulation result</a:t>
            </a:r>
            <a:endParaRPr lang="en-US" sz="950" dirty="0"/>
          </a:p>
        </p:txBody>
      </p:sp>
      <p:pic>
        <p:nvPicPr>
          <p:cNvPr id="13" name="Image 0" descr="/mnt/data/lecture9_assets/sim_coef_compare.png"/>
          <p:cNvPicPr>
            <a:picLocks noChangeAspect="1"/>
          </p:cNvPicPr>
          <p:nvPr/>
        </p:nvPicPr>
        <p:blipFill>
          <a:blip r:embed="rId3"/>
          <a:stretch>
            <a:fillRect/>
          </a:stretch>
        </p:blipFill>
        <p:spPr>
          <a:xfrm>
            <a:off x="1161491" y="1929384"/>
            <a:ext cx="4187546" cy="2944368"/>
          </a:xfrm>
          <a:prstGeom prst="rect">
            <a:avLst/>
          </a:prstGeom>
        </p:spPr>
      </p:pic>
      <p:sp>
        <p:nvSpPr>
          <p:cNvPr id="14" name="Text 11"/>
          <p:cNvSpPr/>
          <p:nvPr/>
        </p:nvSpPr>
        <p:spPr>
          <a:xfrm>
            <a:off x="1042416" y="4828032"/>
            <a:ext cx="4425696" cy="164592"/>
          </a:xfrm>
          <a:prstGeom prst="rect">
            <a:avLst/>
          </a:prstGeom>
          <a:noFill/>
          <a:ln/>
        </p:spPr>
        <p:txBody>
          <a:bodyPr wrap="square" lIns="0" tIns="0" rIns="0" bIns="0" rtlCol="0" anchor="ctr">
            <a:normAutofit/>
          </a:bodyPr>
          <a:lstStyle/>
          <a:p>
            <a:pPr marL="0" indent="0" algn="r">
              <a:buNone/>
            </a:pPr>
            <a:r>
              <a:rPr lang="en-US" sz="930" dirty="0">
                <a:solidFill>
                  <a:srgbClr val="667085"/>
                </a:solidFill>
                <a:latin typeface="Noto Sans CJK JP" pitchFamily="34" charset="0"/>
                <a:ea typeface="Noto Sans CJK JP" pitchFamily="34" charset="-122"/>
                <a:cs typeface="Noto Sans CJK JP" pitchFamily="34" charset="-120"/>
              </a:rPr>
              <a:t>lecture note reported estimates</a:t>
            </a:r>
            <a:endParaRPr lang="en-US" sz="930" dirty="0"/>
          </a:p>
        </p:txBody>
      </p:sp>
      <p:sp>
        <p:nvSpPr>
          <p:cNvPr id="15" name="Shape 12"/>
          <p:cNvSpPr/>
          <p:nvPr/>
        </p:nvSpPr>
        <p:spPr>
          <a:xfrm>
            <a:off x="6016752" y="1664208"/>
            <a:ext cx="1627632" cy="1444752"/>
          </a:xfrm>
          <a:prstGeom prst="roundRect">
            <a:avLst>
              <a:gd name="adj" fmla="val 7595"/>
            </a:avLst>
          </a:prstGeom>
          <a:solidFill>
            <a:srgbClr val="ECF8F7"/>
          </a:solidFill>
          <a:ln w="12700">
            <a:solidFill>
              <a:srgbClr val="3FA7A4"/>
            </a:solidFill>
            <a:prstDash val="solid"/>
          </a:ln>
          <a:effectLst>
            <a:outerShdw algn="bl" rotWithShape="0">
              <a:srgbClr val="000000">
                <a:alpha val="0"/>
              </a:srgbClr>
            </a:outerShdw>
          </a:effectLst>
        </p:spPr>
        <p:txBody>
          <a:bodyPr/>
          <a:lstStyle/>
          <a:p>
            <a:endParaRPr lang="ja-JP" altLang="en-US"/>
          </a:p>
        </p:txBody>
      </p:sp>
      <p:sp>
        <p:nvSpPr>
          <p:cNvPr id="16" name="Text 13"/>
          <p:cNvSpPr/>
          <p:nvPr/>
        </p:nvSpPr>
        <p:spPr>
          <a:xfrm>
            <a:off x="6144768" y="1773936"/>
            <a:ext cx="1371600" cy="219456"/>
          </a:xfrm>
          <a:prstGeom prst="rect">
            <a:avLst/>
          </a:prstGeom>
          <a:noFill/>
          <a:ln/>
        </p:spPr>
        <p:txBody>
          <a:bodyPr wrap="square" lIns="0" tIns="0" rIns="0" bIns="0" rtlCol="0" anchor="ctr">
            <a:normAutofit/>
          </a:bodyPr>
          <a:lstStyle/>
          <a:p>
            <a:pPr marL="0" indent="0">
              <a:buNone/>
            </a:pPr>
            <a:r>
              <a:rPr lang="en-US" sz="1250" b="1" dirty="0">
                <a:solidFill>
                  <a:srgbClr val="3FA7A4"/>
                </a:solidFill>
                <a:latin typeface="Noto Sans CJK JP" pitchFamily="34" charset="0"/>
                <a:ea typeface="Noto Sans CJK JP" pitchFamily="34" charset="-122"/>
                <a:cs typeface="Noto Sans CJK JP" pitchFamily="34" charset="-120"/>
              </a:rPr>
              <a:t>true β</a:t>
            </a:r>
            <a:endParaRPr lang="en-US" sz="1250" dirty="0"/>
          </a:p>
        </p:txBody>
      </p:sp>
      <p:sp>
        <p:nvSpPr>
          <p:cNvPr id="17" name="Text 14"/>
          <p:cNvSpPr/>
          <p:nvPr/>
        </p:nvSpPr>
        <p:spPr>
          <a:xfrm>
            <a:off x="6144768" y="2048256"/>
            <a:ext cx="1371600" cy="310896"/>
          </a:xfrm>
          <a:prstGeom prst="rect">
            <a:avLst/>
          </a:prstGeom>
          <a:noFill/>
          <a:ln/>
        </p:spPr>
        <p:txBody>
          <a:bodyPr wrap="square" lIns="0" tIns="0" rIns="0" bIns="0" rtlCol="0" anchor="ctr">
            <a:normAutofit/>
          </a:bodyPr>
          <a:lstStyle/>
          <a:p>
            <a:pPr marL="0" indent="0" algn="ctr">
              <a:buNone/>
            </a:pPr>
            <a:r>
              <a:rPr lang="en-US" sz="2200" b="1" dirty="0">
                <a:solidFill>
                  <a:srgbClr val="17324D"/>
                </a:solidFill>
                <a:latin typeface="Noto Serif CJK JP" pitchFamily="34" charset="0"/>
                <a:ea typeface="Noto Serif CJK JP" pitchFamily="34" charset="-122"/>
                <a:cs typeface="Noto Serif CJK JP" pitchFamily="34" charset="-120"/>
              </a:rPr>
              <a:t>2.000</a:t>
            </a:r>
            <a:endParaRPr lang="en-US" sz="2200" dirty="0"/>
          </a:p>
        </p:txBody>
      </p:sp>
      <p:sp>
        <p:nvSpPr>
          <p:cNvPr id="18" name="Text 15"/>
          <p:cNvSpPr/>
          <p:nvPr/>
        </p:nvSpPr>
        <p:spPr>
          <a:xfrm>
            <a:off x="6144768" y="2423160"/>
            <a:ext cx="1371600" cy="603504"/>
          </a:xfrm>
          <a:prstGeom prst="rect">
            <a:avLst/>
          </a:prstGeom>
          <a:noFill/>
          <a:ln/>
        </p:spPr>
        <p:txBody>
          <a:bodyPr wrap="square" lIns="0" tIns="0" rIns="0" bIns="0" rtlCol="0" anchor="t">
            <a:normAutofit/>
          </a:bodyPr>
          <a:lstStyle/>
          <a:p>
            <a:pPr marL="0" indent="0" algn="ctr">
              <a:buNone/>
            </a:pPr>
            <a:r>
              <a:rPr lang="en-US" sz="1150" dirty="0">
                <a:solidFill>
                  <a:srgbClr val="475569"/>
                </a:solidFill>
                <a:latin typeface="Noto Sans CJK JP" pitchFamily="34" charset="0"/>
                <a:ea typeface="Noto Sans CJK JP" pitchFamily="34" charset="-122"/>
                <a:cs typeface="Noto Sans CJK JP" pitchFamily="34" charset="-120"/>
              </a:rPr>
              <a:t>data-generating value</a:t>
            </a:r>
            <a:endParaRPr lang="en-US" sz="1150" dirty="0"/>
          </a:p>
        </p:txBody>
      </p:sp>
      <p:sp>
        <p:nvSpPr>
          <p:cNvPr id="19" name="Shape 16"/>
          <p:cNvSpPr/>
          <p:nvPr/>
        </p:nvSpPr>
        <p:spPr>
          <a:xfrm>
            <a:off x="7790688" y="1664208"/>
            <a:ext cx="1627632" cy="1444752"/>
          </a:xfrm>
          <a:prstGeom prst="roundRect">
            <a:avLst>
              <a:gd name="adj" fmla="val 7595"/>
            </a:avLst>
          </a:prstGeom>
          <a:solidFill>
            <a:srgbClr val="FFF2EE"/>
          </a:solidFill>
          <a:ln w="12700">
            <a:solidFill>
              <a:srgbClr val="E07A5F"/>
            </a:solidFill>
            <a:prstDash val="solid"/>
          </a:ln>
          <a:effectLst>
            <a:outerShdw algn="bl" rotWithShape="0">
              <a:srgbClr val="000000">
                <a:alpha val="0"/>
              </a:srgbClr>
            </a:outerShdw>
          </a:effectLst>
        </p:spPr>
        <p:txBody>
          <a:bodyPr/>
          <a:lstStyle/>
          <a:p>
            <a:endParaRPr lang="ja-JP" altLang="en-US"/>
          </a:p>
        </p:txBody>
      </p:sp>
      <p:sp>
        <p:nvSpPr>
          <p:cNvPr id="20" name="Text 17"/>
          <p:cNvSpPr/>
          <p:nvPr/>
        </p:nvSpPr>
        <p:spPr>
          <a:xfrm>
            <a:off x="7918704" y="1773936"/>
            <a:ext cx="1371600" cy="219456"/>
          </a:xfrm>
          <a:prstGeom prst="rect">
            <a:avLst/>
          </a:prstGeom>
          <a:noFill/>
          <a:ln/>
        </p:spPr>
        <p:txBody>
          <a:bodyPr wrap="square" lIns="0" tIns="0" rIns="0" bIns="0" rtlCol="0" anchor="ctr">
            <a:normAutofit/>
          </a:bodyPr>
          <a:lstStyle/>
          <a:p>
            <a:pPr marL="0" indent="0">
              <a:buNone/>
            </a:pPr>
            <a:r>
              <a:rPr lang="en-US" sz="1250" b="1" dirty="0">
                <a:solidFill>
                  <a:srgbClr val="E07A5F"/>
                </a:solidFill>
                <a:latin typeface="Noto Sans CJK JP" pitchFamily="34" charset="0"/>
                <a:ea typeface="Noto Sans CJK JP" pitchFamily="34" charset="-122"/>
                <a:cs typeface="Noto Sans CJK JP" pitchFamily="34" charset="-120"/>
              </a:rPr>
              <a:t>OLS</a:t>
            </a:r>
            <a:endParaRPr lang="en-US" sz="1250" dirty="0"/>
          </a:p>
        </p:txBody>
      </p:sp>
      <p:sp>
        <p:nvSpPr>
          <p:cNvPr id="21" name="Text 18"/>
          <p:cNvSpPr/>
          <p:nvPr/>
        </p:nvSpPr>
        <p:spPr>
          <a:xfrm>
            <a:off x="7918704" y="2048256"/>
            <a:ext cx="1371600" cy="310896"/>
          </a:xfrm>
          <a:prstGeom prst="rect">
            <a:avLst/>
          </a:prstGeom>
          <a:noFill/>
          <a:ln/>
        </p:spPr>
        <p:txBody>
          <a:bodyPr wrap="square" lIns="0" tIns="0" rIns="0" bIns="0" rtlCol="0" anchor="ctr">
            <a:normAutofit/>
          </a:bodyPr>
          <a:lstStyle/>
          <a:p>
            <a:pPr marL="0" indent="0" algn="ctr">
              <a:buNone/>
            </a:pPr>
            <a:r>
              <a:rPr lang="en-US" sz="2200" b="1" dirty="0">
                <a:solidFill>
                  <a:srgbClr val="17324D"/>
                </a:solidFill>
                <a:latin typeface="Noto Serif CJK JP" pitchFamily="34" charset="0"/>
                <a:ea typeface="Noto Serif CJK JP" pitchFamily="34" charset="-122"/>
                <a:cs typeface="Noto Serif CJK JP" pitchFamily="34" charset="-120"/>
              </a:rPr>
              <a:t>2.238</a:t>
            </a:r>
            <a:endParaRPr lang="en-US" sz="2200" dirty="0"/>
          </a:p>
        </p:txBody>
      </p:sp>
      <p:sp>
        <p:nvSpPr>
          <p:cNvPr id="22" name="Text 19"/>
          <p:cNvSpPr/>
          <p:nvPr/>
        </p:nvSpPr>
        <p:spPr>
          <a:xfrm>
            <a:off x="7918704" y="2423160"/>
            <a:ext cx="1371600" cy="603504"/>
          </a:xfrm>
          <a:prstGeom prst="rect">
            <a:avLst/>
          </a:prstGeom>
          <a:noFill/>
          <a:ln/>
        </p:spPr>
        <p:txBody>
          <a:bodyPr wrap="square" lIns="0" tIns="0" rIns="0" bIns="0" rtlCol="0" anchor="t">
            <a:normAutofit/>
          </a:bodyPr>
          <a:lstStyle/>
          <a:p>
            <a:pPr marL="0" indent="0" algn="ctr">
              <a:buNone/>
            </a:pPr>
            <a:r>
              <a:rPr lang="en-US" sz="1150" dirty="0">
                <a:solidFill>
                  <a:srgbClr val="475569"/>
                </a:solidFill>
                <a:latin typeface="Noto Sans CJK JP" pitchFamily="34" charset="0"/>
                <a:ea typeface="Noto Sans CJK JP" pitchFamily="34" charset="-122"/>
                <a:cs typeface="Noto Sans CJK JP" pitchFamily="34" charset="-120"/>
              </a:rPr>
              <a:t>SE = 0.017</a:t>
            </a:r>
            <a:endParaRPr lang="en-US" sz="1150" dirty="0"/>
          </a:p>
        </p:txBody>
      </p:sp>
      <p:sp>
        <p:nvSpPr>
          <p:cNvPr id="23" name="Shape 20"/>
          <p:cNvSpPr/>
          <p:nvPr/>
        </p:nvSpPr>
        <p:spPr>
          <a:xfrm>
            <a:off x="9564624" y="1664208"/>
            <a:ext cx="1627632" cy="1444752"/>
          </a:xfrm>
          <a:prstGeom prst="roundRect">
            <a:avLst>
              <a:gd name="adj" fmla="val 7595"/>
            </a:avLst>
          </a:prstGeom>
          <a:solidFill>
            <a:srgbClr val="EDF4FC"/>
          </a:solidFill>
          <a:ln w="12700">
            <a:solidFill>
              <a:srgbClr val="4E79A7"/>
            </a:solidFill>
            <a:prstDash val="solid"/>
          </a:ln>
          <a:effectLst>
            <a:outerShdw algn="bl" rotWithShape="0">
              <a:srgbClr val="000000">
                <a:alpha val="0"/>
              </a:srgbClr>
            </a:outerShdw>
          </a:effectLst>
        </p:spPr>
        <p:txBody>
          <a:bodyPr/>
          <a:lstStyle/>
          <a:p>
            <a:endParaRPr lang="ja-JP" altLang="en-US"/>
          </a:p>
        </p:txBody>
      </p:sp>
      <p:sp>
        <p:nvSpPr>
          <p:cNvPr id="24" name="Text 21"/>
          <p:cNvSpPr/>
          <p:nvPr/>
        </p:nvSpPr>
        <p:spPr>
          <a:xfrm>
            <a:off x="9692640" y="1773936"/>
            <a:ext cx="1371600" cy="219456"/>
          </a:xfrm>
          <a:prstGeom prst="rect">
            <a:avLst/>
          </a:prstGeom>
          <a:noFill/>
          <a:ln/>
        </p:spPr>
        <p:txBody>
          <a:bodyPr wrap="square" lIns="0" tIns="0" rIns="0" bIns="0" rtlCol="0" anchor="ctr">
            <a:normAutofit/>
          </a:bodyPr>
          <a:lstStyle/>
          <a:p>
            <a:pPr marL="0" indent="0">
              <a:buNone/>
            </a:pPr>
            <a:r>
              <a:rPr lang="en-US" sz="1250" b="1" dirty="0">
                <a:solidFill>
                  <a:srgbClr val="4E79A7"/>
                </a:solidFill>
                <a:latin typeface="Noto Sans CJK JP" pitchFamily="34" charset="0"/>
                <a:ea typeface="Noto Sans CJK JP" pitchFamily="34" charset="-122"/>
                <a:cs typeface="Noto Sans CJK JP" pitchFamily="34" charset="-120"/>
              </a:rPr>
              <a:t>2SLS</a:t>
            </a:r>
            <a:endParaRPr lang="en-US" sz="1250" dirty="0"/>
          </a:p>
        </p:txBody>
      </p:sp>
      <p:sp>
        <p:nvSpPr>
          <p:cNvPr id="25" name="Text 22"/>
          <p:cNvSpPr/>
          <p:nvPr/>
        </p:nvSpPr>
        <p:spPr>
          <a:xfrm>
            <a:off x="9692640" y="2048256"/>
            <a:ext cx="1371600" cy="310896"/>
          </a:xfrm>
          <a:prstGeom prst="rect">
            <a:avLst/>
          </a:prstGeom>
          <a:noFill/>
          <a:ln/>
        </p:spPr>
        <p:txBody>
          <a:bodyPr wrap="square" lIns="0" tIns="0" rIns="0" bIns="0" rtlCol="0" anchor="ctr">
            <a:normAutofit/>
          </a:bodyPr>
          <a:lstStyle/>
          <a:p>
            <a:pPr marL="0" indent="0" algn="ctr">
              <a:buNone/>
            </a:pPr>
            <a:r>
              <a:rPr lang="en-US" sz="2200" b="1" dirty="0">
                <a:solidFill>
                  <a:srgbClr val="17324D"/>
                </a:solidFill>
                <a:latin typeface="Noto Serif CJK JP" pitchFamily="34" charset="0"/>
                <a:ea typeface="Noto Serif CJK JP" pitchFamily="34" charset="-122"/>
                <a:cs typeface="Noto Serif CJK JP" pitchFamily="34" charset="-120"/>
              </a:rPr>
              <a:t>1.987</a:t>
            </a:r>
            <a:endParaRPr lang="en-US" sz="2200" dirty="0"/>
          </a:p>
        </p:txBody>
      </p:sp>
      <p:sp>
        <p:nvSpPr>
          <p:cNvPr id="26" name="Text 23"/>
          <p:cNvSpPr/>
          <p:nvPr/>
        </p:nvSpPr>
        <p:spPr>
          <a:xfrm>
            <a:off x="9692640" y="2423160"/>
            <a:ext cx="1371600" cy="603504"/>
          </a:xfrm>
          <a:prstGeom prst="rect">
            <a:avLst/>
          </a:prstGeom>
          <a:noFill/>
          <a:ln/>
        </p:spPr>
        <p:txBody>
          <a:bodyPr wrap="square" lIns="0" tIns="0" rIns="0" bIns="0" rtlCol="0" anchor="t">
            <a:normAutofit/>
          </a:bodyPr>
          <a:lstStyle/>
          <a:p>
            <a:pPr marL="0" indent="0" algn="ctr">
              <a:buNone/>
            </a:pPr>
            <a:r>
              <a:rPr lang="en-US" sz="1150" dirty="0">
                <a:solidFill>
                  <a:srgbClr val="475569"/>
                </a:solidFill>
                <a:latin typeface="Noto Sans CJK JP" pitchFamily="34" charset="0"/>
                <a:ea typeface="Noto Sans CJK JP" pitchFamily="34" charset="-122"/>
                <a:cs typeface="Noto Sans CJK JP" pitchFamily="34" charset="-120"/>
              </a:rPr>
              <a:t>SE ≈ 0.035</a:t>
            </a:r>
            <a:endParaRPr lang="en-US" sz="1150" dirty="0"/>
          </a:p>
        </p:txBody>
      </p:sp>
      <p:sp>
        <p:nvSpPr>
          <p:cNvPr id="27" name="Shape 24"/>
          <p:cNvSpPr/>
          <p:nvPr/>
        </p:nvSpPr>
        <p:spPr>
          <a:xfrm>
            <a:off x="6016752" y="3401568"/>
            <a:ext cx="5175504" cy="1408176"/>
          </a:xfrm>
          <a:prstGeom prst="roundRect">
            <a:avLst>
              <a:gd name="adj" fmla="val 7792"/>
            </a:avLst>
          </a:prstGeom>
          <a:solidFill>
            <a:srgbClr val="FFFFFF"/>
          </a:solidFill>
          <a:ln w="12700">
            <a:solidFill>
              <a:srgbClr val="C99A0A"/>
            </a:solidFill>
            <a:prstDash val="solid"/>
          </a:ln>
          <a:effectLst>
            <a:outerShdw algn="bl" rotWithShape="0">
              <a:srgbClr val="000000">
                <a:alpha val="0"/>
              </a:srgbClr>
            </a:outerShdw>
          </a:effectLst>
        </p:spPr>
        <p:txBody>
          <a:bodyPr/>
          <a:lstStyle/>
          <a:p>
            <a:endParaRPr lang="ja-JP" altLang="en-US"/>
          </a:p>
        </p:txBody>
      </p:sp>
      <p:sp>
        <p:nvSpPr>
          <p:cNvPr id="28" name="Text 25"/>
          <p:cNvSpPr/>
          <p:nvPr/>
        </p:nvSpPr>
        <p:spPr>
          <a:xfrm>
            <a:off x="6163056" y="3520440"/>
            <a:ext cx="4882896" cy="256032"/>
          </a:xfrm>
          <a:prstGeom prst="rect">
            <a:avLst/>
          </a:prstGeom>
          <a:noFill/>
          <a:ln/>
        </p:spPr>
        <p:txBody>
          <a:bodyPr wrap="square" lIns="0" tIns="0" rIns="0" bIns="0" rtlCol="0" anchor="ctr">
            <a:normAutofit/>
          </a:bodyPr>
          <a:lstStyle/>
          <a:p>
            <a:pPr marL="0" indent="0">
              <a:buNone/>
            </a:pPr>
            <a:r>
              <a:rPr lang="en-US" sz="1300" b="1" dirty="0">
                <a:solidFill>
                  <a:srgbClr val="C99A0A"/>
                </a:solidFill>
                <a:latin typeface="Noto Sans CJK JP" pitchFamily="34" charset="0"/>
                <a:ea typeface="Noto Sans CJK JP" pitchFamily="34" charset="-122"/>
                <a:cs typeface="Noto Sans CJK JP" pitchFamily="34" charset="-120"/>
              </a:rPr>
              <a:t>読み方</a:t>
            </a:r>
            <a:endParaRPr lang="en-US" sz="1300" dirty="0"/>
          </a:p>
        </p:txBody>
      </p:sp>
      <p:sp>
        <p:nvSpPr>
          <p:cNvPr id="29" name="Text 26"/>
          <p:cNvSpPr/>
          <p:nvPr/>
        </p:nvSpPr>
        <p:spPr>
          <a:xfrm>
            <a:off x="6163056" y="3822192"/>
            <a:ext cx="4919472" cy="877824"/>
          </a:xfrm>
          <a:prstGeom prst="rect">
            <a:avLst/>
          </a:prstGeom>
          <a:noFill/>
          <a:ln/>
        </p:spPr>
        <p:txBody>
          <a:bodyPr wrap="square" lIns="254" tIns="254" rIns="254" bIns="254" rtlCol="0" anchor="t">
            <a:normAutofit/>
          </a:bodyPr>
          <a:lstStyle/>
          <a:p>
            <a:pPr marL="177800" indent="-177800">
              <a:buSzPct val="100000"/>
              <a:buChar char="•"/>
            </a:pPr>
            <a:r>
              <a:rPr lang="en-US" sz="1340" dirty="0">
                <a:solidFill>
                  <a:srgbClr val="17324D"/>
                </a:solidFill>
                <a:latin typeface="Noto Sans CJK JP" pitchFamily="34" charset="0"/>
                <a:ea typeface="Noto Sans CJK JP" pitchFamily="34" charset="-122"/>
                <a:cs typeface="Noto Sans CJK JP" pitchFamily="34" charset="-120"/>
              </a:rPr>
              <a:t>省略変数 a が s と y の両方に入るので、OLS は因果効果より大きい値を返す。</a:t>
            </a:r>
            <a:endParaRPr lang="en-US" sz="1340" dirty="0"/>
          </a:p>
          <a:p>
            <a:pPr marL="177800" indent="-177800">
              <a:buSzPct val="100000"/>
              <a:buChar char="•"/>
            </a:pPr>
            <a:r>
              <a:rPr lang="en-US" sz="1340" dirty="0">
                <a:solidFill>
                  <a:srgbClr val="17324D"/>
                </a:solidFill>
                <a:latin typeface="Noto Sans CJK JP" pitchFamily="34" charset="0"/>
                <a:ea typeface="Noto Sans CJK JP" pitchFamily="34" charset="-122"/>
                <a:cs typeface="Noto Sans CJK JP" pitchFamily="34" charset="-120"/>
              </a:rPr>
              <a:t>有効な instrument z を使った 2SLS は、真の β=2 にかなり近い。</a:t>
            </a:r>
            <a:endParaRPr lang="en-US" sz="134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4">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C99A0A"/>
          </a:solidFill>
          <a:ln w="12700">
            <a:solidFill>
              <a:srgbClr val="C99A0A">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C99A0A">
              <a:alpha val="8000"/>
            </a:srgbClr>
          </a:solidFill>
          <a:ln w="12700">
            <a:solidFill>
              <a:srgbClr val="C99A0A"/>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C99A0A"/>
                </a:solidFill>
                <a:latin typeface="Noto Sans CJK JP" pitchFamily="34" charset="0"/>
                <a:ea typeface="Noto Sans CJK JP" pitchFamily="34" charset="-122"/>
                <a:cs typeface="Noto Sans CJK JP" pitchFamily="34" charset="-120"/>
              </a:rPr>
              <a:t>シミュレーション</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34</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標準誤差の比較</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C99A0A"/>
                </a:solidFill>
                <a:latin typeface="Noto Sans CJK JP" pitchFamily="34" charset="0"/>
                <a:ea typeface="Noto Sans CJK JP" pitchFamily="34" charset="-122"/>
                <a:cs typeface="Noto Sans CJK JP" pitchFamily="34" charset="-120"/>
              </a:rPr>
              <a:t>係数は一致しても、SE は「第2段階 OLS」で読んではいけない。</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96112" y="1792224"/>
            <a:ext cx="3218688" cy="2157984"/>
          </a:xfrm>
          <a:prstGeom prst="roundRect">
            <a:avLst>
              <a:gd name="adj" fmla="val 5085"/>
            </a:avLst>
          </a:prstGeom>
          <a:solidFill>
            <a:srgbClr val="FFF2EE"/>
          </a:solidFill>
          <a:ln w="12700">
            <a:solidFill>
              <a:srgbClr val="E07A5F"/>
            </a:solidFill>
            <a:prstDash val="solid"/>
          </a:ln>
          <a:effectLst>
            <a:outerShdw algn="bl" rotWithShape="0">
              <a:srgbClr val="000000">
                <a:alpha val="0"/>
              </a:srgbClr>
            </a:outerShdw>
          </a:effectLst>
        </p:spPr>
        <p:txBody>
          <a:bodyPr/>
          <a:lstStyle/>
          <a:p>
            <a:endParaRPr lang="ja-JP" altLang="en-US"/>
          </a:p>
        </p:txBody>
      </p:sp>
      <p:sp>
        <p:nvSpPr>
          <p:cNvPr id="11" name="Text 9"/>
          <p:cNvSpPr/>
          <p:nvPr/>
        </p:nvSpPr>
        <p:spPr>
          <a:xfrm>
            <a:off x="1024128" y="1901952"/>
            <a:ext cx="2962656" cy="219456"/>
          </a:xfrm>
          <a:prstGeom prst="rect">
            <a:avLst/>
          </a:prstGeom>
          <a:noFill/>
          <a:ln/>
        </p:spPr>
        <p:txBody>
          <a:bodyPr wrap="square" lIns="0" tIns="0" rIns="0" bIns="0" rtlCol="0" anchor="ctr">
            <a:normAutofit/>
          </a:bodyPr>
          <a:lstStyle/>
          <a:p>
            <a:pPr marL="0" indent="0">
              <a:buNone/>
            </a:pPr>
            <a:r>
              <a:rPr lang="en-US" sz="1250" b="1" dirty="0">
                <a:solidFill>
                  <a:srgbClr val="E07A5F"/>
                </a:solidFill>
                <a:latin typeface="Noto Sans CJK JP" pitchFamily="34" charset="0"/>
                <a:ea typeface="Noto Sans CJK JP" pitchFamily="34" charset="-122"/>
                <a:cs typeface="Noto Sans CJK JP" pitchFamily="34" charset="-120"/>
              </a:rPr>
              <a:t>manual 2nd stage OLS</a:t>
            </a:r>
            <a:endParaRPr lang="en-US" sz="1250" dirty="0"/>
          </a:p>
        </p:txBody>
      </p:sp>
      <p:sp>
        <p:nvSpPr>
          <p:cNvPr id="12" name="Text 10"/>
          <p:cNvSpPr/>
          <p:nvPr/>
        </p:nvSpPr>
        <p:spPr>
          <a:xfrm>
            <a:off x="1024128" y="2176272"/>
            <a:ext cx="2962656" cy="310896"/>
          </a:xfrm>
          <a:prstGeom prst="rect">
            <a:avLst/>
          </a:prstGeom>
          <a:noFill/>
          <a:ln/>
        </p:spPr>
        <p:txBody>
          <a:bodyPr wrap="square" lIns="0" tIns="0" rIns="0" bIns="0" rtlCol="0" anchor="ctr">
            <a:normAutofit/>
          </a:bodyPr>
          <a:lstStyle/>
          <a:p>
            <a:pPr marL="0" indent="0" algn="ctr">
              <a:buNone/>
            </a:pPr>
            <a:r>
              <a:rPr lang="en-US" sz="2200" b="1" dirty="0">
                <a:solidFill>
                  <a:srgbClr val="17324D"/>
                </a:solidFill>
                <a:latin typeface="Noto Serif CJK JP" pitchFamily="34" charset="0"/>
                <a:ea typeface="Noto Serif CJK JP" pitchFamily="34" charset="-122"/>
                <a:cs typeface="Noto Serif CJK JP" pitchFamily="34" charset="-120"/>
              </a:rPr>
              <a:t>0.0916</a:t>
            </a:r>
            <a:endParaRPr lang="en-US" sz="2200" dirty="0"/>
          </a:p>
        </p:txBody>
      </p:sp>
      <p:sp>
        <p:nvSpPr>
          <p:cNvPr id="13" name="Text 11"/>
          <p:cNvSpPr/>
          <p:nvPr/>
        </p:nvSpPr>
        <p:spPr>
          <a:xfrm>
            <a:off x="1024128" y="2551176"/>
            <a:ext cx="2962656" cy="1316736"/>
          </a:xfrm>
          <a:prstGeom prst="rect">
            <a:avLst/>
          </a:prstGeom>
          <a:noFill/>
          <a:ln/>
        </p:spPr>
        <p:txBody>
          <a:bodyPr wrap="square" lIns="0" tIns="0" rIns="0" bIns="0" rtlCol="0" anchor="t">
            <a:normAutofit/>
          </a:bodyPr>
          <a:lstStyle/>
          <a:p>
            <a:pPr marL="0" indent="0" algn="ctr">
              <a:buNone/>
            </a:pPr>
            <a:r>
              <a:rPr lang="en-US" sz="1150" dirty="0">
                <a:solidFill>
                  <a:srgbClr val="475569"/>
                </a:solidFill>
                <a:latin typeface="Noto Sans CJK JP" pitchFamily="34" charset="0"/>
                <a:ea typeface="Noto Sans CJK JP" pitchFamily="34" charset="-122"/>
                <a:cs typeface="Noto Sans CJK JP" pitchFamily="34" charset="-120"/>
              </a:rPr>
              <a:t>第2段階を普通の OLS とみなした SE</a:t>
            </a:r>
            <a:endParaRPr lang="en-US" sz="1150" dirty="0"/>
          </a:p>
        </p:txBody>
      </p:sp>
      <p:sp>
        <p:nvSpPr>
          <p:cNvPr id="14" name="Shape 12"/>
          <p:cNvSpPr/>
          <p:nvPr/>
        </p:nvSpPr>
        <p:spPr>
          <a:xfrm>
            <a:off x="4480560" y="1792224"/>
            <a:ext cx="3218688" cy="2157984"/>
          </a:xfrm>
          <a:prstGeom prst="roundRect">
            <a:avLst>
              <a:gd name="adj" fmla="val 5085"/>
            </a:avLst>
          </a:prstGeom>
          <a:solidFill>
            <a:srgbClr val="EDF4FC"/>
          </a:solidFill>
          <a:ln w="12700">
            <a:solidFill>
              <a:srgbClr val="4E79A7"/>
            </a:solidFill>
            <a:prstDash val="solid"/>
          </a:ln>
          <a:effectLst>
            <a:outerShdw algn="bl" rotWithShape="0">
              <a:srgbClr val="000000">
                <a:alpha val="0"/>
              </a:srgbClr>
            </a:outerShdw>
          </a:effectLst>
        </p:spPr>
        <p:txBody>
          <a:bodyPr/>
          <a:lstStyle/>
          <a:p>
            <a:endParaRPr lang="ja-JP" altLang="en-US"/>
          </a:p>
        </p:txBody>
      </p:sp>
      <p:sp>
        <p:nvSpPr>
          <p:cNvPr id="15" name="Text 13"/>
          <p:cNvSpPr/>
          <p:nvPr/>
        </p:nvSpPr>
        <p:spPr>
          <a:xfrm>
            <a:off x="4608576" y="1901952"/>
            <a:ext cx="2962656" cy="219456"/>
          </a:xfrm>
          <a:prstGeom prst="rect">
            <a:avLst/>
          </a:prstGeom>
          <a:noFill/>
          <a:ln/>
        </p:spPr>
        <p:txBody>
          <a:bodyPr wrap="square" lIns="0" tIns="0" rIns="0" bIns="0" rtlCol="0" anchor="ctr">
            <a:normAutofit/>
          </a:bodyPr>
          <a:lstStyle/>
          <a:p>
            <a:pPr marL="0" indent="0">
              <a:buNone/>
            </a:pPr>
            <a:r>
              <a:rPr lang="en-US" sz="1250" b="1" dirty="0">
                <a:solidFill>
                  <a:srgbClr val="4E79A7"/>
                </a:solidFill>
                <a:latin typeface="Noto Sans CJK JP" pitchFamily="34" charset="0"/>
                <a:ea typeface="Noto Sans CJK JP" pitchFamily="34" charset="-122"/>
                <a:cs typeface="Noto Sans CJK JP" pitchFamily="34" charset="-120"/>
              </a:rPr>
              <a:t>ivreg conventional</a:t>
            </a:r>
            <a:endParaRPr lang="en-US" sz="1250" dirty="0"/>
          </a:p>
        </p:txBody>
      </p:sp>
      <p:sp>
        <p:nvSpPr>
          <p:cNvPr id="16" name="Text 14"/>
          <p:cNvSpPr/>
          <p:nvPr/>
        </p:nvSpPr>
        <p:spPr>
          <a:xfrm>
            <a:off x="4608576" y="2176272"/>
            <a:ext cx="2962656" cy="310896"/>
          </a:xfrm>
          <a:prstGeom prst="rect">
            <a:avLst/>
          </a:prstGeom>
          <a:noFill/>
          <a:ln/>
        </p:spPr>
        <p:txBody>
          <a:bodyPr wrap="square" lIns="0" tIns="0" rIns="0" bIns="0" rtlCol="0" anchor="ctr">
            <a:normAutofit/>
          </a:bodyPr>
          <a:lstStyle/>
          <a:p>
            <a:pPr marL="0" indent="0" algn="ctr">
              <a:buNone/>
            </a:pPr>
            <a:r>
              <a:rPr lang="en-US" sz="2200" b="1" dirty="0">
                <a:solidFill>
                  <a:srgbClr val="17324D"/>
                </a:solidFill>
                <a:latin typeface="Noto Serif CJK JP" pitchFamily="34" charset="0"/>
                <a:ea typeface="Noto Serif CJK JP" pitchFamily="34" charset="-122"/>
                <a:cs typeface="Noto Serif CJK JP" pitchFamily="34" charset="-120"/>
              </a:rPr>
              <a:t>0.0350</a:t>
            </a:r>
            <a:endParaRPr lang="en-US" sz="2200" dirty="0"/>
          </a:p>
        </p:txBody>
      </p:sp>
      <p:sp>
        <p:nvSpPr>
          <p:cNvPr id="17" name="Text 15"/>
          <p:cNvSpPr/>
          <p:nvPr/>
        </p:nvSpPr>
        <p:spPr>
          <a:xfrm>
            <a:off x="4608576" y="2551176"/>
            <a:ext cx="2962656" cy="1316736"/>
          </a:xfrm>
          <a:prstGeom prst="rect">
            <a:avLst/>
          </a:prstGeom>
          <a:noFill/>
          <a:ln/>
        </p:spPr>
        <p:txBody>
          <a:bodyPr wrap="square" lIns="0" tIns="0" rIns="0" bIns="0" rtlCol="0" anchor="t">
            <a:normAutofit/>
          </a:bodyPr>
          <a:lstStyle/>
          <a:p>
            <a:pPr marL="0" indent="0" algn="ctr">
              <a:buNone/>
            </a:pPr>
            <a:r>
              <a:rPr lang="en-US" sz="1150" dirty="0">
                <a:solidFill>
                  <a:srgbClr val="475569"/>
                </a:solidFill>
                <a:latin typeface="Noto Sans CJK JP" pitchFamily="34" charset="0"/>
                <a:ea typeface="Noto Sans CJK JP" pitchFamily="34" charset="-122"/>
                <a:cs typeface="Noto Sans CJK JP" pitchFamily="34" charset="-120"/>
              </a:rPr>
              <a:t>IV 用に正しく計算した conventional SE</a:t>
            </a:r>
            <a:endParaRPr lang="en-US" sz="1150" dirty="0"/>
          </a:p>
        </p:txBody>
      </p:sp>
      <p:sp>
        <p:nvSpPr>
          <p:cNvPr id="18" name="Shape 16"/>
          <p:cNvSpPr/>
          <p:nvPr/>
        </p:nvSpPr>
        <p:spPr>
          <a:xfrm>
            <a:off x="8065008" y="1792224"/>
            <a:ext cx="3218688" cy="2157984"/>
          </a:xfrm>
          <a:prstGeom prst="roundRect">
            <a:avLst>
              <a:gd name="adj" fmla="val 5085"/>
            </a:avLst>
          </a:prstGeom>
          <a:solidFill>
            <a:srgbClr val="ECF8F7"/>
          </a:solidFill>
          <a:ln w="12700">
            <a:solidFill>
              <a:srgbClr val="3FA7A4"/>
            </a:solidFill>
            <a:prstDash val="solid"/>
          </a:ln>
          <a:effectLst>
            <a:outerShdw algn="bl" rotWithShape="0">
              <a:srgbClr val="000000">
                <a:alpha val="0"/>
              </a:srgbClr>
            </a:outerShdw>
          </a:effectLst>
        </p:spPr>
        <p:txBody>
          <a:bodyPr/>
          <a:lstStyle/>
          <a:p>
            <a:endParaRPr lang="ja-JP" altLang="en-US"/>
          </a:p>
        </p:txBody>
      </p:sp>
      <p:sp>
        <p:nvSpPr>
          <p:cNvPr id="19" name="Text 17"/>
          <p:cNvSpPr/>
          <p:nvPr/>
        </p:nvSpPr>
        <p:spPr>
          <a:xfrm>
            <a:off x="8193024" y="1901952"/>
            <a:ext cx="2962656" cy="219456"/>
          </a:xfrm>
          <a:prstGeom prst="rect">
            <a:avLst/>
          </a:prstGeom>
          <a:noFill/>
          <a:ln/>
        </p:spPr>
        <p:txBody>
          <a:bodyPr wrap="square" lIns="0" tIns="0" rIns="0" bIns="0" rtlCol="0" anchor="ctr">
            <a:normAutofit/>
          </a:bodyPr>
          <a:lstStyle/>
          <a:p>
            <a:pPr marL="0" indent="0">
              <a:buNone/>
            </a:pPr>
            <a:r>
              <a:rPr lang="en-US" sz="1250" b="1" dirty="0">
                <a:solidFill>
                  <a:srgbClr val="3FA7A4"/>
                </a:solidFill>
                <a:latin typeface="Noto Sans CJK JP" pitchFamily="34" charset="0"/>
                <a:ea typeface="Noto Sans CJK JP" pitchFamily="34" charset="-122"/>
                <a:cs typeface="Noto Sans CJK JP" pitchFamily="34" charset="-120"/>
              </a:rPr>
              <a:t>ivreg robust</a:t>
            </a:r>
            <a:endParaRPr lang="en-US" sz="1250" dirty="0"/>
          </a:p>
        </p:txBody>
      </p:sp>
      <p:sp>
        <p:nvSpPr>
          <p:cNvPr id="20" name="Text 18"/>
          <p:cNvSpPr/>
          <p:nvPr/>
        </p:nvSpPr>
        <p:spPr>
          <a:xfrm>
            <a:off x="8193024" y="2176272"/>
            <a:ext cx="2962656" cy="310896"/>
          </a:xfrm>
          <a:prstGeom prst="rect">
            <a:avLst/>
          </a:prstGeom>
          <a:noFill/>
          <a:ln/>
        </p:spPr>
        <p:txBody>
          <a:bodyPr wrap="square" lIns="0" tIns="0" rIns="0" bIns="0" rtlCol="0" anchor="ctr">
            <a:normAutofit/>
          </a:bodyPr>
          <a:lstStyle/>
          <a:p>
            <a:pPr marL="0" indent="0" algn="ctr">
              <a:buNone/>
            </a:pPr>
            <a:r>
              <a:rPr lang="en-US" sz="2200" b="1" dirty="0">
                <a:solidFill>
                  <a:srgbClr val="17324D"/>
                </a:solidFill>
                <a:latin typeface="Noto Serif CJK JP" pitchFamily="34" charset="0"/>
                <a:ea typeface="Noto Serif CJK JP" pitchFamily="34" charset="-122"/>
                <a:cs typeface="Noto Serif CJK JP" pitchFamily="34" charset="-120"/>
              </a:rPr>
              <a:t>0.0354</a:t>
            </a:r>
            <a:endParaRPr lang="en-US" sz="2200" dirty="0"/>
          </a:p>
        </p:txBody>
      </p:sp>
      <p:sp>
        <p:nvSpPr>
          <p:cNvPr id="21" name="Text 19"/>
          <p:cNvSpPr/>
          <p:nvPr/>
        </p:nvSpPr>
        <p:spPr>
          <a:xfrm>
            <a:off x="8193024" y="2551176"/>
            <a:ext cx="2962656" cy="1316736"/>
          </a:xfrm>
          <a:prstGeom prst="rect">
            <a:avLst/>
          </a:prstGeom>
          <a:noFill/>
          <a:ln/>
        </p:spPr>
        <p:txBody>
          <a:bodyPr wrap="square" lIns="0" tIns="0" rIns="0" bIns="0" rtlCol="0" anchor="t">
            <a:normAutofit/>
          </a:bodyPr>
          <a:lstStyle/>
          <a:p>
            <a:pPr marL="0" indent="0" algn="ctr">
              <a:buNone/>
            </a:pPr>
            <a:r>
              <a:rPr lang="en-US" sz="1150" dirty="0">
                <a:solidFill>
                  <a:srgbClr val="475569"/>
                </a:solidFill>
                <a:latin typeface="Noto Sans CJK JP" pitchFamily="34" charset="0"/>
                <a:ea typeface="Noto Sans CJK JP" pitchFamily="34" charset="-122"/>
                <a:cs typeface="Noto Sans CJK JP" pitchFamily="34" charset="-120"/>
              </a:rPr>
              <a:t>heteroskedasticity-robust SE</a:t>
            </a:r>
            <a:endParaRPr lang="en-US" sz="1150" dirty="0"/>
          </a:p>
        </p:txBody>
      </p:sp>
      <p:sp>
        <p:nvSpPr>
          <p:cNvPr id="22" name="Shape 20"/>
          <p:cNvSpPr/>
          <p:nvPr/>
        </p:nvSpPr>
        <p:spPr>
          <a:xfrm>
            <a:off x="896112" y="4242816"/>
            <a:ext cx="10387584" cy="950976"/>
          </a:xfrm>
          <a:prstGeom prst="roundRect">
            <a:avLst>
              <a:gd name="adj" fmla="val 11538"/>
            </a:avLst>
          </a:prstGeom>
          <a:solidFill>
            <a:srgbClr val="FFFDF8"/>
          </a:solidFill>
          <a:ln w="12700">
            <a:solidFill>
              <a:srgbClr val="C99A0A"/>
            </a:solidFill>
            <a:prstDash val="solid"/>
          </a:ln>
          <a:effectLst>
            <a:outerShdw algn="bl" rotWithShape="0">
              <a:srgbClr val="000000">
                <a:alpha val="0"/>
              </a:srgbClr>
            </a:outerShdw>
          </a:effectLst>
        </p:spPr>
        <p:txBody>
          <a:bodyPr/>
          <a:lstStyle/>
          <a:p>
            <a:endParaRPr lang="ja-JP" altLang="en-US"/>
          </a:p>
        </p:txBody>
      </p:sp>
      <p:sp>
        <p:nvSpPr>
          <p:cNvPr id="23" name="Text 21"/>
          <p:cNvSpPr/>
          <p:nvPr/>
        </p:nvSpPr>
        <p:spPr>
          <a:xfrm>
            <a:off x="1042416" y="4361688"/>
            <a:ext cx="10094976" cy="256032"/>
          </a:xfrm>
          <a:prstGeom prst="rect">
            <a:avLst/>
          </a:prstGeom>
          <a:noFill/>
          <a:ln/>
        </p:spPr>
        <p:txBody>
          <a:bodyPr wrap="square" lIns="0" tIns="0" rIns="0" bIns="0" rtlCol="0" anchor="ctr">
            <a:normAutofit/>
          </a:bodyPr>
          <a:lstStyle/>
          <a:p>
            <a:pPr marL="0" indent="0">
              <a:buNone/>
            </a:pPr>
            <a:r>
              <a:rPr lang="en-US" sz="1300" b="1" dirty="0">
                <a:solidFill>
                  <a:srgbClr val="C99A0A"/>
                </a:solidFill>
                <a:latin typeface="Noto Sans CJK JP" pitchFamily="34" charset="0"/>
                <a:ea typeface="Noto Sans CJK JP" pitchFamily="34" charset="-122"/>
                <a:cs typeface="Noto Sans CJK JP" pitchFamily="34" charset="-120"/>
              </a:rPr>
              <a:t>メッセージ</a:t>
            </a:r>
            <a:endParaRPr lang="en-US" sz="1300" dirty="0"/>
          </a:p>
        </p:txBody>
      </p:sp>
      <p:sp>
        <p:nvSpPr>
          <p:cNvPr id="24" name="Text 22"/>
          <p:cNvSpPr/>
          <p:nvPr/>
        </p:nvSpPr>
        <p:spPr>
          <a:xfrm>
            <a:off x="1042416" y="4645152"/>
            <a:ext cx="10094976" cy="457200"/>
          </a:xfrm>
          <a:prstGeom prst="rect">
            <a:avLst/>
          </a:prstGeom>
          <a:noFill/>
          <a:ln/>
        </p:spPr>
        <p:txBody>
          <a:bodyPr wrap="square" lIns="0" tIns="0" rIns="0" bIns="0" rtlCol="0" anchor="t">
            <a:normAutofit/>
          </a:bodyPr>
          <a:lstStyle/>
          <a:p>
            <a:pPr marL="0" indent="0">
              <a:buNone/>
            </a:pPr>
            <a:r>
              <a:rPr lang="en-US" sz="1460" dirty="0">
                <a:solidFill>
                  <a:srgbClr val="17324D"/>
                </a:solidFill>
                <a:latin typeface="Noto Sans CJK JP" pitchFamily="34" charset="0"/>
                <a:ea typeface="Noto Sans CJK JP" pitchFamily="34" charset="-122"/>
                <a:cs typeface="Noto Sans CJK JP" pitchFamily="34" charset="-120"/>
              </a:rPr>
              <a:t>2SLS の係数は manual 2-stage と ivreg で一致しても、標準誤差は一般に一致しない。報告には IV 用の分散推定を使う。</a:t>
            </a:r>
            <a:endParaRPr lang="en-US" sz="146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5">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C99A0A"/>
          </a:solidFill>
          <a:ln w="12700">
            <a:solidFill>
              <a:srgbClr val="C99A0A">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C99A0A">
              <a:alpha val="8000"/>
            </a:srgbClr>
          </a:solidFill>
          <a:ln w="12700">
            <a:solidFill>
              <a:srgbClr val="C99A0A"/>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C99A0A"/>
                </a:solidFill>
                <a:latin typeface="Noto Sans CJK JP" pitchFamily="34" charset="0"/>
                <a:ea typeface="Noto Sans CJK JP" pitchFamily="34" charset="-122"/>
                <a:cs typeface="Noto Sans CJK JP" pitchFamily="34" charset="-120"/>
              </a:rPr>
              <a:t>シミュレーション</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35</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シミュレーション 2：first stage の強さを変える</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C99A0A"/>
                </a:solidFill>
                <a:latin typeface="Noto Sans CJK JP" pitchFamily="34" charset="0"/>
                <a:ea typeface="Noto Sans CJK JP" pitchFamily="34" charset="-122"/>
                <a:cs typeface="Noto Sans CJK JP" pitchFamily="34" charset="-120"/>
              </a:rPr>
              <a:t>π を小さくしていくと、strong IV から weak IV へ滑らかに移る。</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59536" y="1572768"/>
            <a:ext cx="5541264" cy="950976"/>
          </a:xfrm>
          <a:prstGeom prst="roundRect">
            <a:avLst>
              <a:gd name="adj" fmla="val 13462"/>
            </a:avLst>
          </a:prstGeom>
          <a:solidFill>
            <a:srgbClr val="FFF8E7"/>
          </a:solidFill>
          <a:ln w="12700">
            <a:solidFill>
              <a:srgbClr val="C99A0A"/>
            </a:solidFill>
            <a:prstDash val="solid"/>
          </a:ln>
        </p:spPr>
        <p:txBody>
          <a:bodyPr/>
          <a:lstStyle/>
          <a:p>
            <a:endParaRPr lang="ja-JP" altLang="en-US"/>
          </a:p>
        </p:txBody>
      </p:sp>
      <p:sp>
        <p:nvSpPr>
          <p:cNvPr id="11" name="Shape 9"/>
          <p:cNvSpPr/>
          <p:nvPr/>
        </p:nvSpPr>
        <p:spPr>
          <a:xfrm>
            <a:off x="996696" y="1682496"/>
            <a:ext cx="1554480" cy="228600"/>
          </a:xfrm>
          <a:prstGeom prst="roundRect">
            <a:avLst>
              <a:gd name="adj" fmla="val 40000"/>
            </a:avLst>
          </a:prstGeom>
          <a:solidFill>
            <a:srgbClr val="C99A0A">
              <a:alpha val="8000"/>
            </a:srgbClr>
          </a:solidFill>
          <a:ln w="12700">
            <a:solidFill>
              <a:srgbClr val="C99A0A"/>
            </a:solidFill>
            <a:prstDash val="solid"/>
          </a:ln>
        </p:spPr>
        <p:txBody>
          <a:bodyPr/>
          <a:lstStyle/>
          <a:p>
            <a:endParaRPr lang="ja-JP" altLang="en-US"/>
          </a:p>
        </p:txBody>
      </p:sp>
      <p:sp>
        <p:nvSpPr>
          <p:cNvPr id="12" name="Text 10"/>
          <p:cNvSpPr/>
          <p:nvPr/>
        </p:nvSpPr>
        <p:spPr>
          <a:xfrm>
            <a:off x="996696" y="1691640"/>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C99A0A"/>
                </a:solidFill>
                <a:latin typeface="Noto Sans CJK JP" pitchFamily="34" charset="0"/>
                <a:ea typeface="Noto Sans CJK JP" pitchFamily="34" charset="-122"/>
                <a:cs typeface="Noto Sans CJK JP" pitchFamily="34" charset="-120"/>
              </a:rPr>
              <a:t>変えるのは π だけ</a:t>
            </a:r>
            <a:endParaRPr lang="en-US" sz="950" dirty="0"/>
          </a:p>
        </p:txBody>
      </p:sp>
      <p:pic>
        <p:nvPicPr>
          <p:cNvPr id="13"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577911" y="1975104"/>
            <a:ext cx="4104513" cy="384048"/>
          </a:xfrm>
          <a:prstGeom prst="rect">
            <a:avLst/>
          </a:prstGeom>
        </p:spPr>
      </p:pic>
      <p:sp>
        <p:nvSpPr>
          <p:cNvPr id="14" name="Shape 11"/>
          <p:cNvSpPr/>
          <p:nvPr/>
        </p:nvSpPr>
        <p:spPr>
          <a:xfrm>
            <a:off x="859536" y="2743200"/>
            <a:ext cx="5541264" cy="1901952"/>
          </a:xfrm>
          <a:prstGeom prst="roundRect">
            <a:avLst>
              <a:gd name="adj" fmla="val 5769"/>
            </a:avLst>
          </a:prstGeom>
          <a:solidFill>
            <a:srgbClr val="FFFFFF"/>
          </a:solidFill>
          <a:ln w="12700">
            <a:solidFill>
              <a:srgbClr val="E07A5F"/>
            </a:solidFill>
            <a:prstDash val="solid"/>
          </a:ln>
          <a:effectLst>
            <a:outerShdw algn="bl" rotWithShape="0">
              <a:srgbClr val="000000">
                <a:alpha val="0"/>
              </a:srgbClr>
            </a:outerShdw>
          </a:effectLst>
        </p:spPr>
        <p:txBody>
          <a:bodyPr/>
          <a:lstStyle/>
          <a:p>
            <a:endParaRPr lang="ja-JP" altLang="en-US"/>
          </a:p>
        </p:txBody>
      </p:sp>
      <p:sp>
        <p:nvSpPr>
          <p:cNvPr id="15" name="Text 12"/>
          <p:cNvSpPr/>
          <p:nvPr/>
        </p:nvSpPr>
        <p:spPr>
          <a:xfrm>
            <a:off x="1005840" y="2862072"/>
            <a:ext cx="5248656" cy="256032"/>
          </a:xfrm>
          <a:prstGeom prst="rect">
            <a:avLst/>
          </a:prstGeom>
          <a:noFill/>
          <a:ln/>
        </p:spPr>
        <p:txBody>
          <a:bodyPr wrap="square" lIns="0" tIns="0" rIns="0" bIns="0" rtlCol="0" anchor="ctr">
            <a:normAutofit/>
          </a:bodyPr>
          <a:lstStyle/>
          <a:p>
            <a:pPr marL="0" indent="0">
              <a:buNone/>
            </a:pPr>
            <a:r>
              <a:rPr lang="en-US" sz="1300" b="1" dirty="0">
                <a:solidFill>
                  <a:srgbClr val="E07A5F"/>
                </a:solidFill>
                <a:latin typeface="Noto Sans CJK JP" pitchFamily="34" charset="0"/>
                <a:ea typeface="Noto Sans CJK JP" pitchFamily="34" charset="-122"/>
                <a:cs typeface="Noto Sans CJK JP" pitchFamily="34" charset="-120"/>
              </a:rPr>
              <a:t>観察するもの</a:t>
            </a:r>
            <a:endParaRPr lang="en-US" sz="1300" dirty="0"/>
          </a:p>
        </p:txBody>
      </p:sp>
      <p:sp>
        <p:nvSpPr>
          <p:cNvPr id="16" name="Text 13"/>
          <p:cNvSpPr/>
          <p:nvPr/>
        </p:nvSpPr>
        <p:spPr>
          <a:xfrm>
            <a:off x="1005840" y="3163824"/>
            <a:ext cx="5285232" cy="1371600"/>
          </a:xfrm>
          <a:prstGeom prst="rect">
            <a:avLst/>
          </a:prstGeom>
          <a:noFill/>
          <a:ln/>
        </p:spPr>
        <p:txBody>
          <a:bodyPr wrap="square" lIns="254" tIns="254" rIns="254" bIns="254" rtlCol="0" anchor="t">
            <a:normAutofit/>
          </a:bodyPr>
          <a:lstStyle/>
          <a:p>
            <a:pPr marL="177800" indent="-177800">
              <a:buSzPct val="100000"/>
              <a:buChar char="•"/>
            </a:pPr>
            <a:r>
              <a:rPr lang="en-US" sz="1420" dirty="0">
                <a:solidFill>
                  <a:srgbClr val="17324D"/>
                </a:solidFill>
                <a:latin typeface="Noto Sans CJK JP" pitchFamily="34" charset="0"/>
                <a:ea typeface="Noto Sans CJK JP" pitchFamily="34" charset="-122"/>
                <a:cs typeface="Noto Sans CJK JP" pitchFamily="34" charset="-120"/>
              </a:rPr>
              <a:t>推定値 β̂ のばらつき</a:t>
            </a:r>
            <a:endParaRPr lang="en-US" sz="1420" dirty="0"/>
          </a:p>
          <a:p>
            <a:pPr marL="177800" indent="-177800">
              <a:buSzPct val="100000"/>
              <a:buChar char="•"/>
            </a:pPr>
            <a:r>
              <a:rPr lang="en-US" sz="1420" dirty="0">
                <a:solidFill>
                  <a:srgbClr val="17324D"/>
                </a:solidFill>
                <a:latin typeface="Noto Sans CJK JP" pitchFamily="34" charset="0"/>
                <a:ea typeface="Noto Sans CJK JP" pitchFamily="34" charset="-122"/>
                <a:cs typeface="Noto Sans CJK JP" pitchFamily="34" charset="-120"/>
              </a:rPr>
              <a:t>報告される robust SE</a:t>
            </a:r>
            <a:endParaRPr lang="en-US" sz="1420" dirty="0"/>
          </a:p>
          <a:p>
            <a:pPr marL="177800" indent="-177800">
              <a:buSzPct val="100000"/>
              <a:buChar char="•"/>
            </a:pPr>
            <a:r>
              <a:rPr lang="en-US" sz="1420" dirty="0">
                <a:solidFill>
                  <a:srgbClr val="17324D"/>
                </a:solidFill>
                <a:latin typeface="Noto Sans CJK JP" pitchFamily="34" charset="0"/>
                <a:ea typeface="Noto Sans CJK JP" pitchFamily="34" charset="-122"/>
                <a:cs typeface="Noto Sans CJK JP" pitchFamily="34" charset="-120"/>
              </a:rPr>
              <a:t>第1段階 F 統計量</a:t>
            </a:r>
            <a:endParaRPr lang="en-US" sz="1420" dirty="0"/>
          </a:p>
        </p:txBody>
      </p:sp>
      <p:sp>
        <p:nvSpPr>
          <p:cNvPr id="17" name="Shape 14"/>
          <p:cNvSpPr/>
          <p:nvPr/>
        </p:nvSpPr>
        <p:spPr>
          <a:xfrm>
            <a:off x="6656832" y="1572768"/>
            <a:ext cx="4590288" cy="950976"/>
          </a:xfrm>
          <a:prstGeom prst="roundRect">
            <a:avLst>
              <a:gd name="adj" fmla="val 11538"/>
            </a:avLst>
          </a:prstGeom>
          <a:solidFill>
            <a:srgbClr val="ECF8F7"/>
          </a:solidFill>
          <a:ln w="12700">
            <a:solidFill>
              <a:srgbClr val="3FA7A4"/>
            </a:solidFill>
            <a:prstDash val="solid"/>
          </a:ln>
          <a:effectLst>
            <a:outerShdw algn="bl" rotWithShape="0">
              <a:srgbClr val="000000">
                <a:alpha val="0"/>
              </a:srgbClr>
            </a:outerShdw>
          </a:effectLst>
        </p:spPr>
        <p:txBody>
          <a:bodyPr/>
          <a:lstStyle/>
          <a:p>
            <a:endParaRPr lang="ja-JP" altLang="en-US"/>
          </a:p>
        </p:txBody>
      </p:sp>
      <p:sp>
        <p:nvSpPr>
          <p:cNvPr id="18" name="Text 15"/>
          <p:cNvSpPr/>
          <p:nvPr/>
        </p:nvSpPr>
        <p:spPr>
          <a:xfrm>
            <a:off x="6803136" y="1691640"/>
            <a:ext cx="4297680" cy="256032"/>
          </a:xfrm>
          <a:prstGeom prst="rect">
            <a:avLst/>
          </a:prstGeom>
          <a:noFill/>
          <a:ln/>
        </p:spPr>
        <p:txBody>
          <a:bodyPr wrap="square" lIns="0" tIns="0" rIns="0" bIns="0" rtlCol="0" anchor="ctr">
            <a:normAutofit/>
          </a:bodyPr>
          <a:lstStyle/>
          <a:p>
            <a:pPr marL="0" indent="0">
              <a:buNone/>
            </a:pPr>
            <a:r>
              <a:rPr lang="en-US" sz="1300" b="1" dirty="0">
                <a:solidFill>
                  <a:srgbClr val="3FA7A4"/>
                </a:solidFill>
                <a:latin typeface="Noto Sans CJK JP" pitchFamily="34" charset="0"/>
                <a:ea typeface="Noto Sans CJK JP" pitchFamily="34" charset="-122"/>
                <a:cs typeface="Noto Sans CJK JP" pitchFamily="34" charset="-120"/>
              </a:rPr>
              <a:t>π のグリッド</a:t>
            </a:r>
            <a:endParaRPr lang="en-US" sz="1300" dirty="0"/>
          </a:p>
        </p:txBody>
      </p:sp>
      <p:sp>
        <p:nvSpPr>
          <p:cNvPr id="19" name="Text 16"/>
          <p:cNvSpPr/>
          <p:nvPr/>
        </p:nvSpPr>
        <p:spPr>
          <a:xfrm>
            <a:off x="6803136" y="1975104"/>
            <a:ext cx="4297680" cy="457200"/>
          </a:xfrm>
          <a:prstGeom prst="rect">
            <a:avLst/>
          </a:prstGeom>
          <a:noFill/>
          <a:ln/>
        </p:spPr>
        <p:txBody>
          <a:bodyPr wrap="square" lIns="0" tIns="0" rIns="0" bIns="0" rtlCol="0" anchor="t">
            <a:normAutofit/>
          </a:bodyPr>
          <a:lstStyle/>
          <a:p>
            <a:pPr marL="0" indent="0">
              <a:buNone/>
            </a:pPr>
            <a:r>
              <a:rPr lang="en-US" sz="1360" dirty="0">
                <a:solidFill>
                  <a:srgbClr val="17324D"/>
                </a:solidFill>
                <a:latin typeface="Noto Sans CJK JP" pitchFamily="34" charset="0"/>
                <a:ea typeface="Noto Sans CJK JP" pitchFamily="34" charset="-122"/>
                <a:cs typeface="Noto Sans CJK JP" pitchFamily="34" charset="-120"/>
              </a:rPr>
              <a:t>lecture note では π = 2.0, 1.2, 0.8, 0.4 と下げながら 2SLS を繰り返している。</a:t>
            </a:r>
            <a:endParaRPr lang="en-US" sz="1360" dirty="0"/>
          </a:p>
        </p:txBody>
      </p:sp>
      <p:sp>
        <p:nvSpPr>
          <p:cNvPr id="20" name="Shape 17"/>
          <p:cNvSpPr/>
          <p:nvPr/>
        </p:nvSpPr>
        <p:spPr>
          <a:xfrm>
            <a:off x="6656832" y="2743200"/>
            <a:ext cx="4590288" cy="1901952"/>
          </a:xfrm>
          <a:prstGeom prst="roundRect">
            <a:avLst>
              <a:gd name="adj" fmla="val 5769"/>
            </a:avLst>
          </a:prstGeom>
          <a:solidFill>
            <a:srgbClr val="EDF4FC"/>
          </a:solidFill>
          <a:ln w="12700">
            <a:solidFill>
              <a:srgbClr val="4E79A7"/>
            </a:solidFill>
            <a:prstDash val="solid"/>
          </a:ln>
          <a:effectLst>
            <a:outerShdw algn="bl" rotWithShape="0">
              <a:srgbClr val="000000">
                <a:alpha val="0"/>
              </a:srgbClr>
            </a:outerShdw>
          </a:effectLst>
        </p:spPr>
        <p:txBody>
          <a:bodyPr/>
          <a:lstStyle/>
          <a:p>
            <a:endParaRPr lang="ja-JP" altLang="en-US"/>
          </a:p>
        </p:txBody>
      </p:sp>
      <p:sp>
        <p:nvSpPr>
          <p:cNvPr id="21" name="Text 18"/>
          <p:cNvSpPr/>
          <p:nvPr/>
        </p:nvSpPr>
        <p:spPr>
          <a:xfrm>
            <a:off x="6803136" y="2862072"/>
            <a:ext cx="4297680" cy="256032"/>
          </a:xfrm>
          <a:prstGeom prst="rect">
            <a:avLst/>
          </a:prstGeom>
          <a:noFill/>
          <a:ln/>
        </p:spPr>
        <p:txBody>
          <a:bodyPr wrap="square" lIns="0" tIns="0" rIns="0" bIns="0" rtlCol="0" anchor="ctr">
            <a:normAutofit/>
          </a:bodyPr>
          <a:lstStyle/>
          <a:p>
            <a:pPr marL="0" indent="0">
              <a:buNone/>
            </a:pPr>
            <a:r>
              <a:rPr lang="en-US" sz="1300" b="1" dirty="0">
                <a:solidFill>
                  <a:srgbClr val="4E79A7"/>
                </a:solidFill>
                <a:latin typeface="Noto Sans CJK JP" pitchFamily="34" charset="0"/>
                <a:ea typeface="Noto Sans CJK JP" pitchFamily="34" charset="-122"/>
                <a:cs typeface="Noto Sans CJK JP" pitchFamily="34" charset="-120"/>
              </a:rPr>
              <a:t>予想されること</a:t>
            </a:r>
            <a:endParaRPr lang="en-US" sz="1300" dirty="0"/>
          </a:p>
        </p:txBody>
      </p:sp>
      <p:sp>
        <p:nvSpPr>
          <p:cNvPr id="22" name="Text 19"/>
          <p:cNvSpPr/>
          <p:nvPr/>
        </p:nvSpPr>
        <p:spPr>
          <a:xfrm>
            <a:off x="6803136" y="3163824"/>
            <a:ext cx="4334256" cy="1371600"/>
          </a:xfrm>
          <a:prstGeom prst="rect">
            <a:avLst/>
          </a:prstGeom>
          <a:noFill/>
          <a:ln/>
        </p:spPr>
        <p:txBody>
          <a:bodyPr wrap="square" lIns="254" tIns="254" rIns="254" bIns="254" rtlCol="0" anchor="t">
            <a:normAutofit/>
          </a:bodyPr>
          <a:lstStyle/>
          <a:p>
            <a:pPr marL="177800" indent="-177800">
              <a:buSzPct val="100000"/>
              <a:buChar char="•"/>
            </a:pPr>
            <a:r>
              <a:rPr lang="en-US" sz="1380" dirty="0">
                <a:solidFill>
                  <a:srgbClr val="17324D"/>
                </a:solidFill>
                <a:latin typeface="Noto Sans CJK JP" pitchFamily="34" charset="0"/>
                <a:ea typeface="Noto Sans CJK JP" pitchFamily="34" charset="-122"/>
                <a:cs typeface="Noto Sans CJK JP" pitchFamily="34" charset="-120"/>
              </a:rPr>
              <a:t>π が小さいほど z と s の共変動が小さくなる。</a:t>
            </a:r>
            <a:endParaRPr lang="en-US" sz="1380" dirty="0"/>
          </a:p>
          <a:p>
            <a:pPr marL="177800" indent="-177800">
              <a:buSzPct val="100000"/>
              <a:buChar char="•"/>
            </a:pPr>
            <a:r>
              <a:rPr lang="en-US" sz="1380" dirty="0">
                <a:solidFill>
                  <a:srgbClr val="17324D"/>
                </a:solidFill>
                <a:latin typeface="Noto Sans CJK JP" pitchFamily="34" charset="0"/>
                <a:ea typeface="Noto Sans CJK JP" pitchFamily="34" charset="-122"/>
                <a:cs typeface="Noto Sans CJK JP" pitchFamily="34" charset="-120"/>
              </a:rPr>
              <a:t>すると 2SLS の標準誤差は大きくなり、推定値そのものも不安定になる。</a:t>
            </a:r>
            <a:endParaRPr lang="en-US" sz="138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36">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C99A0A"/>
          </a:solidFill>
          <a:ln w="12700">
            <a:solidFill>
              <a:srgbClr val="C99A0A">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C99A0A">
              <a:alpha val="8000"/>
            </a:srgbClr>
          </a:solidFill>
          <a:ln w="12700">
            <a:solidFill>
              <a:srgbClr val="C99A0A"/>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C99A0A"/>
                </a:solidFill>
                <a:latin typeface="Noto Sans CJK JP" pitchFamily="34" charset="0"/>
                <a:ea typeface="Noto Sans CJK JP" pitchFamily="34" charset="-122"/>
                <a:cs typeface="Noto Sans CJK JP" pitchFamily="34" charset="-120"/>
              </a:rPr>
              <a:t>シミュレーション</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36</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第1段階 F と 2SLS の SE</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C99A0A"/>
                </a:solidFill>
                <a:latin typeface="Noto Sans CJK JP" pitchFamily="34" charset="0"/>
                <a:ea typeface="Noto Sans CJK JP" pitchFamily="34" charset="-122"/>
                <a:cs typeface="Noto Sans CJK JP" pitchFamily="34" charset="-120"/>
              </a:rPr>
              <a:t>first-stage F が小さくなるほど、2SLS の robust SE は大きくなる。</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59536" y="1426464"/>
            <a:ext cx="6766560" cy="4297680"/>
          </a:xfrm>
          <a:prstGeom prst="roundRect">
            <a:avLst>
              <a:gd name="adj" fmla="val 3404"/>
            </a:avLst>
          </a:prstGeom>
          <a:solidFill>
            <a:srgbClr val="FFFFFF"/>
          </a:solidFill>
          <a:ln w="12700">
            <a:solidFill>
              <a:srgbClr val="C99A0A"/>
            </a:solidFill>
            <a:prstDash val="solid"/>
          </a:ln>
          <a:effectLst>
            <a:outerShdw algn="bl" rotWithShape="0">
              <a:srgbClr val="000000">
                <a:alpha val="0"/>
              </a:srgbClr>
            </a:outerShdw>
          </a:effectLst>
        </p:spPr>
        <p:txBody>
          <a:bodyPr/>
          <a:lstStyle/>
          <a:p>
            <a:endParaRPr lang="ja-JP" altLang="en-US"/>
          </a:p>
        </p:txBody>
      </p:sp>
      <p:sp>
        <p:nvSpPr>
          <p:cNvPr id="11" name="Shape 9"/>
          <p:cNvSpPr/>
          <p:nvPr/>
        </p:nvSpPr>
        <p:spPr>
          <a:xfrm>
            <a:off x="987552" y="1536192"/>
            <a:ext cx="2011680" cy="219456"/>
          </a:xfrm>
          <a:prstGeom prst="roundRect">
            <a:avLst>
              <a:gd name="adj" fmla="val 41667"/>
            </a:avLst>
          </a:prstGeom>
          <a:solidFill>
            <a:srgbClr val="C99A0A">
              <a:alpha val="8000"/>
            </a:srgbClr>
          </a:solidFill>
          <a:ln w="12700">
            <a:solidFill>
              <a:srgbClr val="C99A0A"/>
            </a:solidFill>
            <a:prstDash val="solid"/>
          </a:ln>
        </p:spPr>
        <p:txBody>
          <a:bodyPr/>
          <a:lstStyle/>
          <a:p>
            <a:endParaRPr lang="ja-JP" altLang="en-US"/>
          </a:p>
        </p:txBody>
      </p:sp>
      <p:sp>
        <p:nvSpPr>
          <p:cNvPr id="12" name="Text 10"/>
          <p:cNvSpPr/>
          <p:nvPr/>
        </p:nvSpPr>
        <p:spPr>
          <a:xfrm>
            <a:off x="987552" y="1545336"/>
            <a:ext cx="2011680" cy="219456"/>
          </a:xfrm>
          <a:prstGeom prst="rect">
            <a:avLst/>
          </a:prstGeom>
          <a:noFill/>
          <a:ln/>
        </p:spPr>
        <p:txBody>
          <a:bodyPr wrap="square" lIns="0" tIns="0" rIns="0" bIns="0" rtlCol="0" anchor="ctr">
            <a:normAutofit/>
          </a:bodyPr>
          <a:lstStyle/>
          <a:p>
            <a:pPr marL="0" indent="0" algn="ctr">
              <a:buNone/>
            </a:pPr>
            <a:r>
              <a:rPr lang="en-US" sz="950" b="1" dirty="0">
                <a:solidFill>
                  <a:srgbClr val="C99A0A"/>
                </a:solidFill>
                <a:latin typeface="Noto Sans CJK JP" pitchFamily="34" charset="0"/>
                <a:ea typeface="Noto Sans CJK JP" pitchFamily="34" charset="-122"/>
                <a:cs typeface="Noto Sans CJK JP" pitchFamily="34" charset="-120"/>
              </a:rPr>
              <a:t>simulation 2</a:t>
            </a:r>
            <a:endParaRPr lang="en-US" sz="950" dirty="0"/>
          </a:p>
        </p:txBody>
      </p:sp>
      <p:pic>
        <p:nvPicPr>
          <p:cNvPr id="13" name="Image 0" descr="/mnt/data/lecture9_assets/weakiv_f_vs_se.png"/>
          <p:cNvPicPr>
            <a:picLocks noChangeAspect="1"/>
          </p:cNvPicPr>
          <p:nvPr/>
        </p:nvPicPr>
        <p:blipFill>
          <a:blip r:embed="rId3"/>
          <a:stretch>
            <a:fillRect/>
          </a:stretch>
        </p:blipFill>
        <p:spPr>
          <a:xfrm>
            <a:off x="996696" y="1868233"/>
            <a:ext cx="6492240" cy="3651885"/>
          </a:xfrm>
          <a:prstGeom prst="rect">
            <a:avLst/>
          </a:prstGeom>
        </p:spPr>
      </p:pic>
      <p:sp>
        <p:nvSpPr>
          <p:cNvPr id="14" name="Text 11"/>
          <p:cNvSpPr/>
          <p:nvPr/>
        </p:nvSpPr>
        <p:spPr>
          <a:xfrm>
            <a:off x="1024128" y="5522976"/>
            <a:ext cx="6437376" cy="164592"/>
          </a:xfrm>
          <a:prstGeom prst="rect">
            <a:avLst/>
          </a:prstGeom>
          <a:noFill/>
          <a:ln/>
        </p:spPr>
        <p:txBody>
          <a:bodyPr wrap="square" lIns="0" tIns="0" rIns="0" bIns="0" rtlCol="0" anchor="ctr">
            <a:normAutofit/>
          </a:bodyPr>
          <a:lstStyle/>
          <a:p>
            <a:pPr marL="0" indent="0" algn="r">
              <a:buNone/>
            </a:pPr>
            <a:r>
              <a:rPr lang="en-US" sz="930" dirty="0">
                <a:solidFill>
                  <a:srgbClr val="667085"/>
                </a:solidFill>
                <a:latin typeface="Noto Sans CJK JP" pitchFamily="34" charset="0"/>
                <a:ea typeface="Noto Sans CJK JP" pitchFamily="34" charset="-122"/>
                <a:cs typeface="Noto Sans CJK JP" pitchFamily="34" charset="-120"/>
              </a:rPr>
              <a:t>generated from lecture note summary values</a:t>
            </a:r>
            <a:endParaRPr lang="en-US" sz="930" dirty="0"/>
          </a:p>
        </p:txBody>
      </p:sp>
      <p:sp>
        <p:nvSpPr>
          <p:cNvPr id="15" name="Shape 12"/>
          <p:cNvSpPr/>
          <p:nvPr/>
        </p:nvSpPr>
        <p:spPr>
          <a:xfrm>
            <a:off x="7918704" y="1719072"/>
            <a:ext cx="3291840" cy="1243584"/>
          </a:xfrm>
          <a:prstGeom prst="roundRect">
            <a:avLst>
              <a:gd name="adj" fmla="val 8824"/>
            </a:avLst>
          </a:prstGeom>
          <a:solidFill>
            <a:srgbClr val="FFF8E7"/>
          </a:solidFill>
          <a:ln w="12700">
            <a:solidFill>
              <a:srgbClr val="C99A0A"/>
            </a:solidFill>
            <a:prstDash val="solid"/>
          </a:ln>
          <a:effectLst>
            <a:outerShdw algn="bl" rotWithShape="0">
              <a:srgbClr val="000000">
                <a:alpha val="0"/>
              </a:srgbClr>
            </a:outerShdw>
          </a:effectLst>
        </p:spPr>
        <p:txBody>
          <a:bodyPr/>
          <a:lstStyle/>
          <a:p>
            <a:endParaRPr lang="ja-JP" altLang="en-US"/>
          </a:p>
        </p:txBody>
      </p:sp>
      <p:sp>
        <p:nvSpPr>
          <p:cNvPr id="16" name="Text 13"/>
          <p:cNvSpPr/>
          <p:nvPr/>
        </p:nvSpPr>
        <p:spPr>
          <a:xfrm>
            <a:off x="8065008" y="1837944"/>
            <a:ext cx="2999232" cy="256032"/>
          </a:xfrm>
          <a:prstGeom prst="rect">
            <a:avLst/>
          </a:prstGeom>
          <a:noFill/>
          <a:ln/>
        </p:spPr>
        <p:txBody>
          <a:bodyPr wrap="square" lIns="0" tIns="0" rIns="0" bIns="0" rtlCol="0" anchor="ctr">
            <a:normAutofit/>
          </a:bodyPr>
          <a:lstStyle/>
          <a:p>
            <a:pPr marL="0" indent="0">
              <a:buNone/>
            </a:pPr>
            <a:r>
              <a:rPr lang="en-US" sz="1300" b="1" dirty="0">
                <a:solidFill>
                  <a:srgbClr val="C99A0A"/>
                </a:solidFill>
                <a:latin typeface="Noto Sans CJK JP" pitchFamily="34" charset="0"/>
                <a:ea typeface="Noto Sans CJK JP" pitchFamily="34" charset="-122"/>
                <a:cs typeface="Noto Sans CJK JP" pitchFamily="34" charset="-120"/>
              </a:rPr>
              <a:t>図の見方</a:t>
            </a:r>
            <a:endParaRPr lang="en-US" sz="1300" dirty="0"/>
          </a:p>
        </p:txBody>
      </p:sp>
      <p:sp>
        <p:nvSpPr>
          <p:cNvPr id="17" name="Text 14"/>
          <p:cNvSpPr/>
          <p:nvPr/>
        </p:nvSpPr>
        <p:spPr>
          <a:xfrm>
            <a:off x="8065008" y="2139696"/>
            <a:ext cx="3035808" cy="713232"/>
          </a:xfrm>
          <a:prstGeom prst="rect">
            <a:avLst/>
          </a:prstGeom>
          <a:noFill/>
          <a:ln/>
        </p:spPr>
        <p:txBody>
          <a:bodyPr wrap="square" lIns="254" tIns="254" rIns="254" bIns="254" rtlCol="0" anchor="t">
            <a:normAutofit/>
          </a:bodyPr>
          <a:lstStyle/>
          <a:p>
            <a:pPr marL="177800" indent="-177800">
              <a:buSzPct val="100000"/>
              <a:buChar char="•"/>
            </a:pPr>
            <a:r>
              <a:rPr lang="en-US" sz="1300" dirty="0">
                <a:solidFill>
                  <a:srgbClr val="17324D"/>
                </a:solidFill>
                <a:latin typeface="Noto Sans CJK JP" pitchFamily="34" charset="0"/>
                <a:ea typeface="Noto Sans CJK JP" pitchFamily="34" charset="-122"/>
                <a:cs typeface="Noto Sans CJK JP" pitchFamily="34" charset="-120"/>
              </a:rPr>
              <a:t>右へ行くほど first stage が強い。</a:t>
            </a:r>
            <a:endParaRPr lang="en-US" sz="1300" dirty="0"/>
          </a:p>
          <a:p>
            <a:pPr marL="177800" indent="-177800">
              <a:buSzPct val="100000"/>
              <a:buChar char="•"/>
            </a:pPr>
            <a:r>
              <a:rPr lang="en-US" sz="1300" dirty="0">
                <a:solidFill>
                  <a:srgbClr val="17324D"/>
                </a:solidFill>
                <a:latin typeface="Noto Sans CJK JP" pitchFamily="34" charset="0"/>
                <a:ea typeface="Noto Sans CJK JP" pitchFamily="34" charset="-122"/>
                <a:cs typeface="Noto Sans CJK JP" pitchFamily="34" charset="-120"/>
              </a:rPr>
              <a:t>下へ行くほど 2SLS が精密。</a:t>
            </a:r>
            <a:endParaRPr lang="en-US" sz="1300" dirty="0"/>
          </a:p>
        </p:txBody>
      </p:sp>
      <p:sp>
        <p:nvSpPr>
          <p:cNvPr id="18" name="Shape 15"/>
          <p:cNvSpPr/>
          <p:nvPr/>
        </p:nvSpPr>
        <p:spPr>
          <a:xfrm>
            <a:off x="7918704" y="3163824"/>
            <a:ext cx="3291840" cy="1828800"/>
          </a:xfrm>
          <a:prstGeom prst="roundRect">
            <a:avLst>
              <a:gd name="adj" fmla="val 6000"/>
            </a:avLst>
          </a:prstGeom>
          <a:solidFill>
            <a:srgbClr val="EDF4FC"/>
          </a:solidFill>
          <a:ln w="12700">
            <a:solidFill>
              <a:srgbClr val="4E79A7"/>
            </a:solidFill>
            <a:prstDash val="solid"/>
          </a:ln>
          <a:effectLst>
            <a:outerShdw algn="bl" rotWithShape="0">
              <a:srgbClr val="000000">
                <a:alpha val="0"/>
              </a:srgbClr>
            </a:outerShdw>
          </a:effectLst>
        </p:spPr>
        <p:txBody>
          <a:bodyPr/>
          <a:lstStyle/>
          <a:p>
            <a:endParaRPr lang="ja-JP" altLang="en-US"/>
          </a:p>
        </p:txBody>
      </p:sp>
      <p:sp>
        <p:nvSpPr>
          <p:cNvPr id="19" name="Text 16"/>
          <p:cNvSpPr/>
          <p:nvPr/>
        </p:nvSpPr>
        <p:spPr>
          <a:xfrm>
            <a:off x="8065008" y="3282696"/>
            <a:ext cx="2999232" cy="256032"/>
          </a:xfrm>
          <a:prstGeom prst="rect">
            <a:avLst/>
          </a:prstGeom>
          <a:noFill/>
          <a:ln/>
        </p:spPr>
        <p:txBody>
          <a:bodyPr wrap="square" lIns="0" tIns="0" rIns="0" bIns="0" rtlCol="0" anchor="ctr">
            <a:normAutofit/>
          </a:bodyPr>
          <a:lstStyle/>
          <a:p>
            <a:pPr marL="0" indent="0">
              <a:buNone/>
            </a:pPr>
            <a:r>
              <a:rPr lang="en-US" sz="1300" b="1" dirty="0">
                <a:solidFill>
                  <a:srgbClr val="4E79A7"/>
                </a:solidFill>
                <a:latin typeface="Noto Sans CJK JP" pitchFamily="34" charset="0"/>
                <a:ea typeface="Noto Sans CJK JP" pitchFamily="34" charset="-122"/>
                <a:cs typeface="Noto Sans CJK JP" pitchFamily="34" charset="-120"/>
              </a:rPr>
              <a:t>読み取り</a:t>
            </a:r>
            <a:endParaRPr lang="en-US" sz="1300" dirty="0"/>
          </a:p>
        </p:txBody>
      </p:sp>
      <p:sp>
        <p:nvSpPr>
          <p:cNvPr id="20" name="Text 17"/>
          <p:cNvSpPr/>
          <p:nvPr/>
        </p:nvSpPr>
        <p:spPr>
          <a:xfrm>
            <a:off x="8065008" y="3584448"/>
            <a:ext cx="3035808" cy="1298448"/>
          </a:xfrm>
          <a:prstGeom prst="rect">
            <a:avLst/>
          </a:prstGeom>
          <a:noFill/>
          <a:ln/>
        </p:spPr>
        <p:txBody>
          <a:bodyPr wrap="square" lIns="254" tIns="254" rIns="254" bIns="254" rtlCol="0" anchor="t">
            <a:normAutofit/>
          </a:bodyPr>
          <a:lstStyle/>
          <a:p>
            <a:pPr marL="177800" indent="-177800">
              <a:buSzPct val="100000"/>
              <a:buChar char="•"/>
            </a:pPr>
            <a:r>
              <a:rPr lang="en-US" sz="1320" dirty="0">
                <a:solidFill>
                  <a:srgbClr val="17324D"/>
                </a:solidFill>
                <a:latin typeface="Noto Sans CJK JP" pitchFamily="34" charset="0"/>
                <a:ea typeface="Noto Sans CJK JP" pitchFamily="34" charset="-122"/>
                <a:cs typeface="Noto Sans CJK JP" pitchFamily="34" charset="-120"/>
              </a:rPr>
              <a:t>F が 96 → 2474 と強くなるにつれて、robust SE は 0.099 → 0.019 まで小さくなる。</a:t>
            </a:r>
            <a:endParaRPr lang="en-US" sz="1320" dirty="0"/>
          </a:p>
          <a:p>
            <a:pPr marL="177800" indent="-177800">
              <a:buSzPct val="100000"/>
              <a:buChar char="•"/>
            </a:pPr>
            <a:r>
              <a:rPr lang="en-US" sz="1320" dirty="0">
                <a:solidFill>
                  <a:srgbClr val="17324D"/>
                </a:solidFill>
                <a:latin typeface="Noto Sans CJK JP" pitchFamily="34" charset="0"/>
                <a:ea typeface="Noto Sans CJK JP" pitchFamily="34" charset="-122"/>
                <a:cs typeface="Noto Sans CJK JP" pitchFamily="34" charset="-120"/>
              </a:rPr>
              <a:t>2SLS の precision は第1段階の強さに強く依存する。</a:t>
            </a:r>
            <a:endParaRPr lang="en-US" sz="132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37">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C99A0A"/>
          </a:solidFill>
          <a:ln w="12700">
            <a:solidFill>
              <a:srgbClr val="C99A0A">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C99A0A">
              <a:alpha val="8000"/>
            </a:srgbClr>
          </a:solidFill>
          <a:ln w="12700">
            <a:solidFill>
              <a:srgbClr val="C99A0A"/>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C99A0A"/>
                </a:solidFill>
                <a:latin typeface="Noto Sans CJK JP" pitchFamily="34" charset="0"/>
                <a:ea typeface="Noto Sans CJK JP" pitchFamily="34" charset="-122"/>
                <a:cs typeface="Noto Sans CJK JP" pitchFamily="34" charset="-120"/>
              </a:rPr>
              <a:t>シミュレーション</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37</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実際のばらつきと reported SE</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C99A0A"/>
                </a:solidFill>
                <a:latin typeface="Noto Sans CJK JP" pitchFamily="34" charset="0"/>
                <a:ea typeface="Noto Sans CJK JP" pitchFamily="34" charset="-122"/>
                <a:cs typeface="Noto Sans CJK JP" pitchFamily="34" charset="-120"/>
              </a:rPr>
              <a:t>weak IV では、推定値の標本ばらつきそのものも、報告 SE も一緒に悪化する。</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59536" y="1426464"/>
            <a:ext cx="6766560" cy="4297680"/>
          </a:xfrm>
          <a:prstGeom prst="roundRect">
            <a:avLst>
              <a:gd name="adj" fmla="val 3404"/>
            </a:avLst>
          </a:prstGeom>
          <a:solidFill>
            <a:srgbClr val="FFFFFF"/>
          </a:solidFill>
          <a:ln w="12700">
            <a:solidFill>
              <a:srgbClr val="C99A0A"/>
            </a:solidFill>
            <a:prstDash val="solid"/>
          </a:ln>
          <a:effectLst>
            <a:outerShdw algn="bl" rotWithShape="0">
              <a:srgbClr val="000000">
                <a:alpha val="0"/>
              </a:srgbClr>
            </a:outerShdw>
          </a:effectLst>
        </p:spPr>
        <p:txBody>
          <a:bodyPr/>
          <a:lstStyle/>
          <a:p>
            <a:endParaRPr lang="ja-JP" altLang="en-US"/>
          </a:p>
        </p:txBody>
      </p:sp>
      <p:sp>
        <p:nvSpPr>
          <p:cNvPr id="11" name="Shape 9"/>
          <p:cNvSpPr/>
          <p:nvPr/>
        </p:nvSpPr>
        <p:spPr>
          <a:xfrm>
            <a:off x="987552" y="1536192"/>
            <a:ext cx="2011680" cy="219456"/>
          </a:xfrm>
          <a:prstGeom prst="roundRect">
            <a:avLst>
              <a:gd name="adj" fmla="val 41667"/>
            </a:avLst>
          </a:prstGeom>
          <a:solidFill>
            <a:srgbClr val="C99A0A">
              <a:alpha val="8000"/>
            </a:srgbClr>
          </a:solidFill>
          <a:ln w="12700">
            <a:solidFill>
              <a:srgbClr val="C99A0A"/>
            </a:solidFill>
            <a:prstDash val="solid"/>
          </a:ln>
        </p:spPr>
        <p:txBody>
          <a:bodyPr/>
          <a:lstStyle/>
          <a:p>
            <a:endParaRPr lang="ja-JP" altLang="en-US"/>
          </a:p>
        </p:txBody>
      </p:sp>
      <p:sp>
        <p:nvSpPr>
          <p:cNvPr id="12" name="Text 10"/>
          <p:cNvSpPr/>
          <p:nvPr/>
        </p:nvSpPr>
        <p:spPr>
          <a:xfrm>
            <a:off x="987552" y="1545336"/>
            <a:ext cx="2011680" cy="219456"/>
          </a:xfrm>
          <a:prstGeom prst="rect">
            <a:avLst/>
          </a:prstGeom>
          <a:noFill/>
          <a:ln/>
        </p:spPr>
        <p:txBody>
          <a:bodyPr wrap="square" lIns="0" tIns="0" rIns="0" bIns="0" rtlCol="0" anchor="ctr">
            <a:normAutofit/>
          </a:bodyPr>
          <a:lstStyle/>
          <a:p>
            <a:pPr marL="0" indent="0" algn="ctr">
              <a:buNone/>
            </a:pPr>
            <a:r>
              <a:rPr lang="en-US" sz="950" b="1" dirty="0">
                <a:solidFill>
                  <a:srgbClr val="C99A0A"/>
                </a:solidFill>
                <a:latin typeface="Noto Sans CJK JP" pitchFamily="34" charset="0"/>
                <a:ea typeface="Noto Sans CJK JP" pitchFamily="34" charset="-122"/>
                <a:cs typeface="Noto Sans CJK JP" pitchFamily="34" charset="-120"/>
              </a:rPr>
              <a:t>simulation 2</a:t>
            </a:r>
            <a:endParaRPr lang="en-US" sz="950" dirty="0"/>
          </a:p>
        </p:txBody>
      </p:sp>
      <p:pic>
        <p:nvPicPr>
          <p:cNvPr id="13" name="Image 0" descr="/mnt/data/lecture9_assets/weakiv_sd_vs_se.png"/>
          <p:cNvPicPr>
            <a:picLocks noChangeAspect="1"/>
          </p:cNvPicPr>
          <p:nvPr/>
        </p:nvPicPr>
        <p:blipFill>
          <a:blip r:embed="rId3"/>
          <a:stretch>
            <a:fillRect/>
          </a:stretch>
        </p:blipFill>
        <p:spPr>
          <a:xfrm>
            <a:off x="996696" y="1868233"/>
            <a:ext cx="6492240" cy="3651885"/>
          </a:xfrm>
          <a:prstGeom prst="rect">
            <a:avLst/>
          </a:prstGeom>
        </p:spPr>
      </p:pic>
      <p:sp>
        <p:nvSpPr>
          <p:cNvPr id="14" name="Text 11"/>
          <p:cNvSpPr/>
          <p:nvPr/>
        </p:nvSpPr>
        <p:spPr>
          <a:xfrm>
            <a:off x="1024128" y="5522976"/>
            <a:ext cx="6437376" cy="164592"/>
          </a:xfrm>
          <a:prstGeom prst="rect">
            <a:avLst/>
          </a:prstGeom>
          <a:noFill/>
          <a:ln/>
        </p:spPr>
        <p:txBody>
          <a:bodyPr wrap="square" lIns="0" tIns="0" rIns="0" bIns="0" rtlCol="0" anchor="ctr">
            <a:normAutofit/>
          </a:bodyPr>
          <a:lstStyle/>
          <a:p>
            <a:pPr marL="0" indent="0" algn="r">
              <a:buNone/>
            </a:pPr>
            <a:r>
              <a:rPr lang="en-US" sz="930" dirty="0">
                <a:solidFill>
                  <a:srgbClr val="667085"/>
                </a:solidFill>
                <a:latin typeface="Noto Sans CJK JP" pitchFamily="34" charset="0"/>
                <a:ea typeface="Noto Sans CJK JP" pitchFamily="34" charset="-122"/>
                <a:cs typeface="Noto Sans CJK JP" pitchFamily="34" charset="-120"/>
              </a:rPr>
              <a:t>generated from lecture note summary values</a:t>
            </a:r>
            <a:endParaRPr lang="en-US" sz="930" dirty="0"/>
          </a:p>
        </p:txBody>
      </p:sp>
      <p:sp>
        <p:nvSpPr>
          <p:cNvPr id="15" name="Shape 12"/>
          <p:cNvSpPr/>
          <p:nvPr/>
        </p:nvSpPr>
        <p:spPr>
          <a:xfrm>
            <a:off x="7918704" y="1737360"/>
            <a:ext cx="3291840" cy="1335024"/>
          </a:xfrm>
          <a:prstGeom prst="roundRect">
            <a:avLst>
              <a:gd name="adj" fmla="val 8219"/>
            </a:avLst>
          </a:prstGeom>
          <a:solidFill>
            <a:srgbClr val="FFF8E7"/>
          </a:solidFill>
          <a:ln w="12700">
            <a:solidFill>
              <a:srgbClr val="C99A0A"/>
            </a:solidFill>
            <a:prstDash val="solid"/>
          </a:ln>
          <a:effectLst>
            <a:outerShdw algn="bl" rotWithShape="0">
              <a:srgbClr val="000000">
                <a:alpha val="0"/>
              </a:srgbClr>
            </a:outerShdw>
          </a:effectLst>
        </p:spPr>
        <p:txBody>
          <a:bodyPr/>
          <a:lstStyle/>
          <a:p>
            <a:endParaRPr lang="ja-JP" altLang="en-US"/>
          </a:p>
        </p:txBody>
      </p:sp>
      <p:sp>
        <p:nvSpPr>
          <p:cNvPr id="16" name="Text 13"/>
          <p:cNvSpPr/>
          <p:nvPr/>
        </p:nvSpPr>
        <p:spPr>
          <a:xfrm>
            <a:off x="8065008" y="1856232"/>
            <a:ext cx="2999232" cy="256032"/>
          </a:xfrm>
          <a:prstGeom prst="rect">
            <a:avLst/>
          </a:prstGeom>
          <a:noFill/>
          <a:ln/>
        </p:spPr>
        <p:txBody>
          <a:bodyPr wrap="square" lIns="0" tIns="0" rIns="0" bIns="0" rtlCol="0" anchor="ctr">
            <a:normAutofit/>
          </a:bodyPr>
          <a:lstStyle/>
          <a:p>
            <a:pPr marL="0" indent="0">
              <a:buNone/>
            </a:pPr>
            <a:r>
              <a:rPr lang="en-US" sz="1300" b="1" dirty="0">
                <a:solidFill>
                  <a:srgbClr val="C99A0A"/>
                </a:solidFill>
                <a:latin typeface="Noto Sans CJK JP" pitchFamily="34" charset="0"/>
                <a:ea typeface="Noto Sans CJK JP" pitchFamily="34" charset="-122"/>
                <a:cs typeface="Noto Sans CJK JP" pitchFamily="34" charset="-120"/>
              </a:rPr>
              <a:t>図の見方</a:t>
            </a:r>
            <a:endParaRPr lang="en-US" sz="1300" dirty="0"/>
          </a:p>
        </p:txBody>
      </p:sp>
      <p:sp>
        <p:nvSpPr>
          <p:cNvPr id="17" name="Text 14"/>
          <p:cNvSpPr/>
          <p:nvPr/>
        </p:nvSpPr>
        <p:spPr>
          <a:xfrm>
            <a:off x="8065008" y="2157984"/>
            <a:ext cx="3035808" cy="804672"/>
          </a:xfrm>
          <a:prstGeom prst="rect">
            <a:avLst/>
          </a:prstGeom>
          <a:noFill/>
          <a:ln/>
        </p:spPr>
        <p:txBody>
          <a:bodyPr wrap="square" lIns="254" tIns="254" rIns="254" bIns="254" rtlCol="0" anchor="t">
            <a:normAutofit/>
          </a:bodyPr>
          <a:lstStyle/>
          <a:p>
            <a:pPr marL="177800" indent="-177800">
              <a:buSzPct val="100000"/>
              <a:buChar char="•"/>
            </a:pPr>
            <a:r>
              <a:rPr lang="en-US" sz="1290" dirty="0">
                <a:solidFill>
                  <a:srgbClr val="17324D"/>
                </a:solidFill>
                <a:latin typeface="Noto Sans CJK JP" pitchFamily="34" charset="0"/>
                <a:ea typeface="Noto Sans CJK JP" pitchFamily="34" charset="-122"/>
                <a:cs typeface="Noto Sans CJK JP" pitchFamily="34" charset="-120"/>
              </a:rPr>
              <a:t>青線：シミュレーション間での β̂ の SD</a:t>
            </a:r>
            <a:endParaRPr lang="en-US" sz="1290" dirty="0"/>
          </a:p>
          <a:p>
            <a:pPr marL="177800" indent="-177800">
              <a:buSzPct val="100000"/>
              <a:buChar char="•"/>
            </a:pPr>
            <a:r>
              <a:rPr lang="en-US" sz="1290" dirty="0">
                <a:solidFill>
                  <a:srgbClr val="17324D"/>
                </a:solidFill>
                <a:latin typeface="Noto Sans CJK JP" pitchFamily="34" charset="0"/>
                <a:ea typeface="Noto Sans CJK JP" pitchFamily="34" charset="-122"/>
                <a:cs typeface="Noto Sans CJK JP" pitchFamily="34" charset="-120"/>
              </a:rPr>
              <a:t>橙線：平均 robust SE</a:t>
            </a:r>
            <a:endParaRPr lang="en-US" sz="1290" dirty="0"/>
          </a:p>
        </p:txBody>
      </p:sp>
      <p:sp>
        <p:nvSpPr>
          <p:cNvPr id="18" name="Shape 15"/>
          <p:cNvSpPr/>
          <p:nvPr/>
        </p:nvSpPr>
        <p:spPr>
          <a:xfrm>
            <a:off x="7918704" y="3273552"/>
            <a:ext cx="3291840" cy="1719072"/>
          </a:xfrm>
          <a:prstGeom prst="roundRect">
            <a:avLst>
              <a:gd name="adj" fmla="val 6383"/>
            </a:avLst>
          </a:prstGeom>
          <a:solidFill>
            <a:srgbClr val="FFF2EE"/>
          </a:solidFill>
          <a:ln w="12700">
            <a:solidFill>
              <a:srgbClr val="E07A5F"/>
            </a:solidFill>
            <a:prstDash val="solid"/>
          </a:ln>
          <a:effectLst>
            <a:outerShdw algn="bl" rotWithShape="0">
              <a:srgbClr val="000000">
                <a:alpha val="0"/>
              </a:srgbClr>
            </a:outerShdw>
          </a:effectLst>
        </p:spPr>
        <p:txBody>
          <a:bodyPr/>
          <a:lstStyle/>
          <a:p>
            <a:endParaRPr lang="ja-JP" altLang="en-US"/>
          </a:p>
        </p:txBody>
      </p:sp>
      <p:sp>
        <p:nvSpPr>
          <p:cNvPr id="19" name="Text 16"/>
          <p:cNvSpPr/>
          <p:nvPr/>
        </p:nvSpPr>
        <p:spPr>
          <a:xfrm>
            <a:off x="8065008" y="3392424"/>
            <a:ext cx="2999232" cy="256032"/>
          </a:xfrm>
          <a:prstGeom prst="rect">
            <a:avLst/>
          </a:prstGeom>
          <a:noFill/>
          <a:ln/>
        </p:spPr>
        <p:txBody>
          <a:bodyPr wrap="square" lIns="0" tIns="0" rIns="0" bIns="0" rtlCol="0" anchor="ctr">
            <a:normAutofit/>
          </a:bodyPr>
          <a:lstStyle/>
          <a:p>
            <a:pPr marL="0" indent="0">
              <a:buNone/>
            </a:pPr>
            <a:r>
              <a:rPr lang="en-US" sz="1300" b="1" dirty="0">
                <a:solidFill>
                  <a:srgbClr val="E07A5F"/>
                </a:solidFill>
                <a:latin typeface="Noto Sans CJK JP" pitchFamily="34" charset="0"/>
                <a:ea typeface="Noto Sans CJK JP" pitchFamily="34" charset="-122"/>
                <a:cs typeface="Noto Sans CJK JP" pitchFamily="34" charset="-120"/>
              </a:rPr>
              <a:t>読み取り</a:t>
            </a:r>
            <a:endParaRPr lang="en-US" sz="1300" dirty="0"/>
          </a:p>
        </p:txBody>
      </p:sp>
      <p:sp>
        <p:nvSpPr>
          <p:cNvPr id="20" name="Text 17"/>
          <p:cNvSpPr/>
          <p:nvPr/>
        </p:nvSpPr>
        <p:spPr>
          <a:xfrm>
            <a:off x="8065008" y="3694176"/>
            <a:ext cx="3035808" cy="1188720"/>
          </a:xfrm>
          <a:prstGeom prst="rect">
            <a:avLst/>
          </a:prstGeom>
          <a:noFill/>
          <a:ln/>
        </p:spPr>
        <p:txBody>
          <a:bodyPr wrap="square" lIns="254" tIns="254" rIns="254" bIns="254" rtlCol="0" anchor="t">
            <a:normAutofit/>
          </a:bodyPr>
          <a:lstStyle/>
          <a:p>
            <a:pPr marL="177800" indent="-177800">
              <a:buSzPct val="100000"/>
              <a:buChar char="•"/>
            </a:pPr>
            <a:r>
              <a:rPr lang="en-US" sz="1320" dirty="0">
                <a:solidFill>
                  <a:srgbClr val="17324D"/>
                </a:solidFill>
                <a:latin typeface="Noto Sans CJK JP" pitchFamily="34" charset="0"/>
                <a:ea typeface="Noto Sans CJK JP" pitchFamily="34" charset="-122"/>
                <a:cs typeface="Noto Sans CJK JP" pitchFamily="34" charset="-120"/>
              </a:rPr>
              <a:t>instrument が弱くなるほど、実際の sampling variation も reported SE も大きくなる。</a:t>
            </a:r>
            <a:endParaRPr lang="en-US" sz="1320" dirty="0"/>
          </a:p>
          <a:p>
            <a:pPr marL="177800" indent="-177800">
              <a:buSzPct val="100000"/>
              <a:buChar char="•"/>
            </a:pPr>
            <a:r>
              <a:rPr lang="en-US" sz="1320" dirty="0">
                <a:solidFill>
                  <a:srgbClr val="17324D"/>
                </a:solidFill>
                <a:latin typeface="Noto Sans CJK JP" pitchFamily="34" charset="0"/>
                <a:ea typeface="Noto Sans CJK JP" pitchFamily="34" charset="-122"/>
                <a:cs typeface="Noto Sans CJK JP" pitchFamily="34" charset="-120"/>
              </a:rPr>
              <a:t>weak IV は単なる「SE がやや大きい」問題ではない。</a:t>
            </a:r>
            <a:endParaRPr lang="en-US" sz="132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38">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C99A0A"/>
          </a:solidFill>
          <a:ln w="12700">
            <a:solidFill>
              <a:srgbClr val="C99A0A">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C99A0A">
              <a:alpha val="8000"/>
            </a:srgbClr>
          </a:solidFill>
          <a:ln w="12700">
            <a:solidFill>
              <a:srgbClr val="C99A0A"/>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C99A0A"/>
                </a:solidFill>
                <a:latin typeface="Noto Sans CJK JP" pitchFamily="34" charset="0"/>
                <a:ea typeface="Noto Sans CJK JP" pitchFamily="34" charset="-122"/>
                <a:cs typeface="Noto Sans CJK JP" pitchFamily="34" charset="-120"/>
              </a:rPr>
              <a:t>シミュレーション</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38</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シミュレーションからのメッセージ</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C99A0A"/>
                </a:solidFill>
                <a:latin typeface="Noto Sans CJK JP" pitchFamily="34" charset="0"/>
                <a:ea typeface="Noto Sans CJK JP" pitchFamily="34" charset="-122"/>
                <a:cs typeface="Noto Sans CJK JP" pitchFamily="34" charset="-120"/>
              </a:rPr>
              <a:t>2SLS を読むときは、係数と一緒に「first stage がどれだけ強いか」を必ず確認する。</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77824" y="1700784"/>
            <a:ext cx="3383280" cy="2267712"/>
          </a:xfrm>
          <a:prstGeom prst="roundRect">
            <a:avLst>
              <a:gd name="adj" fmla="val 4839"/>
            </a:avLst>
          </a:prstGeom>
          <a:solidFill>
            <a:srgbClr val="ECF8F7"/>
          </a:solidFill>
          <a:ln w="12700">
            <a:solidFill>
              <a:srgbClr val="3FA7A4"/>
            </a:solidFill>
            <a:prstDash val="solid"/>
          </a:ln>
          <a:effectLst>
            <a:outerShdw algn="bl" rotWithShape="0">
              <a:srgbClr val="000000">
                <a:alpha val="0"/>
              </a:srgbClr>
            </a:outerShdw>
          </a:effectLst>
        </p:spPr>
        <p:txBody>
          <a:bodyPr/>
          <a:lstStyle/>
          <a:p>
            <a:endParaRPr lang="ja-JP" altLang="en-US"/>
          </a:p>
        </p:txBody>
      </p:sp>
      <p:sp>
        <p:nvSpPr>
          <p:cNvPr id="11" name="Text 9"/>
          <p:cNvSpPr/>
          <p:nvPr/>
        </p:nvSpPr>
        <p:spPr>
          <a:xfrm>
            <a:off x="1024128" y="1819656"/>
            <a:ext cx="3090672" cy="256032"/>
          </a:xfrm>
          <a:prstGeom prst="rect">
            <a:avLst/>
          </a:prstGeom>
          <a:noFill/>
          <a:ln/>
        </p:spPr>
        <p:txBody>
          <a:bodyPr wrap="square" lIns="0" tIns="0" rIns="0" bIns="0" rtlCol="0" anchor="ctr">
            <a:normAutofit/>
          </a:bodyPr>
          <a:lstStyle/>
          <a:p>
            <a:pPr marL="0" indent="0">
              <a:buNone/>
            </a:pPr>
            <a:r>
              <a:rPr lang="en-US" sz="1300" b="1" dirty="0">
                <a:solidFill>
                  <a:srgbClr val="3FA7A4"/>
                </a:solidFill>
                <a:latin typeface="Noto Sans CJK JP" pitchFamily="34" charset="0"/>
                <a:ea typeface="Noto Sans CJK JP" pitchFamily="34" charset="-122"/>
                <a:cs typeface="Noto Sans CJK JP" pitchFamily="34" charset="-120"/>
              </a:rPr>
              <a:t>1. OLS vs 2SLS</a:t>
            </a:r>
            <a:endParaRPr lang="en-US" sz="1300" dirty="0"/>
          </a:p>
        </p:txBody>
      </p:sp>
      <p:sp>
        <p:nvSpPr>
          <p:cNvPr id="12" name="Text 10"/>
          <p:cNvSpPr/>
          <p:nvPr/>
        </p:nvSpPr>
        <p:spPr>
          <a:xfrm>
            <a:off x="1024128" y="2103120"/>
            <a:ext cx="3090672" cy="1773936"/>
          </a:xfrm>
          <a:prstGeom prst="rect">
            <a:avLst/>
          </a:prstGeom>
          <a:noFill/>
          <a:ln/>
        </p:spPr>
        <p:txBody>
          <a:bodyPr wrap="square" lIns="0" tIns="0" rIns="0" bIns="0" rtlCol="0" anchor="t">
            <a:normAutofit/>
          </a:bodyPr>
          <a:lstStyle/>
          <a:p>
            <a:pPr marL="0" indent="0">
              <a:buNone/>
            </a:pPr>
            <a:r>
              <a:rPr lang="en-US" sz="1400" dirty="0">
                <a:solidFill>
                  <a:srgbClr val="17324D"/>
                </a:solidFill>
                <a:latin typeface="Noto Sans CJK JP" pitchFamily="34" charset="0"/>
                <a:ea typeface="Noto Sans CJK JP" pitchFamily="34" charset="-122"/>
                <a:cs typeface="Noto Sans CJK JP" pitchFamily="34" charset="-120"/>
              </a:rPr>
              <a:t>内生性があると OLS はずれやすく、2SLS は真の値に近づく。</a:t>
            </a:r>
            <a:endParaRPr lang="en-US" sz="1400" dirty="0"/>
          </a:p>
        </p:txBody>
      </p:sp>
      <p:sp>
        <p:nvSpPr>
          <p:cNvPr id="13" name="Shape 11"/>
          <p:cNvSpPr/>
          <p:nvPr/>
        </p:nvSpPr>
        <p:spPr>
          <a:xfrm>
            <a:off x="4407408" y="1700784"/>
            <a:ext cx="3383280" cy="2267712"/>
          </a:xfrm>
          <a:prstGeom prst="roundRect">
            <a:avLst>
              <a:gd name="adj" fmla="val 4839"/>
            </a:avLst>
          </a:prstGeom>
          <a:solidFill>
            <a:srgbClr val="EDF4FC"/>
          </a:solidFill>
          <a:ln w="12700">
            <a:solidFill>
              <a:srgbClr val="4E79A7"/>
            </a:solidFill>
            <a:prstDash val="solid"/>
          </a:ln>
          <a:effectLst>
            <a:outerShdw algn="bl" rotWithShape="0">
              <a:srgbClr val="000000">
                <a:alpha val="0"/>
              </a:srgbClr>
            </a:outerShdw>
          </a:effectLst>
        </p:spPr>
        <p:txBody>
          <a:bodyPr/>
          <a:lstStyle/>
          <a:p>
            <a:endParaRPr lang="ja-JP" altLang="en-US"/>
          </a:p>
        </p:txBody>
      </p:sp>
      <p:sp>
        <p:nvSpPr>
          <p:cNvPr id="14" name="Text 12"/>
          <p:cNvSpPr/>
          <p:nvPr/>
        </p:nvSpPr>
        <p:spPr>
          <a:xfrm>
            <a:off x="4553712" y="1819656"/>
            <a:ext cx="3090672" cy="256032"/>
          </a:xfrm>
          <a:prstGeom prst="rect">
            <a:avLst/>
          </a:prstGeom>
          <a:noFill/>
          <a:ln/>
        </p:spPr>
        <p:txBody>
          <a:bodyPr wrap="square" lIns="0" tIns="0" rIns="0" bIns="0" rtlCol="0" anchor="ctr">
            <a:normAutofit/>
          </a:bodyPr>
          <a:lstStyle/>
          <a:p>
            <a:pPr marL="0" indent="0">
              <a:buNone/>
            </a:pPr>
            <a:r>
              <a:rPr lang="en-US" sz="1300" b="1" dirty="0">
                <a:solidFill>
                  <a:srgbClr val="4E79A7"/>
                </a:solidFill>
                <a:latin typeface="Noto Sans CJK JP" pitchFamily="34" charset="0"/>
                <a:ea typeface="Noto Sans CJK JP" pitchFamily="34" charset="-122"/>
                <a:cs typeface="Noto Sans CJK JP" pitchFamily="34" charset="-120"/>
              </a:rPr>
              <a:t>2. SE は IV 用に読む</a:t>
            </a:r>
            <a:endParaRPr lang="en-US" sz="1300" dirty="0"/>
          </a:p>
        </p:txBody>
      </p:sp>
      <p:sp>
        <p:nvSpPr>
          <p:cNvPr id="15" name="Text 13"/>
          <p:cNvSpPr/>
          <p:nvPr/>
        </p:nvSpPr>
        <p:spPr>
          <a:xfrm>
            <a:off x="4553712" y="2103120"/>
            <a:ext cx="3090672" cy="1773936"/>
          </a:xfrm>
          <a:prstGeom prst="rect">
            <a:avLst/>
          </a:prstGeom>
          <a:noFill/>
          <a:ln/>
        </p:spPr>
        <p:txBody>
          <a:bodyPr wrap="square" lIns="0" tIns="0" rIns="0" bIns="0" rtlCol="0" anchor="t">
            <a:normAutofit/>
          </a:bodyPr>
          <a:lstStyle/>
          <a:p>
            <a:pPr marL="0" indent="0">
              <a:buNone/>
            </a:pPr>
            <a:r>
              <a:rPr lang="en-US" sz="1400" dirty="0">
                <a:solidFill>
                  <a:srgbClr val="17324D"/>
                </a:solidFill>
                <a:latin typeface="Noto Sans CJK JP" pitchFamily="34" charset="0"/>
                <a:ea typeface="Noto Sans CJK JP" pitchFamily="34" charset="-122"/>
                <a:cs typeface="Noto Sans CJK JP" pitchFamily="34" charset="-120"/>
              </a:rPr>
              <a:t>第2段階の OLS SE ではなく、IV 用に計算された conventional / robust SE を報告する。</a:t>
            </a:r>
            <a:endParaRPr lang="en-US" sz="1400" dirty="0"/>
          </a:p>
        </p:txBody>
      </p:sp>
      <p:sp>
        <p:nvSpPr>
          <p:cNvPr id="16" name="Shape 14"/>
          <p:cNvSpPr/>
          <p:nvPr/>
        </p:nvSpPr>
        <p:spPr>
          <a:xfrm>
            <a:off x="7936992" y="1700784"/>
            <a:ext cx="3346704" cy="2267712"/>
          </a:xfrm>
          <a:prstGeom prst="roundRect">
            <a:avLst>
              <a:gd name="adj" fmla="val 4839"/>
            </a:avLst>
          </a:prstGeom>
          <a:solidFill>
            <a:srgbClr val="FFF2EE"/>
          </a:solidFill>
          <a:ln w="12700">
            <a:solidFill>
              <a:srgbClr val="E07A5F"/>
            </a:solidFill>
            <a:prstDash val="solid"/>
          </a:ln>
          <a:effectLst>
            <a:outerShdw algn="bl" rotWithShape="0">
              <a:srgbClr val="000000">
                <a:alpha val="0"/>
              </a:srgbClr>
            </a:outerShdw>
          </a:effectLst>
        </p:spPr>
        <p:txBody>
          <a:bodyPr/>
          <a:lstStyle/>
          <a:p>
            <a:endParaRPr lang="ja-JP" altLang="en-US"/>
          </a:p>
        </p:txBody>
      </p:sp>
      <p:sp>
        <p:nvSpPr>
          <p:cNvPr id="17" name="Text 15"/>
          <p:cNvSpPr/>
          <p:nvPr/>
        </p:nvSpPr>
        <p:spPr>
          <a:xfrm>
            <a:off x="8083296" y="1819656"/>
            <a:ext cx="3054096" cy="256032"/>
          </a:xfrm>
          <a:prstGeom prst="rect">
            <a:avLst/>
          </a:prstGeom>
          <a:noFill/>
          <a:ln/>
        </p:spPr>
        <p:txBody>
          <a:bodyPr wrap="square" lIns="0" tIns="0" rIns="0" bIns="0" rtlCol="0" anchor="ctr">
            <a:normAutofit/>
          </a:bodyPr>
          <a:lstStyle/>
          <a:p>
            <a:pPr marL="0" indent="0">
              <a:buNone/>
            </a:pPr>
            <a:r>
              <a:rPr lang="en-US" sz="1300" b="1" dirty="0">
                <a:solidFill>
                  <a:srgbClr val="E07A5F"/>
                </a:solidFill>
                <a:latin typeface="Noto Sans CJK JP" pitchFamily="34" charset="0"/>
                <a:ea typeface="Noto Sans CJK JP" pitchFamily="34" charset="-122"/>
                <a:cs typeface="Noto Sans CJK JP" pitchFamily="34" charset="-120"/>
              </a:rPr>
              <a:t>3. precision は first stage 次第</a:t>
            </a:r>
            <a:endParaRPr lang="en-US" sz="1300" dirty="0"/>
          </a:p>
        </p:txBody>
      </p:sp>
      <p:sp>
        <p:nvSpPr>
          <p:cNvPr id="18" name="Text 16"/>
          <p:cNvSpPr/>
          <p:nvPr/>
        </p:nvSpPr>
        <p:spPr>
          <a:xfrm>
            <a:off x="8083296" y="2103120"/>
            <a:ext cx="3054096" cy="1773936"/>
          </a:xfrm>
          <a:prstGeom prst="rect">
            <a:avLst/>
          </a:prstGeom>
          <a:noFill/>
          <a:ln/>
        </p:spPr>
        <p:txBody>
          <a:bodyPr wrap="square" lIns="0" tIns="0" rIns="0" bIns="0" rtlCol="0" anchor="t">
            <a:normAutofit/>
          </a:bodyPr>
          <a:lstStyle/>
          <a:p>
            <a:pPr marL="0" indent="0">
              <a:buNone/>
            </a:pPr>
            <a:r>
              <a:rPr lang="en-US" sz="1400" dirty="0">
                <a:solidFill>
                  <a:srgbClr val="17324D"/>
                </a:solidFill>
                <a:latin typeface="Noto Sans CJK JP" pitchFamily="34" charset="0"/>
                <a:ea typeface="Noto Sans CJK JP" pitchFamily="34" charset="-122"/>
                <a:cs typeface="Noto Sans CJK JP" pitchFamily="34" charset="-120"/>
              </a:rPr>
              <a:t>instrument が弱いほど、SE も推定値のばらつきも大きくなる。</a:t>
            </a:r>
            <a:endParaRPr lang="en-US" sz="1400" dirty="0"/>
          </a:p>
        </p:txBody>
      </p:sp>
      <p:sp>
        <p:nvSpPr>
          <p:cNvPr id="19" name="Shape 17"/>
          <p:cNvSpPr/>
          <p:nvPr/>
        </p:nvSpPr>
        <p:spPr>
          <a:xfrm>
            <a:off x="877824" y="5413248"/>
            <a:ext cx="10442448" cy="310896"/>
          </a:xfrm>
          <a:prstGeom prst="roundRect">
            <a:avLst>
              <a:gd name="adj" fmla="val 26471"/>
            </a:avLst>
          </a:prstGeom>
          <a:solidFill>
            <a:srgbClr val="FFFDF8"/>
          </a:solidFill>
          <a:ln w="12700">
            <a:solidFill>
              <a:srgbClr val="E2E8F0"/>
            </a:solidFill>
            <a:prstDash val="solid"/>
          </a:ln>
        </p:spPr>
        <p:txBody>
          <a:bodyPr/>
          <a:lstStyle/>
          <a:p>
            <a:endParaRPr lang="ja-JP" altLang="en-US"/>
          </a:p>
        </p:txBody>
      </p:sp>
      <p:sp>
        <p:nvSpPr>
          <p:cNvPr id="20" name="Shape 18"/>
          <p:cNvSpPr/>
          <p:nvPr/>
        </p:nvSpPr>
        <p:spPr>
          <a:xfrm>
            <a:off x="877824" y="5413248"/>
            <a:ext cx="128016" cy="310896"/>
          </a:xfrm>
          <a:prstGeom prst="rect">
            <a:avLst/>
          </a:prstGeom>
          <a:solidFill>
            <a:srgbClr val="C99A0A"/>
          </a:solidFill>
          <a:ln w="12700">
            <a:solidFill>
              <a:srgbClr val="C99A0A">
                <a:alpha val="0"/>
              </a:srgbClr>
            </a:solidFill>
            <a:prstDash val="solid"/>
          </a:ln>
        </p:spPr>
        <p:txBody>
          <a:bodyPr/>
          <a:lstStyle/>
          <a:p>
            <a:endParaRPr lang="ja-JP" altLang="en-US"/>
          </a:p>
        </p:txBody>
      </p:sp>
      <p:sp>
        <p:nvSpPr>
          <p:cNvPr id="21" name="Text 19"/>
          <p:cNvSpPr/>
          <p:nvPr/>
        </p:nvSpPr>
        <p:spPr>
          <a:xfrm>
            <a:off x="1078992" y="5440680"/>
            <a:ext cx="10094976" cy="256032"/>
          </a:xfrm>
          <a:prstGeom prst="rect">
            <a:avLst/>
          </a:prstGeom>
          <a:noFill/>
          <a:ln/>
        </p:spPr>
        <p:txBody>
          <a:bodyPr wrap="square" lIns="0" tIns="0" rIns="0" bIns="0" rtlCol="0" anchor="ctr">
            <a:normAutofit/>
          </a:bodyPr>
          <a:lstStyle/>
          <a:p>
            <a:pPr marL="0" indent="0">
              <a:buNone/>
            </a:pPr>
            <a:r>
              <a:rPr lang="en-US" sz="1280" dirty="0">
                <a:solidFill>
                  <a:srgbClr val="17324D"/>
                </a:solidFill>
                <a:latin typeface="Noto Sans CJK JP" pitchFamily="34" charset="0"/>
                <a:ea typeface="Noto Sans CJK JP" pitchFamily="34" charset="-122"/>
                <a:cs typeface="Noto Sans CJK JP" pitchFamily="34" charset="-120"/>
              </a:rPr>
              <a:t>このことがそのまま Weak IV 問題の出発点になる。</a:t>
            </a:r>
            <a:endParaRPr lang="en-US" sz="128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39">
    <p:bg>
      <p:bgPr>
        <a:solidFill>
          <a:srgbClr val="FFF1F3"/>
        </a:solidFill>
        <a:effectLst/>
      </p:bgPr>
    </p:bg>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FF1F3"/>
          </a:solidFill>
          <a:ln w="12700">
            <a:solidFill>
              <a:srgbClr val="FFF1F3">
                <a:alpha val="0"/>
              </a:srgbClr>
            </a:solidFill>
            <a:prstDash val="solid"/>
          </a:ln>
        </p:spPr>
        <p:txBody>
          <a:bodyPr/>
          <a:lstStyle/>
          <a:p>
            <a:endParaRPr lang="ja-JP" altLang="en-US"/>
          </a:p>
        </p:txBody>
      </p:sp>
      <p:sp>
        <p:nvSpPr>
          <p:cNvPr id="3" name="Shape 1"/>
          <p:cNvSpPr/>
          <p:nvPr/>
        </p:nvSpPr>
        <p:spPr>
          <a:xfrm>
            <a:off x="0" y="0"/>
            <a:ext cx="6537960" cy="6858000"/>
          </a:xfrm>
          <a:prstGeom prst="rect">
            <a:avLst/>
          </a:prstGeom>
          <a:solidFill>
            <a:srgbClr val="183A5A"/>
          </a:solidFill>
          <a:ln w="12700">
            <a:solidFill>
              <a:srgbClr val="183A5A">
                <a:alpha val="0"/>
              </a:srgbClr>
            </a:solidFill>
            <a:prstDash val="solid"/>
          </a:ln>
        </p:spPr>
        <p:txBody>
          <a:bodyPr/>
          <a:lstStyle/>
          <a:p>
            <a:endParaRPr lang="ja-JP" altLang="en-US"/>
          </a:p>
        </p:txBody>
      </p:sp>
      <p:sp>
        <p:nvSpPr>
          <p:cNvPr id="4" name="Shape 2"/>
          <p:cNvSpPr/>
          <p:nvPr/>
        </p:nvSpPr>
        <p:spPr>
          <a:xfrm>
            <a:off x="0" y="0"/>
            <a:ext cx="12191695" cy="73152"/>
          </a:xfrm>
          <a:prstGeom prst="rect">
            <a:avLst/>
          </a:prstGeom>
          <a:solidFill>
            <a:srgbClr val="D9485F"/>
          </a:solidFill>
          <a:ln w="12700">
            <a:solidFill>
              <a:srgbClr val="D9485F">
                <a:alpha val="0"/>
              </a:srgbClr>
            </a:solidFill>
            <a:prstDash val="solid"/>
          </a:ln>
        </p:spPr>
        <p:txBody>
          <a:bodyPr/>
          <a:lstStyle/>
          <a:p>
            <a:endParaRPr lang="ja-JP" altLang="en-US"/>
          </a:p>
        </p:txBody>
      </p:sp>
      <p:sp>
        <p:nvSpPr>
          <p:cNvPr id="5" name="Shape 3"/>
          <p:cNvSpPr/>
          <p:nvPr/>
        </p:nvSpPr>
        <p:spPr>
          <a:xfrm>
            <a:off x="0" y="0"/>
            <a:ext cx="12191695" cy="54864"/>
          </a:xfrm>
          <a:prstGeom prst="rect">
            <a:avLst/>
          </a:prstGeom>
          <a:solidFill>
            <a:srgbClr val="D9485F"/>
          </a:solidFill>
          <a:ln w="12700">
            <a:solidFill>
              <a:srgbClr val="D9485F">
                <a:alpha val="0"/>
              </a:srgbClr>
            </a:solidFill>
            <a:prstDash val="solid"/>
          </a:ln>
        </p:spPr>
        <p:txBody>
          <a:bodyPr/>
          <a:lstStyle/>
          <a:p>
            <a:endParaRPr lang="ja-JP" altLang="en-US"/>
          </a:p>
        </p:txBody>
      </p:sp>
      <p:sp>
        <p:nvSpPr>
          <p:cNvPr id="6" name="Text 4"/>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7" name="Shape 5"/>
          <p:cNvSpPr/>
          <p:nvPr/>
        </p:nvSpPr>
        <p:spPr>
          <a:xfrm>
            <a:off x="9978847" y="164592"/>
            <a:ext cx="1499616" cy="256032"/>
          </a:xfrm>
          <a:prstGeom prst="roundRect">
            <a:avLst>
              <a:gd name="adj" fmla="val 35714"/>
            </a:avLst>
          </a:prstGeom>
          <a:solidFill>
            <a:srgbClr val="D9485F">
              <a:alpha val="8000"/>
            </a:srgbClr>
          </a:solidFill>
          <a:ln w="12700">
            <a:solidFill>
              <a:srgbClr val="D9485F"/>
            </a:solidFill>
            <a:prstDash val="solid"/>
          </a:ln>
        </p:spPr>
        <p:txBody>
          <a:bodyPr/>
          <a:lstStyle/>
          <a:p>
            <a:endParaRPr lang="ja-JP" altLang="en-US"/>
          </a:p>
        </p:txBody>
      </p:sp>
      <p:sp>
        <p:nvSpPr>
          <p:cNvPr id="8" name="Text 6"/>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D9485F"/>
                </a:solidFill>
                <a:latin typeface="Noto Sans CJK JP" pitchFamily="34" charset="0"/>
                <a:ea typeface="Noto Sans CJK JP" pitchFamily="34" charset="-122"/>
                <a:cs typeface="Noto Sans CJK JP" pitchFamily="34" charset="-120"/>
              </a:rPr>
              <a:t>Weak IV</a:t>
            </a:r>
            <a:endParaRPr lang="en-US" sz="940" dirty="0"/>
          </a:p>
        </p:txBody>
      </p:sp>
      <p:sp>
        <p:nvSpPr>
          <p:cNvPr id="9" name="Text 7"/>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39</a:t>
            </a:r>
            <a:endParaRPr lang="en-US" sz="900" dirty="0"/>
          </a:p>
        </p:txBody>
      </p:sp>
      <p:sp>
        <p:nvSpPr>
          <p:cNvPr id="10" name="Text 8"/>
          <p:cNvSpPr/>
          <p:nvPr/>
        </p:nvSpPr>
        <p:spPr>
          <a:xfrm>
            <a:off x="786384" y="685800"/>
            <a:ext cx="1554480" cy="237744"/>
          </a:xfrm>
          <a:prstGeom prst="rect">
            <a:avLst/>
          </a:prstGeom>
          <a:noFill/>
          <a:ln/>
        </p:spPr>
        <p:txBody>
          <a:bodyPr wrap="square" lIns="0" tIns="0" rIns="0" bIns="0" rtlCol="0" anchor="ctr">
            <a:normAutofit/>
          </a:bodyPr>
          <a:lstStyle/>
          <a:p>
            <a:pPr marL="0" indent="0">
              <a:buNone/>
            </a:pPr>
            <a:r>
              <a:rPr lang="en-US" sz="1500" b="1" dirty="0">
                <a:solidFill>
                  <a:srgbClr val="5078A8"/>
                </a:solidFill>
                <a:latin typeface="Noto Sans CJK JP" pitchFamily="34" charset="0"/>
                <a:ea typeface="Noto Sans CJK JP" pitchFamily="34" charset="-122"/>
                <a:cs typeface="Noto Sans CJK JP" pitchFamily="34" charset="-120"/>
              </a:rPr>
              <a:t>Lecture 9</a:t>
            </a:r>
            <a:endParaRPr lang="en-US" sz="1500" dirty="0"/>
          </a:p>
        </p:txBody>
      </p:sp>
      <p:sp>
        <p:nvSpPr>
          <p:cNvPr id="11" name="Text 9"/>
          <p:cNvSpPr/>
          <p:nvPr/>
        </p:nvSpPr>
        <p:spPr>
          <a:xfrm>
            <a:off x="786384" y="1133856"/>
            <a:ext cx="5440680" cy="658368"/>
          </a:xfrm>
          <a:prstGeom prst="rect">
            <a:avLst/>
          </a:prstGeom>
          <a:noFill/>
          <a:ln/>
        </p:spPr>
        <p:txBody>
          <a:bodyPr wrap="square" lIns="0" tIns="0" rIns="0" bIns="0" rtlCol="0" anchor="ctr">
            <a:normAutofit/>
          </a:bodyPr>
          <a:lstStyle/>
          <a:p>
            <a:pPr marL="0" indent="0">
              <a:buNone/>
            </a:pPr>
            <a:r>
              <a:rPr lang="en-US" sz="2750" b="1" dirty="0">
                <a:solidFill>
                  <a:srgbClr val="FFFFFF"/>
                </a:solidFill>
                <a:latin typeface="Noto Serif CJK JP" pitchFamily="34" charset="0"/>
                <a:ea typeface="Noto Serif CJK JP" pitchFamily="34" charset="-122"/>
                <a:cs typeface="Noto Serif CJK JP" pitchFamily="34" charset="-120"/>
              </a:rPr>
              <a:t>Weak IV</a:t>
            </a:r>
            <a:endParaRPr lang="en-US" sz="2750" dirty="0"/>
          </a:p>
        </p:txBody>
      </p:sp>
      <p:sp>
        <p:nvSpPr>
          <p:cNvPr id="12" name="Shape 10"/>
          <p:cNvSpPr/>
          <p:nvPr/>
        </p:nvSpPr>
        <p:spPr>
          <a:xfrm>
            <a:off x="804672" y="1874520"/>
            <a:ext cx="1645920" cy="0"/>
          </a:xfrm>
          <a:prstGeom prst="line">
            <a:avLst/>
          </a:prstGeom>
          <a:noFill/>
          <a:ln w="12700">
            <a:solidFill>
              <a:srgbClr val="D9485F"/>
            </a:solidFill>
            <a:prstDash val="solid"/>
          </a:ln>
        </p:spPr>
        <p:txBody>
          <a:bodyPr/>
          <a:lstStyle/>
          <a:p>
            <a:endParaRPr lang="ja-JP" altLang="en-US"/>
          </a:p>
        </p:txBody>
      </p:sp>
      <p:sp>
        <p:nvSpPr>
          <p:cNvPr id="13" name="Text 11"/>
          <p:cNvSpPr/>
          <p:nvPr/>
        </p:nvSpPr>
        <p:spPr>
          <a:xfrm>
            <a:off x="804672" y="2057400"/>
            <a:ext cx="5486400" cy="713232"/>
          </a:xfrm>
          <a:prstGeom prst="rect">
            <a:avLst/>
          </a:prstGeom>
          <a:noFill/>
          <a:ln/>
        </p:spPr>
        <p:txBody>
          <a:bodyPr wrap="square" lIns="0" tIns="0" rIns="0" bIns="0" rtlCol="0" anchor="t">
            <a:normAutofit/>
          </a:bodyPr>
          <a:lstStyle/>
          <a:p>
            <a:pPr marL="0" indent="0">
              <a:buNone/>
            </a:pPr>
            <a:r>
              <a:rPr lang="en-US" sz="1520" dirty="0">
                <a:solidFill>
                  <a:srgbClr val="E5EEF7"/>
                </a:solidFill>
                <a:latin typeface="Noto Sans CJK JP" pitchFamily="34" charset="0"/>
                <a:ea typeface="Noto Sans CJK JP" pitchFamily="34" charset="-122"/>
                <a:cs typeface="Noto Sans CJK JP" pitchFamily="34" charset="-120"/>
              </a:rPr>
              <a:t>操作変数が「外生的ではあるが弱い」とき、2SLS の usual inference は大きく崩れる。ここでは何が壊れるのか、どう診断し、どう対処するかを整理する。</a:t>
            </a:r>
            <a:endParaRPr lang="en-US" sz="1520" dirty="0"/>
          </a:p>
        </p:txBody>
      </p:sp>
      <p:sp>
        <p:nvSpPr>
          <p:cNvPr id="14" name="Shape 12"/>
          <p:cNvSpPr/>
          <p:nvPr/>
        </p:nvSpPr>
        <p:spPr>
          <a:xfrm>
            <a:off x="7333488" y="1078992"/>
            <a:ext cx="4023360" cy="4480560"/>
          </a:xfrm>
          <a:prstGeom prst="roundRect">
            <a:avLst>
              <a:gd name="adj" fmla="val 3636"/>
            </a:avLst>
          </a:prstGeom>
          <a:solidFill>
            <a:srgbClr val="FFFFFF"/>
          </a:solidFill>
          <a:ln w="12700">
            <a:solidFill>
              <a:srgbClr val="D9485F"/>
            </a:solidFill>
            <a:prstDash val="solid"/>
          </a:ln>
          <a:effectLst>
            <a:outerShdw algn="bl" rotWithShape="0">
              <a:srgbClr val="000000">
                <a:alpha val="0"/>
              </a:srgbClr>
            </a:outerShdw>
          </a:effectLst>
        </p:spPr>
        <p:txBody>
          <a:bodyPr/>
          <a:lstStyle/>
          <a:p>
            <a:endParaRPr lang="ja-JP" altLang="en-US"/>
          </a:p>
        </p:txBody>
      </p:sp>
      <p:sp>
        <p:nvSpPr>
          <p:cNvPr id="15" name="Text 13"/>
          <p:cNvSpPr/>
          <p:nvPr/>
        </p:nvSpPr>
        <p:spPr>
          <a:xfrm>
            <a:off x="7516368" y="1188720"/>
            <a:ext cx="3429000" cy="256032"/>
          </a:xfrm>
          <a:prstGeom prst="rect">
            <a:avLst/>
          </a:prstGeom>
          <a:noFill/>
          <a:ln/>
        </p:spPr>
        <p:txBody>
          <a:bodyPr wrap="square" lIns="0" tIns="0" rIns="0" bIns="0" rtlCol="0" anchor="ctr">
            <a:normAutofit/>
          </a:bodyPr>
          <a:lstStyle/>
          <a:p>
            <a:pPr marL="0" indent="0">
              <a:buNone/>
            </a:pPr>
            <a:r>
              <a:rPr lang="en-US" sz="1300" b="1" dirty="0">
                <a:solidFill>
                  <a:srgbClr val="D9485F"/>
                </a:solidFill>
                <a:latin typeface="Noto Sans CJK JP" pitchFamily="34" charset="0"/>
                <a:ea typeface="Noto Sans CJK JP" pitchFamily="34" charset="-122"/>
                <a:cs typeface="Noto Sans CJK JP" pitchFamily="34" charset="-120"/>
              </a:rPr>
              <a:t>この部で押さえること</a:t>
            </a:r>
            <a:endParaRPr lang="en-US" sz="1300" dirty="0"/>
          </a:p>
        </p:txBody>
      </p:sp>
      <p:sp>
        <p:nvSpPr>
          <p:cNvPr id="16" name="Shape 14"/>
          <p:cNvSpPr/>
          <p:nvPr/>
        </p:nvSpPr>
        <p:spPr>
          <a:xfrm>
            <a:off x="7516368" y="1682496"/>
            <a:ext cx="384048" cy="256032"/>
          </a:xfrm>
          <a:prstGeom prst="roundRect">
            <a:avLst>
              <a:gd name="adj" fmla="val 35714"/>
            </a:avLst>
          </a:prstGeom>
          <a:solidFill>
            <a:srgbClr val="D9485F"/>
          </a:solidFill>
          <a:ln w="12700">
            <a:solidFill>
              <a:srgbClr val="D9485F"/>
            </a:solidFill>
            <a:prstDash val="solid"/>
          </a:ln>
        </p:spPr>
        <p:txBody>
          <a:bodyPr/>
          <a:lstStyle/>
          <a:p>
            <a:endParaRPr lang="ja-JP" altLang="en-US"/>
          </a:p>
        </p:txBody>
      </p:sp>
      <p:sp>
        <p:nvSpPr>
          <p:cNvPr id="17" name="Text 15"/>
          <p:cNvSpPr/>
          <p:nvPr/>
        </p:nvSpPr>
        <p:spPr>
          <a:xfrm>
            <a:off x="7516368" y="1691640"/>
            <a:ext cx="384048" cy="256032"/>
          </a:xfrm>
          <a:prstGeom prst="rect">
            <a:avLst/>
          </a:prstGeom>
          <a:noFill/>
          <a:ln/>
        </p:spPr>
        <p:txBody>
          <a:bodyPr wrap="square" lIns="0" tIns="0" rIns="0" bIns="0" rtlCol="0" anchor="ctr">
            <a:normAutofit/>
          </a:bodyPr>
          <a:lstStyle/>
          <a:p>
            <a:pPr marL="0" indent="0" algn="ctr">
              <a:buNone/>
            </a:pPr>
            <a:r>
              <a:rPr lang="en-US" sz="1050" b="1" dirty="0">
                <a:solidFill>
                  <a:srgbClr val="FFFFFF"/>
                </a:solidFill>
                <a:latin typeface="Noto Sans CJK JP" pitchFamily="34" charset="0"/>
                <a:ea typeface="Noto Sans CJK JP" pitchFamily="34" charset="-122"/>
                <a:cs typeface="Noto Sans CJK JP" pitchFamily="34" charset="-120"/>
              </a:rPr>
              <a:t>1</a:t>
            </a:r>
            <a:endParaRPr lang="en-US" sz="1050" dirty="0"/>
          </a:p>
        </p:txBody>
      </p:sp>
      <p:sp>
        <p:nvSpPr>
          <p:cNvPr id="18" name="Text 16"/>
          <p:cNvSpPr/>
          <p:nvPr/>
        </p:nvSpPr>
        <p:spPr>
          <a:xfrm>
            <a:off x="8028432" y="1636776"/>
            <a:ext cx="2999232" cy="457200"/>
          </a:xfrm>
          <a:prstGeom prst="rect">
            <a:avLst/>
          </a:prstGeom>
          <a:noFill/>
          <a:ln/>
        </p:spPr>
        <p:txBody>
          <a:bodyPr wrap="square" lIns="0" tIns="0" rIns="0" bIns="0" rtlCol="0" anchor="ctr">
            <a:normAutofit/>
          </a:bodyPr>
          <a:lstStyle/>
          <a:p>
            <a:pPr marL="0" indent="0">
              <a:buNone/>
            </a:pPr>
            <a:r>
              <a:rPr lang="en-US" sz="1750" b="1" dirty="0">
                <a:solidFill>
                  <a:srgbClr val="17324D"/>
                </a:solidFill>
                <a:latin typeface="Noto Sans CJK JP" pitchFamily="34" charset="0"/>
                <a:ea typeface="Noto Sans CJK JP" pitchFamily="34" charset="-122"/>
                <a:cs typeface="Noto Sans CJK JP" pitchFamily="34" charset="-120"/>
              </a:rPr>
              <a:t>weak IV では、推定量の不安定さと inference の崩れを分けて理解する。</a:t>
            </a:r>
            <a:endParaRPr lang="en-US" sz="1750" dirty="0"/>
          </a:p>
        </p:txBody>
      </p:sp>
      <p:sp>
        <p:nvSpPr>
          <p:cNvPr id="19" name="Shape 17"/>
          <p:cNvSpPr/>
          <p:nvPr/>
        </p:nvSpPr>
        <p:spPr>
          <a:xfrm>
            <a:off x="7516368" y="2560320"/>
            <a:ext cx="384048" cy="256032"/>
          </a:xfrm>
          <a:prstGeom prst="roundRect">
            <a:avLst>
              <a:gd name="adj" fmla="val 35714"/>
            </a:avLst>
          </a:prstGeom>
          <a:solidFill>
            <a:srgbClr val="D9485F"/>
          </a:solidFill>
          <a:ln w="12700">
            <a:solidFill>
              <a:srgbClr val="D9485F"/>
            </a:solidFill>
            <a:prstDash val="solid"/>
          </a:ln>
        </p:spPr>
        <p:txBody>
          <a:bodyPr/>
          <a:lstStyle/>
          <a:p>
            <a:endParaRPr lang="ja-JP" altLang="en-US"/>
          </a:p>
        </p:txBody>
      </p:sp>
      <p:sp>
        <p:nvSpPr>
          <p:cNvPr id="20" name="Text 18"/>
          <p:cNvSpPr/>
          <p:nvPr/>
        </p:nvSpPr>
        <p:spPr>
          <a:xfrm>
            <a:off x="7516368" y="2569464"/>
            <a:ext cx="384048" cy="256032"/>
          </a:xfrm>
          <a:prstGeom prst="rect">
            <a:avLst/>
          </a:prstGeom>
          <a:noFill/>
          <a:ln/>
        </p:spPr>
        <p:txBody>
          <a:bodyPr wrap="square" lIns="0" tIns="0" rIns="0" bIns="0" rtlCol="0" anchor="ctr">
            <a:normAutofit/>
          </a:bodyPr>
          <a:lstStyle/>
          <a:p>
            <a:pPr marL="0" indent="0" algn="ctr">
              <a:buNone/>
            </a:pPr>
            <a:r>
              <a:rPr lang="en-US" sz="1050" b="1" dirty="0">
                <a:solidFill>
                  <a:srgbClr val="FFFFFF"/>
                </a:solidFill>
                <a:latin typeface="Noto Sans CJK JP" pitchFamily="34" charset="0"/>
                <a:ea typeface="Noto Sans CJK JP" pitchFamily="34" charset="-122"/>
                <a:cs typeface="Noto Sans CJK JP" pitchFamily="34" charset="-120"/>
              </a:rPr>
              <a:t>2</a:t>
            </a:r>
            <a:endParaRPr lang="en-US" sz="1050" dirty="0"/>
          </a:p>
        </p:txBody>
      </p:sp>
      <p:sp>
        <p:nvSpPr>
          <p:cNvPr id="21" name="Text 19"/>
          <p:cNvSpPr/>
          <p:nvPr/>
        </p:nvSpPr>
        <p:spPr>
          <a:xfrm>
            <a:off x="8028432" y="2514600"/>
            <a:ext cx="2999232" cy="457200"/>
          </a:xfrm>
          <a:prstGeom prst="rect">
            <a:avLst/>
          </a:prstGeom>
          <a:noFill/>
          <a:ln/>
        </p:spPr>
        <p:txBody>
          <a:bodyPr wrap="square" lIns="0" tIns="0" rIns="0" bIns="0" rtlCol="0" anchor="ctr">
            <a:normAutofit/>
          </a:bodyPr>
          <a:lstStyle/>
          <a:p>
            <a:pPr marL="0" indent="0">
              <a:buNone/>
            </a:pPr>
            <a:r>
              <a:rPr lang="en-US" sz="1750" dirty="0">
                <a:solidFill>
                  <a:srgbClr val="17324D"/>
                </a:solidFill>
                <a:latin typeface="Noto Sans CJK JP" pitchFamily="34" charset="0"/>
                <a:ea typeface="Noto Sans CJK JP" pitchFamily="34" charset="-122"/>
                <a:cs typeface="Noto Sans CJK JP" pitchFamily="34" charset="-120"/>
              </a:rPr>
              <a:t>まず first-stage F を見る、という実務の基本を押さえる。</a:t>
            </a:r>
            <a:endParaRPr lang="en-US" sz="1750" dirty="0"/>
          </a:p>
        </p:txBody>
      </p:sp>
      <p:sp>
        <p:nvSpPr>
          <p:cNvPr id="22" name="Shape 20"/>
          <p:cNvSpPr/>
          <p:nvPr/>
        </p:nvSpPr>
        <p:spPr>
          <a:xfrm>
            <a:off x="7516368" y="3438144"/>
            <a:ext cx="384048" cy="256032"/>
          </a:xfrm>
          <a:prstGeom prst="roundRect">
            <a:avLst>
              <a:gd name="adj" fmla="val 35714"/>
            </a:avLst>
          </a:prstGeom>
          <a:solidFill>
            <a:srgbClr val="D9485F"/>
          </a:solidFill>
          <a:ln w="12700">
            <a:solidFill>
              <a:srgbClr val="D9485F"/>
            </a:solidFill>
            <a:prstDash val="solid"/>
          </a:ln>
        </p:spPr>
        <p:txBody>
          <a:bodyPr/>
          <a:lstStyle/>
          <a:p>
            <a:endParaRPr lang="ja-JP" altLang="en-US"/>
          </a:p>
        </p:txBody>
      </p:sp>
      <p:sp>
        <p:nvSpPr>
          <p:cNvPr id="23" name="Text 21"/>
          <p:cNvSpPr/>
          <p:nvPr/>
        </p:nvSpPr>
        <p:spPr>
          <a:xfrm>
            <a:off x="7516368" y="3447288"/>
            <a:ext cx="384048" cy="256032"/>
          </a:xfrm>
          <a:prstGeom prst="rect">
            <a:avLst/>
          </a:prstGeom>
          <a:noFill/>
          <a:ln/>
        </p:spPr>
        <p:txBody>
          <a:bodyPr wrap="square" lIns="0" tIns="0" rIns="0" bIns="0" rtlCol="0" anchor="ctr">
            <a:normAutofit/>
          </a:bodyPr>
          <a:lstStyle/>
          <a:p>
            <a:pPr marL="0" indent="0" algn="ctr">
              <a:buNone/>
            </a:pPr>
            <a:r>
              <a:rPr lang="en-US" sz="1050" b="1" dirty="0">
                <a:solidFill>
                  <a:srgbClr val="FFFFFF"/>
                </a:solidFill>
                <a:latin typeface="Noto Sans CJK JP" pitchFamily="34" charset="0"/>
                <a:ea typeface="Noto Sans CJK JP" pitchFamily="34" charset="-122"/>
                <a:cs typeface="Noto Sans CJK JP" pitchFamily="34" charset="-120"/>
              </a:rPr>
              <a:t>3</a:t>
            </a:r>
            <a:endParaRPr lang="en-US" sz="1050" dirty="0"/>
          </a:p>
        </p:txBody>
      </p:sp>
      <p:sp>
        <p:nvSpPr>
          <p:cNvPr id="24" name="Text 22"/>
          <p:cNvSpPr/>
          <p:nvPr/>
        </p:nvSpPr>
        <p:spPr>
          <a:xfrm>
            <a:off x="8028432" y="3392424"/>
            <a:ext cx="2999232" cy="457200"/>
          </a:xfrm>
          <a:prstGeom prst="rect">
            <a:avLst/>
          </a:prstGeom>
          <a:noFill/>
          <a:ln/>
        </p:spPr>
        <p:txBody>
          <a:bodyPr wrap="square" lIns="0" tIns="0" rIns="0" bIns="0" rtlCol="0" anchor="ctr">
            <a:normAutofit/>
          </a:bodyPr>
          <a:lstStyle/>
          <a:p>
            <a:pPr marL="0" indent="0">
              <a:buNone/>
            </a:pPr>
            <a:r>
              <a:rPr lang="en-US" sz="1750" dirty="0">
                <a:solidFill>
                  <a:srgbClr val="17324D"/>
                </a:solidFill>
                <a:latin typeface="Noto Sans CJK JP" pitchFamily="34" charset="0"/>
                <a:ea typeface="Noto Sans CJK JP" pitchFamily="34" charset="-122"/>
                <a:cs typeface="Noto Sans CJK JP" pitchFamily="34" charset="-120"/>
              </a:rPr>
              <a:t>必要なら AR / CLR や LIML / Fuller を使う。</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ECF8F7"/>
        </a:solidFill>
        <a:effectLst/>
      </p:bgPr>
    </p:bg>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ECF8F7"/>
          </a:solidFill>
          <a:ln w="12700">
            <a:solidFill>
              <a:srgbClr val="ECF8F7">
                <a:alpha val="0"/>
              </a:srgbClr>
            </a:solidFill>
            <a:prstDash val="solid"/>
          </a:ln>
        </p:spPr>
        <p:txBody>
          <a:bodyPr/>
          <a:lstStyle/>
          <a:p>
            <a:endParaRPr lang="ja-JP" altLang="en-US"/>
          </a:p>
        </p:txBody>
      </p:sp>
      <p:sp>
        <p:nvSpPr>
          <p:cNvPr id="3" name="Shape 1"/>
          <p:cNvSpPr/>
          <p:nvPr/>
        </p:nvSpPr>
        <p:spPr>
          <a:xfrm>
            <a:off x="0" y="0"/>
            <a:ext cx="6537960" cy="6858000"/>
          </a:xfrm>
          <a:prstGeom prst="rect">
            <a:avLst/>
          </a:prstGeom>
          <a:solidFill>
            <a:srgbClr val="183A5A"/>
          </a:solidFill>
          <a:ln w="12700">
            <a:solidFill>
              <a:srgbClr val="183A5A">
                <a:alpha val="0"/>
              </a:srgbClr>
            </a:solidFill>
            <a:prstDash val="solid"/>
          </a:ln>
        </p:spPr>
        <p:txBody>
          <a:bodyPr/>
          <a:lstStyle/>
          <a:p>
            <a:endParaRPr lang="ja-JP" altLang="en-US"/>
          </a:p>
        </p:txBody>
      </p:sp>
      <p:sp>
        <p:nvSpPr>
          <p:cNvPr id="4" name="Shape 2"/>
          <p:cNvSpPr/>
          <p:nvPr/>
        </p:nvSpPr>
        <p:spPr>
          <a:xfrm>
            <a:off x="0" y="0"/>
            <a:ext cx="12191695" cy="73152"/>
          </a:xfrm>
          <a:prstGeom prst="rect">
            <a:avLst/>
          </a:prstGeom>
          <a:solidFill>
            <a:srgbClr val="3FA7A4"/>
          </a:solidFill>
          <a:ln w="12700">
            <a:solidFill>
              <a:srgbClr val="3FA7A4">
                <a:alpha val="0"/>
              </a:srgbClr>
            </a:solidFill>
            <a:prstDash val="solid"/>
          </a:ln>
        </p:spPr>
        <p:txBody>
          <a:bodyPr/>
          <a:lstStyle/>
          <a:p>
            <a:endParaRPr lang="ja-JP" altLang="en-US"/>
          </a:p>
        </p:txBody>
      </p:sp>
      <p:sp>
        <p:nvSpPr>
          <p:cNvPr id="5" name="Shape 3"/>
          <p:cNvSpPr/>
          <p:nvPr/>
        </p:nvSpPr>
        <p:spPr>
          <a:xfrm>
            <a:off x="0" y="0"/>
            <a:ext cx="12191695" cy="54864"/>
          </a:xfrm>
          <a:prstGeom prst="rect">
            <a:avLst/>
          </a:prstGeom>
          <a:solidFill>
            <a:srgbClr val="3FA7A4"/>
          </a:solidFill>
          <a:ln w="12700">
            <a:solidFill>
              <a:srgbClr val="3FA7A4">
                <a:alpha val="0"/>
              </a:srgbClr>
            </a:solidFill>
            <a:prstDash val="solid"/>
          </a:ln>
        </p:spPr>
        <p:txBody>
          <a:bodyPr/>
          <a:lstStyle/>
          <a:p>
            <a:endParaRPr lang="ja-JP" altLang="en-US"/>
          </a:p>
        </p:txBody>
      </p:sp>
      <p:sp>
        <p:nvSpPr>
          <p:cNvPr id="6" name="Text 4"/>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7" name="Shape 5"/>
          <p:cNvSpPr/>
          <p:nvPr/>
        </p:nvSpPr>
        <p:spPr>
          <a:xfrm>
            <a:off x="9978847" y="164592"/>
            <a:ext cx="1499616" cy="256032"/>
          </a:xfrm>
          <a:prstGeom prst="roundRect">
            <a:avLst>
              <a:gd name="adj" fmla="val 35714"/>
            </a:avLst>
          </a:prstGeom>
          <a:solidFill>
            <a:srgbClr val="3FA7A4">
              <a:alpha val="8000"/>
            </a:srgbClr>
          </a:solidFill>
          <a:ln w="12700">
            <a:solidFill>
              <a:srgbClr val="3FA7A4"/>
            </a:solidFill>
            <a:prstDash val="solid"/>
          </a:ln>
        </p:spPr>
        <p:txBody>
          <a:bodyPr/>
          <a:lstStyle/>
          <a:p>
            <a:endParaRPr lang="ja-JP" altLang="en-US"/>
          </a:p>
        </p:txBody>
      </p:sp>
      <p:sp>
        <p:nvSpPr>
          <p:cNvPr id="8" name="Text 6"/>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3FA7A4"/>
                </a:solidFill>
                <a:latin typeface="Noto Sans CJK JP" pitchFamily="34" charset="0"/>
                <a:ea typeface="Noto Sans CJK JP" pitchFamily="34" charset="-122"/>
                <a:cs typeface="Noto Sans CJK JP" pitchFamily="34" charset="-120"/>
              </a:rPr>
              <a:t>操作変数法</a:t>
            </a:r>
            <a:endParaRPr lang="en-US" sz="940" dirty="0"/>
          </a:p>
        </p:txBody>
      </p:sp>
      <p:sp>
        <p:nvSpPr>
          <p:cNvPr id="9" name="Text 7"/>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4</a:t>
            </a:r>
            <a:endParaRPr lang="en-US" sz="900" dirty="0"/>
          </a:p>
        </p:txBody>
      </p:sp>
      <p:sp>
        <p:nvSpPr>
          <p:cNvPr id="10" name="Text 8"/>
          <p:cNvSpPr/>
          <p:nvPr/>
        </p:nvSpPr>
        <p:spPr>
          <a:xfrm>
            <a:off x="786384" y="685800"/>
            <a:ext cx="1554480" cy="237744"/>
          </a:xfrm>
          <a:prstGeom prst="rect">
            <a:avLst/>
          </a:prstGeom>
          <a:noFill/>
          <a:ln/>
        </p:spPr>
        <p:txBody>
          <a:bodyPr wrap="square" lIns="0" tIns="0" rIns="0" bIns="0" rtlCol="0" anchor="ctr">
            <a:normAutofit/>
          </a:bodyPr>
          <a:lstStyle/>
          <a:p>
            <a:pPr marL="0" indent="0">
              <a:buNone/>
            </a:pPr>
            <a:r>
              <a:rPr lang="en-US" sz="1500" b="1" dirty="0">
                <a:solidFill>
                  <a:srgbClr val="5078A8"/>
                </a:solidFill>
                <a:latin typeface="Noto Sans CJK JP" pitchFamily="34" charset="0"/>
                <a:ea typeface="Noto Sans CJK JP" pitchFamily="34" charset="-122"/>
                <a:cs typeface="Noto Sans CJK JP" pitchFamily="34" charset="-120"/>
              </a:rPr>
              <a:t>Lecture 9</a:t>
            </a:r>
            <a:endParaRPr lang="en-US" sz="1500" dirty="0"/>
          </a:p>
        </p:txBody>
      </p:sp>
      <p:sp>
        <p:nvSpPr>
          <p:cNvPr id="11" name="Text 9"/>
          <p:cNvSpPr/>
          <p:nvPr/>
        </p:nvSpPr>
        <p:spPr>
          <a:xfrm>
            <a:off x="786384" y="1133856"/>
            <a:ext cx="5440680" cy="658368"/>
          </a:xfrm>
          <a:prstGeom prst="rect">
            <a:avLst/>
          </a:prstGeom>
          <a:noFill/>
          <a:ln/>
        </p:spPr>
        <p:txBody>
          <a:bodyPr wrap="square" lIns="0" tIns="0" rIns="0" bIns="0" rtlCol="0" anchor="ctr">
            <a:normAutofit/>
          </a:bodyPr>
          <a:lstStyle/>
          <a:p>
            <a:pPr marL="0" indent="0">
              <a:buNone/>
            </a:pPr>
            <a:r>
              <a:rPr lang="en-US" sz="2750" b="1" dirty="0">
                <a:solidFill>
                  <a:srgbClr val="FFFFFF"/>
                </a:solidFill>
                <a:latin typeface="Noto Serif CJK JP" pitchFamily="34" charset="0"/>
                <a:ea typeface="Noto Serif CJK JP" pitchFamily="34" charset="-122"/>
                <a:cs typeface="Noto Serif CJK JP" pitchFamily="34" charset="-120"/>
              </a:rPr>
              <a:t>操作変数法</a:t>
            </a:r>
            <a:endParaRPr lang="en-US" sz="2750" dirty="0"/>
          </a:p>
        </p:txBody>
      </p:sp>
      <p:sp>
        <p:nvSpPr>
          <p:cNvPr id="12" name="Shape 10"/>
          <p:cNvSpPr/>
          <p:nvPr/>
        </p:nvSpPr>
        <p:spPr>
          <a:xfrm>
            <a:off x="804672" y="1874520"/>
            <a:ext cx="1645920" cy="0"/>
          </a:xfrm>
          <a:prstGeom prst="line">
            <a:avLst/>
          </a:prstGeom>
          <a:noFill/>
          <a:ln w="12700">
            <a:solidFill>
              <a:srgbClr val="3FA7A4"/>
            </a:solidFill>
            <a:prstDash val="solid"/>
          </a:ln>
        </p:spPr>
        <p:txBody>
          <a:bodyPr/>
          <a:lstStyle/>
          <a:p>
            <a:endParaRPr lang="ja-JP" altLang="en-US"/>
          </a:p>
        </p:txBody>
      </p:sp>
      <p:sp>
        <p:nvSpPr>
          <p:cNvPr id="13" name="Text 11"/>
          <p:cNvSpPr/>
          <p:nvPr/>
        </p:nvSpPr>
        <p:spPr>
          <a:xfrm>
            <a:off x="804672" y="2057400"/>
            <a:ext cx="5486400" cy="713232"/>
          </a:xfrm>
          <a:prstGeom prst="rect">
            <a:avLst/>
          </a:prstGeom>
          <a:noFill/>
          <a:ln/>
        </p:spPr>
        <p:txBody>
          <a:bodyPr wrap="square" lIns="0" tIns="0" rIns="0" bIns="0" rtlCol="0" anchor="t">
            <a:normAutofit/>
          </a:bodyPr>
          <a:lstStyle/>
          <a:p>
            <a:pPr marL="0" indent="0">
              <a:buNone/>
            </a:pPr>
            <a:r>
              <a:rPr lang="en-US" sz="1520" dirty="0">
                <a:solidFill>
                  <a:srgbClr val="E5EEF7"/>
                </a:solidFill>
                <a:latin typeface="Noto Sans CJK JP" pitchFamily="34" charset="0"/>
                <a:ea typeface="Noto Sans CJK JP" pitchFamily="34" charset="-122"/>
                <a:cs typeface="Noto Sans CJK JP" pitchFamily="34" charset="-120"/>
              </a:rPr>
              <a:t>まず、OLS がなぜ失敗するかを確認したうえで、「良い操作変数とは何か」を Wald 推定量の直感まで含めて押さえる。</a:t>
            </a:r>
            <a:endParaRPr lang="en-US" sz="1520" dirty="0"/>
          </a:p>
        </p:txBody>
      </p:sp>
      <p:sp>
        <p:nvSpPr>
          <p:cNvPr id="14" name="Shape 12"/>
          <p:cNvSpPr/>
          <p:nvPr/>
        </p:nvSpPr>
        <p:spPr>
          <a:xfrm>
            <a:off x="7333488" y="1078992"/>
            <a:ext cx="4023360" cy="4480560"/>
          </a:xfrm>
          <a:prstGeom prst="roundRect">
            <a:avLst>
              <a:gd name="adj" fmla="val 3636"/>
            </a:avLst>
          </a:prstGeom>
          <a:solidFill>
            <a:srgbClr val="FFFFFF"/>
          </a:solidFill>
          <a:ln w="12700">
            <a:solidFill>
              <a:srgbClr val="3FA7A4"/>
            </a:solidFill>
            <a:prstDash val="solid"/>
          </a:ln>
          <a:effectLst>
            <a:outerShdw algn="bl" rotWithShape="0">
              <a:srgbClr val="000000">
                <a:alpha val="0"/>
              </a:srgbClr>
            </a:outerShdw>
          </a:effectLst>
        </p:spPr>
        <p:txBody>
          <a:bodyPr/>
          <a:lstStyle/>
          <a:p>
            <a:endParaRPr lang="ja-JP" altLang="en-US"/>
          </a:p>
        </p:txBody>
      </p:sp>
      <p:sp>
        <p:nvSpPr>
          <p:cNvPr id="15" name="Text 13"/>
          <p:cNvSpPr/>
          <p:nvPr/>
        </p:nvSpPr>
        <p:spPr>
          <a:xfrm>
            <a:off x="7516368" y="1188720"/>
            <a:ext cx="3429000" cy="256032"/>
          </a:xfrm>
          <a:prstGeom prst="rect">
            <a:avLst/>
          </a:prstGeom>
          <a:noFill/>
          <a:ln/>
        </p:spPr>
        <p:txBody>
          <a:bodyPr wrap="square" lIns="0" tIns="0" rIns="0" bIns="0" rtlCol="0" anchor="ctr">
            <a:normAutofit/>
          </a:bodyPr>
          <a:lstStyle/>
          <a:p>
            <a:pPr marL="0" indent="0">
              <a:buNone/>
            </a:pPr>
            <a:r>
              <a:rPr lang="en-US" sz="1300" b="1" dirty="0">
                <a:solidFill>
                  <a:srgbClr val="3FA7A4"/>
                </a:solidFill>
                <a:latin typeface="Noto Sans CJK JP" pitchFamily="34" charset="0"/>
                <a:ea typeface="Noto Sans CJK JP" pitchFamily="34" charset="-122"/>
                <a:cs typeface="Noto Sans CJK JP" pitchFamily="34" charset="-120"/>
              </a:rPr>
              <a:t>この部で押さえること</a:t>
            </a:r>
            <a:endParaRPr lang="en-US" sz="1300" dirty="0"/>
          </a:p>
        </p:txBody>
      </p:sp>
      <p:sp>
        <p:nvSpPr>
          <p:cNvPr id="16" name="Shape 14"/>
          <p:cNvSpPr/>
          <p:nvPr/>
        </p:nvSpPr>
        <p:spPr>
          <a:xfrm>
            <a:off x="7516368" y="1682496"/>
            <a:ext cx="384048" cy="256032"/>
          </a:xfrm>
          <a:prstGeom prst="roundRect">
            <a:avLst>
              <a:gd name="adj" fmla="val 35714"/>
            </a:avLst>
          </a:prstGeom>
          <a:solidFill>
            <a:srgbClr val="3FA7A4"/>
          </a:solidFill>
          <a:ln w="12700">
            <a:solidFill>
              <a:srgbClr val="3FA7A4"/>
            </a:solidFill>
            <a:prstDash val="solid"/>
          </a:ln>
        </p:spPr>
        <p:txBody>
          <a:bodyPr/>
          <a:lstStyle/>
          <a:p>
            <a:endParaRPr lang="ja-JP" altLang="en-US"/>
          </a:p>
        </p:txBody>
      </p:sp>
      <p:sp>
        <p:nvSpPr>
          <p:cNvPr id="17" name="Text 15"/>
          <p:cNvSpPr/>
          <p:nvPr/>
        </p:nvSpPr>
        <p:spPr>
          <a:xfrm>
            <a:off x="7516368" y="1691640"/>
            <a:ext cx="384048" cy="256032"/>
          </a:xfrm>
          <a:prstGeom prst="rect">
            <a:avLst/>
          </a:prstGeom>
          <a:noFill/>
          <a:ln/>
        </p:spPr>
        <p:txBody>
          <a:bodyPr wrap="square" lIns="0" tIns="0" rIns="0" bIns="0" rtlCol="0" anchor="ctr">
            <a:normAutofit/>
          </a:bodyPr>
          <a:lstStyle/>
          <a:p>
            <a:pPr marL="0" indent="0" algn="ctr">
              <a:buNone/>
            </a:pPr>
            <a:r>
              <a:rPr lang="en-US" sz="1050" b="1" dirty="0">
                <a:solidFill>
                  <a:srgbClr val="FFFFFF"/>
                </a:solidFill>
                <a:latin typeface="Noto Sans CJK JP" pitchFamily="34" charset="0"/>
                <a:ea typeface="Noto Sans CJK JP" pitchFamily="34" charset="-122"/>
                <a:cs typeface="Noto Sans CJK JP" pitchFamily="34" charset="-120"/>
              </a:rPr>
              <a:t>1</a:t>
            </a:r>
            <a:endParaRPr lang="en-US" sz="1050" dirty="0"/>
          </a:p>
        </p:txBody>
      </p:sp>
      <p:sp>
        <p:nvSpPr>
          <p:cNvPr id="18" name="Text 16"/>
          <p:cNvSpPr/>
          <p:nvPr/>
        </p:nvSpPr>
        <p:spPr>
          <a:xfrm>
            <a:off x="8028432" y="1636776"/>
            <a:ext cx="2999232" cy="457200"/>
          </a:xfrm>
          <a:prstGeom prst="rect">
            <a:avLst/>
          </a:prstGeom>
          <a:noFill/>
          <a:ln/>
        </p:spPr>
        <p:txBody>
          <a:bodyPr wrap="square" lIns="0" tIns="0" rIns="0" bIns="0" rtlCol="0" anchor="ctr">
            <a:normAutofit/>
          </a:bodyPr>
          <a:lstStyle/>
          <a:p>
            <a:pPr marL="0" indent="0">
              <a:buNone/>
            </a:pPr>
            <a:r>
              <a:rPr lang="en-US" sz="1750" b="1" dirty="0">
                <a:solidFill>
                  <a:srgbClr val="17324D"/>
                </a:solidFill>
                <a:latin typeface="Noto Sans CJK JP" pitchFamily="34" charset="0"/>
                <a:ea typeface="Noto Sans CJK JP" pitchFamily="34" charset="-122"/>
                <a:cs typeface="Noto Sans CJK JP" pitchFamily="34" charset="-120"/>
              </a:rPr>
              <a:t>OLS が失敗する理由を、能力・家庭環境との相関として言葉で説明する。</a:t>
            </a:r>
            <a:endParaRPr lang="en-US" sz="1750" dirty="0"/>
          </a:p>
        </p:txBody>
      </p:sp>
      <p:sp>
        <p:nvSpPr>
          <p:cNvPr id="19" name="Shape 17"/>
          <p:cNvSpPr/>
          <p:nvPr/>
        </p:nvSpPr>
        <p:spPr>
          <a:xfrm>
            <a:off x="7516368" y="2560320"/>
            <a:ext cx="384048" cy="256032"/>
          </a:xfrm>
          <a:prstGeom prst="roundRect">
            <a:avLst>
              <a:gd name="adj" fmla="val 35714"/>
            </a:avLst>
          </a:prstGeom>
          <a:solidFill>
            <a:srgbClr val="3FA7A4"/>
          </a:solidFill>
          <a:ln w="12700">
            <a:solidFill>
              <a:srgbClr val="3FA7A4"/>
            </a:solidFill>
            <a:prstDash val="solid"/>
          </a:ln>
        </p:spPr>
        <p:txBody>
          <a:bodyPr/>
          <a:lstStyle/>
          <a:p>
            <a:endParaRPr lang="ja-JP" altLang="en-US"/>
          </a:p>
        </p:txBody>
      </p:sp>
      <p:sp>
        <p:nvSpPr>
          <p:cNvPr id="20" name="Text 18"/>
          <p:cNvSpPr/>
          <p:nvPr/>
        </p:nvSpPr>
        <p:spPr>
          <a:xfrm>
            <a:off x="7516368" y="2569464"/>
            <a:ext cx="384048" cy="256032"/>
          </a:xfrm>
          <a:prstGeom prst="rect">
            <a:avLst/>
          </a:prstGeom>
          <a:noFill/>
          <a:ln/>
        </p:spPr>
        <p:txBody>
          <a:bodyPr wrap="square" lIns="0" tIns="0" rIns="0" bIns="0" rtlCol="0" anchor="ctr">
            <a:normAutofit/>
          </a:bodyPr>
          <a:lstStyle/>
          <a:p>
            <a:pPr marL="0" indent="0" algn="ctr">
              <a:buNone/>
            </a:pPr>
            <a:r>
              <a:rPr lang="en-US" sz="1050" b="1" dirty="0">
                <a:solidFill>
                  <a:srgbClr val="FFFFFF"/>
                </a:solidFill>
                <a:latin typeface="Noto Sans CJK JP" pitchFamily="34" charset="0"/>
                <a:ea typeface="Noto Sans CJK JP" pitchFamily="34" charset="-122"/>
                <a:cs typeface="Noto Sans CJK JP" pitchFamily="34" charset="-120"/>
              </a:rPr>
              <a:t>2</a:t>
            </a:r>
            <a:endParaRPr lang="en-US" sz="1050" dirty="0"/>
          </a:p>
        </p:txBody>
      </p:sp>
      <p:sp>
        <p:nvSpPr>
          <p:cNvPr id="21" name="Text 19"/>
          <p:cNvSpPr/>
          <p:nvPr/>
        </p:nvSpPr>
        <p:spPr>
          <a:xfrm>
            <a:off x="8028432" y="2514600"/>
            <a:ext cx="2999232" cy="457200"/>
          </a:xfrm>
          <a:prstGeom prst="rect">
            <a:avLst/>
          </a:prstGeom>
          <a:noFill/>
          <a:ln/>
        </p:spPr>
        <p:txBody>
          <a:bodyPr wrap="square" lIns="0" tIns="0" rIns="0" bIns="0" rtlCol="0" anchor="ctr">
            <a:normAutofit/>
          </a:bodyPr>
          <a:lstStyle/>
          <a:p>
            <a:pPr marL="0" indent="0">
              <a:buNone/>
            </a:pPr>
            <a:r>
              <a:rPr lang="en-US" sz="1750" dirty="0">
                <a:solidFill>
                  <a:srgbClr val="17324D"/>
                </a:solidFill>
                <a:latin typeface="Noto Sans CJK JP" pitchFamily="34" charset="0"/>
                <a:ea typeface="Noto Sans CJK JP" pitchFamily="34" charset="-122"/>
                <a:cs typeface="Noto Sans CJK JP" pitchFamily="34" charset="-120"/>
              </a:rPr>
              <a:t>関連性と外生性を区別し、それぞれどこを疑うべきかを明確にする。</a:t>
            </a:r>
            <a:endParaRPr lang="en-US" sz="1750" dirty="0"/>
          </a:p>
        </p:txBody>
      </p:sp>
      <p:sp>
        <p:nvSpPr>
          <p:cNvPr id="22" name="Shape 20"/>
          <p:cNvSpPr/>
          <p:nvPr/>
        </p:nvSpPr>
        <p:spPr>
          <a:xfrm>
            <a:off x="7516368" y="3438144"/>
            <a:ext cx="384048" cy="256032"/>
          </a:xfrm>
          <a:prstGeom prst="roundRect">
            <a:avLst>
              <a:gd name="adj" fmla="val 35714"/>
            </a:avLst>
          </a:prstGeom>
          <a:solidFill>
            <a:srgbClr val="3FA7A4"/>
          </a:solidFill>
          <a:ln w="12700">
            <a:solidFill>
              <a:srgbClr val="3FA7A4"/>
            </a:solidFill>
            <a:prstDash val="solid"/>
          </a:ln>
        </p:spPr>
        <p:txBody>
          <a:bodyPr/>
          <a:lstStyle/>
          <a:p>
            <a:endParaRPr lang="ja-JP" altLang="en-US"/>
          </a:p>
        </p:txBody>
      </p:sp>
      <p:sp>
        <p:nvSpPr>
          <p:cNvPr id="23" name="Text 21"/>
          <p:cNvSpPr/>
          <p:nvPr/>
        </p:nvSpPr>
        <p:spPr>
          <a:xfrm>
            <a:off x="7516368" y="3447288"/>
            <a:ext cx="384048" cy="256032"/>
          </a:xfrm>
          <a:prstGeom prst="rect">
            <a:avLst/>
          </a:prstGeom>
          <a:noFill/>
          <a:ln/>
        </p:spPr>
        <p:txBody>
          <a:bodyPr wrap="square" lIns="0" tIns="0" rIns="0" bIns="0" rtlCol="0" anchor="ctr">
            <a:normAutofit/>
          </a:bodyPr>
          <a:lstStyle/>
          <a:p>
            <a:pPr marL="0" indent="0" algn="ctr">
              <a:buNone/>
            </a:pPr>
            <a:r>
              <a:rPr lang="en-US" sz="1050" b="1" dirty="0">
                <a:solidFill>
                  <a:srgbClr val="FFFFFF"/>
                </a:solidFill>
                <a:latin typeface="Noto Sans CJK JP" pitchFamily="34" charset="0"/>
                <a:ea typeface="Noto Sans CJK JP" pitchFamily="34" charset="-122"/>
                <a:cs typeface="Noto Sans CJK JP" pitchFamily="34" charset="-120"/>
              </a:rPr>
              <a:t>3</a:t>
            </a:r>
            <a:endParaRPr lang="en-US" sz="1050" dirty="0"/>
          </a:p>
        </p:txBody>
      </p:sp>
      <p:sp>
        <p:nvSpPr>
          <p:cNvPr id="24" name="Text 22"/>
          <p:cNvSpPr/>
          <p:nvPr/>
        </p:nvSpPr>
        <p:spPr>
          <a:xfrm>
            <a:off x="8028432" y="3392424"/>
            <a:ext cx="2999232" cy="457200"/>
          </a:xfrm>
          <a:prstGeom prst="rect">
            <a:avLst/>
          </a:prstGeom>
          <a:noFill/>
          <a:ln/>
        </p:spPr>
        <p:txBody>
          <a:bodyPr wrap="square" lIns="0" tIns="0" rIns="0" bIns="0" rtlCol="0" anchor="ctr">
            <a:normAutofit/>
          </a:bodyPr>
          <a:lstStyle/>
          <a:p>
            <a:pPr marL="0" indent="0">
              <a:buNone/>
            </a:pPr>
            <a:r>
              <a:rPr lang="en-US" sz="1750" dirty="0">
                <a:solidFill>
                  <a:srgbClr val="17324D"/>
                </a:solidFill>
                <a:latin typeface="Noto Sans CJK JP" pitchFamily="34" charset="0"/>
                <a:ea typeface="Noto Sans CJK JP" pitchFamily="34" charset="-122"/>
                <a:cs typeface="Noto Sans CJK JP" pitchFamily="34" charset="-120"/>
              </a:rPr>
              <a:t>Binary IV では Wald 比になることを確認する。</a:t>
            </a:r>
            <a:endParaRPr lang="en-US" sz="175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40">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D9485F"/>
          </a:solidFill>
          <a:ln w="12700">
            <a:solidFill>
              <a:srgbClr val="D9485F">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D9485F">
              <a:alpha val="8000"/>
            </a:srgbClr>
          </a:solidFill>
          <a:ln w="12700">
            <a:solidFill>
              <a:srgbClr val="D9485F"/>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D9485F"/>
                </a:solidFill>
                <a:latin typeface="Noto Sans CJK JP" pitchFamily="34" charset="0"/>
                <a:ea typeface="Noto Sans CJK JP" pitchFamily="34" charset="-122"/>
                <a:cs typeface="Noto Sans CJK JP" pitchFamily="34" charset="-120"/>
              </a:rPr>
              <a:t>Weak IV</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40</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Weak IV とは何か</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D9485F"/>
                </a:solidFill>
                <a:latin typeface="Noto Sans CJK JP" pitchFamily="34" charset="0"/>
                <a:ea typeface="Noto Sans CJK JP" pitchFamily="34" charset="-122"/>
                <a:cs typeface="Noto Sans CJK JP" pitchFamily="34" charset="-120"/>
              </a:rPr>
              <a:t>relevance はあるが小さすぎる、つまり第1段階の信号がノイズに埋もれている状態をいう。</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59536" y="1536192"/>
            <a:ext cx="5449824" cy="950976"/>
          </a:xfrm>
          <a:prstGeom prst="roundRect">
            <a:avLst>
              <a:gd name="adj" fmla="val 13462"/>
            </a:avLst>
          </a:prstGeom>
          <a:solidFill>
            <a:srgbClr val="FFFFFF"/>
          </a:solidFill>
          <a:ln w="12700">
            <a:solidFill>
              <a:srgbClr val="4E79A7"/>
            </a:solidFill>
            <a:prstDash val="solid"/>
          </a:ln>
        </p:spPr>
        <p:txBody>
          <a:bodyPr/>
          <a:lstStyle/>
          <a:p>
            <a:endParaRPr lang="ja-JP" altLang="en-US"/>
          </a:p>
        </p:txBody>
      </p:sp>
      <p:sp>
        <p:nvSpPr>
          <p:cNvPr id="11" name="Shape 9"/>
          <p:cNvSpPr/>
          <p:nvPr/>
        </p:nvSpPr>
        <p:spPr>
          <a:xfrm>
            <a:off x="996696" y="1645920"/>
            <a:ext cx="1554480" cy="228600"/>
          </a:xfrm>
          <a:prstGeom prst="roundRect">
            <a:avLst>
              <a:gd name="adj" fmla="val 40000"/>
            </a:avLst>
          </a:prstGeom>
          <a:solidFill>
            <a:srgbClr val="4E79A7">
              <a:alpha val="8000"/>
            </a:srgbClr>
          </a:solidFill>
          <a:ln w="12700">
            <a:solidFill>
              <a:srgbClr val="4E79A7"/>
            </a:solidFill>
            <a:prstDash val="solid"/>
          </a:ln>
        </p:spPr>
        <p:txBody>
          <a:bodyPr/>
          <a:lstStyle/>
          <a:p>
            <a:endParaRPr lang="ja-JP" altLang="en-US"/>
          </a:p>
        </p:txBody>
      </p:sp>
      <p:sp>
        <p:nvSpPr>
          <p:cNvPr id="12" name="Text 10"/>
          <p:cNvSpPr/>
          <p:nvPr/>
        </p:nvSpPr>
        <p:spPr>
          <a:xfrm>
            <a:off x="996696" y="1655064"/>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4E79A7"/>
                </a:solidFill>
                <a:latin typeface="Noto Sans CJK JP" pitchFamily="34" charset="0"/>
                <a:ea typeface="Noto Sans CJK JP" pitchFamily="34" charset="-122"/>
                <a:cs typeface="Noto Sans CJK JP" pitchFamily="34" charset="-120"/>
              </a:rPr>
              <a:t>構造式</a:t>
            </a:r>
            <a:endParaRPr lang="en-US" sz="950" dirty="0"/>
          </a:p>
        </p:txBody>
      </p:sp>
      <p:pic>
        <p:nvPicPr>
          <p:cNvPr id="13"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432304" y="1938528"/>
            <a:ext cx="2304288" cy="384048"/>
          </a:xfrm>
          <a:prstGeom prst="rect">
            <a:avLst/>
          </a:prstGeom>
        </p:spPr>
      </p:pic>
      <p:sp>
        <p:nvSpPr>
          <p:cNvPr id="14" name="Shape 11"/>
          <p:cNvSpPr/>
          <p:nvPr/>
        </p:nvSpPr>
        <p:spPr>
          <a:xfrm>
            <a:off x="859536" y="2706624"/>
            <a:ext cx="5449824" cy="950976"/>
          </a:xfrm>
          <a:prstGeom prst="roundRect">
            <a:avLst>
              <a:gd name="adj" fmla="val 13462"/>
            </a:avLst>
          </a:prstGeom>
          <a:solidFill>
            <a:srgbClr val="FFFFFF"/>
          </a:solidFill>
          <a:ln w="12700">
            <a:solidFill>
              <a:srgbClr val="3FA7A4"/>
            </a:solidFill>
            <a:prstDash val="solid"/>
          </a:ln>
        </p:spPr>
        <p:txBody>
          <a:bodyPr/>
          <a:lstStyle/>
          <a:p>
            <a:endParaRPr lang="ja-JP" altLang="en-US"/>
          </a:p>
        </p:txBody>
      </p:sp>
      <p:sp>
        <p:nvSpPr>
          <p:cNvPr id="15" name="Shape 12"/>
          <p:cNvSpPr/>
          <p:nvPr/>
        </p:nvSpPr>
        <p:spPr>
          <a:xfrm>
            <a:off x="996696" y="2816352"/>
            <a:ext cx="1554480" cy="228600"/>
          </a:xfrm>
          <a:prstGeom prst="roundRect">
            <a:avLst>
              <a:gd name="adj" fmla="val 40000"/>
            </a:avLst>
          </a:prstGeom>
          <a:solidFill>
            <a:srgbClr val="3FA7A4">
              <a:alpha val="8000"/>
            </a:srgbClr>
          </a:solidFill>
          <a:ln w="12700">
            <a:solidFill>
              <a:srgbClr val="3FA7A4"/>
            </a:solidFill>
            <a:prstDash val="solid"/>
          </a:ln>
        </p:spPr>
        <p:txBody>
          <a:bodyPr/>
          <a:lstStyle/>
          <a:p>
            <a:endParaRPr lang="ja-JP" altLang="en-US"/>
          </a:p>
        </p:txBody>
      </p:sp>
      <p:sp>
        <p:nvSpPr>
          <p:cNvPr id="16" name="Text 13"/>
          <p:cNvSpPr/>
          <p:nvPr/>
        </p:nvSpPr>
        <p:spPr>
          <a:xfrm>
            <a:off x="996696" y="2825496"/>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3FA7A4"/>
                </a:solidFill>
                <a:latin typeface="Noto Sans CJK JP" pitchFamily="34" charset="0"/>
                <a:ea typeface="Noto Sans CJK JP" pitchFamily="34" charset="-122"/>
                <a:cs typeface="Noto Sans CJK JP" pitchFamily="34" charset="-120"/>
              </a:rPr>
              <a:t>第1段階</a:t>
            </a:r>
            <a:endParaRPr lang="en-US" sz="950" dirty="0"/>
          </a:p>
        </p:txBody>
      </p:sp>
      <p:pic>
        <p:nvPicPr>
          <p:cNvPr id="17"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130552" y="3108960"/>
            <a:ext cx="2907792" cy="384048"/>
          </a:xfrm>
          <a:prstGeom prst="rect">
            <a:avLst/>
          </a:prstGeom>
        </p:spPr>
      </p:pic>
      <p:sp>
        <p:nvSpPr>
          <p:cNvPr id="18" name="Shape 14"/>
          <p:cNvSpPr/>
          <p:nvPr/>
        </p:nvSpPr>
        <p:spPr>
          <a:xfrm>
            <a:off x="859536" y="3858768"/>
            <a:ext cx="5449824" cy="1005840"/>
          </a:xfrm>
          <a:prstGeom prst="roundRect">
            <a:avLst>
              <a:gd name="adj" fmla="val 12727"/>
            </a:avLst>
          </a:prstGeom>
          <a:solidFill>
            <a:srgbClr val="FFF1F3"/>
          </a:solidFill>
          <a:ln w="12700">
            <a:solidFill>
              <a:srgbClr val="D9485F"/>
            </a:solidFill>
            <a:prstDash val="solid"/>
          </a:ln>
        </p:spPr>
        <p:txBody>
          <a:bodyPr/>
          <a:lstStyle/>
          <a:p>
            <a:endParaRPr lang="ja-JP" altLang="en-US"/>
          </a:p>
        </p:txBody>
      </p:sp>
      <p:sp>
        <p:nvSpPr>
          <p:cNvPr id="19" name="Shape 15"/>
          <p:cNvSpPr/>
          <p:nvPr/>
        </p:nvSpPr>
        <p:spPr>
          <a:xfrm>
            <a:off x="996696" y="3968496"/>
            <a:ext cx="1554480" cy="228600"/>
          </a:xfrm>
          <a:prstGeom prst="roundRect">
            <a:avLst>
              <a:gd name="adj" fmla="val 40000"/>
            </a:avLst>
          </a:prstGeom>
          <a:solidFill>
            <a:srgbClr val="D9485F">
              <a:alpha val="8000"/>
            </a:srgbClr>
          </a:solidFill>
          <a:ln w="12700">
            <a:solidFill>
              <a:srgbClr val="D9485F"/>
            </a:solidFill>
            <a:prstDash val="solid"/>
          </a:ln>
        </p:spPr>
        <p:txBody>
          <a:bodyPr/>
          <a:lstStyle/>
          <a:p>
            <a:endParaRPr lang="ja-JP" altLang="en-US"/>
          </a:p>
        </p:txBody>
      </p:sp>
      <p:sp>
        <p:nvSpPr>
          <p:cNvPr id="20" name="Text 16"/>
          <p:cNvSpPr/>
          <p:nvPr/>
        </p:nvSpPr>
        <p:spPr>
          <a:xfrm>
            <a:off x="996696" y="3977640"/>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D9485F"/>
                </a:solidFill>
                <a:latin typeface="Noto Sans CJK JP" pitchFamily="34" charset="0"/>
                <a:ea typeface="Noto Sans CJK JP" pitchFamily="34" charset="-122"/>
                <a:cs typeface="Noto Sans CJK JP" pitchFamily="34" charset="-120"/>
              </a:rPr>
              <a:t>1 本の IV 推定量</a:t>
            </a:r>
            <a:endParaRPr lang="en-US" sz="950" dirty="0"/>
          </a:p>
        </p:txBody>
      </p:sp>
      <p:pic>
        <p:nvPicPr>
          <p:cNvPr id="21" name="Image 2" descr="preencoded.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012948" y="4261104"/>
            <a:ext cx="1143000" cy="438912"/>
          </a:xfrm>
          <a:prstGeom prst="rect">
            <a:avLst/>
          </a:prstGeom>
        </p:spPr>
      </p:pic>
      <p:sp>
        <p:nvSpPr>
          <p:cNvPr id="22" name="Shape 17"/>
          <p:cNvSpPr/>
          <p:nvPr/>
        </p:nvSpPr>
        <p:spPr>
          <a:xfrm>
            <a:off x="6565392" y="1755648"/>
            <a:ext cx="4663440" cy="2944368"/>
          </a:xfrm>
          <a:prstGeom prst="roundRect">
            <a:avLst>
              <a:gd name="adj" fmla="val 3727"/>
            </a:avLst>
          </a:prstGeom>
          <a:solidFill>
            <a:srgbClr val="FFFFFF"/>
          </a:solidFill>
          <a:ln w="12700">
            <a:solidFill>
              <a:srgbClr val="D9485F"/>
            </a:solidFill>
            <a:prstDash val="solid"/>
          </a:ln>
          <a:effectLst>
            <a:outerShdw algn="bl" rotWithShape="0">
              <a:srgbClr val="000000">
                <a:alpha val="0"/>
              </a:srgbClr>
            </a:outerShdw>
          </a:effectLst>
        </p:spPr>
        <p:txBody>
          <a:bodyPr/>
          <a:lstStyle/>
          <a:p>
            <a:endParaRPr lang="ja-JP" altLang="en-US"/>
          </a:p>
        </p:txBody>
      </p:sp>
      <p:sp>
        <p:nvSpPr>
          <p:cNvPr id="23" name="Text 18"/>
          <p:cNvSpPr/>
          <p:nvPr/>
        </p:nvSpPr>
        <p:spPr>
          <a:xfrm>
            <a:off x="6711696" y="1874520"/>
            <a:ext cx="4370832" cy="256032"/>
          </a:xfrm>
          <a:prstGeom prst="rect">
            <a:avLst/>
          </a:prstGeom>
          <a:noFill/>
          <a:ln/>
        </p:spPr>
        <p:txBody>
          <a:bodyPr wrap="square" lIns="0" tIns="0" rIns="0" bIns="0" rtlCol="0" anchor="ctr">
            <a:normAutofit/>
          </a:bodyPr>
          <a:lstStyle/>
          <a:p>
            <a:pPr marL="0" indent="0">
              <a:buNone/>
            </a:pPr>
            <a:r>
              <a:rPr lang="en-US" sz="1300" b="1" dirty="0">
                <a:solidFill>
                  <a:srgbClr val="D9485F"/>
                </a:solidFill>
                <a:latin typeface="Noto Sans CJK JP" pitchFamily="34" charset="0"/>
                <a:ea typeface="Noto Sans CJK JP" pitchFamily="34" charset="-122"/>
                <a:cs typeface="Noto Sans CJK JP" pitchFamily="34" charset="-120"/>
              </a:rPr>
              <a:t>どこが弱いのか</a:t>
            </a:r>
            <a:endParaRPr lang="en-US" sz="1300" dirty="0"/>
          </a:p>
        </p:txBody>
      </p:sp>
      <p:sp>
        <p:nvSpPr>
          <p:cNvPr id="24" name="Text 19"/>
          <p:cNvSpPr/>
          <p:nvPr/>
        </p:nvSpPr>
        <p:spPr>
          <a:xfrm>
            <a:off x="6711696" y="2176272"/>
            <a:ext cx="4407408" cy="2414016"/>
          </a:xfrm>
          <a:prstGeom prst="rect">
            <a:avLst/>
          </a:prstGeom>
          <a:noFill/>
          <a:ln/>
        </p:spPr>
        <p:txBody>
          <a:bodyPr wrap="square" lIns="254" tIns="254" rIns="254" bIns="254" rtlCol="0" anchor="t">
            <a:normAutofit/>
          </a:bodyPr>
          <a:lstStyle/>
          <a:p>
            <a:pPr marL="177800" indent="-177800">
              <a:buSzPct val="100000"/>
              <a:buChar char="•"/>
            </a:pPr>
            <a:r>
              <a:rPr lang="en-US" sz="1380" dirty="0">
                <a:solidFill>
                  <a:srgbClr val="17324D"/>
                </a:solidFill>
                <a:latin typeface="Noto Sans CJK JP" pitchFamily="34" charset="0"/>
                <a:ea typeface="Noto Sans CJK JP" pitchFamily="34" charset="-122"/>
                <a:cs typeface="Noto Sans CJK JP" pitchFamily="34" charset="-120"/>
              </a:rPr>
              <a:t>π ≠ 0 でも十分に大きくないと、分母の Σ_i z_i s_i が小さくなる。</a:t>
            </a:r>
            <a:endParaRPr lang="en-US" sz="1380" dirty="0"/>
          </a:p>
          <a:p>
            <a:pPr marL="177800" indent="-177800">
              <a:buSzPct val="100000"/>
              <a:buChar char="•"/>
            </a:pPr>
            <a:r>
              <a:rPr lang="en-US" sz="1380" dirty="0">
                <a:solidFill>
                  <a:srgbClr val="17324D"/>
                </a:solidFill>
                <a:latin typeface="Noto Sans CJK JP" pitchFamily="34" charset="0"/>
                <a:ea typeface="Noto Sans CJK JP" pitchFamily="34" charset="-122"/>
                <a:cs typeface="Noto Sans CJK JP" pitchFamily="34" charset="-120"/>
              </a:rPr>
              <a:t>すると推定量は「ほとんど 0 に近い分母で割る」ような形になり、不安定になる。</a:t>
            </a:r>
            <a:endParaRPr lang="en-US" sz="138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 41">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D9485F"/>
          </a:solidFill>
          <a:ln w="12700">
            <a:solidFill>
              <a:srgbClr val="D9485F">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D9485F">
              <a:alpha val="8000"/>
            </a:srgbClr>
          </a:solidFill>
          <a:ln w="12700">
            <a:solidFill>
              <a:srgbClr val="D9485F"/>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D9485F"/>
                </a:solidFill>
                <a:latin typeface="Noto Sans CJK JP" pitchFamily="34" charset="0"/>
                <a:ea typeface="Noto Sans CJK JP" pitchFamily="34" charset="-122"/>
                <a:cs typeface="Noto Sans CJK JP" pitchFamily="34" charset="-120"/>
              </a:rPr>
              <a:t>Weak IV</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41</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なぜ Weak IV は危ないのか</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D9485F"/>
                </a:solidFill>
                <a:latin typeface="Noto Sans CJK JP" pitchFamily="34" charset="0"/>
                <a:ea typeface="Noto Sans CJK JP" pitchFamily="34" charset="-122"/>
                <a:cs typeface="Noto Sans CJK JP" pitchFamily="34" charset="-120"/>
              </a:rPr>
              <a:t>問題は精度だけではなく、通常の t 検定や信頼区間そのものが信用できなくなる点にある。</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77824" y="1755648"/>
            <a:ext cx="3383280" cy="2322576"/>
          </a:xfrm>
          <a:prstGeom prst="roundRect">
            <a:avLst>
              <a:gd name="adj" fmla="val 4724"/>
            </a:avLst>
          </a:prstGeom>
          <a:solidFill>
            <a:srgbClr val="FFF2EE"/>
          </a:solidFill>
          <a:ln w="12700">
            <a:solidFill>
              <a:srgbClr val="E07A5F"/>
            </a:solidFill>
            <a:prstDash val="solid"/>
          </a:ln>
          <a:effectLst>
            <a:outerShdw algn="bl" rotWithShape="0">
              <a:srgbClr val="000000">
                <a:alpha val="0"/>
              </a:srgbClr>
            </a:outerShdw>
          </a:effectLst>
        </p:spPr>
        <p:txBody>
          <a:bodyPr/>
          <a:lstStyle/>
          <a:p>
            <a:endParaRPr lang="ja-JP" altLang="en-US"/>
          </a:p>
        </p:txBody>
      </p:sp>
      <p:sp>
        <p:nvSpPr>
          <p:cNvPr id="11" name="Text 9"/>
          <p:cNvSpPr/>
          <p:nvPr/>
        </p:nvSpPr>
        <p:spPr>
          <a:xfrm>
            <a:off x="1024128" y="1874520"/>
            <a:ext cx="3090672" cy="256032"/>
          </a:xfrm>
          <a:prstGeom prst="rect">
            <a:avLst/>
          </a:prstGeom>
          <a:noFill/>
          <a:ln/>
        </p:spPr>
        <p:txBody>
          <a:bodyPr wrap="square" lIns="0" tIns="0" rIns="0" bIns="0" rtlCol="0" anchor="ctr">
            <a:normAutofit/>
          </a:bodyPr>
          <a:lstStyle/>
          <a:p>
            <a:pPr marL="0" indent="0">
              <a:buNone/>
            </a:pPr>
            <a:r>
              <a:rPr lang="en-US" sz="1300" b="1" dirty="0">
                <a:solidFill>
                  <a:srgbClr val="E07A5F"/>
                </a:solidFill>
                <a:latin typeface="Noto Sans CJK JP" pitchFamily="34" charset="0"/>
                <a:ea typeface="Noto Sans CJK JP" pitchFamily="34" charset="-122"/>
                <a:cs typeface="Noto Sans CJK JP" pitchFamily="34" charset="-120"/>
              </a:rPr>
              <a:t>1. 推定量が不安定</a:t>
            </a:r>
            <a:endParaRPr lang="en-US" sz="1300" dirty="0"/>
          </a:p>
        </p:txBody>
      </p:sp>
      <p:sp>
        <p:nvSpPr>
          <p:cNvPr id="12" name="Text 10"/>
          <p:cNvSpPr/>
          <p:nvPr/>
        </p:nvSpPr>
        <p:spPr>
          <a:xfrm>
            <a:off x="1024128" y="2157984"/>
            <a:ext cx="3090672" cy="1828800"/>
          </a:xfrm>
          <a:prstGeom prst="rect">
            <a:avLst/>
          </a:prstGeom>
          <a:noFill/>
          <a:ln/>
        </p:spPr>
        <p:txBody>
          <a:bodyPr wrap="square" lIns="0" tIns="0" rIns="0" bIns="0" rtlCol="0" anchor="t">
            <a:normAutofit/>
          </a:bodyPr>
          <a:lstStyle/>
          <a:p>
            <a:pPr marL="0" indent="0">
              <a:buNone/>
            </a:pPr>
            <a:r>
              <a:rPr lang="en-US" sz="1400" dirty="0">
                <a:solidFill>
                  <a:srgbClr val="17324D"/>
                </a:solidFill>
                <a:latin typeface="Noto Sans CJK JP" pitchFamily="34" charset="0"/>
                <a:ea typeface="Noto Sans CJK JP" pitchFamily="34" charset="-122"/>
                <a:cs typeface="Noto Sans CJK JP" pitchFamily="34" charset="-120"/>
              </a:rPr>
              <a:t>第1段階が弱いと、標本ごとに 2SLS 推定値 β̂ が大きくぶれやすい。</a:t>
            </a:r>
            <a:endParaRPr lang="en-US" sz="1400" dirty="0"/>
          </a:p>
        </p:txBody>
      </p:sp>
      <p:sp>
        <p:nvSpPr>
          <p:cNvPr id="13" name="Shape 11"/>
          <p:cNvSpPr/>
          <p:nvPr/>
        </p:nvSpPr>
        <p:spPr>
          <a:xfrm>
            <a:off x="4407408" y="1755648"/>
            <a:ext cx="3383280" cy="2322576"/>
          </a:xfrm>
          <a:prstGeom prst="roundRect">
            <a:avLst>
              <a:gd name="adj" fmla="val 4724"/>
            </a:avLst>
          </a:prstGeom>
          <a:solidFill>
            <a:srgbClr val="FFF1F3"/>
          </a:solidFill>
          <a:ln w="12700">
            <a:solidFill>
              <a:srgbClr val="D9485F"/>
            </a:solidFill>
            <a:prstDash val="solid"/>
          </a:ln>
          <a:effectLst>
            <a:outerShdw algn="bl" rotWithShape="0">
              <a:srgbClr val="000000">
                <a:alpha val="0"/>
              </a:srgbClr>
            </a:outerShdw>
          </a:effectLst>
        </p:spPr>
        <p:txBody>
          <a:bodyPr/>
          <a:lstStyle/>
          <a:p>
            <a:endParaRPr lang="ja-JP" altLang="en-US"/>
          </a:p>
        </p:txBody>
      </p:sp>
      <p:sp>
        <p:nvSpPr>
          <p:cNvPr id="14" name="Text 12"/>
          <p:cNvSpPr/>
          <p:nvPr/>
        </p:nvSpPr>
        <p:spPr>
          <a:xfrm>
            <a:off x="4553712" y="1874520"/>
            <a:ext cx="3090672" cy="256032"/>
          </a:xfrm>
          <a:prstGeom prst="rect">
            <a:avLst/>
          </a:prstGeom>
          <a:noFill/>
          <a:ln/>
        </p:spPr>
        <p:txBody>
          <a:bodyPr wrap="square" lIns="0" tIns="0" rIns="0" bIns="0" rtlCol="0" anchor="ctr">
            <a:normAutofit/>
          </a:bodyPr>
          <a:lstStyle/>
          <a:p>
            <a:pPr marL="0" indent="0">
              <a:buNone/>
            </a:pPr>
            <a:r>
              <a:rPr lang="en-US" sz="1300" b="1" dirty="0">
                <a:solidFill>
                  <a:srgbClr val="D9485F"/>
                </a:solidFill>
                <a:latin typeface="Noto Sans CJK JP" pitchFamily="34" charset="0"/>
                <a:ea typeface="Noto Sans CJK JP" pitchFamily="34" charset="-122"/>
                <a:cs typeface="Noto Sans CJK JP" pitchFamily="34" charset="-120"/>
              </a:rPr>
              <a:t>2. t 検定のサイズが崩れる</a:t>
            </a:r>
            <a:endParaRPr lang="en-US" sz="1300" dirty="0"/>
          </a:p>
        </p:txBody>
      </p:sp>
      <p:sp>
        <p:nvSpPr>
          <p:cNvPr id="15" name="Text 13"/>
          <p:cNvSpPr/>
          <p:nvPr/>
        </p:nvSpPr>
        <p:spPr>
          <a:xfrm>
            <a:off x="4553712" y="2157984"/>
            <a:ext cx="3090672" cy="1828800"/>
          </a:xfrm>
          <a:prstGeom prst="rect">
            <a:avLst/>
          </a:prstGeom>
          <a:noFill/>
          <a:ln/>
        </p:spPr>
        <p:txBody>
          <a:bodyPr wrap="square" lIns="0" tIns="0" rIns="0" bIns="0" rtlCol="0" anchor="t">
            <a:normAutofit/>
          </a:bodyPr>
          <a:lstStyle/>
          <a:p>
            <a:pPr marL="0" indent="0">
              <a:buNone/>
            </a:pPr>
            <a:r>
              <a:rPr lang="en-US" sz="1400" dirty="0">
                <a:solidFill>
                  <a:srgbClr val="17324D"/>
                </a:solidFill>
                <a:latin typeface="Noto Sans CJK JP" pitchFamily="34" charset="0"/>
                <a:ea typeface="Noto Sans CJK JP" pitchFamily="34" charset="-122"/>
                <a:cs typeface="Noto Sans CJK JP" pitchFamily="34" charset="-120"/>
              </a:rPr>
              <a:t>usual asymptotics が壊れるので、名目 5% の検定が 5% を保たない。</a:t>
            </a:r>
            <a:endParaRPr lang="en-US" sz="1400" dirty="0"/>
          </a:p>
        </p:txBody>
      </p:sp>
      <p:sp>
        <p:nvSpPr>
          <p:cNvPr id="16" name="Shape 14"/>
          <p:cNvSpPr/>
          <p:nvPr/>
        </p:nvSpPr>
        <p:spPr>
          <a:xfrm>
            <a:off x="7936992" y="1755648"/>
            <a:ext cx="3346704" cy="2322576"/>
          </a:xfrm>
          <a:prstGeom prst="roundRect">
            <a:avLst>
              <a:gd name="adj" fmla="val 4724"/>
            </a:avLst>
          </a:prstGeom>
          <a:solidFill>
            <a:srgbClr val="EDF4FC"/>
          </a:solidFill>
          <a:ln w="12700">
            <a:solidFill>
              <a:srgbClr val="4E79A7"/>
            </a:solidFill>
            <a:prstDash val="solid"/>
          </a:ln>
          <a:effectLst>
            <a:outerShdw algn="bl" rotWithShape="0">
              <a:srgbClr val="000000">
                <a:alpha val="0"/>
              </a:srgbClr>
            </a:outerShdw>
          </a:effectLst>
        </p:spPr>
        <p:txBody>
          <a:bodyPr/>
          <a:lstStyle/>
          <a:p>
            <a:endParaRPr lang="ja-JP" altLang="en-US"/>
          </a:p>
        </p:txBody>
      </p:sp>
      <p:sp>
        <p:nvSpPr>
          <p:cNvPr id="17" name="Text 15"/>
          <p:cNvSpPr/>
          <p:nvPr/>
        </p:nvSpPr>
        <p:spPr>
          <a:xfrm>
            <a:off x="8083296" y="1874520"/>
            <a:ext cx="3054096" cy="256032"/>
          </a:xfrm>
          <a:prstGeom prst="rect">
            <a:avLst/>
          </a:prstGeom>
          <a:noFill/>
          <a:ln/>
        </p:spPr>
        <p:txBody>
          <a:bodyPr wrap="square" lIns="0" tIns="0" rIns="0" bIns="0" rtlCol="0" anchor="ctr">
            <a:normAutofit/>
          </a:bodyPr>
          <a:lstStyle/>
          <a:p>
            <a:pPr marL="0" indent="0">
              <a:buNone/>
            </a:pPr>
            <a:r>
              <a:rPr lang="en-US" sz="1300" b="1" dirty="0">
                <a:solidFill>
                  <a:srgbClr val="4E79A7"/>
                </a:solidFill>
                <a:latin typeface="Noto Sans CJK JP" pitchFamily="34" charset="0"/>
                <a:ea typeface="Noto Sans CJK JP" pitchFamily="34" charset="-122"/>
                <a:cs typeface="Noto Sans CJK JP" pitchFamily="34" charset="-120"/>
              </a:rPr>
              <a:t>3. CI も危うい</a:t>
            </a:r>
            <a:endParaRPr lang="en-US" sz="1300" dirty="0"/>
          </a:p>
        </p:txBody>
      </p:sp>
      <p:sp>
        <p:nvSpPr>
          <p:cNvPr id="18" name="Text 16"/>
          <p:cNvSpPr/>
          <p:nvPr/>
        </p:nvSpPr>
        <p:spPr>
          <a:xfrm>
            <a:off x="8083296" y="2157984"/>
            <a:ext cx="3054096" cy="1828800"/>
          </a:xfrm>
          <a:prstGeom prst="rect">
            <a:avLst/>
          </a:prstGeom>
          <a:noFill/>
          <a:ln/>
        </p:spPr>
        <p:txBody>
          <a:bodyPr wrap="square" lIns="0" tIns="0" rIns="0" bIns="0" rtlCol="0" anchor="t">
            <a:normAutofit/>
          </a:bodyPr>
          <a:lstStyle/>
          <a:p>
            <a:pPr marL="0" indent="0">
              <a:buNone/>
            </a:pPr>
            <a:r>
              <a:rPr lang="en-US" sz="1400" dirty="0">
                <a:solidFill>
                  <a:srgbClr val="17324D"/>
                </a:solidFill>
                <a:latin typeface="Noto Sans CJK JP" pitchFamily="34" charset="0"/>
                <a:ea typeface="Noto Sans CJK JP" pitchFamily="34" charset="-122"/>
                <a:cs typeface="Noto Sans CJK JP" pitchFamily="34" charset="-120"/>
              </a:rPr>
              <a:t>通常の 95% CI は、見た目ほど 95% の被覆確率を持たない。</a:t>
            </a:r>
            <a:endParaRPr lang="en-US" sz="1400" dirty="0"/>
          </a:p>
        </p:txBody>
      </p:sp>
      <p:sp>
        <p:nvSpPr>
          <p:cNvPr id="19" name="Shape 17"/>
          <p:cNvSpPr/>
          <p:nvPr/>
        </p:nvSpPr>
        <p:spPr>
          <a:xfrm>
            <a:off x="877824" y="5394960"/>
            <a:ext cx="10442448" cy="310896"/>
          </a:xfrm>
          <a:prstGeom prst="roundRect">
            <a:avLst>
              <a:gd name="adj" fmla="val 26471"/>
            </a:avLst>
          </a:prstGeom>
          <a:solidFill>
            <a:srgbClr val="FFFDF8"/>
          </a:solidFill>
          <a:ln w="12700">
            <a:solidFill>
              <a:srgbClr val="E2E8F0"/>
            </a:solidFill>
            <a:prstDash val="solid"/>
          </a:ln>
        </p:spPr>
        <p:txBody>
          <a:bodyPr/>
          <a:lstStyle/>
          <a:p>
            <a:endParaRPr lang="ja-JP" altLang="en-US"/>
          </a:p>
        </p:txBody>
      </p:sp>
      <p:sp>
        <p:nvSpPr>
          <p:cNvPr id="20" name="Shape 18"/>
          <p:cNvSpPr/>
          <p:nvPr/>
        </p:nvSpPr>
        <p:spPr>
          <a:xfrm>
            <a:off x="877824" y="5394960"/>
            <a:ext cx="128016" cy="310896"/>
          </a:xfrm>
          <a:prstGeom prst="rect">
            <a:avLst/>
          </a:prstGeom>
          <a:solidFill>
            <a:srgbClr val="D9485F"/>
          </a:solidFill>
          <a:ln w="12700">
            <a:solidFill>
              <a:srgbClr val="D9485F">
                <a:alpha val="0"/>
              </a:srgbClr>
            </a:solidFill>
            <a:prstDash val="solid"/>
          </a:ln>
        </p:spPr>
        <p:txBody>
          <a:bodyPr/>
          <a:lstStyle/>
          <a:p>
            <a:endParaRPr lang="ja-JP" altLang="en-US"/>
          </a:p>
        </p:txBody>
      </p:sp>
      <p:sp>
        <p:nvSpPr>
          <p:cNvPr id="21" name="Text 19"/>
          <p:cNvSpPr/>
          <p:nvPr/>
        </p:nvSpPr>
        <p:spPr>
          <a:xfrm>
            <a:off x="1078992" y="5422392"/>
            <a:ext cx="10094976" cy="256032"/>
          </a:xfrm>
          <a:prstGeom prst="rect">
            <a:avLst/>
          </a:prstGeom>
          <a:noFill/>
          <a:ln/>
        </p:spPr>
        <p:txBody>
          <a:bodyPr wrap="square" lIns="0" tIns="0" rIns="0" bIns="0" rtlCol="0" anchor="ctr">
            <a:normAutofit/>
          </a:bodyPr>
          <a:lstStyle/>
          <a:p>
            <a:pPr marL="0" indent="0">
              <a:buNone/>
            </a:pPr>
            <a:r>
              <a:rPr lang="en-US" sz="1280" dirty="0">
                <a:solidFill>
                  <a:srgbClr val="17324D"/>
                </a:solidFill>
                <a:latin typeface="Noto Sans CJK JP" pitchFamily="34" charset="0"/>
                <a:ea typeface="Noto Sans CJK JP" pitchFamily="34" charset="-122"/>
                <a:cs typeface="Noto Sans CJK JP" pitchFamily="34" charset="-120"/>
              </a:rPr>
              <a:t>weak IV は「ややノイジー」なだけの問題ではなく、推論の信頼性そのものを崩す。</a:t>
            </a:r>
            <a:endParaRPr lang="en-US" sz="128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 42">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D9485F"/>
          </a:solidFill>
          <a:ln w="12700">
            <a:solidFill>
              <a:srgbClr val="D9485F">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D9485F">
              <a:alpha val="8000"/>
            </a:srgbClr>
          </a:solidFill>
          <a:ln w="12700">
            <a:solidFill>
              <a:srgbClr val="D9485F"/>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D9485F"/>
                </a:solidFill>
                <a:latin typeface="Noto Sans CJK JP" pitchFamily="34" charset="0"/>
                <a:ea typeface="Noto Sans CJK JP" pitchFamily="34" charset="-122"/>
                <a:cs typeface="Noto Sans CJK JP" pitchFamily="34" charset="-120"/>
              </a:rPr>
              <a:t>Weak IV</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42</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1. 2SLS 推定量が不安定になる</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D9485F"/>
                </a:solidFill>
                <a:latin typeface="Noto Sans CJK JP" pitchFamily="34" charset="0"/>
                <a:ea typeface="Noto Sans CJK JP" pitchFamily="34" charset="-122"/>
                <a:cs typeface="Noto Sans CJK JP" pitchFamily="34" charset="-120"/>
              </a:rPr>
              <a:t>弱い instrument で 2SLS を回すと、分母が小さくなり、推定値が標本ごとに大きく揺れる。</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59536" y="1609344"/>
            <a:ext cx="5449824" cy="987552"/>
          </a:xfrm>
          <a:prstGeom prst="roundRect">
            <a:avLst>
              <a:gd name="adj" fmla="val 12963"/>
            </a:avLst>
          </a:prstGeom>
          <a:solidFill>
            <a:srgbClr val="FFF1F3"/>
          </a:solidFill>
          <a:ln w="12700">
            <a:solidFill>
              <a:srgbClr val="D9485F"/>
            </a:solidFill>
            <a:prstDash val="solid"/>
          </a:ln>
        </p:spPr>
        <p:txBody>
          <a:bodyPr/>
          <a:lstStyle/>
          <a:p>
            <a:endParaRPr lang="ja-JP" altLang="en-US"/>
          </a:p>
        </p:txBody>
      </p:sp>
      <p:sp>
        <p:nvSpPr>
          <p:cNvPr id="11" name="Shape 9"/>
          <p:cNvSpPr/>
          <p:nvPr/>
        </p:nvSpPr>
        <p:spPr>
          <a:xfrm>
            <a:off x="996696" y="1719072"/>
            <a:ext cx="1554480" cy="228600"/>
          </a:xfrm>
          <a:prstGeom prst="roundRect">
            <a:avLst>
              <a:gd name="adj" fmla="val 40000"/>
            </a:avLst>
          </a:prstGeom>
          <a:solidFill>
            <a:srgbClr val="D9485F">
              <a:alpha val="8000"/>
            </a:srgbClr>
          </a:solidFill>
          <a:ln w="12700">
            <a:solidFill>
              <a:srgbClr val="D9485F"/>
            </a:solidFill>
            <a:prstDash val="solid"/>
          </a:ln>
        </p:spPr>
        <p:txBody>
          <a:bodyPr/>
          <a:lstStyle/>
          <a:p>
            <a:endParaRPr lang="ja-JP" altLang="en-US"/>
          </a:p>
        </p:txBody>
      </p:sp>
      <p:sp>
        <p:nvSpPr>
          <p:cNvPr id="12" name="Text 10"/>
          <p:cNvSpPr/>
          <p:nvPr/>
        </p:nvSpPr>
        <p:spPr>
          <a:xfrm>
            <a:off x="996696" y="1728216"/>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D9485F"/>
                </a:solidFill>
                <a:latin typeface="Noto Sans CJK JP" pitchFamily="34" charset="0"/>
                <a:ea typeface="Noto Sans CJK JP" pitchFamily="34" charset="-122"/>
                <a:cs typeface="Noto Sans CJK JP" pitchFamily="34" charset="-120"/>
              </a:rPr>
              <a:t>分母に注目</a:t>
            </a:r>
            <a:endParaRPr lang="en-US" sz="950" dirty="0"/>
          </a:p>
        </p:txBody>
      </p:sp>
      <p:pic>
        <p:nvPicPr>
          <p:cNvPr id="13"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036760" y="2011680"/>
            <a:ext cx="1095375" cy="420624"/>
          </a:xfrm>
          <a:prstGeom prst="rect">
            <a:avLst/>
          </a:prstGeom>
        </p:spPr>
      </p:pic>
      <p:sp>
        <p:nvSpPr>
          <p:cNvPr id="14" name="Shape 11"/>
          <p:cNvSpPr/>
          <p:nvPr/>
        </p:nvSpPr>
        <p:spPr>
          <a:xfrm>
            <a:off x="859536" y="2816352"/>
            <a:ext cx="5449824" cy="1993392"/>
          </a:xfrm>
          <a:prstGeom prst="roundRect">
            <a:avLst>
              <a:gd name="adj" fmla="val 5505"/>
            </a:avLst>
          </a:prstGeom>
          <a:solidFill>
            <a:srgbClr val="FFFFFF"/>
          </a:solidFill>
          <a:ln w="12700">
            <a:solidFill>
              <a:srgbClr val="E07A5F"/>
            </a:solidFill>
            <a:prstDash val="solid"/>
          </a:ln>
          <a:effectLst>
            <a:outerShdw algn="bl" rotWithShape="0">
              <a:srgbClr val="000000">
                <a:alpha val="0"/>
              </a:srgbClr>
            </a:outerShdw>
          </a:effectLst>
        </p:spPr>
        <p:txBody>
          <a:bodyPr/>
          <a:lstStyle/>
          <a:p>
            <a:endParaRPr lang="ja-JP" altLang="en-US"/>
          </a:p>
        </p:txBody>
      </p:sp>
      <p:sp>
        <p:nvSpPr>
          <p:cNvPr id="15" name="Text 12"/>
          <p:cNvSpPr/>
          <p:nvPr/>
        </p:nvSpPr>
        <p:spPr>
          <a:xfrm>
            <a:off x="1005840" y="2935224"/>
            <a:ext cx="5157216" cy="256032"/>
          </a:xfrm>
          <a:prstGeom prst="rect">
            <a:avLst/>
          </a:prstGeom>
          <a:noFill/>
          <a:ln/>
        </p:spPr>
        <p:txBody>
          <a:bodyPr wrap="square" lIns="0" tIns="0" rIns="0" bIns="0" rtlCol="0" anchor="ctr">
            <a:normAutofit/>
          </a:bodyPr>
          <a:lstStyle/>
          <a:p>
            <a:pPr marL="0" indent="0">
              <a:buNone/>
            </a:pPr>
            <a:r>
              <a:rPr lang="en-US" sz="1300" b="1" dirty="0">
                <a:solidFill>
                  <a:srgbClr val="E07A5F"/>
                </a:solidFill>
                <a:latin typeface="Noto Sans CJK JP" pitchFamily="34" charset="0"/>
                <a:ea typeface="Noto Sans CJK JP" pitchFamily="34" charset="-122"/>
                <a:cs typeface="Noto Sans CJK JP" pitchFamily="34" charset="-120"/>
              </a:rPr>
              <a:t>直感</a:t>
            </a:r>
            <a:endParaRPr lang="en-US" sz="1300" dirty="0"/>
          </a:p>
        </p:txBody>
      </p:sp>
      <p:sp>
        <p:nvSpPr>
          <p:cNvPr id="16" name="Text 13"/>
          <p:cNvSpPr/>
          <p:nvPr/>
        </p:nvSpPr>
        <p:spPr>
          <a:xfrm>
            <a:off x="1005840" y="3236976"/>
            <a:ext cx="5193792" cy="1463040"/>
          </a:xfrm>
          <a:prstGeom prst="rect">
            <a:avLst/>
          </a:prstGeom>
          <a:noFill/>
          <a:ln/>
        </p:spPr>
        <p:txBody>
          <a:bodyPr wrap="square" lIns="254" tIns="254" rIns="254" bIns="254" rtlCol="0" anchor="t">
            <a:normAutofit/>
          </a:bodyPr>
          <a:lstStyle/>
          <a:p>
            <a:pPr marL="177800" indent="-177800">
              <a:buSzPct val="100000"/>
              <a:buChar char="•"/>
            </a:pPr>
            <a:r>
              <a:rPr lang="en-US" sz="1380" dirty="0">
                <a:solidFill>
                  <a:srgbClr val="17324D"/>
                </a:solidFill>
                <a:latin typeface="Noto Sans CJK JP" pitchFamily="34" charset="0"/>
                <a:ea typeface="Noto Sans CJK JP" pitchFamily="34" charset="-122"/>
                <a:cs typeface="Noto Sans CJK JP" pitchFamily="34" charset="-120"/>
              </a:rPr>
              <a:t>z が s をほとんど動かしていないのに、そのわずかな variation だけで β を読み取ろうとする。</a:t>
            </a:r>
            <a:endParaRPr lang="en-US" sz="1380" dirty="0"/>
          </a:p>
          <a:p>
            <a:pPr marL="177800" indent="-177800">
              <a:buSzPct val="100000"/>
              <a:buChar char="•"/>
            </a:pPr>
            <a:r>
              <a:rPr lang="en-US" sz="1380" dirty="0">
                <a:solidFill>
                  <a:srgbClr val="17324D"/>
                </a:solidFill>
                <a:latin typeface="Noto Sans CJK JP" pitchFamily="34" charset="0"/>
                <a:ea typeface="Noto Sans CJK JP" pitchFamily="34" charset="-122"/>
                <a:cs typeface="Noto Sans CJK JP" pitchFamily="34" charset="-120"/>
              </a:rPr>
              <a:t>だからサンプルが少し変わるだけで β̂ が大きく動く。</a:t>
            </a:r>
            <a:endParaRPr lang="en-US" sz="1380" dirty="0"/>
          </a:p>
        </p:txBody>
      </p:sp>
      <p:sp>
        <p:nvSpPr>
          <p:cNvPr id="17" name="Shape 14"/>
          <p:cNvSpPr/>
          <p:nvPr/>
        </p:nvSpPr>
        <p:spPr>
          <a:xfrm>
            <a:off x="6565392" y="1755648"/>
            <a:ext cx="4663440" cy="3054096"/>
          </a:xfrm>
          <a:prstGeom prst="roundRect">
            <a:avLst>
              <a:gd name="adj" fmla="val 3593"/>
            </a:avLst>
          </a:prstGeom>
          <a:solidFill>
            <a:srgbClr val="FFFFFF"/>
          </a:solidFill>
          <a:ln w="12700">
            <a:solidFill>
              <a:srgbClr val="D9485F"/>
            </a:solidFill>
            <a:prstDash val="solid"/>
          </a:ln>
          <a:effectLst>
            <a:outerShdw algn="bl" rotWithShape="0">
              <a:srgbClr val="000000">
                <a:alpha val="0"/>
              </a:srgbClr>
            </a:outerShdw>
          </a:effectLst>
        </p:spPr>
        <p:txBody>
          <a:bodyPr/>
          <a:lstStyle/>
          <a:p>
            <a:endParaRPr lang="ja-JP" altLang="en-US"/>
          </a:p>
        </p:txBody>
      </p:sp>
      <p:sp>
        <p:nvSpPr>
          <p:cNvPr id="18" name="Text 15"/>
          <p:cNvSpPr/>
          <p:nvPr/>
        </p:nvSpPr>
        <p:spPr>
          <a:xfrm>
            <a:off x="6711696" y="1874520"/>
            <a:ext cx="4370832" cy="256032"/>
          </a:xfrm>
          <a:prstGeom prst="rect">
            <a:avLst/>
          </a:prstGeom>
          <a:noFill/>
          <a:ln/>
        </p:spPr>
        <p:txBody>
          <a:bodyPr wrap="square" lIns="0" tIns="0" rIns="0" bIns="0" rtlCol="0" anchor="ctr">
            <a:normAutofit/>
          </a:bodyPr>
          <a:lstStyle/>
          <a:p>
            <a:pPr marL="0" indent="0">
              <a:buNone/>
            </a:pPr>
            <a:r>
              <a:rPr lang="en-US" sz="1300" b="1" dirty="0">
                <a:solidFill>
                  <a:srgbClr val="D9485F"/>
                </a:solidFill>
                <a:latin typeface="Noto Sans CJK JP" pitchFamily="34" charset="0"/>
                <a:ea typeface="Noto Sans CJK JP" pitchFamily="34" charset="-122"/>
                <a:cs typeface="Noto Sans CJK JP" pitchFamily="34" charset="-120"/>
              </a:rPr>
              <a:t>有限標本で起きやすいこと</a:t>
            </a:r>
            <a:endParaRPr lang="en-US" sz="1300" dirty="0"/>
          </a:p>
        </p:txBody>
      </p:sp>
      <p:sp>
        <p:nvSpPr>
          <p:cNvPr id="19" name="Text 16"/>
          <p:cNvSpPr/>
          <p:nvPr/>
        </p:nvSpPr>
        <p:spPr>
          <a:xfrm>
            <a:off x="6711696" y="2176272"/>
            <a:ext cx="4407408" cy="2523744"/>
          </a:xfrm>
          <a:prstGeom prst="rect">
            <a:avLst/>
          </a:prstGeom>
          <a:noFill/>
          <a:ln/>
        </p:spPr>
        <p:txBody>
          <a:bodyPr wrap="square" lIns="254" tIns="254" rIns="254" bIns="254" rtlCol="0" anchor="t">
            <a:normAutofit/>
          </a:bodyPr>
          <a:lstStyle/>
          <a:p>
            <a:pPr marL="177800" indent="-177800">
              <a:buSzPct val="100000"/>
              <a:buChar char="•"/>
            </a:pPr>
            <a:r>
              <a:rPr lang="en-US" sz="1380" dirty="0">
                <a:solidFill>
                  <a:srgbClr val="17324D"/>
                </a:solidFill>
                <a:latin typeface="Noto Sans CJK JP" pitchFamily="34" charset="0"/>
                <a:ea typeface="Noto Sans CJK JP" pitchFamily="34" charset="-122"/>
                <a:cs typeface="Noto Sans CJK JP" pitchFamily="34" charset="-120"/>
              </a:rPr>
              <a:t>weak IV の下では、2SLS は有限標本で OLS の方向に引っ張られやすい。</a:t>
            </a:r>
            <a:endParaRPr lang="en-US" sz="1380" dirty="0"/>
          </a:p>
          <a:p>
            <a:pPr marL="177800" indent="-177800">
              <a:buSzPct val="100000"/>
              <a:buChar char="•"/>
            </a:pPr>
            <a:r>
              <a:rPr lang="en-US" sz="1380" dirty="0">
                <a:solidFill>
                  <a:srgbClr val="17324D"/>
                </a:solidFill>
                <a:latin typeface="Noto Sans CJK JP" pitchFamily="34" charset="0"/>
                <a:ea typeface="Noto Sans CJK JP" pitchFamily="34" charset="-122"/>
                <a:cs typeface="Noto Sans CJK JP" pitchFamily="34" charset="-120"/>
              </a:rPr>
              <a:t>つまり「IV を使ったから安心」とは言えず、むしろ OLS バイアスが残りやすくなる。</a:t>
            </a:r>
            <a:endParaRPr lang="en-US" sz="138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 43">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D9485F"/>
          </a:solidFill>
          <a:ln w="12700">
            <a:solidFill>
              <a:srgbClr val="D9485F">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D9485F">
              <a:alpha val="8000"/>
            </a:srgbClr>
          </a:solidFill>
          <a:ln w="12700">
            <a:solidFill>
              <a:srgbClr val="D9485F"/>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D9485F"/>
                </a:solidFill>
                <a:latin typeface="Noto Sans CJK JP" pitchFamily="34" charset="0"/>
                <a:ea typeface="Noto Sans CJK JP" pitchFamily="34" charset="-122"/>
                <a:cs typeface="Noto Sans CJK JP" pitchFamily="34" charset="-120"/>
              </a:rPr>
              <a:t>Weak IV</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43</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2. t 検定のサイズが崩れる</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D9485F"/>
                </a:solidFill>
                <a:latin typeface="Noto Sans CJK JP" pitchFamily="34" charset="0"/>
                <a:ea typeface="Noto Sans CJK JP" pitchFamily="34" charset="-122"/>
                <a:cs typeface="Noto Sans CJK JP" pitchFamily="34" charset="-120"/>
              </a:rPr>
              <a:t>weak IV では、usual 2SLS の t 値が標準正規に近いという近似そのものが壊れる。</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59536" y="1700784"/>
            <a:ext cx="5449824" cy="932688"/>
          </a:xfrm>
          <a:prstGeom prst="roundRect">
            <a:avLst>
              <a:gd name="adj" fmla="val 13725"/>
            </a:avLst>
          </a:prstGeom>
          <a:solidFill>
            <a:srgbClr val="EDF4FC"/>
          </a:solidFill>
          <a:ln w="12700">
            <a:solidFill>
              <a:srgbClr val="4E79A7"/>
            </a:solidFill>
            <a:prstDash val="solid"/>
          </a:ln>
        </p:spPr>
        <p:txBody>
          <a:bodyPr/>
          <a:lstStyle/>
          <a:p>
            <a:endParaRPr lang="ja-JP" altLang="en-US"/>
          </a:p>
        </p:txBody>
      </p:sp>
      <p:sp>
        <p:nvSpPr>
          <p:cNvPr id="11" name="Shape 9"/>
          <p:cNvSpPr/>
          <p:nvPr/>
        </p:nvSpPr>
        <p:spPr>
          <a:xfrm>
            <a:off x="996696" y="1810512"/>
            <a:ext cx="1554480" cy="228600"/>
          </a:xfrm>
          <a:prstGeom prst="roundRect">
            <a:avLst>
              <a:gd name="adj" fmla="val 40000"/>
            </a:avLst>
          </a:prstGeom>
          <a:solidFill>
            <a:srgbClr val="4E79A7">
              <a:alpha val="8000"/>
            </a:srgbClr>
          </a:solidFill>
          <a:ln w="12700">
            <a:solidFill>
              <a:srgbClr val="4E79A7"/>
            </a:solidFill>
            <a:prstDash val="solid"/>
          </a:ln>
        </p:spPr>
        <p:txBody>
          <a:bodyPr/>
          <a:lstStyle/>
          <a:p>
            <a:endParaRPr lang="ja-JP" altLang="en-US"/>
          </a:p>
        </p:txBody>
      </p:sp>
      <p:sp>
        <p:nvSpPr>
          <p:cNvPr id="12" name="Text 10"/>
          <p:cNvSpPr/>
          <p:nvPr/>
        </p:nvSpPr>
        <p:spPr>
          <a:xfrm>
            <a:off x="996696" y="1819656"/>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4E79A7"/>
                </a:solidFill>
                <a:latin typeface="Noto Sans CJK JP" pitchFamily="34" charset="0"/>
                <a:ea typeface="Noto Sans CJK JP" pitchFamily="34" charset="-122"/>
                <a:cs typeface="Noto Sans CJK JP" pitchFamily="34" charset="-120"/>
              </a:rPr>
              <a:t>usual t statistic</a:t>
            </a:r>
            <a:endParaRPr lang="en-US" sz="950" dirty="0"/>
          </a:p>
        </p:txBody>
      </p:sp>
      <p:pic>
        <p:nvPicPr>
          <p:cNvPr id="13"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174545" y="2103120"/>
            <a:ext cx="819807" cy="365760"/>
          </a:xfrm>
          <a:prstGeom prst="rect">
            <a:avLst/>
          </a:prstGeom>
        </p:spPr>
      </p:pic>
      <p:sp>
        <p:nvSpPr>
          <p:cNvPr id="14" name="Shape 11"/>
          <p:cNvSpPr/>
          <p:nvPr/>
        </p:nvSpPr>
        <p:spPr>
          <a:xfrm>
            <a:off x="859536" y="2871216"/>
            <a:ext cx="5449824" cy="1920240"/>
          </a:xfrm>
          <a:prstGeom prst="roundRect">
            <a:avLst>
              <a:gd name="adj" fmla="val 5714"/>
            </a:avLst>
          </a:prstGeom>
          <a:solidFill>
            <a:srgbClr val="FFFFFF"/>
          </a:solidFill>
          <a:ln w="12700">
            <a:solidFill>
              <a:srgbClr val="D9485F"/>
            </a:solidFill>
            <a:prstDash val="solid"/>
          </a:ln>
          <a:effectLst>
            <a:outerShdw algn="bl" rotWithShape="0">
              <a:srgbClr val="000000">
                <a:alpha val="0"/>
              </a:srgbClr>
            </a:outerShdw>
          </a:effectLst>
        </p:spPr>
        <p:txBody>
          <a:bodyPr/>
          <a:lstStyle/>
          <a:p>
            <a:endParaRPr lang="ja-JP" altLang="en-US"/>
          </a:p>
        </p:txBody>
      </p:sp>
      <p:sp>
        <p:nvSpPr>
          <p:cNvPr id="15" name="Text 12"/>
          <p:cNvSpPr/>
          <p:nvPr/>
        </p:nvSpPr>
        <p:spPr>
          <a:xfrm>
            <a:off x="1005840" y="2990088"/>
            <a:ext cx="5157216" cy="256032"/>
          </a:xfrm>
          <a:prstGeom prst="rect">
            <a:avLst/>
          </a:prstGeom>
          <a:noFill/>
          <a:ln/>
        </p:spPr>
        <p:txBody>
          <a:bodyPr wrap="square" lIns="0" tIns="0" rIns="0" bIns="0" rtlCol="0" anchor="ctr">
            <a:normAutofit/>
          </a:bodyPr>
          <a:lstStyle/>
          <a:p>
            <a:pPr marL="0" indent="0">
              <a:buNone/>
            </a:pPr>
            <a:r>
              <a:rPr lang="en-US" sz="1300" b="1" dirty="0">
                <a:solidFill>
                  <a:srgbClr val="D9485F"/>
                </a:solidFill>
                <a:latin typeface="Noto Sans CJK JP" pitchFamily="34" charset="0"/>
                <a:ea typeface="Noto Sans CJK JP" pitchFamily="34" charset="-122"/>
                <a:cs typeface="Noto Sans CJK JP" pitchFamily="34" charset="-120"/>
              </a:rPr>
              <a:t>何が壊れるのか</a:t>
            </a:r>
            <a:endParaRPr lang="en-US" sz="1300" dirty="0"/>
          </a:p>
        </p:txBody>
      </p:sp>
      <p:sp>
        <p:nvSpPr>
          <p:cNvPr id="16" name="Text 13"/>
          <p:cNvSpPr/>
          <p:nvPr/>
        </p:nvSpPr>
        <p:spPr>
          <a:xfrm>
            <a:off x="1005840" y="3291840"/>
            <a:ext cx="5193792" cy="1389888"/>
          </a:xfrm>
          <a:prstGeom prst="rect">
            <a:avLst/>
          </a:prstGeom>
          <a:noFill/>
          <a:ln/>
        </p:spPr>
        <p:txBody>
          <a:bodyPr wrap="square" lIns="254" tIns="254" rIns="254" bIns="254" rtlCol="0" anchor="t">
            <a:normAutofit/>
          </a:bodyPr>
          <a:lstStyle/>
          <a:p>
            <a:pPr marL="177800" indent="-177800">
              <a:buSzPct val="100000"/>
              <a:buChar char="•"/>
            </a:pPr>
            <a:r>
              <a:rPr lang="en-US" sz="1360" dirty="0">
                <a:solidFill>
                  <a:srgbClr val="17324D"/>
                </a:solidFill>
                <a:latin typeface="Noto Sans CJK JP" pitchFamily="34" charset="0"/>
                <a:ea typeface="Noto Sans CJK JP" pitchFamily="34" charset="-122"/>
                <a:cs typeface="Noto Sans CJK JP" pitchFamily="34" charset="-120"/>
              </a:rPr>
              <a:t>通常はこの t を標準正規に近いとみなして検定する。</a:t>
            </a:r>
            <a:endParaRPr lang="en-US" sz="1360" dirty="0"/>
          </a:p>
          <a:p>
            <a:pPr marL="177800" indent="-177800">
              <a:buSzPct val="100000"/>
              <a:buChar char="•"/>
            </a:pPr>
            <a:r>
              <a:rPr lang="en-US" sz="1360" dirty="0">
                <a:solidFill>
                  <a:srgbClr val="17324D"/>
                </a:solidFill>
                <a:latin typeface="Noto Sans CJK JP" pitchFamily="34" charset="0"/>
                <a:ea typeface="Noto Sans CJK JP" pitchFamily="34" charset="-122"/>
                <a:cs typeface="Noto Sans CJK JP" pitchFamily="34" charset="-120"/>
              </a:rPr>
              <a:t>しかし weak IV のもとでは、この近似が壊れるため、有意水準 5% の検定が 5% を大きく超えて棄却することがある。</a:t>
            </a:r>
            <a:endParaRPr lang="en-US" sz="1360" dirty="0"/>
          </a:p>
        </p:txBody>
      </p:sp>
      <p:sp>
        <p:nvSpPr>
          <p:cNvPr id="17" name="Shape 14"/>
          <p:cNvSpPr/>
          <p:nvPr/>
        </p:nvSpPr>
        <p:spPr>
          <a:xfrm>
            <a:off x="6565392" y="1865376"/>
            <a:ext cx="4663440" cy="2779776"/>
          </a:xfrm>
          <a:prstGeom prst="roundRect">
            <a:avLst>
              <a:gd name="adj" fmla="val 3947"/>
            </a:avLst>
          </a:prstGeom>
          <a:solidFill>
            <a:srgbClr val="FFF2EE"/>
          </a:solidFill>
          <a:ln w="12700">
            <a:solidFill>
              <a:srgbClr val="E07A5F"/>
            </a:solidFill>
            <a:prstDash val="solid"/>
          </a:ln>
          <a:effectLst>
            <a:outerShdw algn="bl" rotWithShape="0">
              <a:srgbClr val="000000">
                <a:alpha val="0"/>
              </a:srgbClr>
            </a:outerShdw>
          </a:effectLst>
        </p:spPr>
        <p:txBody>
          <a:bodyPr/>
          <a:lstStyle/>
          <a:p>
            <a:endParaRPr lang="ja-JP" altLang="en-US"/>
          </a:p>
        </p:txBody>
      </p:sp>
      <p:sp>
        <p:nvSpPr>
          <p:cNvPr id="18" name="Text 15"/>
          <p:cNvSpPr/>
          <p:nvPr/>
        </p:nvSpPr>
        <p:spPr>
          <a:xfrm>
            <a:off x="6711696" y="1984248"/>
            <a:ext cx="4370832" cy="256032"/>
          </a:xfrm>
          <a:prstGeom prst="rect">
            <a:avLst/>
          </a:prstGeom>
          <a:noFill/>
          <a:ln/>
        </p:spPr>
        <p:txBody>
          <a:bodyPr wrap="square" lIns="0" tIns="0" rIns="0" bIns="0" rtlCol="0" anchor="ctr">
            <a:normAutofit/>
          </a:bodyPr>
          <a:lstStyle/>
          <a:p>
            <a:pPr marL="0" indent="0">
              <a:buNone/>
            </a:pPr>
            <a:r>
              <a:rPr lang="en-US" sz="1300" b="1" dirty="0">
                <a:solidFill>
                  <a:srgbClr val="E07A5F"/>
                </a:solidFill>
                <a:latin typeface="Noto Sans CJK JP" pitchFamily="34" charset="0"/>
                <a:ea typeface="Noto Sans CJK JP" pitchFamily="34" charset="-122"/>
                <a:cs typeface="Noto Sans CJK JP" pitchFamily="34" charset="-120"/>
              </a:rPr>
              <a:t>実務上の意味</a:t>
            </a:r>
            <a:endParaRPr lang="en-US" sz="1300" dirty="0"/>
          </a:p>
        </p:txBody>
      </p:sp>
      <p:sp>
        <p:nvSpPr>
          <p:cNvPr id="19" name="Text 16"/>
          <p:cNvSpPr/>
          <p:nvPr/>
        </p:nvSpPr>
        <p:spPr>
          <a:xfrm>
            <a:off x="6711696" y="2286000"/>
            <a:ext cx="4407408" cy="2249424"/>
          </a:xfrm>
          <a:prstGeom prst="rect">
            <a:avLst/>
          </a:prstGeom>
          <a:noFill/>
          <a:ln/>
        </p:spPr>
        <p:txBody>
          <a:bodyPr wrap="square" lIns="254" tIns="254" rIns="254" bIns="254" rtlCol="0" anchor="t">
            <a:normAutofit/>
          </a:bodyPr>
          <a:lstStyle/>
          <a:p>
            <a:pPr marL="177800" indent="-177800">
              <a:buSzPct val="100000"/>
              <a:buChar char="•"/>
            </a:pPr>
            <a:r>
              <a:rPr lang="en-US" sz="1390" dirty="0">
                <a:solidFill>
                  <a:srgbClr val="17324D"/>
                </a:solidFill>
                <a:latin typeface="Noto Sans CJK JP" pitchFamily="34" charset="0"/>
                <a:ea typeface="Noto Sans CJK JP" pitchFamily="34" charset="-122"/>
                <a:cs typeface="Noto Sans CJK JP" pitchFamily="34" charset="-120"/>
              </a:rPr>
              <a:t>「有意だったから causal effect が見えた」と言えなくなる。</a:t>
            </a:r>
            <a:endParaRPr lang="en-US" sz="1390" dirty="0"/>
          </a:p>
          <a:p>
            <a:pPr marL="177800" indent="-177800">
              <a:buSzPct val="100000"/>
              <a:buChar char="•"/>
            </a:pPr>
            <a:r>
              <a:rPr lang="en-US" sz="1390" dirty="0">
                <a:solidFill>
                  <a:srgbClr val="17324D"/>
                </a:solidFill>
                <a:latin typeface="Noto Sans CJK JP" pitchFamily="34" charset="0"/>
                <a:ea typeface="Noto Sans CJK JP" pitchFamily="34" charset="-122"/>
                <a:cs typeface="Noto Sans CJK JP" pitchFamily="34" charset="-120"/>
              </a:rPr>
              <a:t>見かけ上の有意性が、弱い first stage による size distortion かもしれないからである。</a:t>
            </a:r>
            <a:endParaRPr lang="en-US" sz="139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 44">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D9485F"/>
          </a:solidFill>
          <a:ln w="12700">
            <a:solidFill>
              <a:srgbClr val="D9485F">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D9485F">
              <a:alpha val="8000"/>
            </a:srgbClr>
          </a:solidFill>
          <a:ln w="12700">
            <a:solidFill>
              <a:srgbClr val="D9485F"/>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D9485F"/>
                </a:solidFill>
                <a:latin typeface="Noto Sans CJK JP" pitchFamily="34" charset="0"/>
                <a:ea typeface="Noto Sans CJK JP" pitchFamily="34" charset="-122"/>
                <a:cs typeface="Noto Sans CJK JP" pitchFamily="34" charset="-120"/>
              </a:rPr>
              <a:t>Weak IV</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44</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3. 信頼区間もあてにならない</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D9485F"/>
                </a:solidFill>
                <a:latin typeface="Noto Sans CJK JP" pitchFamily="34" charset="0"/>
                <a:ea typeface="Noto Sans CJK JP" pitchFamily="34" charset="-122"/>
                <a:cs typeface="Noto Sans CJK JP" pitchFamily="34" charset="-120"/>
              </a:rPr>
              <a:t>t 検定が崩れるなら、usual な 95% CI も被覆確率 95% を保証しない。</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77824" y="1700784"/>
            <a:ext cx="5413248" cy="987552"/>
          </a:xfrm>
          <a:prstGeom prst="roundRect">
            <a:avLst>
              <a:gd name="adj" fmla="val 12963"/>
            </a:avLst>
          </a:prstGeom>
          <a:solidFill>
            <a:srgbClr val="FFF1F3"/>
          </a:solidFill>
          <a:ln w="12700">
            <a:solidFill>
              <a:srgbClr val="D9485F"/>
            </a:solidFill>
            <a:prstDash val="solid"/>
          </a:ln>
        </p:spPr>
        <p:txBody>
          <a:bodyPr/>
          <a:lstStyle/>
          <a:p>
            <a:endParaRPr lang="ja-JP" altLang="en-US"/>
          </a:p>
        </p:txBody>
      </p:sp>
      <p:sp>
        <p:nvSpPr>
          <p:cNvPr id="11" name="Shape 9"/>
          <p:cNvSpPr/>
          <p:nvPr/>
        </p:nvSpPr>
        <p:spPr>
          <a:xfrm>
            <a:off x="1014984" y="1810512"/>
            <a:ext cx="1554480" cy="228600"/>
          </a:xfrm>
          <a:prstGeom prst="roundRect">
            <a:avLst>
              <a:gd name="adj" fmla="val 40000"/>
            </a:avLst>
          </a:prstGeom>
          <a:solidFill>
            <a:srgbClr val="D9485F">
              <a:alpha val="8000"/>
            </a:srgbClr>
          </a:solidFill>
          <a:ln w="12700">
            <a:solidFill>
              <a:srgbClr val="D9485F"/>
            </a:solidFill>
            <a:prstDash val="solid"/>
          </a:ln>
        </p:spPr>
        <p:txBody>
          <a:bodyPr/>
          <a:lstStyle/>
          <a:p>
            <a:endParaRPr lang="ja-JP" altLang="en-US"/>
          </a:p>
        </p:txBody>
      </p:sp>
      <p:sp>
        <p:nvSpPr>
          <p:cNvPr id="12" name="Text 10"/>
          <p:cNvSpPr/>
          <p:nvPr/>
        </p:nvSpPr>
        <p:spPr>
          <a:xfrm>
            <a:off x="1014984" y="1819656"/>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D9485F"/>
                </a:solidFill>
                <a:latin typeface="Noto Sans CJK JP" pitchFamily="34" charset="0"/>
                <a:ea typeface="Noto Sans CJK JP" pitchFamily="34" charset="-122"/>
                <a:cs typeface="Noto Sans CJK JP" pitchFamily="34" charset="-120"/>
              </a:rPr>
              <a:t>usual 95% CI</a:t>
            </a:r>
            <a:endParaRPr lang="en-US" sz="950" dirty="0"/>
          </a:p>
        </p:txBody>
      </p:sp>
      <p:pic>
        <p:nvPicPr>
          <p:cNvPr id="13"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868302" y="2103120"/>
            <a:ext cx="3432292" cy="420624"/>
          </a:xfrm>
          <a:prstGeom prst="rect">
            <a:avLst/>
          </a:prstGeom>
        </p:spPr>
      </p:pic>
      <p:sp>
        <p:nvSpPr>
          <p:cNvPr id="14" name="Shape 11"/>
          <p:cNvSpPr/>
          <p:nvPr/>
        </p:nvSpPr>
        <p:spPr>
          <a:xfrm>
            <a:off x="877824" y="2907792"/>
            <a:ext cx="5413248" cy="1938528"/>
          </a:xfrm>
          <a:prstGeom prst="roundRect">
            <a:avLst>
              <a:gd name="adj" fmla="val 5660"/>
            </a:avLst>
          </a:prstGeom>
          <a:solidFill>
            <a:srgbClr val="FFFFFF"/>
          </a:solidFill>
          <a:ln w="12700">
            <a:solidFill>
              <a:srgbClr val="E07A5F"/>
            </a:solidFill>
            <a:prstDash val="solid"/>
          </a:ln>
          <a:effectLst>
            <a:outerShdw algn="bl" rotWithShape="0">
              <a:srgbClr val="000000">
                <a:alpha val="0"/>
              </a:srgbClr>
            </a:outerShdw>
          </a:effectLst>
        </p:spPr>
        <p:txBody>
          <a:bodyPr/>
          <a:lstStyle/>
          <a:p>
            <a:endParaRPr lang="ja-JP" altLang="en-US"/>
          </a:p>
        </p:txBody>
      </p:sp>
      <p:sp>
        <p:nvSpPr>
          <p:cNvPr id="15" name="Text 12"/>
          <p:cNvSpPr/>
          <p:nvPr/>
        </p:nvSpPr>
        <p:spPr>
          <a:xfrm>
            <a:off x="1024128" y="3026664"/>
            <a:ext cx="5120640" cy="256032"/>
          </a:xfrm>
          <a:prstGeom prst="rect">
            <a:avLst/>
          </a:prstGeom>
          <a:noFill/>
          <a:ln/>
        </p:spPr>
        <p:txBody>
          <a:bodyPr wrap="square" lIns="0" tIns="0" rIns="0" bIns="0" rtlCol="0" anchor="ctr">
            <a:normAutofit/>
          </a:bodyPr>
          <a:lstStyle/>
          <a:p>
            <a:pPr marL="0" indent="0">
              <a:buNone/>
            </a:pPr>
            <a:r>
              <a:rPr lang="en-US" sz="1300" b="1" dirty="0">
                <a:solidFill>
                  <a:srgbClr val="E07A5F"/>
                </a:solidFill>
                <a:latin typeface="Noto Sans CJK JP" pitchFamily="34" charset="0"/>
                <a:ea typeface="Noto Sans CJK JP" pitchFamily="34" charset="-122"/>
                <a:cs typeface="Noto Sans CJK JP" pitchFamily="34" charset="-120"/>
              </a:rPr>
              <a:t>なぜ十分でないか</a:t>
            </a:r>
            <a:endParaRPr lang="en-US" sz="1300" dirty="0"/>
          </a:p>
        </p:txBody>
      </p:sp>
      <p:sp>
        <p:nvSpPr>
          <p:cNvPr id="16" name="Text 13"/>
          <p:cNvSpPr/>
          <p:nvPr/>
        </p:nvSpPr>
        <p:spPr>
          <a:xfrm>
            <a:off x="1024128" y="3328416"/>
            <a:ext cx="5157216" cy="1408176"/>
          </a:xfrm>
          <a:prstGeom prst="rect">
            <a:avLst/>
          </a:prstGeom>
          <a:noFill/>
          <a:ln/>
        </p:spPr>
        <p:txBody>
          <a:bodyPr wrap="square" lIns="254" tIns="254" rIns="254" bIns="254" rtlCol="0" anchor="t">
            <a:normAutofit/>
          </a:bodyPr>
          <a:lstStyle/>
          <a:p>
            <a:pPr marL="177800" indent="-177800">
              <a:buSzPct val="100000"/>
              <a:buChar char="•"/>
            </a:pPr>
            <a:r>
              <a:rPr lang="en-US" sz="1380" dirty="0">
                <a:solidFill>
                  <a:srgbClr val="17324D"/>
                </a:solidFill>
                <a:latin typeface="Noto Sans CJK JP" pitchFamily="34" charset="0"/>
                <a:ea typeface="Noto Sans CJK JP" pitchFamily="34" charset="-122"/>
                <a:cs typeface="Noto Sans CJK JP" pitchFamily="34" charset="-120"/>
              </a:rPr>
              <a:t>weak IV のもとでは、この区間が本当に 95% の確率で真値を含むとは言えない。</a:t>
            </a:r>
            <a:endParaRPr lang="en-US" sz="1380" dirty="0"/>
          </a:p>
          <a:p>
            <a:pPr marL="177800" indent="-177800">
              <a:buSzPct val="100000"/>
              <a:buChar char="•"/>
            </a:pPr>
            <a:r>
              <a:rPr lang="en-US" sz="1380" dirty="0">
                <a:solidFill>
                  <a:srgbClr val="17324D"/>
                </a:solidFill>
                <a:latin typeface="Noto Sans CJK JP" pitchFamily="34" charset="0"/>
                <a:ea typeface="Noto Sans CJK JP" pitchFamily="34" charset="-122"/>
                <a:cs typeface="Noto Sans CJK JP" pitchFamily="34" charset="-120"/>
              </a:rPr>
              <a:t>したがって weak IV は、単なる precision の問題ではなく inference の信頼性の問題である。</a:t>
            </a:r>
            <a:endParaRPr lang="en-US" sz="1380" dirty="0"/>
          </a:p>
        </p:txBody>
      </p:sp>
      <p:sp>
        <p:nvSpPr>
          <p:cNvPr id="17" name="Shape 14"/>
          <p:cNvSpPr/>
          <p:nvPr/>
        </p:nvSpPr>
        <p:spPr>
          <a:xfrm>
            <a:off x="6565392" y="1901952"/>
            <a:ext cx="4663440" cy="2871216"/>
          </a:xfrm>
          <a:prstGeom prst="roundRect">
            <a:avLst>
              <a:gd name="adj" fmla="val 3822"/>
            </a:avLst>
          </a:prstGeom>
          <a:solidFill>
            <a:srgbClr val="FFF2EE"/>
          </a:solidFill>
          <a:ln w="12700">
            <a:solidFill>
              <a:srgbClr val="D9485F"/>
            </a:solidFill>
            <a:prstDash val="solid"/>
          </a:ln>
          <a:effectLst>
            <a:outerShdw algn="bl" rotWithShape="0">
              <a:srgbClr val="000000">
                <a:alpha val="0"/>
              </a:srgbClr>
            </a:outerShdw>
          </a:effectLst>
        </p:spPr>
        <p:txBody>
          <a:bodyPr/>
          <a:lstStyle/>
          <a:p>
            <a:endParaRPr lang="ja-JP" altLang="en-US"/>
          </a:p>
        </p:txBody>
      </p:sp>
      <p:sp>
        <p:nvSpPr>
          <p:cNvPr id="18" name="Text 15"/>
          <p:cNvSpPr/>
          <p:nvPr/>
        </p:nvSpPr>
        <p:spPr>
          <a:xfrm>
            <a:off x="6711696" y="2020824"/>
            <a:ext cx="4370832" cy="256032"/>
          </a:xfrm>
          <a:prstGeom prst="rect">
            <a:avLst/>
          </a:prstGeom>
          <a:noFill/>
          <a:ln/>
        </p:spPr>
        <p:txBody>
          <a:bodyPr wrap="square" lIns="0" tIns="0" rIns="0" bIns="0" rtlCol="0" anchor="ctr">
            <a:normAutofit/>
          </a:bodyPr>
          <a:lstStyle/>
          <a:p>
            <a:pPr marL="0" indent="0">
              <a:buNone/>
            </a:pPr>
            <a:r>
              <a:rPr lang="en-US" sz="1300" b="1" dirty="0">
                <a:solidFill>
                  <a:srgbClr val="D9485F"/>
                </a:solidFill>
                <a:latin typeface="Noto Sans CJK JP" pitchFamily="34" charset="0"/>
                <a:ea typeface="Noto Sans CJK JP" pitchFamily="34" charset="-122"/>
                <a:cs typeface="Noto Sans CJK JP" pitchFamily="34" charset="-120"/>
              </a:rPr>
              <a:t>ここでのメッセージ</a:t>
            </a:r>
            <a:endParaRPr lang="en-US" sz="1300" dirty="0"/>
          </a:p>
        </p:txBody>
      </p:sp>
      <p:sp>
        <p:nvSpPr>
          <p:cNvPr id="19" name="Text 16"/>
          <p:cNvSpPr/>
          <p:nvPr/>
        </p:nvSpPr>
        <p:spPr>
          <a:xfrm>
            <a:off x="6711696" y="2322576"/>
            <a:ext cx="4407408" cy="2340864"/>
          </a:xfrm>
          <a:prstGeom prst="rect">
            <a:avLst/>
          </a:prstGeom>
          <a:noFill/>
          <a:ln/>
        </p:spPr>
        <p:txBody>
          <a:bodyPr wrap="square" lIns="254" tIns="254" rIns="254" bIns="254" rtlCol="0" anchor="t">
            <a:normAutofit/>
          </a:bodyPr>
          <a:lstStyle/>
          <a:p>
            <a:pPr marL="177800" indent="-177800">
              <a:buSzPct val="100000"/>
              <a:buChar char="•"/>
            </a:pPr>
            <a:r>
              <a:rPr lang="en-US" sz="1400" dirty="0">
                <a:solidFill>
                  <a:srgbClr val="17324D"/>
                </a:solidFill>
                <a:latin typeface="Noto Sans CJK JP" pitchFamily="34" charset="0"/>
                <a:ea typeface="Noto Sans CJK JP" pitchFamily="34" charset="-122"/>
                <a:cs typeface="Noto Sans CJK JP" pitchFamily="34" charset="-120"/>
              </a:rPr>
              <a:t>first stage が怪しいときに usual CI をそのまま信じてはいけない。</a:t>
            </a:r>
            <a:endParaRPr lang="en-US" sz="1400" dirty="0"/>
          </a:p>
          <a:p>
            <a:pPr marL="177800" indent="-177800">
              <a:buSzPct val="100000"/>
              <a:buChar char="•"/>
            </a:pPr>
            <a:r>
              <a:rPr lang="en-US" sz="1400" dirty="0">
                <a:solidFill>
                  <a:srgbClr val="17324D"/>
                </a:solidFill>
                <a:latin typeface="Noto Sans CJK JP" pitchFamily="34" charset="0"/>
                <a:ea typeface="Noto Sans CJK JP" pitchFamily="34" charset="-122"/>
                <a:cs typeface="Noto Sans CJK JP" pitchFamily="34" charset="-120"/>
              </a:rPr>
              <a:t>必要なら weak-IV robust な検定・信頼区間へ切り替える。</a:t>
            </a:r>
            <a:endParaRPr lang="en-US" sz="1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 45">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D9485F"/>
          </a:solidFill>
          <a:ln w="12700">
            <a:solidFill>
              <a:srgbClr val="D9485F">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D9485F">
              <a:alpha val="8000"/>
            </a:srgbClr>
          </a:solidFill>
          <a:ln w="12700">
            <a:solidFill>
              <a:srgbClr val="D9485F"/>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D9485F"/>
                </a:solidFill>
                <a:latin typeface="Noto Sans CJK JP" pitchFamily="34" charset="0"/>
                <a:ea typeface="Noto Sans CJK JP" pitchFamily="34" charset="-122"/>
                <a:cs typeface="Noto Sans CJK JP" pitchFamily="34" charset="-120"/>
              </a:rPr>
              <a:t>Weak IV</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45</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なぜ実証研究で大問題になったのか</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D9485F"/>
                </a:solidFill>
                <a:latin typeface="Noto Sans CJK JP" pitchFamily="34" charset="0"/>
                <a:ea typeface="Noto Sans CJK JP" pitchFamily="34" charset="-122"/>
                <a:cs typeface="Noto Sans CJK JP" pitchFamily="34" charset="-120"/>
              </a:rPr>
              <a:t>「IV を使っているから大丈夫」ではなく、「その IV は十分に強いか」が問われるようになった。</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77824" y="1682496"/>
            <a:ext cx="3383280" cy="2340864"/>
          </a:xfrm>
          <a:prstGeom prst="roundRect">
            <a:avLst>
              <a:gd name="adj" fmla="val 4688"/>
            </a:avLst>
          </a:prstGeom>
          <a:solidFill>
            <a:srgbClr val="ECF8F7"/>
          </a:solidFill>
          <a:ln w="12700">
            <a:solidFill>
              <a:srgbClr val="3FA7A4"/>
            </a:solidFill>
            <a:prstDash val="solid"/>
          </a:ln>
          <a:effectLst>
            <a:outerShdw algn="bl" rotWithShape="0">
              <a:srgbClr val="000000">
                <a:alpha val="0"/>
              </a:srgbClr>
            </a:outerShdw>
          </a:effectLst>
        </p:spPr>
        <p:txBody>
          <a:bodyPr/>
          <a:lstStyle/>
          <a:p>
            <a:endParaRPr lang="ja-JP" altLang="en-US"/>
          </a:p>
        </p:txBody>
      </p:sp>
      <p:sp>
        <p:nvSpPr>
          <p:cNvPr id="11" name="Text 9"/>
          <p:cNvSpPr/>
          <p:nvPr/>
        </p:nvSpPr>
        <p:spPr>
          <a:xfrm>
            <a:off x="1024128" y="1801368"/>
            <a:ext cx="3090672" cy="256032"/>
          </a:xfrm>
          <a:prstGeom prst="rect">
            <a:avLst/>
          </a:prstGeom>
          <a:noFill/>
          <a:ln/>
        </p:spPr>
        <p:txBody>
          <a:bodyPr wrap="square" lIns="0" tIns="0" rIns="0" bIns="0" rtlCol="0" anchor="ctr">
            <a:normAutofit/>
          </a:bodyPr>
          <a:lstStyle/>
          <a:p>
            <a:pPr marL="0" indent="0">
              <a:buNone/>
            </a:pPr>
            <a:r>
              <a:rPr lang="en-US" sz="1300" b="1" dirty="0">
                <a:solidFill>
                  <a:srgbClr val="3FA7A4"/>
                </a:solidFill>
                <a:latin typeface="Noto Sans CJK JP" pitchFamily="34" charset="0"/>
                <a:ea typeface="Noto Sans CJK JP" pitchFamily="34" charset="-122"/>
                <a:cs typeface="Noto Sans CJK JP" pitchFamily="34" charset="-120"/>
              </a:rPr>
              <a:t>もともとの見方</a:t>
            </a:r>
            <a:endParaRPr lang="en-US" sz="1300" dirty="0"/>
          </a:p>
        </p:txBody>
      </p:sp>
      <p:sp>
        <p:nvSpPr>
          <p:cNvPr id="12" name="Text 10"/>
          <p:cNvSpPr/>
          <p:nvPr/>
        </p:nvSpPr>
        <p:spPr>
          <a:xfrm>
            <a:off x="1024128" y="2084832"/>
            <a:ext cx="3090672" cy="1847088"/>
          </a:xfrm>
          <a:prstGeom prst="rect">
            <a:avLst/>
          </a:prstGeom>
          <a:noFill/>
          <a:ln/>
        </p:spPr>
        <p:txBody>
          <a:bodyPr wrap="square" lIns="0" tIns="0" rIns="0" bIns="0" rtlCol="0" anchor="t">
            <a:normAutofit/>
          </a:bodyPr>
          <a:lstStyle/>
          <a:p>
            <a:pPr marL="0" indent="0">
              <a:buNone/>
            </a:pPr>
            <a:r>
              <a:rPr lang="en-US" sz="1400" dirty="0">
                <a:solidFill>
                  <a:srgbClr val="17324D"/>
                </a:solidFill>
                <a:latin typeface="Noto Sans CJK JP" pitchFamily="34" charset="0"/>
                <a:ea typeface="Noto Sans CJK JP" pitchFamily="34" charset="-122"/>
                <a:cs typeface="Noto Sans CJK JP" pitchFamily="34" charset="-120"/>
              </a:rPr>
              <a:t>IV は、OLS の内生性バイアスを避けるための有力な方法として広く使われてきた。</a:t>
            </a:r>
            <a:endParaRPr lang="en-US" sz="1400" dirty="0"/>
          </a:p>
        </p:txBody>
      </p:sp>
      <p:sp>
        <p:nvSpPr>
          <p:cNvPr id="13" name="Shape 11"/>
          <p:cNvSpPr/>
          <p:nvPr/>
        </p:nvSpPr>
        <p:spPr>
          <a:xfrm>
            <a:off x="4407408" y="1682496"/>
            <a:ext cx="3383280" cy="2340864"/>
          </a:xfrm>
          <a:prstGeom prst="roundRect">
            <a:avLst>
              <a:gd name="adj" fmla="val 4688"/>
            </a:avLst>
          </a:prstGeom>
          <a:solidFill>
            <a:srgbClr val="FFF2EE"/>
          </a:solidFill>
          <a:ln w="12700">
            <a:solidFill>
              <a:srgbClr val="E07A5F"/>
            </a:solidFill>
            <a:prstDash val="solid"/>
          </a:ln>
          <a:effectLst>
            <a:outerShdw algn="bl" rotWithShape="0">
              <a:srgbClr val="000000">
                <a:alpha val="0"/>
              </a:srgbClr>
            </a:outerShdw>
          </a:effectLst>
        </p:spPr>
        <p:txBody>
          <a:bodyPr/>
          <a:lstStyle/>
          <a:p>
            <a:endParaRPr lang="ja-JP" altLang="en-US"/>
          </a:p>
        </p:txBody>
      </p:sp>
      <p:sp>
        <p:nvSpPr>
          <p:cNvPr id="14" name="Text 12"/>
          <p:cNvSpPr/>
          <p:nvPr/>
        </p:nvSpPr>
        <p:spPr>
          <a:xfrm>
            <a:off x="4553712" y="1801368"/>
            <a:ext cx="3090672" cy="256032"/>
          </a:xfrm>
          <a:prstGeom prst="rect">
            <a:avLst/>
          </a:prstGeom>
          <a:noFill/>
          <a:ln/>
        </p:spPr>
        <p:txBody>
          <a:bodyPr wrap="square" lIns="0" tIns="0" rIns="0" bIns="0" rtlCol="0" anchor="ctr">
            <a:normAutofit/>
          </a:bodyPr>
          <a:lstStyle/>
          <a:p>
            <a:pPr marL="0" indent="0">
              <a:buNone/>
            </a:pPr>
            <a:r>
              <a:rPr lang="en-US" sz="1300" b="1" dirty="0">
                <a:solidFill>
                  <a:srgbClr val="E07A5F"/>
                </a:solidFill>
                <a:latin typeface="Noto Sans CJK JP" pitchFamily="34" charset="0"/>
                <a:ea typeface="Noto Sans CJK JP" pitchFamily="34" charset="-122"/>
                <a:cs typeface="Noto Sans CJK JP" pitchFamily="34" charset="-120"/>
              </a:rPr>
              <a:t>1990s 以降の転換</a:t>
            </a:r>
            <a:endParaRPr lang="en-US" sz="1300" dirty="0"/>
          </a:p>
        </p:txBody>
      </p:sp>
      <p:sp>
        <p:nvSpPr>
          <p:cNvPr id="15" name="Text 13"/>
          <p:cNvSpPr/>
          <p:nvPr/>
        </p:nvSpPr>
        <p:spPr>
          <a:xfrm>
            <a:off x="4553712" y="2084832"/>
            <a:ext cx="3090672" cy="1847088"/>
          </a:xfrm>
          <a:prstGeom prst="rect">
            <a:avLst/>
          </a:prstGeom>
          <a:noFill/>
          <a:ln/>
        </p:spPr>
        <p:txBody>
          <a:bodyPr wrap="square" lIns="0" tIns="0" rIns="0" bIns="0" rtlCol="0" anchor="t">
            <a:normAutofit/>
          </a:bodyPr>
          <a:lstStyle/>
          <a:p>
            <a:pPr marL="0" indent="0">
              <a:buNone/>
            </a:pPr>
            <a:r>
              <a:rPr lang="en-US" sz="1400" dirty="0">
                <a:solidFill>
                  <a:srgbClr val="17324D"/>
                </a:solidFill>
                <a:latin typeface="Noto Sans CJK JP" pitchFamily="34" charset="0"/>
                <a:ea typeface="Noto Sans CJK JP" pitchFamily="34" charset="-122"/>
                <a:cs typeface="Noto Sans CJK JP" pitchFamily="34" charset="-120"/>
              </a:rPr>
              <a:t>弱い instrument のもとでは、usual 2SLS inference が大きく壊れうることが体系的に理解されるようになった。</a:t>
            </a:r>
            <a:endParaRPr lang="en-US" sz="1400" dirty="0"/>
          </a:p>
        </p:txBody>
      </p:sp>
      <p:sp>
        <p:nvSpPr>
          <p:cNvPr id="16" name="Shape 14"/>
          <p:cNvSpPr/>
          <p:nvPr/>
        </p:nvSpPr>
        <p:spPr>
          <a:xfrm>
            <a:off x="7936992" y="1682496"/>
            <a:ext cx="3346704" cy="2340864"/>
          </a:xfrm>
          <a:prstGeom prst="roundRect">
            <a:avLst>
              <a:gd name="adj" fmla="val 4688"/>
            </a:avLst>
          </a:prstGeom>
          <a:solidFill>
            <a:srgbClr val="FFF1F3"/>
          </a:solidFill>
          <a:ln w="12700">
            <a:solidFill>
              <a:srgbClr val="D9485F"/>
            </a:solidFill>
            <a:prstDash val="solid"/>
          </a:ln>
          <a:effectLst>
            <a:outerShdw algn="bl" rotWithShape="0">
              <a:srgbClr val="000000">
                <a:alpha val="0"/>
              </a:srgbClr>
            </a:outerShdw>
          </a:effectLst>
        </p:spPr>
        <p:txBody>
          <a:bodyPr/>
          <a:lstStyle/>
          <a:p>
            <a:endParaRPr lang="ja-JP" altLang="en-US"/>
          </a:p>
        </p:txBody>
      </p:sp>
      <p:sp>
        <p:nvSpPr>
          <p:cNvPr id="17" name="Text 15"/>
          <p:cNvSpPr/>
          <p:nvPr/>
        </p:nvSpPr>
        <p:spPr>
          <a:xfrm>
            <a:off x="8083296" y="1801368"/>
            <a:ext cx="3054096" cy="256032"/>
          </a:xfrm>
          <a:prstGeom prst="rect">
            <a:avLst/>
          </a:prstGeom>
          <a:noFill/>
          <a:ln/>
        </p:spPr>
        <p:txBody>
          <a:bodyPr wrap="square" lIns="0" tIns="0" rIns="0" bIns="0" rtlCol="0" anchor="ctr">
            <a:normAutofit/>
          </a:bodyPr>
          <a:lstStyle/>
          <a:p>
            <a:pPr marL="0" indent="0">
              <a:buNone/>
            </a:pPr>
            <a:r>
              <a:rPr lang="en-US" sz="1300" b="1" dirty="0">
                <a:solidFill>
                  <a:srgbClr val="D9485F"/>
                </a:solidFill>
                <a:latin typeface="Noto Sans CJK JP" pitchFamily="34" charset="0"/>
                <a:ea typeface="Noto Sans CJK JP" pitchFamily="34" charset="-122"/>
                <a:cs typeface="Noto Sans CJK JP" pitchFamily="34" charset="-120"/>
              </a:rPr>
              <a:t>実務への影響</a:t>
            </a:r>
            <a:endParaRPr lang="en-US" sz="1300" dirty="0"/>
          </a:p>
        </p:txBody>
      </p:sp>
      <p:sp>
        <p:nvSpPr>
          <p:cNvPr id="18" name="Text 16"/>
          <p:cNvSpPr/>
          <p:nvPr/>
        </p:nvSpPr>
        <p:spPr>
          <a:xfrm>
            <a:off x="8083296" y="2084832"/>
            <a:ext cx="3054096" cy="1847088"/>
          </a:xfrm>
          <a:prstGeom prst="rect">
            <a:avLst/>
          </a:prstGeom>
          <a:noFill/>
          <a:ln/>
        </p:spPr>
        <p:txBody>
          <a:bodyPr wrap="square" lIns="0" tIns="0" rIns="0" bIns="0" rtlCol="0" anchor="t">
            <a:normAutofit/>
          </a:bodyPr>
          <a:lstStyle/>
          <a:p>
            <a:pPr marL="0" indent="0">
              <a:buNone/>
            </a:pPr>
            <a:r>
              <a:rPr lang="en-US" sz="1400" dirty="0">
                <a:solidFill>
                  <a:srgbClr val="17324D"/>
                </a:solidFill>
                <a:latin typeface="Noto Sans CJK JP" pitchFamily="34" charset="0"/>
                <a:ea typeface="Noto Sans CJK JP" pitchFamily="34" charset="-122"/>
                <a:cs typeface="Noto Sans CJK JP" pitchFamily="34" charset="-120"/>
              </a:rPr>
              <a:t>その結果、IV 論文では「first stage の強さ」を必ず報告し、診断・ロバストネスを点検するのが標準になった。</a:t>
            </a:r>
            <a:endParaRPr lang="en-US" sz="1400" dirty="0"/>
          </a:p>
        </p:txBody>
      </p:sp>
      <p:sp>
        <p:nvSpPr>
          <p:cNvPr id="19" name="Shape 17"/>
          <p:cNvSpPr/>
          <p:nvPr/>
        </p:nvSpPr>
        <p:spPr>
          <a:xfrm>
            <a:off x="877824" y="5413248"/>
            <a:ext cx="10442448" cy="310896"/>
          </a:xfrm>
          <a:prstGeom prst="roundRect">
            <a:avLst>
              <a:gd name="adj" fmla="val 26471"/>
            </a:avLst>
          </a:prstGeom>
          <a:solidFill>
            <a:srgbClr val="FFFDF8"/>
          </a:solidFill>
          <a:ln w="12700">
            <a:solidFill>
              <a:srgbClr val="E2E8F0"/>
            </a:solidFill>
            <a:prstDash val="solid"/>
          </a:ln>
        </p:spPr>
        <p:txBody>
          <a:bodyPr/>
          <a:lstStyle/>
          <a:p>
            <a:endParaRPr lang="ja-JP" altLang="en-US"/>
          </a:p>
        </p:txBody>
      </p:sp>
      <p:sp>
        <p:nvSpPr>
          <p:cNvPr id="20" name="Shape 18"/>
          <p:cNvSpPr/>
          <p:nvPr/>
        </p:nvSpPr>
        <p:spPr>
          <a:xfrm>
            <a:off x="877824" y="5413248"/>
            <a:ext cx="128016" cy="310896"/>
          </a:xfrm>
          <a:prstGeom prst="rect">
            <a:avLst/>
          </a:prstGeom>
          <a:solidFill>
            <a:srgbClr val="D9485F"/>
          </a:solidFill>
          <a:ln w="12700">
            <a:solidFill>
              <a:srgbClr val="D9485F">
                <a:alpha val="0"/>
              </a:srgbClr>
            </a:solidFill>
            <a:prstDash val="solid"/>
          </a:ln>
        </p:spPr>
        <p:txBody>
          <a:bodyPr/>
          <a:lstStyle/>
          <a:p>
            <a:endParaRPr lang="ja-JP" altLang="en-US"/>
          </a:p>
        </p:txBody>
      </p:sp>
      <p:sp>
        <p:nvSpPr>
          <p:cNvPr id="21" name="Text 19"/>
          <p:cNvSpPr/>
          <p:nvPr/>
        </p:nvSpPr>
        <p:spPr>
          <a:xfrm>
            <a:off x="1078992" y="5440680"/>
            <a:ext cx="10094976" cy="256032"/>
          </a:xfrm>
          <a:prstGeom prst="rect">
            <a:avLst/>
          </a:prstGeom>
          <a:noFill/>
          <a:ln/>
        </p:spPr>
        <p:txBody>
          <a:bodyPr wrap="square" lIns="0" tIns="0" rIns="0" bIns="0" rtlCol="0" anchor="ctr">
            <a:normAutofit/>
          </a:bodyPr>
          <a:lstStyle/>
          <a:p>
            <a:pPr marL="0" indent="0">
              <a:buNone/>
            </a:pPr>
            <a:r>
              <a:rPr lang="en-US" sz="1280" dirty="0">
                <a:solidFill>
                  <a:srgbClr val="17324D"/>
                </a:solidFill>
                <a:latin typeface="Noto Sans CJK JP" pitchFamily="34" charset="0"/>
                <a:ea typeface="Noto Sans CJK JP" pitchFamily="34" charset="-122"/>
                <a:cs typeface="Noto Sans CJK JP" pitchFamily="34" charset="-120"/>
              </a:rPr>
              <a:t>IV の設計を読むときは、外生性だけでなく、relevance の十分な強さまで含めて評価する。</a:t>
            </a:r>
            <a:endParaRPr lang="en-US" sz="128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Slide 46">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D9485F"/>
          </a:solidFill>
          <a:ln w="12700">
            <a:solidFill>
              <a:srgbClr val="D9485F">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D9485F">
              <a:alpha val="8000"/>
            </a:srgbClr>
          </a:solidFill>
          <a:ln w="12700">
            <a:solidFill>
              <a:srgbClr val="D9485F"/>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D9485F"/>
                </a:solidFill>
                <a:latin typeface="Noto Sans CJK JP" pitchFamily="34" charset="0"/>
                <a:ea typeface="Noto Sans CJK JP" pitchFamily="34" charset="-122"/>
                <a:cs typeface="Noto Sans CJK JP" pitchFamily="34" charset="-120"/>
              </a:rPr>
              <a:t>Weak IV</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46</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Weak IV をどう診断するか</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D9485F"/>
                </a:solidFill>
                <a:latin typeface="Noto Sans CJK JP" pitchFamily="34" charset="0"/>
                <a:ea typeface="Noto Sans CJK JP" pitchFamily="34" charset="-122"/>
                <a:cs typeface="Noto Sans CJK JP" pitchFamily="34" charset="-120"/>
              </a:rPr>
              <a:t>最初に見るのは第1段階。内生変数が複数あるなら、その先の統計量も必要になる。</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77824" y="1700784"/>
            <a:ext cx="5102352" cy="2962656"/>
          </a:xfrm>
          <a:prstGeom prst="roundRect">
            <a:avLst>
              <a:gd name="adj" fmla="val 3704"/>
            </a:avLst>
          </a:prstGeom>
          <a:solidFill>
            <a:srgbClr val="FFF2EE"/>
          </a:solidFill>
          <a:ln w="12700">
            <a:solidFill>
              <a:srgbClr val="E07A5F"/>
            </a:solidFill>
            <a:prstDash val="solid"/>
          </a:ln>
          <a:effectLst>
            <a:outerShdw algn="bl" rotWithShape="0">
              <a:srgbClr val="000000">
                <a:alpha val="0"/>
              </a:srgbClr>
            </a:outerShdw>
          </a:effectLst>
        </p:spPr>
        <p:txBody>
          <a:bodyPr/>
          <a:lstStyle/>
          <a:p>
            <a:endParaRPr lang="ja-JP" altLang="en-US"/>
          </a:p>
        </p:txBody>
      </p:sp>
      <p:sp>
        <p:nvSpPr>
          <p:cNvPr id="11" name="Text 9"/>
          <p:cNvSpPr/>
          <p:nvPr/>
        </p:nvSpPr>
        <p:spPr>
          <a:xfrm>
            <a:off x="1024128" y="1819656"/>
            <a:ext cx="4809744" cy="256032"/>
          </a:xfrm>
          <a:prstGeom prst="rect">
            <a:avLst/>
          </a:prstGeom>
          <a:noFill/>
          <a:ln/>
        </p:spPr>
        <p:txBody>
          <a:bodyPr wrap="square" lIns="0" tIns="0" rIns="0" bIns="0" rtlCol="0" anchor="ctr">
            <a:normAutofit/>
          </a:bodyPr>
          <a:lstStyle/>
          <a:p>
            <a:pPr marL="0" indent="0">
              <a:buNone/>
            </a:pPr>
            <a:r>
              <a:rPr lang="en-US" sz="1300" b="1" dirty="0">
                <a:solidFill>
                  <a:srgbClr val="E07A5F"/>
                </a:solidFill>
                <a:latin typeface="Noto Sans CJK JP" pitchFamily="34" charset="0"/>
                <a:ea typeface="Noto Sans CJK JP" pitchFamily="34" charset="-122"/>
                <a:cs typeface="Noto Sans CJK JP" pitchFamily="34" charset="-120"/>
              </a:rPr>
              <a:t>1 つの内生変数なら</a:t>
            </a:r>
            <a:endParaRPr lang="en-US" sz="1300" dirty="0"/>
          </a:p>
        </p:txBody>
      </p:sp>
      <p:sp>
        <p:nvSpPr>
          <p:cNvPr id="12" name="Text 10"/>
          <p:cNvSpPr/>
          <p:nvPr/>
        </p:nvSpPr>
        <p:spPr>
          <a:xfrm>
            <a:off x="1024128" y="2121408"/>
            <a:ext cx="4846320" cy="2432304"/>
          </a:xfrm>
          <a:prstGeom prst="rect">
            <a:avLst/>
          </a:prstGeom>
          <a:noFill/>
          <a:ln/>
        </p:spPr>
        <p:txBody>
          <a:bodyPr wrap="square" lIns="254" tIns="254" rIns="254" bIns="254" rtlCol="0" anchor="t">
            <a:normAutofit/>
          </a:bodyPr>
          <a:lstStyle/>
          <a:p>
            <a:pPr marL="177800" indent="-177800">
              <a:buSzPct val="100000"/>
              <a:buChar char="•"/>
            </a:pPr>
            <a:r>
              <a:rPr lang="en-US" sz="1360" dirty="0">
                <a:solidFill>
                  <a:srgbClr val="17324D"/>
                </a:solidFill>
                <a:latin typeface="Noto Sans CJK JP" pitchFamily="34" charset="0"/>
                <a:ea typeface="Noto Sans CJK JP" pitchFamily="34" charset="-122"/>
                <a:cs typeface="Noto Sans CJK JP" pitchFamily="34" charset="-120"/>
              </a:rPr>
              <a:t>第1段階回帰 \(s_i = \pi_0 + \Pi'Z_i + \delta'X_i + v_i\) を推定する。</a:t>
            </a:r>
            <a:endParaRPr lang="en-US" sz="1360" dirty="0"/>
          </a:p>
          <a:p>
            <a:pPr marL="177800" indent="-177800">
              <a:buSzPct val="100000"/>
              <a:buChar char="•"/>
            </a:pPr>
            <a:r>
              <a:rPr lang="en-US" sz="1360" dirty="0">
                <a:solidFill>
                  <a:srgbClr val="17324D"/>
                </a:solidFill>
                <a:latin typeface="Noto Sans CJK JP" pitchFamily="34" charset="0"/>
                <a:ea typeface="Noto Sans CJK JP" pitchFamily="34" charset="-122"/>
                <a:cs typeface="Noto Sans CJK JP" pitchFamily="34" charset="-120"/>
              </a:rPr>
              <a:t>excluded instruments の first-stage F をまず確認する。</a:t>
            </a:r>
            <a:endParaRPr lang="en-US" sz="1360" dirty="0"/>
          </a:p>
          <a:p>
            <a:pPr marL="177800" indent="-177800">
              <a:buSzPct val="100000"/>
              <a:buChar char="•"/>
            </a:pPr>
            <a:r>
              <a:rPr lang="en-US" sz="1360" dirty="0">
                <a:solidFill>
                  <a:srgbClr val="17324D"/>
                </a:solidFill>
                <a:latin typeface="Noto Sans CJK JP" pitchFamily="34" charset="0"/>
                <a:ea typeface="Noto Sans CJK JP" pitchFamily="34" charset="-122"/>
                <a:cs typeface="Noto Sans CJK JP" pitchFamily="34" charset="-120"/>
              </a:rPr>
              <a:t>経験則として F &lt; 10 なら weak IV を疑う、という rule of thumb がよく使われる。</a:t>
            </a:r>
            <a:endParaRPr lang="en-US" sz="1360" dirty="0"/>
          </a:p>
        </p:txBody>
      </p:sp>
      <p:sp>
        <p:nvSpPr>
          <p:cNvPr id="13" name="Shape 11"/>
          <p:cNvSpPr/>
          <p:nvPr/>
        </p:nvSpPr>
        <p:spPr>
          <a:xfrm>
            <a:off x="6236208" y="1700784"/>
            <a:ext cx="5029200" cy="2962656"/>
          </a:xfrm>
          <a:prstGeom prst="roundRect">
            <a:avLst>
              <a:gd name="adj" fmla="val 3704"/>
            </a:avLst>
          </a:prstGeom>
          <a:solidFill>
            <a:srgbClr val="FFF1F3"/>
          </a:solidFill>
          <a:ln w="12700">
            <a:solidFill>
              <a:srgbClr val="D9485F"/>
            </a:solidFill>
            <a:prstDash val="solid"/>
          </a:ln>
          <a:effectLst>
            <a:outerShdw algn="bl" rotWithShape="0">
              <a:srgbClr val="000000">
                <a:alpha val="0"/>
              </a:srgbClr>
            </a:outerShdw>
          </a:effectLst>
        </p:spPr>
        <p:txBody>
          <a:bodyPr/>
          <a:lstStyle/>
          <a:p>
            <a:endParaRPr lang="ja-JP" altLang="en-US"/>
          </a:p>
        </p:txBody>
      </p:sp>
      <p:sp>
        <p:nvSpPr>
          <p:cNvPr id="14" name="Text 12"/>
          <p:cNvSpPr/>
          <p:nvPr/>
        </p:nvSpPr>
        <p:spPr>
          <a:xfrm>
            <a:off x="6382512" y="1819656"/>
            <a:ext cx="4736592" cy="256032"/>
          </a:xfrm>
          <a:prstGeom prst="rect">
            <a:avLst/>
          </a:prstGeom>
          <a:noFill/>
          <a:ln/>
        </p:spPr>
        <p:txBody>
          <a:bodyPr wrap="square" lIns="0" tIns="0" rIns="0" bIns="0" rtlCol="0" anchor="ctr">
            <a:normAutofit/>
          </a:bodyPr>
          <a:lstStyle/>
          <a:p>
            <a:pPr marL="0" indent="0">
              <a:buNone/>
            </a:pPr>
            <a:r>
              <a:rPr lang="en-US" sz="1300" b="1" dirty="0">
                <a:solidFill>
                  <a:srgbClr val="D9485F"/>
                </a:solidFill>
                <a:latin typeface="Noto Sans CJK JP" pitchFamily="34" charset="0"/>
                <a:ea typeface="Noto Sans CJK JP" pitchFamily="34" charset="-122"/>
                <a:cs typeface="Noto Sans CJK JP" pitchFamily="34" charset="-120"/>
              </a:rPr>
              <a:t>複数の内生変数なら</a:t>
            </a:r>
            <a:endParaRPr lang="en-US" sz="1300" dirty="0"/>
          </a:p>
        </p:txBody>
      </p:sp>
      <p:sp>
        <p:nvSpPr>
          <p:cNvPr id="15" name="Text 13"/>
          <p:cNvSpPr/>
          <p:nvPr/>
        </p:nvSpPr>
        <p:spPr>
          <a:xfrm>
            <a:off x="6382512" y="2121408"/>
            <a:ext cx="4773168" cy="2432304"/>
          </a:xfrm>
          <a:prstGeom prst="rect">
            <a:avLst/>
          </a:prstGeom>
          <a:noFill/>
          <a:ln/>
        </p:spPr>
        <p:txBody>
          <a:bodyPr wrap="square" lIns="254" tIns="254" rIns="254" bIns="254" rtlCol="0" anchor="t">
            <a:normAutofit/>
          </a:bodyPr>
          <a:lstStyle/>
          <a:p>
            <a:pPr marL="177800" indent="-177800">
              <a:buSzPct val="100000"/>
              <a:buChar char="•"/>
            </a:pPr>
            <a:r>
              <a:rPr lang="en-US" sz="1360" dirty="0">
                <a:solidFill>
                  <a:srgbClr val="17324D"/>
                </a:solidFill>
                <a:latin typeface="Noto Sans CJK JP" pitchFamily="34" charset="0"/>
                <a:ea typeface="Noto Sans CJK JP" pitchFamily="34" charset="-122"/>
                <a:cs typeface="Noto Sans CJK JP" pitchFamily="34" charset="-120"/>
              </a:rPr>
              <a:t>平均的には強そうに見えても、ある特定の内生変数だけ weak IV になっていることがある。</a:t>
            </a:r>
            <a:endParaRPr lang="en-US" sz="1360" dirty="0"/>
          </a:p>
          <a:p>
            <a:pPr marL="177800" indent="-177800">
              <a:buSzPct val="100000"/>
              <a:buChar char="•"/>
            </a:pPr>
            <a:r>
              <a:rPr lang="en-US" sz="1360" dirty="0">
                <a:solidFill>
                  <a:srgbClr val="17324D"/>
                </a:solidFill>
                <a:latin typeface="Noto Sans CJK JP" pitchFamily="34" charset="0"/>
                <a:ea typeface="Noto Sans CJK JP" pitchFamily="34" charset="-122"/>
                <a:cs typeface="Noto Sans CJK JP" pitchFamily="34" charset="-120"/>
              </a:rPr>
              <a:t>その場合は Cragg–Donald や Sanderson–Windmeijer の conditional F なども併用する。</a:t>
            </a:r>
            <a:endParaRPr lang="en-US" sz="1360" dirty="0"/>
          </a:p>
        </p:txBody>
      </p:sp>
      <p:sp>
        <p:nvSpPr>
          <p:cNvPr id="16" name="Shape 14"/>
          <p:cNvSpPr/>
          <p:nvPr/>
        </p:nvSpPr>
        <p:spPr>
          <a:xfrm>
            <a:off x="877824" y="5413248"/>
            <a:ext cx="10442448" cy="310896"/>
          </a:xfrm>
          <a:prstGeom prst="roundRect">
            <a:avLst>
              <a:gd name="adj" fmla="val 26471"/>
            </a:avLst>
          </a:prstGeom>
          <a:solidFill>
            <a:srgbClr val="FFFDF8"/>
          </a:solidFill>
          <a:ln w="12700">
            <a:solidFill>
              <a:srgbClr val="E2E8F0"/>
            </a:solidFill>
            <a:prstDash val="solid"/>
          </a:ln>
        </p:spPr>
        <p:txBody>
          <a:bodyPr/>
          <a:lstStyle/>
          <a:p>
            <a:endParaRPr lang="ja-JP" altLang="en-US"/>
          </a:p>
        </p:txBody>
      </p:sp>
      <p:sp>
        <p:nvSpPr>
          <p:cNvPr id="17" name="Shape 15"/>
          <p:cNvSpPr/>
          <p:nvPr/>
        </p:nvSpPr>
        <p:spPr>
          <a:xfrm>
            <a:off x="877824" y="5413248"/>
            <a:ext cx="128016" cy="310896"/>
          </a:xfrm>
          <a:prstGeom prst="rect">
            <a:avLst/>
          </a:prstGeom>
          <a:solidFill>
            <a:srgbClr val="D9485F"/>
          </a:solidFill>
          <a:ln w="12700">
            <a:solidFill>
              <a:srgbClr val="D9485F">
                <a:alpha val="0"/>
              </a:srgbClr>
            </a:solidFill>
            <a:prstDash val="solid"/>
          </a:ln>
        </p:spPr>
        <p:txBody>
          <a:bodyPr/>
          <a:lstStyle/>
          <a:p>
            <a:endParaRPr lang="ja-JP" altLang="en-US"/>
          </a:p>
        </p:txBody>
      </p:sp>
      <p:sp>
        <p:nvSpPr>
          <p:cNvPr id="18" name="Text 16"/>
          <p:cNvSpPr/>
          <p:nvPr/>
        </p:nvSpPr>
        <p:spPr>
          <a:xfrm>
            <a:off x="1078992" y="5440680"/>
            <a:ext cx="10094976" cy="256032"/>
          </a:xfrm>
          <a:prstGeom prst="rect">
            <a:avLst/>
          </a:prstGeom>
          <a:noFill/>
          <a:ln/>
        </p:spPr>
        <p:txBody>
          <a:bodyPr wrap="square" lIns="0" tIns="0" rIns="0" bIns="0" rtlCol="0" anchor="ctr">
            <a:normAutofit/>
          </a:bodyPr>
          <a:lstStyle/>
          <a:p>
            <a:pPr marL="0" indent="0">
              <a:buNone/>
            </a:pPr>
            <a:r>
              <a:rPr lang="en-US" sz="1280" dirty="0">
                <a:solidFill>
                  <a:srgbClr val="17324D"/>
                </a:solidFill>
                <a:latin typeface="Noto Sans CJK JP" pitchFamily="34" charset="0"/>
                <a:ea typeface="Noto Sans CJK JP" pitchFamily="34" charset="-122"/>
                <a:cs typeface="Noto Sans CJK JP" pitchFamily="34" charset="-120"/>
              </a:rPr>
              <a:t>まず第1段階を見る。そこが弱ければ、そのあとの β・t 値・CI の読み方を変えなければならない。</a:t>
            </a:r>
            <a:endParaRPr lang="en-US" sz="128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 47">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D9485F"/>
          </a:solidFill>
          <a:ln w="12700">
            <a:solidFill>
              <a:srgbClr val="D9485F">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D9485F">
              <a:alpha val="8000"/>
            </a:srgbClr>
          </a:solidFill>
          <a:ln w="12700">
            <a:solidFill>
              <a:srgbClr val="D9485F"/>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D9485F"/>
                </a:solidFill>
                <a:latin typeface="Noto Sans CJK JP" pitchFamily="34" charset="0"/>
                <a:ea typeface="Noto Sans CJK JP" pitchFamily="34" charset="-122"/>
                <a:cs typeface="Noto Sans CJK JP" pitchFamily="34" charset="-120"/>
              </a:rPr>
              <a:t>Weak IV</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47</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Weak IV への対策</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D9485F"/>
                </a:solidFill>
                <a:latin typeface="Noto Sans CJK JP" pitchFamily="34" charset="0"/>
                <a:ea typeface="Noto Sans CJK JP" pitchFamily="34" charset="-122"/>
                <a:cs typeface="Noto Sans CJK JP" pitchFamily="34" charset="-120"/>
              </a:rPr>
              <a:t>対策は 3 つ：より強い IV を探す、weak-IV robust inference を使う、推定量そのものを変える。</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77824" y="1755648"/>
            <a:ext cx="3383280" cy="2395728"/>
          </a:xfrm>
          <a:prstGeom prst="roundRect">
            <a:avLst>
              <a:gd name="adj" fmla="val 4580"/>
            </a:avLst>
          </a:prstGeom>
          <a:solidFill>
            <a:srgbClr val="ECF8F7"/>
          </a:solidFill>
          <a:ln w="12700">
            <a:solidFill>
              <a:srgbClr val="3FA7A4"/>
            </a:solidFill>
            <a:prstDash val="solid"/>
          </a:ln>
          <a:effectLst>
            <a:outerShdw algn="bl" rotWithShape="0">
              <a:srgbClr val="000000">
                <a:alpha val="0"/>
              </a:srgbClr>
            </a:outerShdw>
          </a:effectLst>
        </p:spPr>
        <p:txBody>
          <a:bodyPr/>
          <a:lstStyle/>
          <a:p>
            <a:endParaRPr lang="ja-JP" altLang="en-US"/>
          </a:p>
        </p:txBody>
      </p:sp>
      <p:sp>
        <p:nvSpPr>
          <p:cNvPr id="11" name="Text 9"/>
          <p:cNvSpPr/>
          <p:nvPr/>
        </p:nvSpPr>
        <p:spPr>
          <a:xfrm>
            <a:off x="1024128" y="1874520"/>
            <a:ext cx="3090672" cy="256032"/>
          </a:xfrm>
          <a:prstGeom prst="rect">
            <a:avLst/>
          </a:prstGeom>
          <a:noFill/>
          <a:ln/>
        </p:spPr>
        <p:txBody>
          <a:bodyPr wrap="square" lIns="0" tIns="0" rIns="0" bIns="0" rtlCol="0" anchor="ctr">
            <a:normAutofit/>
          </a:bodyPr>
          <a:lstStyle/>
          <a:p>
            <a:pPr marL="0" indent="0">
              <a:buNone/>
            </a:pPr>
            <a:r>
              <a:rPr lang="en-US" sz="1300" b="1" dirty="0">
                <a:solidFill>
                  <a:srgbClr val="3FA7A4"/>
                </a:solidFill>
                <a:latin typeface="Noto Sans CJK JP" pitchFamily="34" charset="0"/>
                <a:ea typeface="Noto Sans CJK JP" pitchFamily="34" charset="-122"/>
                <a:cs typeface="Noto Sans CJK JP" pitchFamily="34" charset="-120"/>
              </a:rPr>
              <a:t>1. 強い IV を探す</a:t>
            </a:r>
            <a:endParaRPr lang="en-US" sz="1300" dirty="0"/>
          </a:p>
        </p:txBody>
      </p:sp>
      <p:sp>
        <p:nvSpPr>
          <p:cNvPr id="12" name="Text 10"/>
          <p:cNvSpPr/>
          <p:nvPr/>
        </p:nvSpPr>
        <p:spPr>
          <a:xfrm>
            <a:off x="1024128" y="2176272"/>
            <a:ext cx="3127248" cy="1865376"/>
          </a:xfrm>
          <a:prstGeom prst="rect">
            <a:avLst/>
          </a:prstGeom>
          <a:noFill/>
          <a:ln/>
        </p:spPr>
        <p:txBody>
          <a:bodyPr wrap="square" lIns="254" tIns="254" rIns="254" bIns="254" rtlCol="0" anchor="t">
            <a:normAutofit/>
          </a:bodyPr>
          <a:lstStyle/>
          <a:p>
            <a:pPr marL="177800" indent="-177800">
              <a:buSzPct val="100000"/>
              <a:buChar char="•"/>
            </a:pPr>
            <a:r>
              <a:rPr lang="en-US" sz="1380" dirty="0">
                <a:solidFill>
                  <a:srgbClr val="17324D"/>
                </a:solidFill>
                <a:latin typeface="Noto Sans CJK JP" pitchFamily="34" charset="0"/>
                <a:ea typeface="Noto Sans CJK JP" pitchFamily="34" charset="-122"/>
                <a:cs typeface="Noto Sans CJK JP" pitchFamily="34" charset="-120"/>
              </a:rPr>
              <a:t>なぜ外生的か</a:t>
            </a:r>
            <a:endParaRPr lang="en-US" sz="1380" dirty="0"/>
          </a:p>
          <a:p>
            <a:pPr marL="177800" indent="-177800">
              <a:buSzPct val="100000"/>
              <a:buChar char="•"/>
            </a:pPr>
            <a:r>
              <a:rPr lang="en-US" sz="1380" dirty="0">
                <a:solidFill>
                  <a:srgbClr val="17324D"/>
                </a:solidFill>
                <a:latin typeface="Noto Sans CJK JP" pitchFamily="34" charset="0"/>
                <a:ea typeface="Noto Sans CJK JP" pitchFamily="34" charset="-122"/>
                <a:cs typeface="Noto Sans CJK JP" pitchFamily="34" charset="-120"/>
              </a:rPr>
              <a:t>なぜ十分に s を動かすか</a:t>
            </a:r>
            <a:endParaRPr lang="en-US" sz="1380" dirty="0"/>
          </a:p>
          <a:p>
            <a:pPr marL="177800" indent="-177800">
              <a:buSzPct val="100000"/>
              <a:buChar char="•"/>
            </a:pPr>
            <a:r>
              <a:rPr lang="en-US" sz="1380" dirty="0">
                <a:solidFill>
                  <a:srgbClr val="17324D"/>
                </a:solidFill>
                <a:latin typeface="Noto Sans CJK JP" pitchFamily="34" charset="0"/>
                <a:ea typeface="Noto Sans CJK JP" pitchFamily="34" charset="-122"/>
                <a:cs typeface="Noto Sans CJK JP" pitchFamily="34" charset="-120"/>
              </a:rPr>
              <a:t>この 2 点を両方満たす設計を優先する</a:t>
            </a:r>
            <a:endParaRPr lang="en-US" sz="1380" dirty="0"/>
          </a:p>
        </p:txBody>
      </p:sp>
      <p:sp>
        <p:nvSpPr>
          <p:cNvPr id="13" name="Shape 11"/>
          <p:cNvSpPr/>
          <p:nvPr/>
        </p:nvSpPr>
        <p:spPr>
          <a:xfrm>
            <a:off x="4407408" y="1755648"/>
            <a:ext cx="3383280" cy="2395728"/>
          </a:xfrm>
          <a:prstGeom prst="roundRect">
            <a:avLst>
              <a:gd name="adj" fmla="val 4580"/>
            </a:avLst>
          </a:prstGeom>
          <a:solidFill>
            <a:srgbClr val="FFF2EE"/>
          </a:solidFill>
          <a:ln w="12700">
            <a:solidFill>
              <a:srgbClr val="E07A5F"/>
            </a:solidFill>
            <a:prstDash val="solid"/>
          </a:ln>
          <a:effectLst>
            <a:outerShdw algn="bl" rotWithShape="0">
              <a:srgbClr val="000000">
                <a:alpha val="0"/>
              </a:srgbClr>
            </a:outerShdw>
          </a:effectLst>
        </p:spPr>
        <p:txBody>
          <a:bodyPr/>
          <a:lstStyle/>
          <a:p>
            <a:endParaRPr lang="ja-JP" altLang="en-US"/>
          </a:p>
        </p:txBody>
      </p:sp>
      <p:sp>
        <p:nvSpPr>
          <p:cNvPr id="14" name="Text 12"/>
          <p:cNvSpPr/>
          <p:nvPr/>
        </p:nvSpPr>
        <p:spPr>
          <a:xfrm>
            <a:off x="4553712" y="1874520"/>
            <a:ext cx="3090672" cy="256032"/>
          </a:xfrm>
          <a:prstGeom prst="rect">
            <a:avLst/>
          </a:prstGeom>
          <a:noFill/>
          <a:ln/>
        </p:spPr>
        <p:txBody>
          <a:bodyPr wrap="square" lIns="0" tIns="0" rIns="0" bIns="0" rtlCol="0" anchor="ctr">
            <a:normAutofit/>
          </a:bodyPr>
          <a:lstStyle/>
          <a:p>
            <a:pPr marL="0" indent="0">
              <a:buNone/>
            </a:pPr>
            <a:r>
              <a:rPr lang="en-US" sz="1300" b="1" dirty="0">
                <a:solidFill>
                  <a:srgbClr val="E07A5F"/>
                </a:solidFill>
                <a:latin typeface="Noto Sans CJK JP" pitchFamily="34" charset="0"/>
                <a:ea typeface="Noto Sans CJK JP" pitchFamily="34" charset="-122"/>
                <a:cs typeface="Noto Sans CJK JP" pitchFamily="34" charset="-120"/>
              </a:rPr>
              <a:t>2. robust inference</a:t>
            </a:r>
            <a:endParaRPr lang="en-US" sz="1300" dirty="0"/>
          </a:p>
        </p:txBody>
      </p:sp>
      <p:sp>
        <p:nvSpPr>
          <p:cNvPr id="15" name="Text 13"/>
          <p:cNvSpPr/>
          <p:nvPr/>
        </p:nvSpPr>
        <p:spPr>
          <a:xfrm>
            <a:off x="4553712" y="2176272"/>
            <a:ext cx="3127248" cy="1865376"/>
          </a:xfrm>
          <a:prstGeom prst="rect">
            <a:avLst/>
          </a:prstGeom>
          <a:noFill/>
          <a:ln/>
        </p:spPr>
        <p:txBody>
          <a:bodyPr wrap="square" lIns="254" tIns="254" rIns="254" bIns="254" rtlCol="0" anchor="t">
            <a:normAutofit/>
          </a:bodyPr>
          <a:lstStyle/>
          <a:p>
            <a:pPr marL="177800" indent="-177800">
              <a:buSzPct val="100000"/>
              <a:buChar char="•"/>
            </a:pPr>
            <a:r>
              <a:rPr lang="en-US" sz="1380" dirty="0">
                <a:solidFill>
                  <a:srgbClr val="17324D"/>
                </a:solidFill>
                <a:latin typeface="Noto Sans CJK JP" pitchFamily="34" charset="0"/>
                <a:ea typeface="Noto Sans CJK JP" pitchFamily="34" charset="-122"/>
                <a:cs typeface="Noto Sans CJK JP" pitchFamily="34" charset="-120"/>
              </a:rPr>
              <a:t>Anderson–Rubin (AR)</a:t>
            </a:r>
            <a:endParaRPr lang="en-US" sz="1380" dirty="0"/>
          </a:p>
          <a:p>
            <a:pPr marL="177800" indent="-177800">
              <a:buSzPct val="100000"/>
              <a:buChar char="•"/>
            </a:pPr>
            <a:r>
              <a:rPr lang="en-US" sz="1380" dirty="0">
                <a:solidFill>
                  <a:srgbClr val="17324D"/>
                </a:solidFill>
                <a:latin typeface="Noto Sans CJK JP" pitchFamily="34" charset="0"/>
                <a:ea typeface="Noto Sans CJK JP" pitchFamily="34" charset="-122"/>
                <a:cs typeface="Noto Sans CJK JP" pitchFamily="34" charset="-120"/>
              </a:rPr>
              <a:t>Conditional Likelihood Ratio (CLR)</a:t>
            </a:r>
            <a:endParaRPr lang="en-US" sz="1380" dirty="0"/>
          </a:p>
          <a:p>
            <a:pPr marL="177800" indent="-177800">
              <a:buSzPct val="100000"/>
              <a:buChar char="•"/>
            </a:pPr>
            <a:r>
              <a:rPr lang="en-US" sz="1380" dirty="0">
                <a:solidFill>
                  <a:srgbClr val="17324D"/>
                </a:solidFill>
                <a:latin typeface="Noto Sans CJK JP" pitchFamily="34" charset="0"/>
                <a:ea typeface="Noto Sans CJK JP" pitchFamily="34" charset="-122"/>
                <a:cs typeface="Noto Sans CJK JP" pitchFamily="34" charset="-120"/>
              </a:rPr>
              <a:t>score / LM 系の検定</a:t>
            </a:r>
            <a:endParaRPr lang="en-US" sz="1380" dirty="0"/>
          </a:p>
        </p:txBody>
      </p:sp>
      <p:sp>
        <p:nvSpPr>
          <p:cNvPr id="16" name="Shape 14"/>
          <p:cNvSpPr/>
          <p:nvPr/>
        </p:nvSpPr>
        <p:spPr>
          <a:xfrm>
            <a:off x="7936992" y="1755648"/>
            <a:ext cx="3346704" cy="2395728"/>
          </a:xfrm>
          <a:prstGeom prst="roundRect">
            <a:avLst>
              <a:gd name="adj" fmla="val 4580"/>
            </a:avLst>
          </a:prstGeom>
          <a:solidFill>
            <a:srgbClr val="FFF1F3"/>
          </a:solidFill>
          <a:ln w="12700">
            <a:solidFill>
              <a:srgbClr val="D9485F"/>
            </a:solidFill>
            <a:prstDash val="solid"/>
          </a:ln>
          <a:effectLst>
            <a:outerShdw algn="bl" rotWithShape="0">
              <a:srgbClr val="000000">
                <a:alpha val="0"/>
              </a:srgbClr>
            </a:outerShdw>
          </a:effectLst>
        </p:spPr>
        <p:txBody>
          <a:bodyPr/>
          <a:lstStyle/>
          <a:p>
            <a:endParaRPr lang="ja-JP" altLang="en-US"/>
          </a:p>
        </p:txBody>
      </p:sp>
      <p:sp>
        <p:nvSpPr>
          <p:cNvPr id="17" name="Text 15"/>
          <p:cNvSpPr/>
          <p:nvPr/>
        </p:nvSpPr>
        <p:spPr>
          <a:xfrm>
            <a:off x="8083296" y="1874520"/>
            <a:ext cx="3054096" cy="256032"/>
          </a:xfrm>
          <a:prstGeom prst="rect">
            <a:avLst/>
          </a:prstGeom>
          <a:noFill/>
          <a:ln/>
        </p:spPr>
        <p:txBody>
          <a:bodyPr wrap="square" lIns="0" tIns="0" rIns="0" bIns="0" rtlCol="0" anchor="ctr">
            <a:normAutofit/>
          </a:bodyPr>
          <a:lstStyle/>
          <a:p>
            <a:pPr marL="0" indent="0">
              <a:buNone/>
            </a:pPr>
            <a:r>
              <a:rPr lang="en-US" sz="1300" b="1" dirty="0">
                <a:solidFill>
                  <a:srgbClr val="D9485F"/>
                </a:solidFill>
                <a:latin typeface="Noto Sans CJK JP" pitchFamily="34" charset="0"/>
                <a:ea typeface="Noto Sans CJK JP" pitchFamily="34" charset="-122"/>
                <a:cs typeface="Noto Sans CJK JP" pitchFamily="34" charset="-120"/>
              </a:rPr>
              <a:t>3. 推定量を変える</a:t>
            </a:r>
            <a:endParaRPr lang="en-US" sz="1300" dirty="0"/>
          </a:p>
        </p:txBody>
      </p:sp>
      <p:sp>
        <p:nvSpPr>
          <p:cNvPr id="18" name="Text 16"/>
          <p:cNvSpPr/>
          <p:nvPr/>
        </p:nvSpPr>
        <p:spPr>
          <a:xfrm>
            <a:off x="8083296" y="2176272"/>
            <a:ext cx="3090672" cy="1865376"/>
          </a:xfrm>
          <a:prstGeom prst="rect">
            <a:avLst/>
          </a:prstGeom>
          <a:noFill/>
          <a:ln/>
        </p:spPr>
        <p:txBody>
          <a:bodyPr wrap="square" lIns="254" tIns="254" rIns="254" bIns="254" rtlCol="0" anchor="t">
            <a:normAutofit/>
          </a:bodyPr>
          <a:lstStyle/>
          <a:p>
            <a:pPr marL="177800" indent="-177800">
              <a:buSzPct val="100000"/>
              <a:buChar char="•"/>
            </a:pPr>
            <a:r>
              <a:rPr lang="en-US" sz="1380" dirty="0">
                <a:solidFill>
                  <a:srgbClr val="17324D"/>
                </a:solidFill>
                <a:latin typeface="Noto Sans CJK JP" pitchFamily="34" charset="0"/>
                <a:ea typeface="Noto Sans CJK JP" pitchFamily="34" charset="-122"/>
                <a:cs typeface="Noto Sans CJK JP" pitchFamily="34" charset="-120"/>
              </a:rPr>
              <a:t>LIML</a:t>
            </a:r>
            <a:endParaRPr lang="en-US" sz="1380" dirty="0"/>
          </a:p>
          <a:p>
            <a:pPr marL="177800" indent="-177800">
              <a:buSzPct val="100000"/>
              <a:buChar char="•"/>
            </a:pPr>
            <a:r>
              <a:rPr lang="en-US" sz="1380" dirty="0">
                <a:solidFill>
                  <a:srgbClr val="17324D"/>
                </a:solidFill>
                <a:latin typeface="Noto Sans CJK JP" pitchFamily="34" charset="0"/>
                <a:ea typeface="Noto Sans CJK JP" pitchFamily="34" charset="-122"/>
                <a:cs typeface="Noto Sans CJK JP" pitchFamily="34" charset="-120"/>
              </a:rPr>
              <a:t>Fuller estimator</a:t>
            </a:r>
            <a:endParaRPr lang="en-US" sz="1380" dirty="0"/>
          </a:p>
          <a:p>
            <a:pPr marL="177800" indent="-177800">
              <a:buSzPct val="100000"/>
              <a:buChar char="•"/>
            </a:pPr>
            <a:r>
              <a:rPr lang="en-US" sz="1380" dirty="0">
                <a:solidFill>
                  <a:srgbClr val="17324D"/>
                </a:solidFill>
                <a:latin typeface="Noto Sans CJK JP" pitchFamily="34" charset="0"/>
                <a:ea typeface="Noto Sans CJK JP" pitchFamily="34" charset="-122"/>
                <a:cs typeface="Noto Sans CJK JP" pitchFamily="34" charset="-120"/>
              </a:rPr>
              <a:t>2SLS より weak IV に強いことが多い</a:t>
            </a:r>
            <a:endParaRPr lang="en-US" sz="1380" dirty="0"/>
          </a:p>
        </p:txBody>
      </p:sp>
      <p:sp>
        <p:nvSpPr>
          <p:cNvPr id="19" name="Shape 17"/>
          <p:cNvSpPr/>
          <p:nvPr/>
        </p:nvSpPr>
        <p:spPr>
          <a:xfrm>
            <a:off x="877824" y="5413248"/>
            <a:ext cx="10442448" cy="310896"/>
          </a:xfrm>
          <a:prstGeom prst="roundRect">
            <a:avLst>
              <a:gd name="adj" fmla="val 26471"/>
            </a:avLst>
          </a:prstGeom>
          <a:solidFill>
            <a:srgbClr val="FFFDF8"/>
          </a:solidFill>
          <a:ln w="12700">
            <a:solidFill>
              <a:srgbClr val="E2E8F0"/>
            </a:solidFill>
            <a:prstDash val="solid"/>
          </a:ln>
        </p:spPr>
        <p:txBody>
          <a:bodyPr/>
          <a:lstStyle/>
          <a:p>
            <a:endParaRPr lang="ja-JP" altLang="en-US"/>
          </a:p>
        </p:txBody>
      </p:sp>
      <p:sp>
        <p:nvSpPr>
          <p:cNvPr id="20" name="Shape 18"/>
          <p:cNvSpPr/>
          <p:nvPr/>
        </p:nvSpPr>
        <p:spPr>
          <a:xfrm>
            <a:off x="877824" y="5413248"/>
            <a:ext cx="128016" cy="310896"/>
          </a:xfrm>
          <a:prstGeom prst="rect">
            <a:avLst/>
          </a:prstGeom>
          <a:solidFill>
            <a:srgbClr val="D9485F"/>
          </a:solidFill>
          <a:ln w="12700">
            <a:solidFill>
              <a:srgbClr val="D9485F">
                <a:alpha val="0"/>
              </a:srgbClr>
            </a:solidFill>
            <a:prstDash val="solid"/>
          </a:ln>
        </p:spPr>
        <p:txBody>
          <a:bodyPr/>
          <a:lstStyle/>
          <a:p>
            <a:endParaRPr lang="ja-JP" altLang="en-US"/>
          </a:p>
        </p:txBody>
      </p:sp>
      <p:sp>
        <p:nvSpPr>
          <p:cNvPr id="21" name="Text 19"/>
          <p:cNvSpPr/>
          <p:nvPr/>
        </p:nvSpPr>
        <p:spPr>
          <a:xfrm>
            <a:off x="1078992" y="5440680"/>
            <a:ext cx="10094976" cy="256032"/>
          </a:xfrm>
          <a:prstGeom prst="rect">
            <a:avLst/>
          </a:prstGeom>
          <a:noFill/>
          <a:ln/>
        </p:spPr>
        <p:txBody>
          <a:bodyPr wrap="square" lIns="0" tIns="0" rIns="0" bIns="0" rtlCol="0" anchor="ctr">
            <a:normAutofit/>
          </a:bodyPr>
          <a:lstStyle/>
          <a:p>
            <a:pPr marL="0" indent="0">
              <a:buNone/>
            </a:pPr>
            <a:r>
              <a:rPr lang="en-US" sz="1280" dirty="0">
                <a:solidFill>
                  <a:srgbClr val="17324D"/>
                </a:solidFill>
                <a:latin typeface="Noto Sans CJK JP" pitchFamily="34" charset="0"/>
                <a:ea typeface="Noto Sans CJK JP" pitchFamily="34" charset="-122"/>
                <a:cs typeface="Noto Sans CJK JP" pitchFamily="34" charset="-120"/>
              </a:rPr>
              <a:t>弱い IV に難しい検定を後付けする前に、そもそも設計そのものを改善できないかをまず考える。</a:t>
            </a:r>
            <a:endParaRPr lang="en-US" sz="128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 48">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D9485F"/>
          </a:solidFill>
          <a:ln w="12700">
            <a:solidFill>
              <a:srgbClr val="D9485F">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D9485F">
              <a:alpha val="8000"/>
            </a:srgbClr>
          </a:solidFill>
          <a:ln w="12700">
            <a:solidFill>
              <a:srgbClr val="D9485F"/>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D9485F"/>
                </a:solidFill>
                <a:latin typeface="Noto Sans CJK JP" pitchFamily="34" charset="0"/>
                <a:ea typeface="Noto Sans CJK JP" pitchFamily="34" charset="-122"/>
                <a:cs typeface="Noto Sans CJK JP" pitchFamily="34" charset="-120"/>
              </a:rPr>
              <a:t>Weak IV</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48</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実務上のチェックリスト</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D9485F"/>
                </a:solidFill>
                <a:latin typeface="Noto Sans CJK JP" pitchFamily="34" charset="0"/>
                <a:ea typeface="Noto Sans CJK JP" pitchFamily="34" charset="-122"/>
                <a:cs typeface="Noto Sans CJK JP" pitchFamily="34" charset="-120"/>
              </a:rPr>
              <a:t>IV 論文を読むときも、自分で書くときも、この 5 点は最低限確認したい。</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96112" y="1645920"/>
            <a:ext cx="2084832" cy="3255264"/>
          </a:xfrm>
          <a:prstGeom prst="roundRect">
            <a:avLst>
              <a:gd name="adj" fmla="val 5263"/>
            </a:avLst>
          </a:prstGeom>
          <a:solidFill>
            <a:srgbClr val="ECF8F7"/>
          </a:solidFill>
          <a:ln w="12700">
            <a:solidFill>
              <a:srgbClr val="3FA7A4"/>
            </a:solidFill>
            <a:prstDash val="solid"/>
          </a:ln>
          <a:effectLst>
            <a:outerShdw algn="bl" rotWithShape="0">
              <a:srgbClr val="000000">
                <a:alpha val="0"/>
              </a:srgbClr>
            </a:outerShdw>
          </a:effectLst>
        </p:spPr>
        <p:txBody>
          <a:bodyPr/>
          <a:lstStyle/>
          <a:p>
            <a:endParaRPr lang="ja-JP" altLang="en-US"/>
          </a:p>
        </p:txBody>
      </p:sp>
      <p:sp>
        <p:nvSpPr>
          <p:cNvPr id="11" name="Text 9"/>
          <p:cNvSpPr/>
          <p:nvPr/>
        </p:nvSpPr>
        <p:spPr>
          <a:xfrm>
            <a:off x="1042416" y="1764792"/>
            <a:ext cx="1792224" cy="256032"/>
          </a:xfrm>
          <a:prstGeom prst="rect">
            <a:avLst/>
          </a:prstGeom>
          <a:noFill/>
          <a:ln/>
        </p:spPr>
        <p:txBody>
          <a:bodyPr wrap="square" lIns="0" tIns="0" rIns="0" bIns="0" rtlCol="0" anchor="ctr">
            <a:normAutofit/>
          </a:bodyPr>
          <a:lstStyle/>
          <a:p>
            <a:pPr marL="0" indent="0">
              <a:buNone/>
            </a:pPr>
            <a:r>
              <a:rPr lang="en-US" sz="1300" b="1" dirty="0">
                <a:solidFill>
                  <a:srgbClr val="3FA7A4"/>
                </a:solidFill>
                <a:latin typeface="Noto Sans CJK JP" pitchFamily="34" charset="0"/>
                <a:ea typeface="Noto Sans CJK JP" pitchFamily="34" charset="-122"/>
                <a:cs typeface="Noto Sans CJK JP" pitchFamily="34" charset="-120"/>
              </a:rPr>
              <a:t>1</a:t>
            </a:r>
            <a:endParaRPr lang="en-US" sz="1300" dirty="0"/>
          </a:p>
        </p:txBody>
      </p:sp>
      <p:sp>
        <p:nvSpPr>
          <p:cNvPr id="12" name="Text 10"/>
          <p:cNvSpPr/>
          <p:nvPr/>
        </p:nvSpPr>
        <p:spPr>
          <a:xfrm>
            <a:off x="1042416" y="2048256"/>
            <a:ext cx="1792224" cy="2761488"/>
          </a:xfrm>
          <a:prstGeom prst="rect">
            <a:avLst/>
          </a:prstGeom>
          <a:noFill/>
          <a:ln/>
        </p:spPr>
        <p:txBody>
          <a:bodyPr wrap="square" lIns="0" tIns="0" rIns="0" bIns="0" rtlCol="0" anchor="t">
            <a:normAutofit/>
          </a:bodyPr>
          <a:lstStyle/>
          <a:p>
            <a:pPr marL="0" indent="0">
              <a:buNone/>
            </a:pPr>
            <a:r>
              <a:rPr lang="en-US" sz="1460" dirty="0">
                <a:solidFill>
                  <a:srgbClr val="17324D"/>
                </a:solidFill>
                <a:latin typeface="Noto Sans CJK JP" pitchFamily="34" charset="0"/>
                <a:ea typeface="Noto Sans CJK JP" pitchFamily="34" charset="-122"/>
                <a:cs typeface="Noto Sans CJK JP" pitchFamily="34" charset="-120"/>
              </a:rPr>
              <a:t>第1段階を必ず報告する。</a:t>
            </a:r>
            <a:endParaRPr lang="en-US" sz="1460" dirty="0"/>
          </a:p>
          <a:p>
            <a:pPr marL="0" indent="0">
              <a:buNone/>
            </a:pPr>
            <a:endParaRPr lang="en-US" sz="1460" dirty="0"/>
          </a:p>
          <a:p>
            <a:pPr marL="0" indent="0">
              <a:buNone/>
            </a:pPr>
            <a:r>
              <a:rPr lang="en-US" sz="1460" dirty="0">
                <a:solidFill>
                  <a:srgbClr val="17324D"/>
                </a:solidFill>
                <a:latin typeface="Noto Sans CJK JP" pitchFamily="34" charset="0"/>
                <a:ea typeface="Noto Sans CJK JP" pitchFamily="34" charset="-122"/>
                <a:cs typeface="Noto Sans CJK JP" pitchFamily="34" charset="-120"/>
              </a:rPr>
              <a:t>操作変数が本当に内生変数を動かしているかを見る。</a:t>
            </a:r>
            <a:endParaRPr lang="en-US" sz="1460" dirty="0"/>
          </a:p>
        </p:txBody>
      </p:sp>
      <p:sp>
        <p:nvSpPr>
          <p:cNvPr id="13" name="Shape 11"/>
          <p:cNvSpPr/>
          <p:nvPr/>
        </p:nvSpPr>
        <p:spPr>
          <a:xfrm>
            <a:off x="3145536" y="1645920"/>
            <a:ext cx="2084832" cy="3255264"/>
          </a:xfrm>
          <a:prstGeom prst="roundRect">
            <a:avLst>
              <a:gd name="adj" fmla="val 5263"/>
            </a:avLst>
          </a:prstGeom>
          <a:solidFill>
            <a:srgbClr val="EDF4FC"/>
          </a:solidFill>
          <a:ln w="12700">
            <a:solidFill>
              <a:srgbClr val="4E79A7"/>
            </a:solidFill>
            <a:prstDash val="solid"/>
          </a:ln>
          <a:effectLst>
            <a:outerShdw algn="bl" rotWithShape="0">
              <a:srgbClr val="000000">
                <a:alpha val="0"/>
              </a:srgbClr>
            </a:outerShdw>
          </a:effectLst>
        </p:spPr>
        <p:txBody>
          <a:bodyPr/>
          <a:lstStyle/>
          <a:p>
            <a:endParaRPr lang="ja-JP" altLang="en-US"/>
          </a:p>
        </p:txBody>
      </p:sp>
      <p:sp>
        <p:nvSpPr>
          <p:cNvPr id="14" name="Text 12"/>
          <p:cNvSpPr/>
          <p:nvPr/>
        </p:nvSpPr>
        <p:spPr>
          <a:xfrm>
            <a:off x="3291840" y="1764792"/>
            <a:ext cx="1792224" cy="256032"/>
          </a:xfrm>
          <a:prstGeom prst="rect">
            <a:avLst/>
          </a:prstGeom>
          <a:noFill/>
          <a:ln/>
        </p:spPr>
        <p:txBody>
          <a:bodyPr wrap="square" lIns="0" tIns="0" rIns="0" bIns="0" rtlCol="0" anchor="ctr">
            <a:normAutofit/>
          </a:bodyPr>
          <a:lstStyle/>
          <a:p>
            <a:pPr marL="0" indent="0">
              <a:buNone/>
            </a:pPr>
            <a:r>
              <a:rPr lang="en-US" sz="1300" b="1" dirty="0">
                <a:solidFill>
                  <a:srgbClr val="4E79A7"/>
                </a:solidFill>
                <a:latin typeface="Noto Sans CJK JP" pitchFamily="34" charset="0"/>
                <a:ea typeface="Noto Sans CJK JP" pitchFamily="34" charset="-122"/>
                <a:cs typeface="Noto Sans CJK JP" pitchFamily="34" charset="-120"/>
              </a:rPr>
              <a:t>2</a:t>
            </a:r>
            <a:endParaRPr lang="en-US" sz="1300" dirty="0"/>
          </a:p>
        </p:txBody>
      </p:sp>
      <p:sp>
        <p:nvSpPr>
          <p:cNvPr id="15" name="Text 13"/>
          <p:cNvSpPr/>
          <p:nvPr/>
        </p:nvSpPr>
        <p:spPr>
          <a:xfrm>
            <a:off x="3291840" y="2048256"/>
            <a:ext cx="1792224" cy="2761488"/>
          </a:xfrm>
          <a:prstGeom prst="rect">
            <a:avLst/>
          </a:prstGeom>
          <a:noFill/>
          <a:ln/>
        </p:spPr>
        <p:txBody>
          <a:bodyPr wrap="square" lIns="0" tIns="0" rIns="0" bIns="0" rtlCol="0" anchor="t">
            <a:normAutofit/>
          </a:bodyPr>
          <a:lstStyle/>
          <a:p>
            <a:pPr marL="0" indent="0">
              <a:buNone/>
            </a:pPr>
            <a:r>
              <a:rPr lang="en-US" sz="1410" dirty="0">
                <a:solidFill>
                  <a:srgbClr val="17324D"/>
                </a:solidFill>
                <a:latin typeface="Noto Sans CJK JP" pitchFamily="34" charset="0"/>
                <a:ea typeface="Noto Sans CJK JP" pitchFamily="34" charset="-122"/>
                <a:cs typeface="Noto Sans CJK JP" pitchFamily="34" charset="-120"/>
              </a:rPr>
              <a:t>first-stage F や関連統計量を確認する。</a:t>
            </a:r>
            <a:endParaRPr lang="en-US" sz="1410" dirty="0"/>
          </a:p>
          <a:p>
            <a:pPr marL="0" indent="0">
              <a:buNone/>
            </a:pPr>
            <a:endParaRPr lang="en-US" sz="1410" dirty="0"/>
          </a:p>
          <a:p>
            <a:pPr marL="0" indent="0">
              <a:buNone/>
            </a:pPr>
            <a:r>
              <a:rPr lang="en-US" sz="1410" dirty="0">
                <a:solidFill>
                  <a:srgbClr val="17324D"/>
                </a:solidFill>
                <a:latin typeface="Noto Sans CJK JP" pitchFamily="34" charset="0"/>
                <a:ea typeface="Noto Sans CJK JP" pitchFamily="34" charset="-122"/>
                <a:cs typeface="Noto Sans CJK JP" pitchFamily="34" charset="-120"/>
              </a:rPr>
              <a:t>必要なら Stock–Yogo や conditional F も見る。</a:t>
            </a:r>
            <a:endParaRPr lang="en-US" sz="1410" dirty="0"/>
          </a:p>
        </p:txBody>
      </p:sp>
      <p:sp>
        <p:nvSpPr>
          <p:cNvPr id="16" name="Shape 14"/>
          <p:cNvSpPr/>
          <p:nvPr/>
        </p:nvSpPr>
        <p:spPr>
          <a:xfrm>
            <a:off x="5394960" y="1645920"/>
            <a:ext cx="2084832" cy="3255264"/>
          </a:xfrm>
          <a:prstGeom prst="roundRect">
            <a:avLst>
              <a:gd name="adj" fmla="val 5263"/>
            </a:avLst>
          </a:prstGeom>
          <a:solidFill>
            <a:srgbClr val="FFF2EE"/>
          </a:solidFill>
          <a:ln w="12700">
            <a:solidFill>
              <a:srgbClr val="E07A5F"/>
            </a:solidFill>
            <a:prstDash val="solid"/>
          </a:ln>
          <a:effectLst>
            <a:outerShdw algn="bl" rotWithShape="0">
              <a:srgbClr val="000000">
                <a:alpha val="0"/>
              </a:srgbClr>
            </a:outerShdw>
          </a:effectLst>
        </p:spPr>
        <p:txBody>
          <a:bodyPr/>
          <a:lstStyle/>
          <a:p>
            <a:endParaRPr lang="ja-JP" altLang="en-US"/>
          </a:p>
        </p:txBody>
      </p:sp>
      <p:sp>
        <p:nvSpPr>
          <p:cNvPr id="17" name="Text 15"/>
          <p:cNvSpPr/>
          <p:nvPr/>
        </p:nvSpPr>
        <p:spPr>
          <a:xfrm>
            <a:off x="5541264" y="1764792"/>
            <a:ext cx="1792224" cy="256032"/>
          </a:xfrm>
          <a:prstGeom prst="rect">
            <a:avLst/>
          </a:prstGeom>
          <a:noFill/>
          <a:ln/>
        </p:spPr>
        <p:txBody>
          <a:bodyPr wrap="square" lIns="0" tIns="0" rIns="0" bIns="0" rtlCol="0" anchor="ctr">
            <a:normAutofit/>
          </a:bodyPr>
          <a:lstStyle/>
          <a:p>
            <a:pPr marL="0" indent="0">
              <a:buNone/>
            </a:pPr>
            <a:r>
              <a:rPr lang="en-US" sz="1300" b="1" dirty="0">
                <a:solidFill>
                  <a:srgbClr val="E07A5F"/>
                </a:solidFill>
                <a:latin typeface="Noto Sans CJK JP" pitchFamily="34" charset="0"/>
                <a:ea typeface="Noto Sans CJK JP" pitchFamily="34" charset="-122"/>
                <a:cs typeface="Noto Sans CJK JP" pitchFamily="34" charset="-120"/>
              </a:rPr>
              <a:t>3</a:t>
            </a:r>
            <a:endParaRPr lang="en-US" sz="1300" dirty="0"/>
          </a:p>
        </p:txBody>
      </p:sp>
      <p:sp>
        <p:nvSpPr>
          <p:cNvPr id="18" name="Text 16"/>
          <p:cNvSpPr/>
          <p:nvPr/>
        </p:nvSpPr>
        <p:spPr>
          <a:xfrm>
            <a:off x="5541264" y="2048256"/>
            <a:ext cx="1792224" cy="2761488"/>
          </a:xfrm>
          <a:prstGeom prst="rect">
            <a:avLst/>
          </a:prstGeom>
          <a:noFill/>
          <a:ln/>
        </p:spPr>
        <p:txBody>
          <a:bodyPr wrap="square" lIns="0" tIns="0" rIns="0" bIns="0" rtlCol="0" anchor="t">
            <a:normAutofit/>
          </a:bodyPr>
          <a:lstStyle/>
          <a:p>
            <a:pPr marL="0" indent="0">
              <a:buNone/>
            </a:pPr>
            <a:r>
              <a:rPr lang="en-US" sz="1410" dirty="0">
                <a:solidFill>
                  <a:srgbClr val="17324D"/>
                </a:solidFill>
                <a:latin typeface="Noto Sans CJK JP" pitchFamily="34" charset="0"/>
                <a:ea typeface="Noto Sans CJK JP" pitchFamily="34" charset="-122"/>
                <a:cs typeface="Noto Sans CJK JP" pitchFamily="34" charset="-120"/>
              </a:rPr>
              <a:t>usual 2SLS inference をそのまま信じない。</a:t>
            </a:r>
            <a:endParaRPr lang="en-US" sz="1410" dirty="0"/>
          </a:p>
          <a:p>
            <a:pPr marL="0" indent="0">
              <a:buNone/>
            </a:pPr>
            <a:endParaRPr lang="en-US" sz="1410" dirty="0"/>
          </a:p>
          <a:p>
            <a:pPr marL="0" indent="0">
              <a:buNone/>
            </a:pPr>
            <a:r>
              <a:rPr lang="en-US" sz="1410" dirty="0">
                <a:solidFill>
                  <a:srgbClr val="17324D"/>
                </a:solidFill>
                <a:latin typeface="Noto Sans CJK JP" pitchFamily="34" charset="0"/>
                <a:ea typeface="Noto Sans CJK JP" pitchFamily="34" charset="-122"/>
                <a:cs typeface="Noto Sans CJK JP" pitchFamily="34" charset="-120"/>
              </a:rPr>
              <a:t>first stage が弱いなら、t 値と CI は危うい。</a:t>
            </a:r>
            <a:endParaRPr lang="en-US" sz="1410" dirty="0"/>
          </a:p>
        </p:txBody>
      </p:sp>
      <p:sp>
        <p:nvSpPr>
          <p:cNvPr id="19" name="Shape 17"/>
          <p:cNvSpPr/>
          <p:nvPr/>
        </p:nvSpPr>
        <p:spPr>
          <a:xfrm>
            <a:off x="7644384" y="1645920"/>
            <a:ext cx="2084832" cy="3255264"/>
          </a:xfrm>
          <a:prstGeom prst="roundRect">
            <a:avLst>
              <a:gd name="adj" fmla="val 5263"/>
            </a:avLst>
          </a:prstGeom>
          <a:solidFill>
            <a:srgbClr val="FFF1F3"/>
          </a:solidFill>
          <a:ln w="12700">
            <a:solidFill>
              <a:srgbClr val="D9485F"/>
            </a:solidFill>
            <a:prstDash val="solid"/>
          </a:ln>
          <a:effectLst>
            <a:outerShdw algn="bl" rotWithShape="0">
              <a:srgbClr val="000000">
                <a:alpha val="0"/>
              </a:srgbClr>
            </a:outerShdw>
          </a:effectLst>
        </p:spPr>
        <p:txBody>
          <a:bodyPr/>
          <a:lstStyle/>
          <a:p>
            <a:endParaRPr lang="ja-JP" altLang="en-US"/>
          </a:p>
        </p:txBody>
      </p:sp>
      <p:sp>
        <p:nvSpPr>
          <p:cNvPr id="20" name="Text 18"/>
          <p:cNvSpPr/>
          <p:nvPr/>
        </p:nvSpPr>
        <p:spPr>
          <a:xfrm>
            <a:off x="7790688" y="1764792"/>
            <a:ext cx="1792224" cy="256032"/>
          </a:xfrm>
          <a:prstGeom prst="rect">
            <a:avLst/>
          </a:prstGeom>
          <a:noFill/>
          <a:ln/>
        </p:spPr>
        <p:txBody>
          <a:bodyPr wrap="square" lIns="0" tIns="0" rIns="0" bIns="0" rtlCol="0" anchor="ctr">
            <a:normAutofit/>
          </a:bodyPr>
          <a:lstStyle/>
          <a:p>
            <a:pPr marL="0" indent="0">
              <a:buNone/>
            </a:pPr>
            <a:r>
              <a:rPr lang="en-US" sz="1300" b="1" dirty="0">
                <a:solidFill>
                  <a:srgbClr val="D9485F"/>
                </a:solidFill>
                <a:latin typeface="Noto Sans CJK JP" pitchFamily="34" charset="0"/>
                <a:ea typeface="Noto Sans CJK JP" pitchFamily="34" charset="-122"/>
                <a:cs typeface="Noto Sans CJK JP" pitchFamily="34" charset="-120"/>
              </a:rPr>
              <a:t>4</a:t>
            </a:r>
            <a:endParaRPr lang="en-US" sz="1300" dirty="0"/>
          </a:p>
        </p:txBody>
      </p:sp>
      <p:sp>
        <p:nvSpPr>
          <p:cNvPr id="21" name="Text 19"/>
          <p:cNvSpPr/>
          <p:nvPr/>
        </p:nvSpPr>
        <p:spPr>
          <a:xfrm>
            <a:off x="7790688" y="2048256"/>
            <a:ext cx="1792224" cy="2761488"/>
          </a:xfrm>
          <a:prstGeom prst="rect">
            <a:avLst/>
          </a:prstGeom>
          <a:noFill/>
          <a:ln/>
        </p:spPr>
        <p:txBody>
          <a:bodyPr wrap="square" lIns="0" tIns="0" rIns="0" bIns="0" rtlCol="0" anchor="t">
            <a:normAutofit/>
          </a:bodyPr>
          <a:lstStyle/>
          <a:p>
            <a:pPr marL="0" indent="0">
              <a:buNone/>
            </a:pPr>
            <a:r>
              <a:rPr lang="en-US" sz="1440" dirty="0">
                <a:solidFill>
                  <a:srgbClr val="17324D"/>
                </a:solidFill>
                <a:latin typeface="Noto Sans CJK JP" pitchFamily="34" charset="0"/>
                <a:ea typeface="Noto Sans CJK JP" pitchFamily="34" charset="-122"/>
                <a:cs typeface="Noto Sans CJK JP" pitchFamily="34" charset="-120"/>
              </a:rPr>
              <a:t>必要に応じて robust inference を使う。</a:t>
            </a:r>
            <a:endParaRPr lang="en-US" sz="1440" dirty="0"/>
          </a:p>
          <a:p>
            <a:pPr marL="0" indent="0">
              <a:buNone/>
            </a:pPr>
            <a:endParaRPr lang="en-US" sz="1440" dirty="0"/>
          </a:p>
          <a:p>
            <a:pPr marL="0" indent="0">
              <a:buNone/>
            </a:pPr>
            <a:r>
              <a:rPr lang="en-US" sz="1440" dirty="0">
                <a:solidFill>
                  <a:srgbClr val="17324D"/>
                </a:solidFill>
                <a:latin typeface="Noto Sans CJK JP" pitchFamily="34" charset="0"/>
                <a:ea typeface="Noto Sans CJK JP" pitchFamily="34" charset="-122"/>
                <a:cs typeface="Noto Sans CJK JP" pitchFamily="34" charset="-120"/>
              </a:rPr>
              <a:t>AR / CLR などを併用する。</a:t>
            </a:r>
            <a:endParaRPr lang="en-US" sz="1440" dirty="0"/>
          </a:p>
        </p:txBody>
      </p:sp>
      <p:sp>
        <p:nvSpPr>
          <p:cNvPr id="22" name="Shape 20"/>
          <p:cNvSpPr/>
          <p:nvPr/>
        </p:nvSpPr>
        <p:spPr>
          <a:xfrm>
            <a:off x="9893808" y="1645920"/>
            <a:ext cx="1389888" cy="3255264"/>
          </a:xfrm>
          <a:prstGeom prst="roundRect">
            <a:avLst>
              <a:gd name="adj" fmla="val 7895"/>
            </a:avLst>
          </a:prstGeom>
          <a:solidFill>
            <a:srgbClr val="F5F0FF"/>
          </a:solidFill>
          <a:ln w="12700">
            <a:solidFill>
              <a:srgbClr val="9E77ED"/>
            </a:solidFill>
            <a:prstDash val="solid"/>
          </a:ln>
          <a:effectLst>
            <a:outerShdw algn="bl" rotWithShape="0">
              <a:srgbClr val="000000">
                <a:alpha val="0"/>
              </a:srgbClr>
            </a:outerShdw>
          </a:effectLst>
        </p:spPr>
        <p:txBody>
          <a:bodyPr/>
          <a:lstStyle/>
          <a:p>
            <a:endParaRPr lang="ja-JP" altLang="en-US"/>
          </a:p>
        </p:txBody>
      </p:sp>
      <p:sp>
        <p:nvSpPr>
          <p:cNvPr id="23" name="Text 21"/>
          <p:cNvSpPr/>
          <p:nvPr/>
        </p:nvSpPr>
        <p:spPr>
          <a:xfrm>
            <a:off x="10040112" y="1764792"/>
            <a:ext cx="1097280" cy="256032"/>
          </a:xfrm>
          <a:prstGeom prst="rect">
            <a:avLst/>
          </a:prstGeom>
          <a:noFill/>
          <a:ln/>
        </p:spPr>
        <p:txBody>
          <a:bodyPr wrap="square" lIns="0" tIns="0" rIns="0" bIns="0" rtlCol="0" anchor="ctr">
            <a:normAutofit/>
          </a:bodyPr>
          <a:lstStyle/>
          <a:p>
            <a:pPr marL="0" indent="0">
              <a:buNone/>
            </a:pPr>
            <a:r>
              <a:rPr lang="en-US" sz="1300" b="1" dirty="0">
                <a:solidFill>
                  <a:srgbClr val="9E77ED"/>
                </a:solidFill>
                <a:latin typeface="Noto Sans CJK JP" pitchFamily="34" charset="0"/>
                <a:ea typeface="Noto Sans CJK JP" pitchFamily="34" charset="-122"/>
                <a:cs typeface="Noto Sans CJK JP" pitchFamily="34" charset="-120"/>
              </a:rPr>
              <a:t>5</a:t>
            </a:r>
            <a:endParaRPr lang="en-US" sz="1300" dirty="0"/>
          </a:p>
        </p:txBody>
      </p:sp>
      <p:sp>
        <p:nvSpPr>
          <p:cNvPr id="24" name="Text 22"/>
          <p:cNvSpPr/>
          <p:nvPr/>
        </p:nvSpPr>
        <p:spPr>
          <a:xfrm>
            <a:off x="10040112" y="2048256"/>
            <a:ext cx="1097280" cy="2761488"/>
          </a:xfrm>
          <a:prstGeom prst="rect">
            <a:avLst/>
          </a:prstGeom>
          <a:noFill/>
          <a:ln/>
        </p:spPr>
        <p:txBody>
          <a:bodyPr wrap="square" lIns="0" tIns="0" rIns="0" bIns="0" rtlCol="0" anchor="t">
            <a:normAutofit/>
          </a:bodyPr>
          <a:lstStyle/>
          <a:p>
            <a:pPr marL="0" indent="0">
              <a:buNone/>
            </a:pPr>
            <a:r>
              <a:rPr lang="en-US" sz="1450" dirty="0">
                <a:solidFill>
                  <a:srgbClr val="17324D"/>
                </a:solidFill>
                <a:latin typeface="Noto Sans CJK JP" pitchFamily="34" charset="0"/>
                <a:ea typeface="Noto Sans CJK JP" pitchFamily="34" charset="-122"/>
                <a:cs typeface="Noto Sans CJK JP" pitchFamily="34" charset="-120"/>
              </a:rPr>
              <a:t>可能なら設計を改善する。</a:t>
            </a:r>
            <a:endParaRPr lang="en-US" sz="145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 49">
    <p:bg>
      <p:bgPr>
        <a:solidFill>
          <a:srgbClr val="F5F0FF"/>
        </a:solidFill>
        <a:effectLst/>
      </p:bgPr>
    </p:bg>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5F0FF"/>
          </a:solidFill>
          <a:ln w="12700">
            <a:solidFill>
              <a:srgbClr val="F5F0FF">
                <a:alpha val="0"/>
              </a:srgbClr>
            </a:solidFill>
            <a:prstDash val="solid"/>
          </a:ln>
        </p:spPr>
        <p:txBody>
          <a:bodyPr/>
          <a:lstStyle/>
          <a:p>
            <a:endParaRPr lang="ja-JP" altLang="en-US"/>
          </a:p>
        </p:txBody>
      </p:sp>
      <p:sp>
        <p:nvSpPr>
          <p:cNvPr id="3" name="Shape 1"/>
          <p:cNvSpPr/>
          <p:nvPr/>
        </p:nvSpPr>
        <p:spPr>
          <a:xfrm>
            <a:off x="0" y="0"/>
            <a:ext cx="6537960" cy="6858000"/>
          </a:xfrm>
          <a:prstGeom prst="rect">
            <a:avLst/>
          </a:prstGeom>
          <a:solidFill>
            <a:srgbClr val="183A5A"/>
          </a:solidFill>
          <a:ln w="12700">
            <a:solidFill>
              <a:srgbClr val="183A5A">
                <a:alpha val="0"/>
              </a:srgbClr>
            </a:solidFill>
            <a:prstDash val="solid"/>
          </a:ln>
        </p:spPr>
        <p:txBody>
          <a:bodyPr/>
          <a:lstStyle/>
          <a:p>
            <a:endParaRPr lang="ja-JP" altLang="en-US"/>
          </a:p>
        </p:txBody>
      </p:sp>
      <p:sp>
        <p:nvSpPr>
          <p:cNvPr id="4" name="Shape 2"/>
          <p:cNvSpPr/>
          <p:nvPr/>
        </p:nvSpPr>
        <p:spPr>
          <a:xfrm>
            <a:off x="0" y="0"/>
            <a:ext cx="12191695" cy="73152"/>
          </a:xfrm>
          <a:prstGeom prst="rect">
            <a:avLst/>
          </a:prstGeom>
          <a:solidFill>
            <a:srgbClr val="9E77ED"/>
          </a:solidFill>
          <a:ln w="12700">
            <a:solidFill>
              <a:srgbClr val="9E77ED">
                <a:alpha val="0"/>
              </a:srgbClr>
            </a:solidFill>
            <a:prstDash val="solid"/>
          </a:ln>
        </p:spPr>
        <p:txBody>
          <a:bodyPr/>
          <a:lstStyle/>
          <a:p>
            <a:endParaRPr lang="ja-JP" altLang="en-US"/>
          </a:p>
        </p:txBody>
      </p:sp>
      <p:sp>
        <p:nvSpPr>
          <p:cNvPr id="5" name="Shape 3"/>
          <p:cNvSpPr/>
          <p:nvPr/>
        </p:nvSpPr>
        <p:spPr>
          <a:xfrm>
            <a:off x="0" y="0"/>
            <a:ext cx="12191695" cy="54864"/>
          </a:xfrm>
          <a:prstGeom prst="rect">
            <a:avLst/>
          </a:prstGeom>
          <a:solidFill>
            <a:srgbClr val="9E77ED"/>
          </a:solidFill>
          <a:ln w="12700">
            <a:solidFill>
              <a:srgbClr val="9E77ED">
                <a:alpha val="0"/>
              </a:srgbClr>
            </a:solidFill>
            <a:prstDash val="solid"/>
          </a:ln>
        </p:spPr>
        <p:txBody>
          <a:bodyPr/>
          <a:lstStyle/>
          <a:p>
            <a:endParaRPr lang="ja-JP" altLang="en-US"/>
          </a:p>
        </p:txBody>
      </p:sp>
      <p:sp>
        <p:nvSpPr>
          <p:cNvPr id="6" name="Text 4"/>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7" name="Shape 5"/>
          <p:cNvSpPr/>
          <p:nvPr/>
        </p:nvSpPr>
        <p:spPr>
          <a:xfrm>
            <a:off x="9978847" y="164592"/>
            <a:ext cx="1499616" cy="256032"/>
          </a:xfrm>
          <a:prstGeom prst="roundRect">
            <a:avLst>
              <a:gd name="adj" fmla="val 35714"/>
            </a:avLst>
          </a:prstGeom>
          <a:solidFill>
            <a:srgbClr val="9E77ED">
              <a:alpha val="8000"/>
            </a:srgbClr>
          </a:solidFill>
          <a:ln w="12700">
            <a:solidFill>
              <a:srgbClr val="9E77ED"/>
            </a:solidFill>
            <a:prstDash val="solid"/>
          </a:ln>
        </p:spPr>
        <p:txBody>
          <a:bodyPr/>
          <a:lstStyle/>
          <a:p>
            <a:endParaRPr lang="ja-JP" altLang="en-US"/>
          </a:p>
        </p:txBody>
      </p:sp>
      <p:sp>
        <p:nvSpPr>
          <p:cNvPr id="8" name="Text 6"/>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9E77ED"/>
                </a:solidFill>
                <a:latin typeface="Noto Sans CJK JP" pitchFamily="34" charset="0"/>
                <a:ea typeface="Noto Sans CJK JP" pitchFamily="34" charset="-122"/>
                <a:cs typeface="Noto Sans CJK JP" pitchFamily="34" charset="-120"/>
              </a:rPr>
              <a:t>LATE</a:t>
            </a:r>
            <a:endParaRPr lang="en-US" sz="940" dirty="0"/>
          </a:p>
        </p:txBody>
      </p:sp>
      <p:sp>
        <p:nvSpPr>
          <p:cNvPr id="9" name="Text 7"/>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49</a:t>
            </a:r>
            <a:endParaRPr lang="en-US" sz="900" dirty="0"/>
          </a:p>
        </p:txBody>
      </p:sp>
      <p:sp>
        <p:nvSpPr>
          <p:cNvPr id="10" name="Text 8"/>
          <p:cNvSpPr/>
          <p:nvPr/>
        </p:nvSpPr>
        <p:spPr>
          <a:xfrm>
            <a:off x="786384" y="685800"/>
            <a:ext cx="1554480" cy="237744"/>
          </a:xfrm>
          <a:prstGeom prst="rect">
            <a:avLst/>
          </a:prstGeom>
          <a:noFill/>
          <a:ln/>
        </p:spPr>
        <p:txBody>
          <a:bodyPr wrap="square" lIns="0" tIns="0" rIns="0" bIns="0" rtlCol="0" anchor="ctr">
            <a:normAutofit/>
          </a:bodyPr>
          <a:lstStyle/>
          <a:p>
            <a:pPr marL="0" indent="0">
              <a:buNone/>
            </a:pPr>
            <a:r>
              <a:rPr lang="en-US" sz="1500" b="1" dirty="0">
                <a:solidFill>
                  <a:srgbClr val="5078A8"/>
                </a:solidFill>
                <a:latin typeface="Noto Sans CJK JP" pitchFamily="34" charset="0"/>
                <a:ea typeface="Noto Sans CJK JP" pitchFamily="34" charset="-122"/>
                <a:cs typeface="Noto Sans CJK JP" pitchFamily="34" charset="-120"/>
              </a:rPr>
              <a:t>Lecture 9</a:t>
            </a:r>
            <a:endParaRPr lang="en-US" sz="1500" dirty="0"/>
          </a:p>
        </p:txBody>
      </p:sp>
      <p:sp>
        <p:nvSpPr>
          <p:cNvPr id="11" name="Text 9"/>
          <p:cNvSpPr/>
          <p:nvPr/>
        </p:nvSpPr>
        <p:spPr>
          <a:xfrm>
            <a:off x="786384" y="1133856"/>
            <a:ext cx="5440680" cy="658368"/>
          </a:xfrm>
          <a:prstGeom prst="rect">
            <a:avLst/>
          </a:prstGeom>
          <a:noFill/>
          <a:ln/>
        </p:spPr>
        <p:txBody>
          <a:bodyPr wrap="square" lIns="0" tIns="0" rIns="0" bIns="0" rtlCol="0" anchor="ctr">
            <a:normAutofit/>
          </a:bodyPr>
          <a:lstStyle/>
          <a:p>
            <a:pPr marL="0" indent="0">
              <a:buNone/>
            </a:pPr>
            <a:r>
              <a:rPr lang="en-US" sz="2750" b="1" dirty="0">
                <a:solidFill>
                  <a:srgbClr val="FFFFFF"/>
                </a:solidFill>
                <a:latin typeface="Noto Serif CJK JP" pitchFamily="34" charset="0"/>
                <a:ea typeface="Noto Serif CJK JP" pitchFamily="34" charset="-122"/>
                <a:cs typeface="Noto Serif CJK JP" pitchFamily="34" charset="-120"/>
              </a:rPr>
              <a:t>因果として解釈する：LATE</a:t>
            </a:r>
            <a:endParaRPr lang="en-US" sz="2750" dirty="0"/>
          </a:p>
        </p:txBody>
      </p:sp>
      <p:sp>
        <p:nvSpPr>
          <p:cNvPr id="12" name="Shape 10"/>
          <p:cNvSpPr/>
          <p:nvPr/>
        </p:nvSpPr>
        <p:spPr>
          <a:xfrm>
            <a:off x="804672" y="1874520"/>
            <a:ext cx="1645920" cy="0"/>
          </a:xfrm>
          <a:prstGeom prst="line">
            <a:avLst/>
          </a:prstGeom>
          <a:noFill/>
          <a:ln w="12700">
            <a:solidFill>
              <a:srgbClr val="9E77ED"/>
            </a:solidFill>
            <a:prstDash val="solid"/>
          </a:ln>
        </p:spPr>
        <p:txBody>
          <a:bodyPr/>
          <a:lstStyle/>
          <a:p>
            <a:endParaRPr lang="ja-JP" altLang="en-US"/>
          </a:p>
        </p:txBody>
      </p:sp>
      <p:sp>
        <p:nvSpPr>
          <p:cNvPr id="13" name="Text 11"/>
          <p:cNvSpPr/>
          <p:nvPr/>
        </p:nvSpPr>
        <p:spPr>
          <a:xfrm>
            <a:off x="804672" y="2057400"/>
            <a:ext cx="5486400" cy="713232"/>
          </a:xfrm>
          <a:prstGeom prst="rect">
            <a:avLst/>
          </a:prstGeom>
          <a:noFill/>
          <a:ln/>
        </p:spPr>
        <p:txBody>
          <a:bodyPr wrap="square" lIns="0" tIns="0" rIns="0" bIns="0" rtlCol="0" anchor="t">
            <a:normAutofit/>
          </a:bodyPr>
          <a:lstStyle/>
          <a:p>
            <a:pPr marL="0" indent="0">
              <a:buNone/>
            </a:pPr>
            <a:r>
              <a:rPr lang="en-US" sz="1520" dirty="0">
                <a:solidFill>
                  <a:srgbClr val="E5EEF7"/>
                </a:solidFill>
                <a:latin typeface="Noto Sans CJK JP" pitchFamily="34" charset="0"/>
                <a:ea typeface="Noto Sans CJK JP" pitchFamily="34" charset="-122"/>
                <a:cs typeface="Noto Sans CJK JP" pitchFamily="34" charset="-120"/>
              </a:rPr>
              <a:t>IV が識別しているのは一般に ATE ではなく、その instrument に反応して処置状態が変わる人たちに対する局所平均処置効果である。</a:t>
            </a:r>
            <a:endParaRPr lang="en-US" sz="1520" dirty="0"/>
          </a:p>
        </p:txBody>
      </p:sp>
      <p:sp>
        <p:nvSpPr>
          <p:cNvPr id="14" name="Shape 12"/>
          <p:cNvSpPr/>
          <p:nvPr/>
        </p:nvSpPr>
        <p:spPr>
          <a:xfrm>
            <a:off x="7333488" y="1078992"/>
            <a:ext cx="4023360" cy="4480560"/>
          </a:xfrm>
          <a:prstGeom prst="roundRect">
            <a:avLst>
              <a:gd name="adj" fmla="val 3636"/>
            </a:avLst>
          </a:prstGeom>
          <a:solidFill>
            <a:srgbClr val="FFFFFF"/>
          </a:solidFill>
          <a:ln w="12700">
            <a:solidFill>
              <a:srgbClr val="9E77ED"/>
            </a:solidFill>
            <a:prstDash val="solid"/>
          </a:ln>
          <a:effectLst>
            <a:outerShdw algn="bl" rotWithShape="0">
              <a:srgbClr val="000000">
                <a:alpha val="0"/>
              </a:srgbClr>
            </a:outerShdw>
          </a:effectLst>
        </p:spPr>
        <p:txBody>
          <a:bodyPr/>
          <a:lstStyle/>
          <a:p>
            <a:endParaRPr lang="ja-JP" altLang="en-US"/>
          </a:p>
        </p:txBody>
      </p:sp>
      <p:sp>
        <p:nvSpPr>
          <p:cNvPr id="15" name="Text 13"/>
          <p:cNvSpPr/>
          <p:nvPr/>
        </p:nvSpPr>
        <p:spPr>
          <a:xfrm>
            <a:off x="7516368" y="1188720"/>
            <a:ext cx="3429000" cy="256032"/>
          </a:xfrm>
          <a:prstGeom prst="rect">
            <a:avLst/>
          </a:prstGeom>
          <a:noFill/>
          <a:ln/>
        </p:spPr>
        <p:txBody>
          <a:bodyPr wrap="square" lIns="0" tIns="0" rIns="0" bIns="0" rtlCol="0" anchor="ctr">
            <a:normAutofit/>
          </a:bodyPr>
          <a:lstStyle/>
          <a:p>
            <a:pPr marL="0" indent="0">
              <a:buNone/>
            </a:pPr>
            <a:r>
              <a:rPr lang="en-US" sz="1300" b="1" dirty="0">
                <a:solidFill>
                  <a:srgbClr val="9E77ED"/>
                </a:solidFill>
                <a:latin typeface="Noto Sans CJK JP" pitchFamily="34" charset="0"/>
                <a:ea typeface="Noto Sans CJK JP" pitchFamily="34" charset="-122"/>
                <a:cs typeface="Noto Sans CJK JP" pitchFamily="34" charset="-120"/>
              </a:rPr>
              <a:t>この部で押さえること</a:t>
            </a:r>
            <a:endParaRPr lang="en-US" sz="1300" dirty="0"/>
          </a:p>
        </p:txBody>
      </p:sp>
      <p:sp>
        <p:nvSpPr>
          <p:cNvPr id="16" name="Shape 14"/>
          <p:cNvSpPr/>
          <p:nvPr/>
        </p:nvSpPr>
        <p:spPr>
          <a:xfrm>
            <a:off x="7516368" y="1682496"/>
            <a:ext cx="384048" cy="256032"/>
          </a:xfrm>
          <a:prstGeom prst="roundRect">
            <a:avLst>
              <a:gd name="adj" fmla="val 35714"/>
            </a:avLst>
          </a:prstGeom>
          <a:solidFill>
            <a:srgbClr val="9E77ED"/>
          </a:solidFill>
          <a:ln w="12700">
            <a:solidFill>
              <a:srgbClr val="9E77ED"/>
            </a:solidFill>
            <a:prstDash val="solid"/>
          </a:ln>
        </p:spPr>
        <p:txBody>
          <a:bodyPr/>
          <a:lstStyle/>
          <a:p>
            <a:endParaRPr lang="ja-JP" altLang="en-US"/>
          </a:p>
        </p:txBody>
      </p:sp>
      <p:sp>
        <p:nvSpPr>
          <p:cNvPr id="17" name="Text 15"/>
          <p:cNvSpPr/>
          <p:nvPr/>
        </p:nvSpPr>
        <p:spPr>
          <a:xfrm>
            <a:off x="7516368" y="1691640"/>
            <a:ext cx="384048" cy="256032"/>
          </a:xfrm>
          <a:prstGeom prst="rect">
            <a:avLst/>
          </a:prstGeom>
          <a:noFill/>
          <a:ln/>
        </p:spPr>
        <p:txBody>
          <a:bodyPr wrap="square" lIns="0" tIns="0" rIns="0" bIns="0" rtlCol="0" anchor="ctr">
            <a:normAutofit/>
          </a:bodyPr>
          <a:lstStyle/>
          <a:p>
            <a:pPr marL="0" indent="0" algn="ctr">
              <a:buNone/>
            </a:pPr>
            <a:r>
              <a:rPr lang="en-US" sz="1050" b="1" dirty="0">
                <a:solidFill>
                  <a:srgbClr val="FFFFFF"/>
                </a:solidFill>
                <a:latin typeface="Noto Sans CJK JP" pitchFamily="34" charset="0"/>
                <a:ea typeface="Noto Sans CJK JP" pitchFamily="34" charset="-122"/>
                <a:cs typeface="Noto Sans CJK JP" pitchFamily="34" charset="-120"/>
              </a:rPr>
              <a:t>1</a:t>
            </a:r>
            <a:endParaRPr lang="en-US" sz="1050" dirty="0"/>
          </a:p>
        </p:txBody>
      </p:sp>
      <p:sp>
        <p:nvSpPr>
          <p:cNvPr id="18" name="Text 16"/>
          <p:cNvSpPr/>
          <p:nvPr/>
        </p:nvSpPr>
        <p:spPr>
          <a:xfrm>
            <a:off x="8028432" y="1636776"/>
            <a:ext cx="2999232" cy="457200"/>
          </a:xfrm>
          <a:prstGeom prst="rect">
            <a:avLst/>
          </a:prstGeom>
          <a:noFill/>
          <a:ln/>
        </p:spPr>
        <p:txBody>
          <a:bodyPr wrap="square" lIns="0" tIns="0" rIns="0" bIns="0" rtlCol="0" anchor="ctr">
            <a:normAutofit/>
          </a:bodyPr>
          <a:lstStyle/>
          <a:p>
            <a:pPr marL="0" indent="0">
              <a:buNone/>
            </a:pPr>
            <a:r>
              <a:rPr lang="en-US" sz="1750" b="1" dirty="0">
                <a:solidFill>
                  <a:srgbClr val="17324D"/>
                </a:solidFill>
                <a:latin typeface="Noto Sans CJK JP" pitchFamily="34" charset="0"/>
                <a:ea typeface="Noto Sans CJK JP" pitchFamily="34" charset="-122"/>
                <a:cs typeface="Noto Sans CJK JP" pitchFamily="34" charset="-120"/>
              </a:rPr>
              <a:t>potential outcomes の記法で、Z と D の役割を整理する。</a:t>
            </a:r>
            <a:endParaRPr lang="en-US" sz="1750" dirty="0"/>
          </a:p>
        </p:txBody>
      </p:sp>
      <p:sp>
        <p:nvSpPr>
          <p:cNvPr id="19" name="Shape 17"/>
          <p:cNvSpPr/>
          <p:nvPr/>
        </p:nvSpPr>
        <p:spPr>
          <a:xfrm>
            <a:off x="7516368" y="2560320"/>
            <a:ext cx="384048" cy="256032"/>
          </a:xfrm>
          <a:prstGeom prst="roundRect">
            <a:avLst>
              <a:gd name="adj" fmla="val 35714"/>
            </a:avLst>
          </a:prstGeom>
          <a:solidFill>
            <a:srgbClr val="9E77ED"/>
          </a:solidFill>
          <a:ln w="12700">
            <a:solidFill>
              <a:srgbClr val="9E77ED"/>
            </a:solidFill>
            <a:prstDash val="solid"/>
          </a:ln>
        </p:spPr>
        <p:txBody>
          <a:bodyPr/>
          <a:lstStyle/>
          <a:p>
            <a:endParaRPr lang="ja-JP" altLang="en-US"/>
          </a:p>
        </p:txBody>
      </p:sp>
      <p:sp>
        <p:nvSpPr>
          <p:cNvPr id="20" name="Text 18"/>
          <p:cNvSpPr/>
          <p:nvPr/>
        </p:nvSpPr>
        <p:spPr>
          <a:xfrm>
            <a:off x="7516368" y="2569464"/>
            <a:ext cx="384048" cy="256032"/>
          </a:xfrm>
          <a:prstGeom prst="rect">
            <a:avLst/>
          </a:prstGeom>
          <a:noFill/>
          <a:ln/>
        </p:spPr>
        <p:txBody>
          <a:bodyPr wrap="square" lIns="0" tIns="0" rIns="0" bIns="0" rtlCol="0" anchor="ctr">
            <a:normAutofit/>
          </a:bodyPr>
          <a:lstStyle/>
          <a:p>
            <a:pPr marL="0" indent="0" algn="ctr">
              <a:buNone/>
            </a:pPr>
            <a:r>
              <a:rPr lang="en-US" sz="1050" b="1" dirty="0">
                <a:solidFill>
                  <a:srgbClr val="FFFFFF"/>
                </a:solidFill>
                <a:latin typeface="Noto Sans CJK JP" pitchFamily="34" charset="0"/>
                <a:ea typeface="Noto Sans CJK JP" pitchFamily="34" charset="-122"/>
                <a:cs typeface="Noto Sans CJK JP" pitchFamily="34" charset="-120"/>
              </a:rPr>
              <a:t>2</a:t>
            </a:r>
            <a:endParaRPr lang="en-US" sz="1050" dirty="0"/>
          </a:p>
        </p:txBody>
      </p:sp>
      <p:sp>
        <p:nvSpPr>
          <p:cNvPr id="21" name="Text 19"/>
          <p:cNvSpPr/>
          <p:nvPr/>
        </p:nvSpPr>
        <p:spPr>
          <a:xfrm>
            <a:off x="8028432" y="2514600"/>
            <a:ext cx="2999232" cy="457200"/>
          </a:xfrm>
          <a:prstGeom prst="rect">
            <a:avLst/>
          </a:prstGeom>
          <a:noFill/>
          <a:ln/>
        </p:spPr>
        <p:txBody>
          <a:bodyPr wrap="square" lIns="0" tIns="0" rIns="0" bIns="0" rtlCol="0" anchor="ctr">
            <a:normAutofit/>
          </a:bodyPr>
          <a:lstStyle/>
          <a:p>
            <a:pPr marL="0" indent="0">
              <a:buNone/>
            </a:pPr>
            <a:r>
              <a:rPr lang="en-US" sz="1750" dirty="0">
                <a:solidFill>
                  <a:srgbClr val="17324D"/>
                </a:solidFill>
                <a:latin typeface="Noto Sans CJK JP" pitchFamily="34" charset="0"/>
                <a:ea typeface="Noto Sans CJK JP" pitchFamily="34" charset="-122"/>
                <a:cs typeface="Noto Sans CJK JP" pitchFamily="34" charset="-120"/>
              </a:rPr>
              <a:t>independence / exclusion / first stage / monotonicity を確認する。</a:t>
            </a:r>
            <a:endParaRPr lang="en-US" sz="1750" dirty="0"/>
          </a:p>
        </p:txBody>
      </p:sp>
      <p:sp>
        <p:nvSpPr>
          <p:cNvPr id="22" name="Shape 20"/>
          <p:cNvSpPr/>
          <p:nvPr/>
        </p:nvSpPr>
        <p:spPr>
          <a:xfrm>
            <a:off x="7516368" y="3438144"/>
            <a:ext cx="384048" cy="256032"/>
          </a:xfrm>
          <a:prstGeom prst="roundRect">
            <a:avLst>
              <a:gd name="adj" fmla="val 35714"/>
            </a:avLst>
          </a:prstGeom>
          <a:solidFill>
            <a:srgbClr val="9E77ED"/>
          </a:solidFill>
          <a:ln w="12700">
            <a:solidFill>
              <a:srgbClr val="9E77ED"/>
            </a:solidFill>
            <a:prstDash val="solid"/>
          </a:ln>
        </p:spPr>
        <p:txBody>
          <a:bodyPr/>
          <a:lstStyle/>
          <a:p>
            <a:endParaRPr lang="ja-JP" altLang="en-US"/>
          </a:p>
        </p:txBody>
      </p:sp>
      <p:sp>
        <p:nvSpPr>
          <p:cNvPr id="23" name="Text 21"/>
          <p:cNvSpPr/>
          <p:nvPr/>
        </p:nvSpPr>
        <p:spPr>
          <a:xfrm>
            <a:off x="7516368" y="3447288"/>
            <a:ext cx="384048" cy="256032"/>
          </a:xfrm>
          <a:prstGeom prst="rect">
            <a:avLst/>
          </a:prstGeom>
          <a:noFill/>
          <a:ln/>
        </p:spPr>
        <p:txBody>
          <a:bodyPr wrap="square" lIns="0" tIns="0" rIns="0" bIns="0" rtlCol="0" anchor="ctr">
            <a:normAutofit/>
          </a:bodyPr>
          <a:lstStyle/>
          <a:p>
            <a:pPr marL="0" indent="0" algn="ctr">
              <a:buNone/>
            </a:pPr>
            <a:r>
              <a:rPr lang="en-US" sz="1050" b="1" dirty="0">
                <a:solidFill>
                  <a:srgbClr val="FFFFFF"/>
                </a:solidFill>
                <a:latin typeface="Noto Sans CJK JP" pitchFamily="34" charset="0"/>
                <a:ea typeface="Noto Sans CJK JP" pitchFamily="34" charset="-122"/>
                <a:cs typeface="Noto Sans CJK JP" pitchFamily="34" charset="-120"/>
              </a:rPr>
              <a:t>3</a:t>
            </a:r>
            <a:endParaRPr lang="en-US" sz="1050" dirty="0"/>
          </a:p>
        </p:txBody>
      </p:sp>
      <p:sp>
        <p:nvSpPr>
          <p:cNvPr id="24" name="Text 22"/>
          <p:cNvSpPr/>
          <p:nvPr/>
        </p:nvSpPr>
        <p:spPr>
          <a:xfrm>
            <a:off x="8028432" y="3392424"/>
            <a:ext cx="2999232" cy="457200"/>
          </a:xfrm>
          <a:prstGeom prst="rect">
            <a:avLst/>
          </a:prstGeom>
          <a:noFill/>
          <a:ln/>
        </p:spPr>
        <p:txBody>
          <a:bodyPr wrap="square" lIns="0" tIns="0" rIns="0" bIns="0" rtlCol="0" anchor="ctr">
            <a:normAutofit/>
          </a:bodyPr>
          <a:lstStyle/>
          <a:p>
            <a:pPr marL="0" indent="0">
              <a:buNone/>
            </a:pPr>
            <a:r>
              <a:rPr lang="en-US" sz="1750" dirty="0">
                <a:solidFill>
                  <a:srgbClr val="17324D"/>
                </a:solidFill>
                <a:latin typeface="Noto Sans CJK JP" pitchFamily="34" charset="0"/>
                <a:ea typeface="Noto Sans CJK JP" pitchFamily="34" charset="-122"/>
                <a:cs typeface="Noto Sans CJK JP" pitchFamily="34" charset="-120"/>
              </a:rPr>
              <a:t>Wald 推定量がなぜ complier の効果を表すのかを見る。</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3FA7A4"/>
          </a:solidFill>
          <a:ln w="12700">
            <a:solidFill>
              <a:srgbClr val="3FA7A4">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3FA7A4">
              <a:alpha val="8000"/>
            </a:srgbClr>
          </a:solidFill>
          <a:ln w="12700">
            <a:solidFill>
              <a:srgbClr val="3FA7A4"/>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3FA7A4"/>
                </a:solidFill>
                <a:latin typeface="Noto Sans CJK JP" pitchFamily="34" charset="0"/>
                <a:ea typeface="Noto Sans CJK JP" pitchFamily="34" charset="-122"/>
                <a:cs typeface="Noto Sans CJK JP" pitchFamily="34" charset="-120"/>
              </a:rPr>
              <a:t>操作変数法</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5</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操作変数法の見取り図</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3FA7A4"/>
                </a:solidFill>
                <a:latin typeface="Noto Sans CJK JP" pitchFamily="34" charset="0"/>
                <a:ea typeface="Noto Sans CJK JP" pitchFamily="34" charset="-122"/>
                <a:cs typeface="Noto Sans CJK JP" pitchFamily="34" charset="-120"/>
              </a:rPr>
              <a:t>知りたいのは X 全体の相関ではなく、Z が生み出す X の外生的な動きである。</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1845259" y="3366821"/>
            <a:ext cx="1460297" cy="0"/>
          </a:xfrm>
          <a:prstGeom prst="line">
            <a:avLst/>
          </a:prstGeom>
          <a:noFill/>
          <a:ln w="12700">
            <a:solidFill>
              <a:srgbClr val="3FA7A4"/>
            </a:solidFill>
            <a:prstDash val="solid"/>
            <a:tailEnd type="triangle"/>
          </a:ln>
        </p:spPr>
        <p:txBody>
          <a:bodyPr/>
          <a:lstStyle/>
          <a:p>
            <a:endParaRPr lang="ja-JP" altLang="en-US"/>
          </a:p>
        </p:txBody>
      </p:sp>
      <p:sp>
        <p:nvSpPr>
          <p:cNvPr id="11" name="Shape 9"/>
          <p:cNvSpPr/>
          <p:nvPr/>
        </p:nvSpPr>
        <p:spPr>
          <a:xfrm>
            <a:off x="3947465" y="3366821"/>
            <a:ext cx="1239012" cy="0"/>
          </a:xfrm>
          <a:prstGeom prst="line">
            <a:avLst/>
          </a:prstGeom>
          <a:noFill/>
          <a:ln w="12700">
            <a:solidFill>
              <a:srgbClr val="4E79A7"/>
            </a:solidFill>
            <a:prstDash val="solid"/>
            <a:tailEnd type="triangle"/>
          </a:ln>
        </p:spPr>
        <p:txBody>
          <a:bodyPr/>
          <a:lstStyle/>
          <a:p>
            <a:endParaRPr lang="ja-JP" altLang="en-US"/>
          </a:p>
        </p:txBody>
      </p:sp>
      <p:sp>
        <p:nvSpPr>
          <p:cNvPr id="12" name="Shape 10"/>
          <p:cNvSpPr/>
          <p:nvPr/>
        </p:nvSpPr>
        <p:spPr>
          <a:xfrm>
            <a:off x="3626510" y="2403958"/>
            <a:ext cx="0" cy="641909"/>
          </a:xfrm>
          <a:prstGeom prst="line">
            <a:avLst/>
          </a:prstGeom>
          <a:noFill/>
          <a:ln w="12700">
            <a:solidFill>
              <a:srgbClr val="E07A5F"/>
            </a:solidFill>
            <a:prstDash val="solid"/>
            <a:tailEnd type="triangle"/>
          </a:ln>
        </p:spPr>
        <p:txBody>
          <a:bodyPr/>
          <a:lstStyle/>
          <a:p>
            <a:endParaRPr lang="ja-JP" altLang="en-US"/>
          </a:p>
        </p:txBody>
      </p:sp>
      <p:sp>
        <p:nvSpPr>
          <p:cNvPr id="13" name="Shape 11"/>
          <p:cNvSpPr/>
          <p:nvPr/>
        </p:nvSpPr>
        <p:spPr>
          <a:xfrm>
            <a:off x="3847612" y="2261311"/>
            <a:ext cx="1617025" cy="1069848"/>
          </a:xfrm>
          <a:prstGeom prst="line">
            <a:avLst/>
          </a:prstGeom>
          <a:noFill/>
          <a:ln w="12700">
            <a:solidFill>
              <a:srgbClr val="E07A5F"/>
            </a:solidFill>
            <a:prstDash val="solid"/>
            <a:tailEnd type="triangle"/>
          </a:ln>
        </p:spPr>
        <p:txBody>
          <a:bodyPr/>
          <a:lstStyle/>
          <a:p>
            <a:endParaRPr lang="ja-JP" altLang="en-US"/>
          </a:p>
        </p:txBody>
      </p:sp>
      <p:sp>
        <p:nvSpPr>
          <p:cNvPr id="14" name="Shape 12"/>
          <p:cNvSpPr/>
          <p:nvPr/>
        </p:nvSpPr>
        <p:spPr>
          <a:xfrm>
            <a:off x="1167689" y="3010205"/>
            <a:ext cx="713232" cy="713232"/>
          </a:xfrm>
          <a:prstGeom prst="ellipse">
            <a:avLst/>
          </a:prstGeom>
          <a:solidFill>
            <a:srgbClr val="FFFFFF"/>
          </a:solidFill>
          <a:ln w="12700">
            <a:solidFill>
              <a:srgbClr val="3FA7A4"/>
            </a:solidFill>
            <a:prstDash val="solid"/>
          </a:ln>
        </p:spPr>
        <p:txBody>
          <a:bodyPr/>
          <a:lstStyle/>
          <a:p>
            <a:endParaRPr lang="ja-JP" altLang="en-US"/>
          </a:p>
        </p:txBody>
      </p:sp>
      <p:sp>
        <p:nvSpPr>
          <p:cNvPr id="15" name="Text 13"/>
          <p:cNvSpPr/>
          <p:nvPr/>
        </p:nvSpPr>
        <p:spPr>
          <a:xfrm>
            <a:off x="1167689" y="3211373"/>
            <a:ext cx="713232" cy="310896"/>
          </a:xfrm>
          <a:prstGeom prst="rect">
            <a:avLst/>
          </a:prstGeom>
          <a:noFill/>
          <a:ln/>
        </p:spPr>
        <p:txBody>
          <a:bodyPr wrap="square" lIns="0" tIns="0" rIns="0" bIns="0" rtlCol="0" anchor="ctr">
            <a:normAutofit/>
          </a:bodyPr>
          <a:lstStyle/>
          <a:p>
            <a:pPr marL="0" indent="0" algn="ctr">
              <a:buNone/>
            </a:pPr>
            <a:r>
              <a:rPr lang="en-US" sz="2000" b="1" dirty="0">
                <a:solidFill>
                  <a:srgbClr val="17324D"/>
                </a:solidFill>
                <a:latin typeface="Noto Serif CJK JP" pitchFamily="34" charset="0"/>
                <a:ea typeface="Noto Serif CJK JP" pitchFamily="34" charset="-122"/>
                <a:cs typeface="Noto Serif CJK JP" pitchFamily="34" charset="-120"/>
              </a:rPr>
              <a:t>z</a:t>
            </a:r>
            <a:endParaRPr lang="en-US" sz="2000" dirty="0"/>
          </a:p>
        </p:txBody>
      </p:sp>
      <p:sp>
        <p:nvSpPr>
          <p:cNvPr id="16" name="Shape 14"/>
          <p:cNvSpPr/>
          <p:nvPr/>
        </p:nvSpPr>
        <p:spPr>
          <a:xfrm>
            <a:off x="3269894" y="3010205"/>
            <a:ext cx="713232" cy="713232"/>
          </a:xfrm>
          <a:prstGeom prst="ellipse">
            <a:avLst/>
          </a:prstGeom>
          <a:solidFill>
            <a:srgbClr val="FFFFFF"/>
          </a:solidFill>
          <a:ln w="12700">
            <a:solidFill>
              <a:srgbClr val="4E79A7"/>
            </a:solidFill>
            <a:prstDash val="solid"/>
          </a:ln>
        </p:spPr>
        <p:txBody>
          <a:bodyPr/>
          <a:lstStyle/>
          <a:p>
            <a:endParaRPr lang="ja-JP" altLang="en-US"/>
          </a:p>
        </p:txBody>
      </p:sp>
      <p:sp>
        <p:nvSpPr>
          <p:cNvPr id="17" name="Text 15"/>
          <p:cNvSpPr/>
          <p:nvPr/>
        </p:nvSpPr>
        <p:spPr>
          <a:xfrm>
            <a:off x="3269894" y="3211373"/>
            <a:ext cx="713232" cy="310896"/>
          </a:xfrm>
          <a:prstGeom prst="rect">
            <a:avLst/>
          </a:prstGeom>
          <a:noFill/>
          <a:ln/>
        </p:spPr>
        <p:txBody>
          <a:bodyPr wrap="square" lIns="0" tIns="0" rIns="0" bIns="0" rtlCol="0" anchor="ctr">
            <a:normAutofit/>
          </a:bodyPr>
          <a:lstStyle/>
          <a:p>
            <a:pPr marL="0" indent="0" algn="ctr">
              <a:buNone/>
            </a:pPr>
            <a:r>
              <a:rPr lang="en-US" sz="2000" b="1" dirty="0">
                <a:solidFill>
                  <a:srgbClr val="17324D"/>
                </a:solidFill>
                <a:latin typeface="Noto Serif CJK JP" pitchFamily="34" charset="0"/>
                <a:ea typeface="Noto Serif CJK JP" pitchFamily="34" charset="-122"/>
                <a:cs typeface="Noto Serif CJK JP" pitchFamily="34" charset="-120"/>
              </a:rPr>
              <a:t>s</a:t>
            </a:r>
            <a:endParaRPr lang="en-US" sz="2000" dirty="0"/>
          </a:p>
        </p:txBody>
      </p:sp>
      <p:sp>
        <p:nvSpPr>
          <p:cNvPr id="18" name="Shape 16"/>
          <p:cNvSpPr/>
          <p:nvPr/>
        </p:nvSpPr>
        <p:spPr>
          <a:xfrm>
            <a:off x="5150815" y="3010205"/>
            <a:ext cx="713232" cy="713232"/>
          </a:xfrm>
          <a:prstGeom prst="ellipse">
            <a:avLst/>
          </a:prstGeom>
          <a:solidFill>
            <a:srgbClr val="FFFFFF"/>
          </a:solidFill>
          <a:ln w="12700">
            <a:solidFill>
              <a:srgbClr val="C99A0A"/>
            </a:solidFill>
            <a:prstDash val="solid"/>
          </a:ln>
        </p:spPr>
        <p:txBody>
          <a:bodyPr/>
          <a:lstStyle/>
          <a:p>
            <a:endParaRPr lang="ja-JP" altLang="en-US"/>
          </a:p>
        </p:txBody>
      </p:sp>
      <p:sp>
        <p:nvSpPr>
          <p:cNvPr id="19" name="Text 17"/>
          <p:cNvSpPr/>
          <p:nvPr/>
        </p:nvSpPr>
        <p:spPr>
          <a:xfrm>
            <a:off x="5150815" y="3211373"/>
            <a:ext cx="713232" cy="310896"/>
          </a:xfrm>
          <a:prstGeom prst="rect">
            <a:avLst/>
          </a:prstGeom>
          <a:noFill/>
          <a:ln/>
        </p:spPr>
        <p:txBody>
          <a:bodyPr wrap="square" lIns="0" tIns="0" rIns="0" bIns="0" rtlCol="0" anchor="ctr">
            <a:normAutofit/>
          </a:bodyPr>
          <a:lstStyle/>
          <a:p>
            <a:pPr marL="0" indent="0" algn="ctr">
              <a:buNone/>
            </a:pPr>
            <a:r>
              <a:rPr lang="en-US" sz="2000" b="1" dirty="0">
                <a:solidFill>
                  <a:srgbClr val="17324D"/>
                </a:solidFill>
                <a:latin typeface="Noto Serif CJK JP" pitchFamily="34" charset="0"/>
                <a:ea typeface="Noto Serif CJK JP" pitchFamily="34" charset="-122"/>
                <a:cs typeface="Noto Serif CJK JP" pitchFamily="34" charset="-120"/>
              </a:rPr>
              <a:t>y</a:t>
            </a:r>
            <a:endParaRPr lang="en-US" sz="2000" dirty="0"/>
          </a:p>
        </p:txBody>
      </p:sp>
      <p:sp>
        <p:nvSpPr>
          <p:cNvPr id="20" name="Shape 18"/>
          <p:cNvSpPr/>
          <p:nvPr/>
        </p:nvSpPr>
        <p:spPr>
          <a:xfrm>
            <a:off x="3298424" y="1754916"/>
            <a:ext cx="656173" cy="656173"/>
          </a:xfrm>
          <a:prstGeom prst="ellipse">
            <a:avLst/>
          </a:prstGeom>
          <a:solidFill>
            <a:srgbClr val="FFFFFF"/>
          </a:solidFill>
          <a:ln w="12700">
            <a:solidFill>
              <a:srgbClr val="E07A5F"/>
            </a:solidFill>
            <a:prstDash val="solid"/>
          </a:ln>
        </p:spPr>
        <p:txBody>
          <a:bodyPr/>
          <a:lstStyle/>
          <a:p>
            <a:endParaRPr lang="ja-JP" altLang="en-US"/>
          </a:p>
        </p:txBody>
      </p:sp>
      <p:sp>
        <p:nvSpPr>
          <p:cNvPr id="21" name="Text 19"/>
          <p:cNvSpPr/>
          <p:nvPr/>
        </p:nvSpPr>
        <p:spPr>
          <a:xfrm>
            <a:off x="3298424" y="1927555"/>
            <a:ext cx="656173" cy="310896"/>
          </a:xfrm>
          <a:prstGeom prst="rect">
            <a:avLst/>
          </a:prstGeom>
          <a:noFill/>
          <a:ln/>
        </p:spPr>
        <p:txBody>
          <a:bodyPr wrap="square" lIns="0" tIns="0" rIns="0" bIns="0" rtlCol="0" anchor="ctr">
            <a:normAutofit/>
          </a:bodyPr>
          <a:lstStyle/>
          <a:p>
            <a:pPr marL="0" indent="0" algn="ctr">
              <a:buNone/>
            </a:pPr>
            <a:r>
              <a:rPr lang="en-US" sz="2000" b="1" dirty="0">
                <a:solidFill>
                  <a:srgbClr val="17324D"/>
                </a:solidFill>
                <a:latin typeface="Noto Serif CJK JP" pitchFamily="34" charset="0"/>
                <a:ea typeface="Noto Serif CJK JP" pitchFamily="34" charset="-122"/>
                <a:cs typeface="Noto Serif CJK JP" pitchFamily="34" charset="-120"/>
              </a:rPr>
              <a:t>a</a:t>
            </a:r>
            <a:endParaRPr lang="en-US" sz="2000" dirty="0"/>
          </a:p>
        </p:txBody>
      </p:sp>
      <p:sp>
        <p:nvSpPr>
          <p:cNvPr id="22" name="Text 20"/>
          <p:cNvSpPr/>
          <p:nvPr/>
        </p:nvSpPr>
        <p:spPr>
          <a:xfrm>
            <a:off x="749808" y="4507992"/>
            <a:ext cx="5532120" cy="201168"/>
          </a:xfrm>
          <a:prstGeom prst="rect">
            <a:avLst/>
          </a:prstGeom>
          <a:noFill/>
          <a:ln/>
        </p:spPr>
        <p:txBody>
          <a:bodyPr wrap="square" lIns="0" tIns="0" rIns="0" bIns="0" rtlCol="0" anchor="ctr">
            <a:normAutofit/>
          </a:bodyPr>
          <a:lstStyle/>
          <a:p>
            <a:pPr marL="0" indent="0" algn="ctr">
              <a:buNone/>
            </a:pPr>
            <a:r>
              <a:rPr lang="en-US" sz="1150" dirty="0">
                <a:solidFill>
                  <a:srgbClr val="667085"/>
                </a:solidFill>
                <a:latin typeface="Noto Sans CJK JP" pitchFamily="34" charset="0"/>
                <a:ea typeface="Noto Sans CJK JP" pitchFamily="34" charset="-122"/>
                <a:cs typeface="Noto Sans CJK JP" pitchFamily="34" charset="-120"/>
              </a:rPr>
              <a:t>z が s を動かし、その動きだけで y への効果を読みたい。</a:t>
            </a:r>
            <a:endParaRPr lang="en-US" sz="1150" dirty="0"/>
          </a:p>
        </p:txBody>
      </p:sp>
      <p:sp>
        <p:nvSpPr>
          <p:cNvPr id="23" name="Shape 21"/>
          <p:cNvSpPr/>
          <p:nvPr/>
        </p:nvSpPr>
        <p:spPr>
          <a:xfrm>
            <a:off x="6903720" y="1463040"/>
            <a:ext cx="4626864" cy="1078992"/>
          </a:xfrm>
          <a:prstGeom prst="roundRect">
            <a:avLst>
              <a:gd name="adj" fmla="val 10169"/>
            </a:avLst>
          </a:prstGeom>
          <a:solidFill>
            <a:srgbClr val="ECF8F7"/>
          </a:solidFill>
          <a:ln w="12700">
            <a:solidFill>
              <a:srgbClr val="3FA7A4"/>
            </a:solidFill>
            <a:prstDash val="solid"/>
          </a:ln>
          <a:effectLst>
            <a:outerShdw algn="bl" rotWithShape="0">
              <a:srgbClr val="000000">
                <a:alpha val="0"/>
              </a:srgbClr>
            </a:outerShdw>
          </a:effectLst>
        </p:spPr>
        <p:txBody>
          <a:bodyPr/>
          <a:lstStyle/>
          <a:p>
            <a:endParaRPr lang="ja-JP" altLang="en-US"/>
          </a:p>
        </p:txBody>
      </p:sp>
      <p:sp>
        <p:nvSpPr>
          <p:cNvPr id="24" name="Text 22"/>
          <p:cNvSpPr/>
          <p:nvPr/>
        </p:nvSpPr>
        <p:spPr>
          <a:xfrm>
            <a:off x="7050024" y="1581912"/>
            <a:ext cx="4334256" cy="256032"/>
          </a:xfrm>
          <a:prstGeom prst="rect">
            <a:avLst/>
          </a:prstGeom>
          <a:noFill/>
          <a:ln/>
        </p:spPr>
        <p:txBody>
          <a:bodyPr wrap="square" lIns="0" tIns="0" rIns="0" bIns="0" rtlCol="0" anchor="ctr">
            <a:normAutofit/>
          </a:bodyPr>
          <a:lstStyle/>
          <a:p>
            <a:pPr marL="0" indent="0">
              <a:buNone/>
            </a:pPr>
            <a:r>
              <a:rPr lang="en-US" sz="1300" b="1" dirty="0">
                <a:solidFill>
                  <a:srgbClr val="3FA7A4"/>
                </a:solidFill>
                <a:latin typeface="Noto Sans CJK JP" pitchFamily="34" charset="0"/>
                <a:ea typeface="Noto Sans CJK JP" pitchFamily="34" charset="-122"/>
                <a:cs typeface="Noto Sans CJK JP" pitchFamily="34" charset="-120"/>
              </a:rPr>
              <a:t>1. 問題設定</a:t>
            </a:r>
            <a:endParaRPr lang="en-US" sz="1300" dirty="0"/>
          </a:p>
        </p:txBody>
      </p:sp>
      <p:sp>
        <p:nvSpPr>
          <p:cNvPr id="25" name="Text 23"/>
          <p:cNvSpPr/>
          <p:nvPr/>
        </p:nvSpPr>
        <p:spPr>
          <a:xfrm>
            <a:off x="7050024" y="1883664"/>
            <a:ext cx="4370832" cy="548640"/>
          </a:xfrm>
          <a:prstGeom prst="rect">
            <a:avLst/>
          </a:prstGeom>
          <a:noFill/>
          <a:ln/>
        </p:spPr>
        <p:txBody>
          <a:bodyPr wrap="square" lIns="254" tIns="254" rIns="254" bIns="254" rtlCol="0" anchor="t">
            <a:normAutofit/>
          </a:bodyPr>
          <a:lstStyle/>
          <a:p>
            <a:pPr marL="177800" indent="-177800">
              <a:buSzPct val="100000"/>
              <a:buChar char="•"/>
            </a:pPr>
            <a:r>
              <a:rPr lang="en-US" sz="1330" dirty="0">
                <a:solidFill>
                  <a:srgbClr val="17324D"/>
                </a:solidFill>
                <a:latin typeface="Noto Sans CJK JP" pitchFamily="34" charset="0"/>
                <a:ea typeface="Noto Sans CJK JP" pitchFamily="34" charset="-122"/>
                <a:cs typeface="Noto Sans CJK JP" pitchFamily="34" charset="-120"/>
              </a:rPr>
              <a:t>本当に知りたい説明変数 s には内生性がありそう。</a:t>
            </a:r>
            <a:endParaRPr lang="en-US" sz="1330" dirty="0"/>
          </a:p>
          <a:p>
            <a:pPr marL="177800" indent="-177800">
              <a:buSzPct val="100000"/>
              <a:buChar char="•"/>
            </a:pPr>
            <a:r>
              <a:rPr lang="en-US" sz="1330" dirty="0">
                <a:solidFill>
                  <a:srgbClr val="17324D"/>
                </a:solidFill>
                <a:latin typeface="Noto Sans CJK JP" pitchFamily="34" charset="0"/>
                <a:ea typeface="Noto Sans CJK JP" pitchFamily="34" charset="-122"/>
                <a:cs typeface="Noto Sans CJK JP" pitchFamily="34" charset="-120"/>
              </a:rPr>
              <a:t>そのまま OLS を回すと、u と相関した部分まで拾ってしまう。</a:t>
            </a:r>
            <a:endParaRPr lang="en-US" sz="1330" dirty="0"/>
          </a:p>
        </p:txBody>
      </p:sp>
      <p:sp>
        <p:nvSpPr>
          <p:cNvPr id="26" name="Shape 24"/>
          <p:cNvSpPr/>
          <p:nvPr/>
        </p:nvSpPr>
        <p:spPr>
          <a:xfrm>
            <a:off x="6903720" y="2706624"/>
            <a:ext cx="4626864" cy="1078992"/>
          </a:xfrm>
          <a:prstGeom prst="roundRect">
            <a:avLst>
              <a:gd name="adj" fmla="val 10169"/>
            </a:avLst>
          </a:prstGeom>
          <a:solidFill>
            <a:srgbClr val="EDF4FC"/>
          </a:solidFill>
          <a:ln w="12700">
            <a:solidFill>
              <a:srgbClr val="4E79A7"/>
            </a:solidFill>
            <a:prstDash val="solid"/>
          </a:ln>
          <a:effectLst>
            <a:outerShdw algn="bl" rotWithShape="0">
              <a:srgbClr val="000000">
                <a:alpha val="0"/>
              </a:srgbClr>
            </a:outerShdw>
          </a:effectLst>
        </p:spPr>
        <p:txBody>
          <a:bodyPr/>
          <a:lstStyle/>
          <a:p>
            <a:endParaRPr lang="ja-JP" altLang="en-US"/>
          </a:p>
        </p:txBody>
      </p:sp>
      <p:sp>
        <p:nvSpPr>
          <p:cNvPr id="27" name="Text 25"/>
          <p:cNvSpPr/>
          <p:nvPr/>
        </p:nvSpPr>
        <p:spPr>
          <a:xfrm>
            <a:off x="7050024" y="2825496"/>
            <a:ext cx="4334256" cy="256032"/>
          </a:xfrm>
          <a:prstGeom prst="rect">
            <a:avLst/>
          </a:prstGeom>
          <a:noFill/>
          <a:ln/>
        </p:spPr>
        <p:txBody>
          <a:bodyPr wrap="square" lIns="0" tIns="0" rIns="0" bIns="0" rtlCol="0" anchor="ctr">
            <a:normAutofit/>
          </a:bodyPr>
          <a:lstStyle/>
          <a:p>
            <a:pPr marL="0" indent="0">
              <a:buNone/>
            </a:pPr>
            <a:r>
              <a:rPr lang="en-US" sz="1300" b="1" dirty="0">
                <a:solidFill>
                  <a:srgbClr val="4E79A7"/>
                </a:solidFill>
                <a:latin typeface="Noto Sans CJK JP" pitchFamily="34" charset="0"/>
                <a:ea typeface="Noto Sans CJK JP" pitchFamily="34" charset="-122"/>
                <a:cs typeface="Noto Sans CJK JP" pitchFamily="34" charset="-120"/>
              </a:rPr>
              <a:t>2. instrument の役割</a:t>
            </a:r>
            <a:endParaRPr lang="en-US" sz="1300" dirty="0"/>
          </a:p>
        </p:txBody>
      </p:sp>
      <p:sp>
        <p:nvSpPr>
          <p:cNvPr id="28" name="Text 26"/>
          <p:cNvSpPr/>
          <p:nvPr/>
        </p:nvSpPr>
        <p:spPr>
          <a:xfrm>
            <a:off x="7050024" y="3127248"/>
            <a:ext cx="4370832" cy="548640"/>
          </a:xfrm>
          <a:prstGeom prst="rect">
            <a:avLst/>
          </a:prstGeom>
          <a:noFill/>
          <a:ln/>
        </p:spPr>
        <p:txBody>
          <a:bodyPr wrap="square" lIns="254" tIns="254" rIns="254" bIns="254" rtlCol="0" anchor="t">
            <a:normAutofit/>
          </a:bodyPr>
          <a:lstStyle/>
          <a:p>
            <a:pPr marL="177800" indent="-177800">
              <a:buSzPct val="100000"/>
              <a:buChar char="•"/>
            </a:pPr>
            <a:r>
              <a:rPr lang="en-US" sz="1330" dirty="0">
                <a:solidFill>
                  <a:srgbClr val="17324D"/>
                </a:solidFill>
                <a:latin typeface="Noto Sans CJK JP" pitchFamily="34" charset="0"/>
                <a:ea typeface="Noto Sans CJK JP" pitchFamily="34" charset="-122"/>
                <a:cs typeface="Noto Sans CJK JP" pitchFamily="34" charset="-120"/>
              </a:rPr>
              <a:t>しかし s を外から動かしている z がある。</a:t>
            </a:r>
            <a:endParaRPr lang="en-US" sz="1330" dirty="0"/>
          </a:p>
          <a:p>
            <a:pPr marL="177800" indent="-177800">
              <a:buSzPct val="100000"/>
              <a:buChar char="•"/>
            </a:pPr>
            <a:r>
              <a:rPr lang="en-US" sz="1330" dirty="0">
                <a:solidFill>
                  <a:srgbClr val="17324D"/>
                </a:solidFill>
                <a:latin typeface="Noto Sans CJK JP" pitchFamily="34" charset="0"/>
                <a:ea typeface="Noto Sans CJK JP" pitchFamily="34" charset="-122"/>
                <a:cs typeface="Noto Sans CJK JP" pitchFamily="34" charset="-120"/>
              </a:rPr>
              <a:t>そこで s のうち z によって動いた部分だけを取り出したい。</a:t>
            </a:r>
            <a:endParaRPr lang="en-US" sz="1330" dirty="0"/>
          </a:p>
        </p:txBody>
      </p:sp>
      <p:sp>
        <p:nvSpPr>
          <p:cNvPr id="29" name="Shape 27"/>
          <p:cNvSpPr/>
          <p:nvPr/>
        </p:nvSpPr>
        <p:spPr>
          <a:xfrm>
            <a:off x="6903720" y="3950208"/>
            <a:ext cx="4626864" cy="1078992"/>
          </a:xfrm>
          <a:prstGeom prst="roundRect">
            <a:avLst>
              <a:gd name="adj" fmla="val 10169"/>
            </a:avLst>
          </a:prstGeom>
          <a:solidFill>
            <a:srgbClr val="FFF2EE"/>
          </a:solidFill>
          <a:ln w="12700">
            <a:solidFill>
              <a:srgbClr val="E07A5F"/>
            </a:solidFill>
            <a:prstDash val="solid"/>
          </a:ln>
          <a:effectLst>
            <a:outerShdw algn="bl" rotWithShape="0">
              <a:srgbClr val="000000">
                <a:alpha val="0"/>
              </a:srgbClr>
            </a:outerShdw>
          </a:effectLst>
        </p:spPr>
        <p:txBody>
          <a:bodyPr/>
          <a:lstStyle/>
          <a:p>
            <a:endParaRPr lang="ja-JP" altLang="en-US"/>
          </a:p>
        </p:txBody>
      </p:sp>
      <p:sp>
        <p:nvSpPr>
          <p:cNvPr id="30" name="Text 28"/>
          <p:cNvSpPr/>
          <p:nvPr/>
        </p:nvSpPr>
        <p:spPr>
          <a:xfrm>
            <a:off x="7050024" y="4069080"/>
            <a:ext cx="4334256" cy="256032"/>
          </a:xfrm>
          <a:prstGeom prst="rect">
            <a:avLst/>
          </a:prstGeom>
          <a:noFill/>
          <a:ln/>
        </p:spPr>
        <p:txBody>
          <a:bodyPr wrap="square" lIns="0" tIns="0" rIns="0" bIns="0" rtlCol="0" anchor="ctr">
            <a:normAutofit/>
          </a:bodyPr>
          <a:lstStyle/>
          <a:p>
            <a:pPr marL="0" indent="0">
              <a:buNone/>
            </a:pPr>
            <a:r>
              <a:rPr lang="en-US" sz="1300" b="1" dirty="0">
                <a:solidFill>
                  <a:srgbClr val="E07A5F"/>
                </a:solidFill>
                <a:latin typeface="Noto Sans CJK JP" pitchFamily="34" charset="0"/>
                <a:ea typeface="Noto Sans CJK JP" pitchFamily="34" charset="-122"/>
                <a:cs typeface="Noto Sans CJK JP" pitchFamily="34" charset="-120"/>
              </a:rPr>
              <a:t>3. 読みたい効果</a:t>
            </a:r>
            <a:endParaRPr lang="en-US" sz="1300" dirty="0"/>
          </a:p>
        </p:txBody>
      </p:sp>
      <p:sp>
        <p:nvSpPr>
          <p:cNvPr id="31" name="Text 29"/>
          <p:cNvSpPr/>
          <p:nvPr/>
        </p:nvSpPr>
        <p:spPr>
          <a:xfrm>
            <a:off x="7050024" y="4370832"/>
            <a:ext cx="4370832" cy="548640"/>
          </a:xfrm>
          <a:prstGeom prst="rect">
            <a:avLst/>
          </a:prstGeom>
          <a:noFill/>
          <a:ln/>
        </p:spPr>
        <p:txBody>
          <a:bodyPr wrap="square" lIns="254" tIns="254" rIns="254" bIns="254" rtlCol="0" anchor="t">
            <a:normAutofit/>
          </a:bodyPr>
          <a:lstStyle/>
          <a:p>
            <a:pPr marL="177800" indent="-177800">
              <a:buSzPct val="100000"/>
              <a:buChar char="•"/>
            </a:pPr>
            <a:r>
              <a:rPr lang="en-US" sz="1330" dirty="0">
                <a:solidFill>
                  <a:srgbClr val="17324D"/>
                </a:solidFill>
                <a:latin typeface="Noto Sans CJK JP" pitchFamily="34" charset="0"/>
                <a:ea typeface="Noto Sans CJK JP" pitchFamily="34" charset="-122"/>
                <a:cs typeface="Noto Sans CJK JP" pitchFamily="34" charset="-120"/>
              </a:rPr>
              <a:t>reduced form（z→y）を first stage（z→s）で割る。</a:t>
            </a:r>
            <a:endParaRPr lang="en-US" sz="1330" dirty="0"/>
          </a:p>
          <a:p>
            <a:pPr marL="177800" indent="-177800">
              <a:buSzPct val="100000"/>
              <a:buChar char="•"/>
            </a:pPr>
            <a:r>
              <a:rPr lang="en-US" sz="1330" dirty="0">
                <a:solidFill>
                  <a:srgbClr val="17324D"/>
                </a:solidFill>
                <a:latin typeface="Noto Sans CJK JP" pitchFamily="34" charset="0"/>
                <a:ea typeface="Noto Sans CJK JP" pitchFamily="34" charset="-122"/>
                <a:cs typeface="Noto Sans CJK JP" pitchFamily="34" charset="-120"/>
              </a:rPr>
              <a:t>これが最も単純な IV / Wald の直感である。</a:t>
            </a:r>
            <a:endParaRPr lang="en-US" sz="1330" dirty="0"/>
          </a:p>
        </p:txBody>
      </p:sp>
      <p:sp>
        <p:nvSpPr>
          <p:cNvPr id="32" name="Shape 30"/>
          <p:cNvSpPr/>
          <p:nvPr/>
        </p:nvSpPr>
        <p:spPr>
          <a:xfrm>
            <a:off x="877824" y="5449824"/>
            <a:ext cx="10442448" cy="310896"/>
          </a:xfrm>
          <a:prstGeom prst="roundRect">
            <a:avLst>
              <a:gd name="adj" fmla="val 26471"/>
            </a:avLst>
          </a:prstGeom>
          <a:solidFill>
            <a:srgbClr val="FFFDF8"/>
          </a:solidFill>
          <a:ln w="12700">
            <a:solidFill>
              <a:srgbClr val="E2E8F0"/>
            </a:solidFill>
            <a:prstDash val="solid"/>
          </a:ln>
        </p:spPr>
        <p:txBody>
          <a:bodyPr/>
          <a:lstStyle/>
          <a:p>
            <a:endParaRPr lang="ja-JP" altLang="en-US"/>
          </a:p>
        </p:txBody>
      </p:sp>
      <p:sp>
        <p:nvSpPr>
          <p:cNvPr id="33" name="Shape 31"/>
          <p:cNvSpPr/>
          <p:nvPr/>
        </p:nvSpPr>
        <p:spPr>
          <a:xfrm>
            <a:off x="877824" y="5449824"/>
            <a:ext cx="128016" cy="310896"/>
          </a:xfrm>
          <a:prstGeom prst="rect">
            <a:avLst/>
          </a:prstGeom>
          <a:solidFill>
            <a:srgbClr val="3FA7A4"/>
          </a:solidFill>
          <a:ln w="12700">
            <a:solidFill>
              <a:srgbClr val="3FA7A4">
                <a:alpha val="0"/>
              </a:srgbClr>
            </a:solidFill>
            <a:prstDash val="solid"/>
          </a:ln>
        </p:spPr>
        <p:txBody>
          <a:bodyPr/>
          <a:lstStyle/>
          <a:p>
            <a:endParaRPr lang="ja-JP" altLang="en-US"/>
          </a:p>
        </p:txBody>
      </p:sp>
      <p:sp>
        <p:nvSpPr>
          <p:cNvPr id="34" name="Text 32"/>
          <p:cNvSpPr/>
          <p:nvPr/>
        </p:nvSpPr>
        <p:spPr>
          <a:xfrm>
            <a:off x="1078992" y="5477256"/>
            <a:ext cx="10094976" cy="256032"/>
          </a:xfrm>
          <a:prstGeom prst="rect">
            <a:avLst/>
          </a:prstGeom>
          <a:noFill/>
          <a:ln/>
        </p:spPr>
        <p:txBody>
          <a:bodyPr wrap="square" lIns="0" tIns="0" rIns="0" bIns="0" rtlCol="0" anchor="ctr">
            <a:normAutofit/>
          </a:bodyPr>
          <a:lstStyle/>
          <a:p>
            <a:pPr marL="0" indent="0">
              <a:buNone/>
            </a:pPr>
            <a:r>
              <a:rPr lang="en-US" sz="1280" dirty="0">
                <a:solidFill>
                  <a:srgbClr val="17324D"/>
                </a:solidFill>
                <a:latin typeface="Noto Sans CJK JP" pitchFamily="34" charset="0"/>
                <a:ea typeface="Noto Sans CJK JP" pitchFamily="34" charset="-122"/>
                <a:cs typeface="Noto Sans CJK JP" pitchFamily="34" charset="-120"/>
              </a:rPr>
              <a:t>IV は「新しい変数を足す」方法ではなく、「比較に使う variation を選び直す」方法である。</a:t>
            </a:r>
            <a:endParaRPr lang="en-US" sz="128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Slide 50">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9E77ED"/>
          </a:solidFill>
          <a:ln w="12700">
            <a:solidFill>
              <a:srgbClr val="9E77ED">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9E77ED">
              <a:alpha val="8000"/>
            </a:srgbClr>
          </a:solidFill>
          <a:ln w="12700">
            <a:solidFill>
              <a:srgbClr val="9E77ED"/>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9E77ED"/>
                </a:solidFill>
                <a:latin typeface="Noto Sans CJK JP" pitchFamily="34" charset="0"/>
                <a:ea typeface="Noto Sans CJK JP" pitchFamily="34" charset="-122"/>
                <a:cs typeface="Noto Sans CJK JP" pitchFamily="34" charset="-120"/>
              </a:rPr>
              <a:t>LATE</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50</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potential outcomes による表記</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9E77ED"/>
                </a:solidFill>
                <a:latin typeface="Noto Sans CJK JP" pitchFamily="34" charset="0"/>
                <a:ea typeface="Noto Sans CJK JP" pitchFamily="34" charset="-122"/>
                <a:cs typeface="Noto Sans CJK JP" pitchFamily="34" charset="-120"/>
              </a:rPr>
              <a:t>結果 Y だけでなく、処置 D も Z に応じて変わる潜在変数として考える。</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77824" y="1645920"/>
            <a:ext cx="3291840" cy="2340864"/>
          </a:xfrm>
          <a:prstGeom prst="roundRect">
            <a:avLst>
              <a:gd name="adj" fmla="val 4688"/>
            </a:avLst>
          </a:prstGeom>
          <a:solidFill>
            <a:srgbClr val="ECF8F7"/>
          </a:solidFill>
          <a:ln w="12700">
            <a:solidFill>
              <a:srgbClr val="3FA7A4"/>
            </a:solidFill>
            <a:prstDash val="solid"/>
          </a:ln>
          <a:effectLst>
            <a:outerShdw algn="bl" rotWithShape="0">
              <a:srgbClr val="000000">
                <a:alpha val="0"/>
              </a:srgbClr>
            </a:outerShdw>
          </a:effectLst>
        </p:spPr>
        <p:txBody>
          <a:bodyPr/>
          <a:lstStyle/>
          <a:p>
            <a:endParaRPr lang="ja-JP" altLang="en-US"/>
          </a:p>
        </p:txBody>
      </p:sp>
      <p:sp>
        <p:nvSpPr>
          <p:cNvPr id="11" name="Text 9"/>
          <p:cNvSpPr/>
          <p:nvPr/>
        </p:nvSpPr>
        <p:spPr>
          <a:xfrm>
            <a:off x="1024128" y="1764792"/>
            <a:ext cx="2999232" cy="256032"/>
          </a:xfrm>
          <a:prstGeom prst="rect">
            <a:avLst/>
          </a:prstGeom>
          <a:noFill/>
          <a:ln/>
        </p:spPr>
        <p:txBody>
          <a:bodyPr wrap="square" lIns="0" tIns="0" rIns="0" bIns="0" rtlCol="0" anchor="ctr">
            <a:normAutofit/>
          </a:bodyPr>
          <a:lstStyle/>
          <a:p>
            <a:pPr marL="0" indent="0">
              <a:buNone/>
            </a:pPr>
            <a:r>
              <a:rPr lang="en-US" sz="1300" b="1" dirty="0">
                <a:solidFill>
                  <a:srgbClr val="3FA7A4"/>
                </a:solidFill>
                <a:latin typeface="Noto Sans CJK JP" pitchFamily="34" charset="0"/>
                <a:ea typeface="Noto Sans CJK JP" pitchFamily="34" charset="-122"/>
                <a:cs typeface="Noto Sans CJK JP" pitchFamily="34" charset="-120"/>
              </a:rPr>
              <a:t>結果の潜在変数</a:t>
            </a:r>
            <a:endParaRPr lang="en-US" sz="1300" dirty="0"/>
          </a:p>
        </p:txBody>
      </p:sp>
      <p:sp>
        <p:nvSpPr>
          <p:cNvPr id="12" name="Text 10"/>
          <p:cNvSpPr/>
          <p:nvPr/>
        </p:nvSpPr>
        <p:spPr>
          <a:xfrm>
            <a:off x="1024128" y="2066544"/>
            <a:ext cx="3035808" cy="1810512"/>
          </a:xfrm>
          <a:prstGeom prst="rect">
            <a:avLst/>
          </a:prstGeom>
          <a:noFill/>
          <a:ln/>
        </p:spPr>
        <p:txBody>
          <a:bodyPr wrap="square" lIns="254" tIns="254" rIns="254" bIns="254" rtlCol="0" anchor="t">
            <a:normAutofit/>
          </a:bodyPr>
          <a:lstStyle/>
          <a:p>
            <a:pPr marL="177800" indent="-177800">
              <a:buSzPct val="100000"/>
              <a:buChar char="•"/>
            </a:pPr>
            <a:r>
              <a:rPr lang="en-US" sz="1360" dirty="0">
                <a:solidFill>
                  <a:srgbClr val="17324D"/>
                </a:solidFill>
                <a:latin typeface="Noto Sans CJK JP" pitchFamily="34" charset="0"/>
                <a:ea typeface="Noto Sans CJK JP" pitchFamily="34" charset="-122"/>
                <a:cs typeface="Noto Sans CJK JP" pitchFamily="34" charset="-120"/>
              </a:rPr>
              <a:t>Y_i(1)：処置を受けたときの潜在結果</a:t>
            </a:r>
            <a:endParaRPr lang="en-US" sz="1360" dirty="0"/>
          </a:p>
          <a:p>
            <a:pPr marL="177800" indent="-177800">
              <a:buSzPct val="100000"/>
              <a:buChar char="•"/>
            </a:pPr>
            <a:r>
              <a:rPr lang="en-US" sz="1360" dirty="0">
                <a:solidFill>
                  <a:srgbClr val="17324D"/>
                </a:solidFill>
                <a:latin typeface="Noto Sans CJK JP" pitchFamily="34" charset="0"/>
                <a:ea typeface="Noto Sans CJK JP" pitchFamily="34" charset="-122"/>
                <a:cs typeface="Noto Sans CJK JP" pitchFamily="34" charset="-120"/>
              </a:rPr>
              <a:t>Y_i(0)：処置を受けなかったときの潜在結果</a:t>
            </a:r>
            <a:endParaRPr lang="en-US" sz="1360" dirty="0"/>
          </a:p>
        </p:txBody>
      </p:sp>
      <p:sp>
        <p:nvSpPr>
          <p:cNvPr id="13" name="Shape 11"/>
          <p:cNvSpPr/>
          <p:nvPr/>
        </p:nvSpPr>
        <p:spPr>
          <a:xfrm>
            <a:off x="4425696" y="1645920"/>
            <a:ext cx="3291840" cy="2340864"/>
          </a:xfrm>
          <a:prstGeom prst="roundRect">
            <a:avLst>
              <a:gd name="adj" fmla="val 4688"/>
            </a:avLst>
          </a:prstGeom>
          <a:solidFill>
            <a:srgbClr val="EDF4FC"/>
          </a:solidFill>
          <a:ln w="12700">
            <a:solidFill>
              <a:srgbClr val="4E79A7"/>
            </a:solidFill>
            <a:prstDash val="solid"/>
          </a:ln>
          <a:effectLst>
            <a:outerShdw algn="bl" rotWithShape="0">
              <a:srgbClr val="000000">
                <a:alpha val="0"/>
              </a:srgbClr>
            </a:outerShdw>
          </a:effectLst>
        </p:spPr>
        <p:txBody>
          <a:bodyPr/>
          <a:lstStyle/>
          <a:p>
            <a:endParaRPr lang="ja-JP" altLang="en-US"/>
          </a:p>
        </p:txBody>
      </p:sp>
      <p:sp>
        <p:nvSpPr>
          <p:cNvPr id="14" name="Text 12"/>
          <p:cNvSpPr/>
          <p:nvPr/>
        </p:nvSpPr>
        <p:spPr>
          <a:xfrm>
            <a:off x="4572000" y="1764792"/>
            <a:ext cx="2999232" cy="256032"/>
          </a:xfrm>
          <a:prstGeom prst="rect">
            <a:avLst/>
          </a:prstGeom>
          <a:noFill/>
          <a:ln/>
        </p:spPr>
        <p:txBody>
          <a:bodyPr wrap="square" lIns="0" tIns="0" rIns="0" bIns="0" rtlCol="0" anchor="ctr">
            <a:normAutofit/>
          </a:bodyPr>
          <a:lstStyle/>
          <a:p>
            <a:pPr marL="0" indent="0">
              <a:buNone/>
            </a:pPr>
            <a:r>
              <a:rPr lang="en-US" sz="1300" b="1" dirty="0">
                <a:solidFill>
                  <a:srgbClr val="4E79A7"/>
                </a:solidFill>
                <a:latin typeface="Noto Sans CJK JP" pitchFamily="34" charset="0"/>
                <a:ea typeface="Noto Sans CJK JP" pitchFamily="34" charset="-122"/>
                <a:cs typeface="Noto Sans CJK JP" pitchFamily="34" charset="-120"/>
              </a:rPr>
              <a:t>処置選択の潜在変数</a:t>
            </a:r>
            <a:endParaRPr lang="en-US" sz="1300" dirty="0"/>
          </a:p>
        </p:txBody>
      </p:sp>
      <p:sp>
        <p:nvSpPr>
          <p:cNvPr id="15" name="Text 13"/>
          <p:cNvSpPr/>
          <p:nvPr/>
        </p:nvSpPr>
        <p:spPr>
          <a:xfrm>
            <a:off x="4572000" y="2066544"/>
            <a:ext cx="3035808" cy="1810512"/>
          </a:xfrm>
          <a:prstGeom prst="rect">
            <a:avLst/>
          </a:prstGeom>
          <a:noFill/>
          <a:ln/>
        </p:spPr>
        <p:txBody>
          <a:bodyPr wrap="square" lIns="254" tIns="254" rIns="254" bIns="254" rtlCol="0" anchor="t">
            <a:normAutofit/>
          </a:bodyPr>
          <a:lstStyle/>
          <a:p>
            <a:pPr marL="177800" indent="-177800">
              <a:buSzPct val="100000"/>
              <a:buChar char="•"/>
            </a:pPr>
            <a:r>
              <a:rPr lang="en-US" sz="1360" dirty="0">
                <a:solidFill>
                  <a:srgbClr val="17324D"/>
                </a:solidFill>
                <a:latin typeface="Noto Sans CJK JP" pitchFamily="34" charset="0"/>
                <a:ea typeface="Noto Sans CJK JP" pitchFamily="34" charset="-122"/>
                <a:cs typeface="Noto Sans CJK JP" pitchFamily="34" charset="-120"/>
              </a:rPr>
              <a:t>D_i(1)：Z=1 のとき処置を受けるか</a:t>
            </a:r>
            <a:endParaRPr lang="en-US" sz="1360" dirty="0"/>
          </a:p>
          <a:p>
            <a:pPr marL="177800" indent="-177800">
              <a:buSzPct val="100000"/>
              <a:buChar char="•"/>
            </a:pPr>
            <a:r>
              <a:rPr lang="en-US" sz="1360" dirty="0">
                <a:solidFill>
                  <a:srgbClr val="17324D"/>
                </a:solidFill>
                <a:latin typeface="Noto Sans CJK JP" pitchFamily="34" charset="0"/>
                <a:ea typeface="Noto Sans CJK JP" pitchFamily="34" charset="-122"/>
                <a:cs typeface="Noto Sans CJK JP" pitchFamily="34" charset="-120"/>
              </a:rPr>
              <a:t>D_i(0)：Z=0 のとき処置を受けるか</a:t>
            </a:r>
            <a:endParaRPr lang="en-US" sz="1360" dirty="0"/>
          </a:p>
        </p:txBody>
      </p:sp>
      <p:sp>
        <p:nvSpPr>
          <p:cNvPr id="16" name="Shape 14"/>
          <p:cNvSpPr/>
          <p:nvPr/>
        </p:nvSpPr>
        <p:spPr>
          <a:xfrm>
            <a:off x="7973568" y="1645920"/>
            <a:ext cx="3255264" cy="2340864"/>
          </a:xfrm>
          <a:prstGeom prst="roundRect">
            <a:avLst>
              <a:gd name="adj" fmla="val 5469"/>
            </a:avLst>
          </a:prstGeom>
          <a:solidFill>
            <a:srgbClr val="F5F0FF"/>
          </a:solidFill>
          <a:ln w="12700">
            <a:solidFill>
              <a:srgbClr val="9E77ED"/>
            </a:solidFill>
            <a:prstDash val="solid"/>
          </a:ln>
        </p:spPr>
        <p:txBody>
          <a:bodyPr/>
          <a:lstStyle/>
          <a:p>
            <a:endParaRPr lang="ja-JP" altLang="en-US"/>
          </a:p>
        </p:txBody>
      </p:sp>
      <p:sp>
        <p:nvSpPr>
          <p:cNvPr id="17" name="Shape 15"/>
          <p:cNvSpPr/>
          <p:nvPr/>
        </p:nvSpPr>
        <p:spPr>
          <a:xfrm>
            <a:off x="8110728" y="1755648"/>
            <a:ext cx="1554480" cy="228600"/>
          </a:xfrm>
          <a:prstGeom prst="roundRect">
            <a:avLst>
              <a:gd name="adj" fmla="val 40000"/>
            </a:avLst>
          </a:prstGeom>
          <a:solidFill>
            <a:srgbClr val="9E77ED">
              <a:alpha val="8000"/>
            </a:srgbClr>
          </a:solidFill>
          <a:ln w="12700">
            <a:solidFill>
              <a:srgbClr val="9E77ED"/>
            </a:solidFill>
            <a:prstDash val="solid"/>
          </a:ln>
        </p:spPr>
        <p:txBody>
          <a:bodyPr/>
          <a:lstStyle/>
          <a:p>
            <a:endParaRPr lang="ja-JP" altLang="en-US"/>
          </a:p>
        </p:txBody>
      </p:sp>
      <p:sp>
        <p:nvSpPr>
          <p:cNvPr id="18" name="Text 16"/>
          <p:cNvSpPr/>
          <p:nvPr/>
        </p:nvSpPr>
        <p:spPr>
          <a:xfrm>
            <a:off x="8110728" y="1764792"/>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9E77ED"/>
                </a:solidFill>
                <a:latin typeface="Noto Sans CJK JP" pitchFamily="34" charset="0"/>
                <a:ea typeface="Noto Sans CJK JP" pitchFamily="34" charset="-122"/>
                <a:cs typeface="Noto Sans CJK JP" pitchFamily="34" charset="-120"/>
              </a:rPr>
              <a:t>観測される結果</a:t>
            </a:r>
            <a:endParaRPr lang="en-US" sz="950" dirty="0"/>
          </a:p>
        </p:txBody>
      </p:sp>
      <p:pic>
        <p:nvPicPr>
          <p:cNvPr id="19"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38160" y="2803779"/>
            <a:ext cx="2926080" cy="262890"/>
          </a:xfrm>
          <a:prstGeom prst="rect">
            <a:avLst/>
          </a:prstGeom>
        </p:spPr>
      </p:pic>
      <p:sp>
        <p:nvSpPr>
          <p:cNvPr id="20" name="Shape 17"/>
          <p:cNvSpPr/>
          <p:nvPr/>
        </p:nvSpPr>
        <p:spPr>
          <a:xfrm>
            <a:off x="877824" y="5394960"/>
            <a:ext cx="10442448" cy="310896"/>
          </a:xfrm>
          <a:prstGeom prst="roundRect">
            <a:avLst>
              <a:gd name="adj" fmla="val 26471"/>
            </a:avLst>
          </a:prstGeom>
          <a:solidFill>
            <a:srgbClr val="FFFDF8"/>
          </a:solidFill>
          <a:ln w="12700">
            <a:solidFill>
              <a:srgbClr val="E2E8F0"/>
            </a:solidFill>
            <a:prstDash val="solid"/>
          </a:ln>
        </p:spPr>
        <p:txBody>
          <a:bodyPr/>
          <a:lstStyle/>
          <a:p>
            <a:endParaRPr lang="ja-JP" altLang="en-US"/>
          </a:p>
        </p:txBody>
      </p:sp>
      <p:sp>
        <p:nvSpPr>
          <p:cNvPr id="21" name="Shape 18"/>
          <p:cNvSpPr/>
          <p:nvPr/>
        </p:nvSpPr>
        <p:spPr>
          <a:xfrm>
            <a:off x="877824" y="5394960"/>
            <a:ext cx="128016" cy="310896"/>
          </a:xfrm>
          <a:prstGeom prst="rect">
            <a:avLst/>
          </a:prstGeom>
          <a:solidFill>
            <a:srgbClr val="9E77ED"/>
          </a:solidFill>
          <a:ln w="12700">
            <a:solidFill>
              <a:srgbClr val="9E77ED">
                <a:alpha val="0"/>
              </a:srgbClr>
            </a:solidFill>
            <a:prstDash val="solid"/>
          </a:ln>
        </p:spPr>
        <p:txBody>
          <a:bodyPr/>
          <a:lstStyle/>
          <a:p>
            <a:endParaRPr lang="ja-JP" altLang="en-US"/>
          </a:p>
        </p:txBody>
      </p:sp>
      <p:sp>
        <p:nvSpPr>
          <p:cNvPr id="22" name="Text 19"/>
          <p:cNvSpPr/>
          <p:nvPr/>
        </p:nvSpPr>
        <p:spPr>
          <a:xfrm>
            <a:off x="1078992" y="5422392"/>
            <a:ext cx="10094976" cy="256032"/>
          </a:xfrm>
          <a:prstGeom prst="rect">
            <a:avLst/>
          </a:prstGeom>
          <a:noFill/>
          <a:ln/>
        </p:spPr>
        <p:txBody>
          <a:bodyPr wrap="square" lIns="0" tIns="0" rIns="0" bIns="0" rtlCol="0" anchor="ctr">
            <a:normAutofit/>
          </a:bodyPr>
          <a:lstStyle/>
          <a:p>
            <a:pPr marL="0" indent="0">
              <a:buNone/>
            </a:pPr>
            <a:r>
              <a:rPr lang="en-US" sz="1280" dirty="0">
                <a:solidFill>
                  <a:srgbClr val="17324D"/>
                </a:solidFill>
                <a:latin typeface="Noto Sans CJK JP" pitchFamily="34" charset="0"/>
                <a:ea typeface="Noto Sans CJK JP" pitchFamily="34" charset="-122"/>
                <a:cs typeface="Noto Sans CJK JP" pitchFamily="34" charset="-120"/>
              </a:rPr>
              <a:t>IV では、「Z が D を動かし、その D の変化を通じて Y が変わる」と考える。</a:t>
            </a:r>
            <a:endParaRPr lang="en-US" sz="128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Slide 51">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9E77ED"/>
          </a:solidFill>
          <a:ln w="12700">
            <a:solidFill>
              <a:srgbClr val="9E77ED">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9E77ED">
              <a:alpha val="8000"/>
            </a:srgbClr>
          </a:solidFill>
          <a:ln w="12700">
            <a:solidFill>
              <a:srgbClr val="9E77ED"/>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9E77ED"/>
                </a:solidFill>
                <a:latin typeface="Noto Sans CJK JP" pitchFamily="34" charset="0"/>
                <a:ea typeface="Noto Sans CJK JP" pitchFamily="34" charset="-122"/>
                <a:cs typeface="Noto Sans CJK JP" pitchFamily="34" charset="-120"/>
              </a:rPr>
              <a:t>LATE</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51</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LATE を読むための 4 つの仮定</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9E77ED"/>
                </a:solidFill>
                <a:latin typeface="Noto Sans CJK JP" pitchFamily="34" charset="0"/>
                <a:ea typeface="Noto Sans CJK JP" pitchFamily="34" charset="-122"/>
                <a:cs typeface="Noto Sans CJK JP" pitchFamily="34" charset="-120"/>
              </a:rPr>
              <a:t>independence・exclusion・first stage・monotonicity がそろうと、Wald 比は complier の平均効果として読める。</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77824" y="1682496"/>
            <a:ext cx="2523744" cy="2487168"/>
          </a:xfrm>
          <a:prstGeom prst="roundRect">
            <a:avLst>
              <a:gd name="adj" fmla="val 4412"/>
            </a:avLst>
          </a:prstGeom>
          <a:solidFill>
            <a:srgbClr val="ECF8F7"/>
          </a:solidFill>
          <a:ln w="12700">
            <a:solidFill>
              <a:srgbClr val="3FA7A4"/>
            </a:solidFill>
            <a:prstDash val="solid"/>
          </a:ln>
          <a:effectLst>
            <a:outerShdw algn="bl" rotWithShape="0">
              <a:srgbClr val="000000">
                <a:alpha val="0"/>
              </a:srgbClr>
            </a:outerShdw>
          </a:effectLst>
        </p:spPr>
        <p:txBody>
          <a:bodyPr/>
          <a:lstStyle/>
          <a:p>
            <a:endParaRPr lang="ja-JP" altLang="en-US"/>
          </a:p>
        </p:txBody>
      </p:sp>
      <p:sp>
        <p:nvSpPr>
          <p:cNvPr id="11" name="Text 9"/>
          <p:cNvSpPr/>
          <p:nvPr/>
        </p:nvSpPr>
        <p:spPr>
          <a:xfrm>
            <a:off x="1024128" y="1801368"/>
            <a:ext cx="2231136" cy="256032"/>
          </a:xfrm>
          <a:prstGeom prst="rect">
            <a:avLst/>
          </a:prstGeom>
          <a:noFill/>
          <a:ln/>
        </p:spPr>
        <p:txBody>
          <a:bodyPr wrap="square" lIns="0" tIns="0" rIns="0" bIns="0" rtlCol="0" anchor="ctr">
            <a:normAutofit/>
          </a:bodyPr>
          <a:lstStyle/>
          <a:p>
            <a:pPr marL="0" indent="0">
              <a:buNone/>
            </a:pPr>
            <a:r>
              <a:rPr lang="en-US" sz="1300" b="1" dirty="0">
                <a:solidFill>
                  <a:srgbClr val="3FA7A4"/>
                </a:solidFill>
                <a:latin typeface="Noto Sans CJK JP" pitchFamily="34" charset="0"/>
                <a:ea typeface="Noto Sans CJK JP" pitchFamily="34" charset="-122"/>
                <a:cs typeface="Noto Sans CJK JP" pitchFamily="34" charset="-120"/>
              </a:rPr>
              <a:t>1. independent assignment</a:t>
            </a:r>
            <a:endParaRPr lang="en-US" sz="1300" dirty="0"/>
          </a:p>
        </p:txBody>
      </p:sp>
      <p:sp>
        <p:nvSpPr>
          <p:cNvPr id="12" name="Text 10"/>
          <p:cNvSpPr/>
          <p:nvPr/>
        </p:nvSpPr>
        <p:spPr>
          <a:xfrm>
            <a:off x="1024128" y="2084832"/>
            <a:ext cx="2231136" cy="1993392"/>
          </a:xfrm>
          <a:prstGeom prst="rect">
            <a:avLst/>
          </a:prstGeom>
          <a:noFill/>
          <a:ln/>
        </p:spPr>
        <p:txBody>
          <a:bodyPr wrap="square" lIns="0" tIns="0" rIns="0" bIns="0" rtlCol="0" anchor="t">
            <a:normAutofit/>
          </a:bodyPr>
          <a:lstStyle/>
          <a:p>
            <a:pPr marL="0" indent="0">
              <a:buNone/>
            </a:pPr>
            <a:r>
              <a:rPr lang="en-US" sz="1280" dirty="0">
                <a:solidFill>
                  <a:srgbClr val="17324D"/>
                </a:solidFill>
                <a:latin typeface="Noto Sans CJK JP" pitchFamily="34" charset="0"/>
                <a:ea typeface="Noto Sans CJK JP" pitchFamily="34" charset="-122"/>
                <a:cs typeface="Noto Sans CJK JP" pitchFamily="34" charset="-120"/>
              </a:rPr>
              <a:t>Z_i ⟂ (Y_i(0), Y_i(1), D_i(0), D_i(1))</a:t>
            </a:r>
            <a:endParaRPr lang="en-US" sz="1280" dirty="0"/>
          </a:p>
          <a:p>
            <a:pPr marL="0" indent="0">
              <a:buNone/>
            </a:pPr>
            <a:endParaRPr lang="en-US" sz="1280" dirty="0"/>
          </a:p>
          <a:p>
            <a:pPr marL="0" indent="0">
              <a:buNone/>
            </a:pPr>
            <a:r>
              <a:rPr lang="en-US" sz="1280" dirty="0">
                <a:solidFill>
                  <a:srgbClr val="17324D"/>
                </a:solidFill>
                <a:latin typeface="Noto Sans CJK JP" pitchFamily="34" charset="0"/>
                <a:ea typeface="Noto Sans CJK JP" pitchFamily="34" charset="-122"/>
                <a:cs typeface="Noto Sans CJK JP" pitchFamily="34" charset="-120"/>
              </a:rPr>
              <a:t>Z は潜在結果・潜在処置選択と独立。</a:t>
            </a:r>
            <a:endParaRPr lang="en-US" sz="1280" dirty="0"/>
          </a:p>
        </p:txBody>
      </p:sp>
      <p:sp>
        <p:nvSpPr>
          <p:cNvPr id="13" name="Shape 11"/>
          <p:cNvSpPr/>
          <p:nvPr/>
        </p:nvSpPr>
        <p:spPr>
          <a:xfrm>
            <a:off x="3547872" y="1682496"/>
            <a:ext cx="2523744" cy="2487168"/>
          </a:xfrm>
          <a:prstGeom prst="roundRect">
            <a:avLst>
              <a:gd name="adj" fmla="val 4412"/>
            </a:avLst>
          </a:prstGeom>
          <a:solidFill>
            <a:srgbClr val="FFF2EE"/>
          </a:solidFill>
          <a:ln w="12700">
            <a:solidFill>
              <a:srgbClr val="E07A5F"/>
            </a:solidFill>
            <a:prstDash val="solid"/>
          </a:ln>
          <a:effectLst>
            <a:outerShdw algn="bl" rotWithShape="0">
              <a:srgbClr val="000000">
                <a:alpha val="0"/>
              </a:srgbClr>
            </a:outerShdw>
          </a:effectLst>
        </p:spPr>
        <p:txBody>
          <a:bodyPr/>
          <a:lstStyle/>
          <a:p>
            <a:endParaRPr lang="ja-JP" altLang="en-US"/>
          </a:p>
        </p:txBody>
      </p:sp>
      <p:sp>
        <p:nvSpPr>
          <p:cNvPr id="14" name="Text 12"/>
          <p:cNvSpPr/>
          <p:nvPr/>
        </p:nvSpPr>
        <p:spPr>
          <a:xfrm>
            <a:off x="3694176" y="1801368"/>
            <a:ext cx="2231136" cy="256032"/>
          </a:xfrm>
          <a:prstGeom prst="rect">
            <a:avLst/>
          </a:prstGeom>
          <a:noFill/>
          <a:ln/>
        </p:spPr>
        <p:txBody>
          <a:bodyPr wrap="square" lIns="0" tIns="0" rIns="0" bIns="0" rtlCol="0" anchor="ctr">
            <a:normAutofit/>
          </a:bodyPr>
          <a:lstStyle/>
          <a:p>
            <a:pPr marL="0" indent="0">
              <a:buNone/>
            </a:pPr>
            <a:r>
              <a:rPr lang="en-US" sz="1300" b="1" dirty="0">
                <a:solidFill>
                  <a:srgbClr val="E07A5F"/>
                </a:solidFill>
                <a:latin typeface="Noto Sans CJK JP" pitchFamily="34" charset="0"/>
                <a:ea typeface="Noto Sans CJK JP" pitchFamily="34" charset="-122"/>
                <a:cs typeface="Noto Sans CJK JP" pitchFamily="34" charset="-120"/>
              </a:rPr>
              <a:t>2. exclusion</a:t>
            </a:r>
            <a:endParaRPr lang="en-US" sz="1300" dirty="0"/>
          </a:p>
        </p:txBody>
      </p:sp>
      <p:sp>
        <p:nvSpPr>
          <p:cNvPr id="15" name="Text 13"/>
          <p:cNvSpPr/>
          <p:nvPr/>
        </p:nvSpPr>
        <p:spPr>
          <a:xfrm>
            <a:off x="3694176" y="2084832"/>
            <a:ext cx="2231136" cy="1993392"/>
          </a:xfrm>
          <a:prstGeom prst="rect">
            <a:avLst/>
          </a:prstGeom>
          <a:noFill/>
          <a:ln/>
        </p:spPr>
        <p:txBody>
          <a:bodyPr wrap="square" lIns="0" tIns="0" rIns="0" bIns="0" rtlCol="0" anchor="t">
            <a:normAutofit/>
          </a:bodyPr>
          <a:lstStyle/>
          <a:p>
            <a:pPr marL="0" indent="0">
              <a:buNone/>
            </a:pPr>
            <a:r>
              <a:rPr lang="en-US" sz="1280" dirty="0">
                <a:solidFill>
                  <a:srgbClr val="17324D"/>
                </a:solidFill>
                <a:latin typeface="Noto Sans CJK JP" pitchFamily="34" charset="0"/>
                <a:ea typeface="Noto Sans CJK JP" pitchFamily="34" charset="-122"/>
                <a:cs typeface="Noto Sans CJK JP" pitchFamily="34" charset="-120"/>
              </a:rPr>
              <a:t>Z は D を通じてのみ Y に影響する。</a:t>
            </a:r>
            <a:endParaRPr lang="en-US" sz="1280" dirty="0"/>
          </a:p>
          <a:p>
            <a:pPr marL="0" indent="0">
              <a:buNone/>
            </a:pPr>
            <a:endParaRPr lang="en-US" sz="1280" dirty="0"/>
          </a:p>
          <a:p>
            <a:pPr marL="0" indent="0">
              <a:buNone/>
            </a:pPr>
            <a:r>
              <a:rPr lang="en-US" sz="1280" dirty="0">
                <a:solidFill>
                  <a:srgbClr val="17324D"/>
                </a:solidFill>
                <a:latin typeface="Noto Sans CJK JP" pitchFamily="34" charset="0"/>
                <a:ea typeface="Noto Sans CJK JP" pitchFamily="34" charset="-122"/>
                <a:cs typeface="Noto Sans CJK JP" pitchFamily="34" charset="-120"/>
              </a:rPr>
              <a:t>Z → Y の直接経路はない。</a:t>
            </a:r>
            <a:endParaRPr lang="en-US" sz="1280" dirty="0"/>
          </a:p>
        </p:txBody>
      </p:sp>
      <p:sp>
        <p:nvSpPr>
          <p:cNvPr id="16" name="Shape 14"/>
          <p:cNvSpPr/>
          <p:nvPr/>
        </p:nvSpPr>
        <p:spPr>
          <a:xfrm>
            <a:off x="6217920" y="1682496"/>
            <a:ext cx="2523744" cy="2487168"/>
          </a:xfrm>
          <a:prstGeom prst="roundRect">
            <a:avLst>
              <a:gd name="adj" fmla="val 4412"/>
            </a:avLst>
          </a:prstGeom>
          <a:solidFill>
            <a:srgbClr val="EDF4FC"/>
          </a:solidFill>
          <a:ln w="12700">
            <a:solidFill>
              <a:srgbClr val="4E79A7"/>
            </a:solidFill>
            <a:prstDash val="solid"/>
          </a:ln>
          <a:effectLst>
            <a:outerShdw algn="bl" rotWithShape="0">
              <a:srgbClr val="000000">
                <a:alpha val="0"/>
              </a:srgbClr>
            </a:outerShdw>
          </a:effectLst>
        </p:spPr>
        <p:txBody>
          <a:bodyPr/>
          <a:lstStyle/>
          <a:p>
            <a:endParaRPr lang="ja-JP" altLang="en-US"/>
          </a:p>
        </p:txBody>
      </p:sp>
      <p:sp>
        <p:nvSpPr>
          <p:cNvPr id="17" name="Text 15"/>
          <p:cNvSpPr/>
          <p:nvPr/>
        </p:nvSpPr>
        <p:spPr>
          <a:xfrm>
            <a:off x="6364224" y="1801368"/>
            <a:ext cx="2231136" cy="256032"/>
          </a:xfrm>
          <a:prstGeom prst="rect">
            <a:avLst/>
          </a:prstGeom>
          <a:noFill/>
          <a:ln/>
        </p:spPr>
        <p:txBody>
          <a:bodyPr wrap="square" lIns="0" tIns="0" rIns="0" bIns="0" rtlCol="0" anchor="ctr">
            <a:normAutofit/>
          </a:bodyPr>
          <a:lstStyle/>
          <a:p>
            <a:pPr marL="0" indent="0">
              <a:buNone/>
            </a:pPr>
            <a:r>
              <a:rPr lang="en-US" sz="1300" b="1" dirty="0">
                <a:solidFill>
                  <a:srgbClr val="4E79A7"/>
                </a:solidFill>
                <a:latin typeface="Noto Sans CJK JP" pitchFamily="34" charset="0"/>
                <a:ea typeface="Noto Sans CJK JP" pitchFamily="34" charset="-122"/>
                <a:cs typeface="Noto Sans CJK JP" pitchFamily="34" charset="-120"/>
              </a:rPr>
              <a:t>3. first stage</a:t>
            </a:r>
            <a:endParaRPr lang="en-US" sz="1300" dirty="0"/>
          </a:p>
        </p:txBody>
      </p:sp>
      <p:sp>
        <p:nvSpPr>
          <p:cNvPr id="18" name="Text 16"/>
          <p:cNvSpPr/>
          <p:nvPr/>
        </p:nvSpPr>
        <p:spPr>
          <a:xfrm>
            <a:off x="6364224" y="2084832"/>
            <a:ext cx="2231136" cy="1993392"/>
          </a:xfrm>
          <a:prstGeom prst="rect">
            <a:avLst/>
          </a:prstGeom>
          <a:noFill/>
          <a:ln/>
        </p:spPr>
        <p:txBody>
          <a:bodyPr wrap="square" lIns="0" tIns="0" rIns="0" bIns="0" rtlCol="0" anchor="t">
            <a:normAutofit/>
          </a:bodyPr>
          <a:lstStyle/>
          <a:p>
            <a:pPr marL="0" indent="0">
              <a:buNone/>
            </a:pPr>
            <a:r>
              <a:rPr lang="en-US" sz="1280" dirty="0">
                <a:solidFill>
                  <a:srgbClr val="17324D"/>
                </a:solidFill>
                <a:latin typeface="Noto Sans CJK JP" pitchFamily="34" charset="0"/>
                <a:ea typeface="Noto Sans CJK JP" pitchFamily="34" charset="-122"/>
                <a:cs typeface="Noto Sans CJK JP" pitchFamily="34" charset="-120"/>
              </a:rPr>
              <a:t>P(D_i(1) ≠ D_i(0)) &gt; 0</a:t>
            </a:r>
            <a:endParaRPr lang="en-US" sz="1280" dirty="0"/>
          </a:p>
          <a:p>
            <a:pPr marL="0" indent="0">
              <a:buNone/>
            </a:pPr>
            <a:endParaRPr lang="en-US" sz="1280" dirty="0"/>
          </a:p>
          <a:p>
            <a:pPr marL="0" indent="0">
              <a:buNone/>
            </a:pPr>
            <a:r>
              <a:rPr lang="en-US" sz="1280" dirty="0">
                <a:solidFill>
                  <a:srgbClr val="17324D"/>
                </a:solidFill>
                <a:latin typeface="Noto Sans CJK JP" pitchFamily="34" charset="0"/>
                <a:ea typeface="Noto Sans CJK JP" pitchFamily="34" charset="-122"/>
                <a:cs typeface="Noto Sans CJK JP" pitchFamily="34" charset="-120"/>
              </a:rPr>
              <a:t>Z が少なくとも一部の人の処置選択を変える。</a:t>
            </a:r>
            <a:endParaRPr lang="en-US" sz="1280" dirty="0"/>
          </a:p>
        </p:txBody>
      </p:sp>
      <p:sp>
        <p:nvSpPr>
          <p:cNvPr id="19" name="Shape 17"/>
          <p:cNvSpPr/>
          <p:nvPr/>
        </p:nvSpPr>
        <p:spPr>
          <a:xfrm>
            <a:off x="8887968" y="1682496"/>
            <a:ext cx="2377440" cy="2487168"/>
          </a:xfrm>
          <a:prstGeom prst="roundRect">
            <a:avLst>
              <a:gd name="adj" fmla="val 4615"/>
            </a:avLst>
          </a:prstGeom>
          <a:solidFill>
            <a:srgbClr val="F5F0FF"/>
          </a:solidFill>
          <a:ln w="12700">
            <a:solidFill>
              <a:srgbClr val="9E77ED"/>
            </a:solidFill>
            <a:prstDash val="solid"/>
          </a:ln>
          <a:effectLst>
            <a:outerShdw algn="bl" rotWithShape="0">
              <a:srgbClr val="000000">
                <a:alpha val="0"/>
              </a:srgbClr>
            </a:outerShdw>
          </a:effectLst>
        </p:spPr>
        <p:txBody>
          <a:bodyPr/>
          <a:lstStyle/>
          <a:p>
            <a:endParaRPr lang="ja-JP" altLang="en-US"/>
          </a:p>
        </p:txBody>
      </p:sp>
      <p:sp>
        <p:nvSpPr>
          <p:cNvPr id="20" name="Text 18"/>
          <p:cNvSpPr/>
          <p:nvPr/>
        </p:nvSpPr>
        <p:spPr>
          <a:xfrm>
            <a:off x="9034272" y="1801368"/>
            <a:ext cx="2084832" cy="256032"/>
          </a:xfrm>
          <a:prstGeom prst="rect">
            <a:avLst/>
          </a:prstGeom>
          <a:noFill/>
          <a:ln/>
        </p:spPr>
        <p:txBody>
          <a:bodyPr wrap="square" lIns="0" tIns="0" rIns="0" bIns="0" rtlCol="0" anchor="ctr">
            <a:normAutofit/>
          </a:bodyPr>
          <a:lstStyle/>
          <a:p>
            <a:pPr marL="0" indent="0">
              <a:buNone/>
            </a:pPr>
            <a:r>
              <a:rPr lang="en-US" sz="1300" b="1" dirty="0">
                <a:solidFill>
                  <a:srgbClr val="9E77ED"/>
                </a:solidFill>
                <a:latin typeface="Noto Sans CJK JP" pitchFamily="34" charset="0"/>
                <a:ea typeface="Noto Sans CJK JP" pitchFamily="34" charset="-122"/>
                <a:cs typeface="Noto Sans CJK JP" pitchFamily="34" charset="-120"/>
              </a:rPr>
              <a:t>4. monotonicity</a:t>
            </a:r>
            <a:endParaRPr lang="en-US" sz="1300" dirty="0"/>
          </a:p>
        </p:txBody>
      </p:sp>
      <p:sp>
        <p:nvSpPr>
          <p:cNvPr id="21" name="Text 19"/>
          <p:cNvSpPr/>
          <p:nvPr/>
        </p:nvSpPr>
        <p:spPr>
          <a:xfrm>
            <a:off x="9034272" y="2084832"/>
            <a:ext cx="2084832" cy="1993392"/>
          </a:xfrm>
          <a:prstGeom prst="rect">
            <a:avLst/>
          </a:prstGeom>
          <a:noFill/>
          <a:ln/>
        </p:spPr>
        <p:txBody>
          <a:bodyPr wrap="square" lIns="0" tIns="0" rIns="0" bIns="0" rtlCol="0" anchor="t">
            <a:normAutofit/>
          </a:bodyPr>
          <a:lstStyle/>
          <a:p>
            <a:pPr marL="0" indent="0">
              <a:buNone/>
            </a:pPr>
            <a:r>
              <a:rPr lang="en-US" sz="1280" dirty="0">
                <a:solidFill>
                  <a:srgbClr val="17324D"/>
                </a:solidFill>
                <a:latin typeface="Noto Sans CJK JP" pitchFamily="34" charset="0"/>
                <a:ea typeface="Noto Sans CJK JP" pitchFamily="34" charset="-122"/>
                <a:cs typeface="Noto Sans CJK JP" pitchFamily="34" charset="-120"/>
              </a:rPr>
              <a:t>D_i(1) ≥ D_i(0)</a:t>
            </a:r>
            <a:endParaRPr lang="en-US" sz="1280" dirty="0"/>
          </a:p>
          <a:p>
            <a:pPr marL="0" indent="0">
              <a:buNone/>
            </a:pPr>
            <a:endParaRPr lang="en-US" sz="1280" dirty="0"/>
          </a:p>
          <a:p>
            <a:pPr marL="0" indent="0">
              <a:buNone/>
            </a:pPr>
            <a:r>
              <a:rPr lang="en-US" sz="1280" dirty="0">
                <a:solidFill>
                  <a:srgbClr val="17324D"/>
                </a:solidFill>
                <a:latin typeface="Noto Sans CJK JP" pitchFamily="34" charset="0"/>
                <a:ea typeface="Noto Sans CJK JP" pitchFamily="34" charset="-122"/>
                <a:cs typeface="Noto Sans CJK JP" pitchFamily="34" charset="-120"/>
              </a:rPr>
              <a:t>Z に逆らって動く defier はいない。</a:t>
            </a:r>
            <a:endParaRPr lang="en-US" sz="128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Slide 52">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9E77ED"/>
          </a:solidFill>
          <a:ln w="12700">
            <a:solidFill>
              <a:srgbClr val="9E77ED">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9E77ED">
              <a:alpha val="8000"/>
            </a:srgbClr>
          </a:solidFill>
          <a:ln w="12700">
            <a:solidFill>
              <a:srgbClr val="9E77ED"/>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9E77ED"/>
                </a:solidFill>
                <a:latin typeface="Noto Sans CJK JP" pitchFamily="34" charset="0"/>
                <a:ea typeface="Noto Sans CJK JP" pitchFamily="34" charset="-122"/>
                <a:cs typeface="Noto Sans CJK JP" pitchFamily="34" charset="-120"/>
              </a:rPr>
              <a:t>LATE</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52</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人々のタイプ分け</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9E77ED"/>
                </a:solidFill>
                <a:latin typeface="Noto Sans CJK JP" pitchFamily="34" charset="0"/>
                <a:ea typeface="Noto Sans CJK JP" pitchFamily="34" charset="-122"/>
                <a:cs typeface="Noto Sans CJK JP" pitchFamily="34" charset="-120"/>
              </a:rPr>
              <a:t>LATE の世界では、Z に対して人々がどう反応するかで 4 タイプに分けて考える。</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77824" y="1572768"/>
            <a:ext cx="5120640" cy="1700784"/>
          </a:xfrm>
          <a:prstGeom prst="roundRect">
            <a:avLst>
              <a:gd name="adj" fmla="val 6452"/>
            </a:avLst>
          </a:prstGeom>
          <a:solidFill>
            <a:srgbClr val="FFFFFF"/>
          </a:solidFill>
          <a:ln w="12700">
            <a:solidFill>
              <a:srgbClr val="3FA7A4"/>
            </a:solidFill>
            <a:prstDash val="solid"/>
          </a:ln>
          <a:effectLst>
            <a:outerShdw algn="bl" rotWithShape="0">
              <a:srgbClr val="000000">
                <a:alpha val="0"/>
              </a:srgbClr>
            </a:outerShdw>
          </a:effectLst>
        </p:spPr>
        <p:txBody>
          <a:bodyPr/>
          <a:lstStyle/>
          <a:p>
            <a:endParaRPr lang="ja-JP" altLang="en-US"/>
          </a:p>
        </p:txBody>
      </p:sp>
      <p:sp>
        <p:nvSpPr>
          <p:cNvPr id="11" name="Text 9"/>
          <p:cNvSpPr/>
          <p:nvPr/>
        </p:nvSpPr>
        <p:spPr>
          <a:xfrm>
            <a:off x="1024128" y="1691640"/>
            <a:ext cx="4828032" cy="256032"/>
          </a:xfrm>
          <a:prstGeom prst="rect">
            <a:avLst/>
          </a:prstGeom>
          <a:noFill/>
          <a:ln/>
        </p:spPr>
        <p:txBody>
          <a:bodyPr wrap="square" lIns="0" tIns="0" rIns="0" bIns="0" rtlCol="0" anchor="ctr">
            <a:normAutofit/>
          </a:bodyPr>
          <a:lstStyle/>
          <a:p>
            <a:pPr marL="0" indent="0">
              <a:buNone/>
            </a:pPr>
            <a:r>
              <a:rPr lang="en-US" sz="1300" b="1" dirty="0">
                <a:solidFill>
                  <a:srgbClr val="3FA7A4"/>
                </a:solidFill>
                <a:latin typeface="Noto Sans CJK JP" pitchFamily="34" charset="0"/>
                <a:ea typeface="Noto Sans CJK JP" pitchFamily="34" charset="-122"/>
                <a:cs typeface="Noto Sans CJK JP" pitchFamily="34" charset="-120"/>
              </a:rPr>
              <a:t>always-taker</a:t>
            </a:r>
            <a:endParaRPr lang="en-US" sz="1300" dirty="0"/>
          </a:p>
        </p:txBody>
      </p:sp>
      <p:sp>
        <p:nvSpPr>
          <p:cNvPr id="12" name="Text 10"/>
          <p:cNvSpPr/>
          <p:nvPr/>
        </p:nvSpPr>
        <p:spPr>
          <a:xfrm>
            <a:off x="1024128" y="1975104"/>
            <a:ext cx="4828032" cy="1207008"/>
          </a:xfrm>
          <a:prstGeom prst="rect">
            <a:avLst/>
          </a:prstGeom>
          <a:noFill/>
          <a:ln/>
        </p:spPr>
        <p:txBody>
          <a:bodyPr wrap="square" lIns="0" tIns="0" rIns="0" bIns="0" rtlCol="0" anchor="t">
            <a:normAutofit/>
          </a:bodyPr>
          <a:lstStyle/>
          <a:p>
            <a:pPr marL="0" indent="0">
              <a:buNone/>
            </a:pPr>
            <a:r>
              <a:rPr lang="en-US" sz="1310" dirty="0">
                <a:solidFill>
                  <a:srgbClr val="17324D"/>
                </a:solidFill>
                <a:latin typeface="Noto Sans CJK JP" pitchFamily="34" charset="0"/>
                <a:ea typeface="Noto Sans CJK JP" pitchFamily="34" charset="-122"/>
                <a:cs typeface="Noto Sans CJK JP" pitchFamily="34" charset="-120"/>
              </a:rPr>
              <a:t>Z に関係なく常に処置を受ける</a:t>
            </a:r>
            <a:endParaRPr lang="en-US" sz="1310" dirty="0"/>
          </a:p>
        </p:txBody>
      </p:sp>
      <p:sp>
        <p:nvSpPr>
          <p:cNvPr id="13" name="Text 11"/>
          <p:cNvSpPr/>
          <p:nvPr/>
        </p:nvSpPr>
        <p:spPr>
          <a:xfrm>
            <a:off x="1024128" y="2834640"/>
            <a:ext cx="4828032" cy="219456"/>
          </a:xfrm>
          <a:prstGeom prst="rect">
            <a:avLst/>
          </a:prstGeom>
          <a:noFill/>
          <a:ln/>
        </p:spPr>
        <p:txBody>
          <a:bodyPr wrap="square" lIns="0" tIns="0" rIns="0" bIns="0" rtlCol="0" anchor="ctr">
            <a:normAutofit/>
          </a:bodyPr>
          <a:lstStyle/>
          <a:p>
            <a:pPr marL="0" indent="0" algn="ctr">
              <a:buNone/>
            </a:pPr>
            <a:r>
              <a:rPr lang="en-US" sz="1600" b="1" dirty="0">
                <a:solidFill>
                  <a:srgbClr val="17324D"/>
                </a:solidFill>
                <a:latin typeface="Noto Serif CJK JP" pitchFamily="34" charset="0"/>
                <a:ea typeface="Noto Serif CJK JP" pitchFamily="34" charset="-122"/>
                <a:cs typeface="Noto Serif CJK JP" pitchFamily="34" charset="-120"/>
              </a:rPr>
              <a:t>D(1)=1, D(0)=1</a:t>
            </a:r>
            <a:endParaRPr lang="en-US" sz="1600" dirty="0"/>
          </a:p>
        </p:txBody>
      </p:sp>
      <p:sp>
        <p:nvSpPr>
          <p:cNvPr id="14" name="Shape 12"/>
          <p:cNvSpPr/>
          <p:nvPr/>
        </p:nvSpPr>
        <p:spPr>
          <a:xfrm>
            <a:off x="6163056" y="1572768"/>
            <a:ext cx="5120640" cy="1700784"/>
          </a:xfrm>
          <a:prstGeom prst="roundRect">
            <a:avLst>
              <a:gd name="adj" fmla="val 6452"/>
            </a:avLst>
          </a:prstGeom>
          <a:solidFill>
            <a:srgbClr val="FFFFFF"/>
          </a:solidFill>
          <a:ln w="12700">
            <a:solidFill>
              <a:srgbClr val="4E79A7"/>
            </a:solidFill>
            <a:prstDash val="solid"/>
          </a:ln>
          <a:effectLst>
            <a:outerShdw algn="bl" rotWithShape="0">
              <a:srgbClr val="000000">
                <a:alpha val="0"/>
              </a:srgbClr>
            </a:outerShdw>
          </a:effectLst>
        </p:spPr>
        <p:txBody>
          <a:bodyPr/>
          <a:lstStyle/>
          <a:p>
            <a:endParaRPr lang="ja-JP" altLang="en-US"/>
          </a:p>
        </p:txBody>
      </p:sp>
      <p:sp>
        <p:nvSpPr>
          <p:cNvPr id="15" name="Text 13"/>
          <p:cNvSpPr/>
          <p:nvPr/>
        </p:nvSpPr>
        <p:spPr>
          <a:xfrm>
            <a:off x="6309360" y="1691640"/>
            <a:ext cx="4828032" cy="256032"/>
          </a:xfrm>
          <a:prstGeom prst="rect">
            <a:avLst/>
          </a:prstGeom>
          <a:noFill/>
          <a:ln/>
        </p:spPr>
        <p:txBody>
          <a:bodyPr wrap="square" lIns="0" tIns="0" rIns="0" bIns="0" rtlCol="0" anchor="ctr">
            <a:normAutofit/>
          </a:bodyPr>
          <a:lstStyle/>
          <a:p>
            <a:pPr marL="0" indent="0">
              <a:buNone/>
            </a:pPr>
            <a:r>
              <a:rPr lang="en-US" sz="1300" b="1" dirty="0">
                <a:solidFill>
                  <a:srgbClr val="4E79A7"/>
                </a:solidFill>
                <a:latin typeface="Noto Sans CJK JP" pitchFamily="34" charset="0"/>
                <a:ea typeface="Noto Sans CJK JP" pitchFamily="34" charset="-122"/>
                <a:cs typeface="Noto Sans CJK JP" pitchFamily="34" charset="-120"/>
              </a:rPr>
              <a:t>never-taker</a:t>
            </a:r>
            <a:endParaRPr lang="en-US" sz="1300" dirty="0"/>
          </a:p>
        </p:txBody>
      </p:sp>
      <p:sp>
        <p:nvSpPr>
          <p:cNvPr id="16" name="Text 14"/>
          <p:cNvSpPr/>
          <p:nvPr/>
        </p:nvSpPr>
        <p:spPr>
          <a:xfrm>
            <a:off x="6309360" y="1975104"/>
            <a:ext cx="4828032" cy="1207008"/>
          </a:xfrm>
          <a:prstGeom prst="rect">
            <a:avLst/>
          </a:prstGeom>
          <a:noFill/>
          <a:ln/>
        </p:spPr>
        <p:txBody>
          <a:bodyPr wrap="square" lIns="0" tIns="0" rIns="0" bIns="0" rtlCol="0" anchor="t">
            <a:normAutofit/>
          </a:bodyPr>
          <a:lstStyle/>
          <a:p>
            <a:pPr marL="0" indent="0">
              <a:buNone/>
            </a:pPr>
            <a:r>
              <a:rPr lang="en-US" sz="1310" dirty="0">
                <a:solidFill>
                  <a:srgbClr val="17324D"/>
                </a:solidFill>
                <a:latin typeface="Noto Sans CJK JP" pitchFamily="34" charset="0"/>
                <a:ea typeface="Noto Sans CJK JP" pitchFamily="34" charset="-122"/>
                <a:cs typeface="Noto Sans CJK JP" pitchFamily="34" charset="-120"/>
              </a:rPr>
              <a:t>Z に関係なく常に処置を受けない</a:t>
            </a:r>
            <a:endParaRPr lang="en-US" sz="1310" dirty="0"/>
          </a:p>
        </p:txBody>
      </p:sp>
      <p:sp>
        <p:nvSpPr>
          <p:cNvPr id="17" name="Text 15"/>
          <p:cNvSpPr/>
          <p:nvPr/>
        </p:nvSpPr>
        <p:spPr>
          <a:xfrm>
            <a:off x="6309360" y="2834640"/>
            <a:ext cx="4828032" cy="219456"/>
          </a:xfrm>
          <a:prstGeom prst="rect">
            <a:avLst/>
          </a:prstGeom>
          <a:noFill/>
          <a:ln/>
        </p:spPr>
        <p:txBody>
          <a:bodyPr wrap="square" lIns="0" tIns="0" rIns="0" bIns="0" rtlCol="0" anchor="ctr">
            <a:normAutofit/>
          </a:bodyPr>
          <a:lstStyle/>
          <a:p>
            <a:pPr marL="0" indent="0" algn="ctr">
              <a:buNone/>
            </a:pPr>
            <a:r>
              <a:rPr lang="en-US" sz="1600" b="1" dirty="0">
                <a:solidFill>
                  <a:srgbClr val="17324D"/>
                </a:solidFill>
                <a:latin typeface="Noto Serif CJK JP" pitchFamily="34" charset="0"/>
                <a:ea typeface="Noto Serif CJK JP" pitchFamily="34" charset="-122"/>
                <a:cs typeface="Noto Serif CJK JP" pitchFamily="34" charset="-120"/>
              </a:rPr>
              <a:t>D(1)=0, D(0)=0</a:t>
            </a:r>
            <a:endParaRPr lang="en-US" sz="1600" dirty="0"/>
          </a:p>
        </p:txBody>
      </p:sp>
      <p:sp>
        <p:nvSpPr>
          <p:cNvPr id="18" name="Shape 16"/>
          <p:cNvSpPr/>
          <p:nvPr/>
        </p:nvSpPr>
        <p:spPr>
          <a:xfrm>
            <a:off x="877824" y="3456432"/>
            <a:ext cx="5120640" cy="1700784"/>
          </a:xfrm>
          <a:prstGeom prst="roundRect">
            <a:avLst>
              <a:gd name="adj" fmla="val 6452"/>
            </a:avLst>
          </a:prstGeom>
          <a:solidFill>
            <a:srgbClr val="F3FAE8"/>
          </a:solidFill>
          <a:ln w="12700">
            <a:solidFill>
              <a:srgbClr val="84B71E"/>
            </a:solidFill>
            <a:prstDash val="solid"/>
          </a:ln>
          <a:effectLst>
            <a:outerShdw algn="bl" rotWithShape="0">
              <a:srgbClr val="000000">
                <a:alpha val="0"/>
              </a:srgbClr>
            </a:outerShdw>
          </a:effectLst>
        </p:spPr>
        <p:txBody>
          <a:bodyPr/>
          <a:lstStyle/>
          <a:p>
            <a:endParaRPr lang="ja-JP" altLang="en-US"/>
          </a:p>
        </p:txBody>
      </p:sp>
      <p:sp>
        <p:nvSpPr>
          <p:cNvPr id="19" name="Text 17"/>
          <p:cNvSpPr/>
          <p:nvPr/>
        </p:nvSpPr>
        <p:spPr>
          <a:xfrm>
            <a:off x="1024128" y="3575304"/>
            <a:ext cx="4828032" cy="256032"/>
          </a:xfrm>
          <a:prstGeom prst="rect">
            <a:avLst/>
          </a:prstGeom>
          <a:noFill/>
          <a:ln/>
        </p:spPr>
        <p:txBody>
          <a:bodyPr wrap="square" lIns="0" tIns="0" rIns="0" bIns="0" rtlCol="0" anchor="ctr">
            <a:normAutofit/>
          </a:bodyPr>
          <a:lstStyle/>
          <a:p>
            <a:pPr marL="0" indent="0">
              <a:buNone/>
            </a:pPr>
            <a:r>
              <a:rPr lang="en-US" sz="1300" b="1" dirty="0">
                <a:solidFill>
                  <a:srgbClr val="84B71E"/>
                </a:solidFill>
                <a:latin typeface="Noto Sans CJK JP" pitchFamily="34" charset="0"/>
                <a:ea typeface="Noto Sans CJK JP" pitchFamily="34" charset="-122"/>
                <a:cs typeface="Noto Sans CJK JP" pitchFamily="34" charset="-120"/>
              </a:rPr>
              <a:t>complier</a:t>
            </a:r>
            <a:endParaRPr lang="en-US" sz="1300" dirty="0"/>
          </a:p>
        </p:txBody>
      </p:sp>
      <p:sp>
        <p:nvSpPr>
          <p:cNvPr id="20" name="Text 18"/>
          <p:cNvSpPr/>
          <p:nvPr/>
        </p:nvSpPr>
        <p:spPr>
          <a:xfrm>
            <a:off x="1024128" y="3858768"/>
            <a:ext cx="4828032" cy="1207008"/>
          </a:xfrm>
          <a:prstGeom prst="rect">
            <a:avLst/>
          </a:prstGeom>
          <a:noFill/>
          <a:ln/>
        </p:spPr>
        <p:txBody>
          <a:bodyPr wrap="square" lIns="0" tIns="0" rIns="0" bIns="0" rtlCol="0" anchor="t">
            <a:normAutofit/>
          </a:bodyPr>
          <a:lstStyle/>
          <a:p>
            <a:pPr marL="0" indent="0">
              <a:buNone/>
            </a:pPr>
            <a:r>
              <a:rPr lang="en-US" sz="1310" dirty="0">
                <a:solidFill>
                  <a:srgbClr val="17324D"/>
                </a:solidFill>
                <a:latin typeface="Noto Sans CJK JP" pitchFamily="34" charset="0"/>
                <a:ea typeface="Noto Sans CJK JP" pitchFamily="34" charset="-122"/>
                <a:cs typeface="Noto Sans CJK JP" pitchFamily="34" charset="-120"/>
              </a:rPr>
              <a:t>Z が押すと処置状態が変わる</a:t>
            </a:r>
            <a:endParaRPr lang="en-US" sz="1310" dirty="0"/>
          </a:p>
        </p:txBody>
      </p:sp>
      <p:sp>
        <p:nvSpPr>
          <p:cNvPr id="21" name="Text 19"/>
          <p:cNvSpPr/>
          <p:nvPr/>
        </p:nvSpPr>
        <p:spPr>
          <a:xfrm>
            <a:off x="1024128" y="4718304"/>
            <a:ext cx="4828032" cy="219456"/>
          </a:xfrm>
          <a:prstGeom prst="rect">
            <a:avLst/>
          </a:prstGeom>
          <a:noFill/>
          <a:ln/>
        </p:spPr>
        <p:txBody>
          <a:bodyPr wrap="square" lIns="0" tIns="0" rIns="0" bIns="0" rtlCol="0" anchor="ctr">
            <a:normAutofit/>
          </a:bodyPr>
          <a:lstStyle/>
          <a:p>
            <a:pPr marL="0" indent="0" algn="ctr">
              <a:buNone/>
            </a:pPr>
            <a:r>
              <a:rPr lang="en-US" sz="1600" b="1" dirty="0">
                <a:solidFill>
                  <a:srgbClr val="17324D"/>
                </a:solidFill>
                <a:latin typeface="Noto Serif CJK JP" pitchFamily="34" charset="0"/>
                <a:ea typeface="Noto Serif CJK JP" pitchFamily="34" charset="-122"/>
                <a:cs typeface="Noto Serif CJK JP" pitchFamily="34" charset="-120"/>
              </a:rPr>
              <a:t>D(1)=1, D(0)=0</a:t>
            </a:r>
            <a:endParaRPr lang="en-US" sz="1600" dirty="0"/>
          </a:p>
        </p:txBody>
      </p:sp>
      <p:sp>
        <p:nvSpPr>
          <p:cNvPr id="22" name="Shape 20"/>
          <p:cNvSpPr/>
          <p:nvPr/>
        </p:nvSpPr>
        <p:spPr>
          <a:xfrm>
            <a:off x="6163056" y="3456432"/>
            <a:ext cx="5120640" cy="1700784"/>
          </a:xfrm>
          <a:prstGeom prst="roundRect">
            <a:avLst>
              <a:gd name="adj" fmla="val 6452"/>
            </a:avLst>
          </a:prstGeom>
          <a:solidFill>
            <a:srgbClr val="FFFFFF"/>
          </a:solidFill>
          <a:ln w="12700">
            <a:solidFill>
              <a:srgbClr val="D9485F"/>
            </a:solidFill>
            <a:prstDash val="solid"/>
          </a:ln>
          <a:effectLst>
            <a:outerShdw algn="bl" rotWithShape="0">
              <a:srgbClr val="000000">
                <a:alpha val="0"/>
              </a:srgbClr>
            </a:outerShdw>
          </a:effectLst>
        </p:spPr>
        <p:txBody>
          <a:bodyPr/>
          <a:lstStyle/>
          <a:p>
            <a:endParaRPr lang="ja-JP" altLang="en-US"/>
          </a:p>
        </p:txBody>
      </p:sp>
      <p:sp>
        <p:nvSpPr>
          <p:cNvPr id="23" name="Text 21"/>
          <p:cNvSpPr/>
          <p:nvPr/>
        </p:nvSpPr>
        <p:spPr>
          <a:xfrm>
            <a:off x="6309360" y="3575304"/>
            <a:ext cx="4828032" cy="256032"/>
          </a:xfrm>
          <a:prstGeom prst="rect">
            <a:avLst/>
          </a:prstGeom>
          <a:noFill/>
          <a:ln/>
        </p:spPr>
        <p:txBody>
          <a:bodyPr wrap="square" lIns="0" tIns="0" rIns="0" bIns="0" rtlCol="0" anchor="ctr">
            <a:normAutofit/>
          </a:bodyPr>
          <a:lstStyle/>
          <a:p>
            <a:pPr marL="0" indent="0">
              <a:buNone/>
            </a:pPr>
            <a:r>
              <a:rPr lang="en-US" sz="1300" b="1" dirty="0">
                <a:solidFill>
                  <a:srgbClr val="D9485F"/>
                </a:solidFill>
                <a:latin typeface="Noto Sans CJK JP" pitchFamily="34" charset="0"/>
                <a:ea typeface="Noto Sans CJK JP" pitchFamily="34" charset="-122"/>
                <a:cs typeface="Noto Sans CJK JP" pitchFamily="34" charset="-120"/>
              </a:rPr>
              <a:t>defier</a:t>
            </a:r>
            <a:endParaRPr lang="en-US" sz="1300" dirty="0"/>
          </a:p>
        </p:txBody>
      </p:sp>
      <p:sp>
        <p:nvSpPr>
          <p:cNvPr id="24" name="Text 22"/>
          <p:cNvSpPr/>
          <p:nvPr/>
        </p:nvSpPr>
        <p:spPr>
          <a:xfrm>
            <a:off x="6309360" y="3858768"/>
            <a:ext cx="4828032" cy="1207008"/>
          </a:xfrm>
          <a:prstGeom prst="rect">
            <a:avLst/>
          </a:prstGeom>
          <a:noFill/>
          <a:ln/>
        </p:spPr>
        <p:txBody>
          <a:bodyPr wrap="square" lIns="0" tIns="0" rIns="0" bIns="0" rtlCol="0" anchor="t">
            <a:normAutofit/>
          </a:bodyPr>
          <a:lstStyle/>
          <a:p>
            <a:pPr marL="0" indent="0">
              <a:buNone/>
            </a:pPr>
            <a:r>
              <a:rPr lang="en-US" sz="1310" dirty="0">
                <a:solidFill>
                  <a:srgbClr val="17324D"/>
                </a:solidFill>
                <a:latin typeface="Noto Sans CJK JP" pitchFamily="34" charset="0"/>
                <a:ea typeface="Noto Sans CJK JP" pitchFamily="34" charset="-122"/>
                <a:cs typeface="Noto Sans CJK JP" pitchFamily="34" charset="-120"/>
              </a:rPr>
              <a:t>Z に逆らって行動する</a:t>
            </a:r>
            <a:endParaRPr lang="en-US" sz="1310" dirty="0"/>
          </a:p>
        </p:txBody>
      </p:sp>
      <p:sp>
        <p:nvSpPr>
          <p:cNvPr id="25" name="Text 23"/>
          <p:cNvSpPr/>
          <p:nvPr/>
        </p:nvSpPr>
        <p:spPr>
          <a:xfrm>
            <a:off x="6309360" y="4718304"/>
            <a:ext cx="4828032" cy="219456"/>
          </a:xfrm>
          <a:prstGeom prst="rect">
            <a:avLst/>
          </a:prstGeom>
          <a:noFill/>
          <a:ln/>
        </p:spPr>
        <p:txBody>
          <a:bodyPr wrap="square" lIns="0" tIns="0" rIns="0" bIns="0" rtlCol="0" anchor="ctr">
            <a:normAutofit/>
          </a:bodyPr>
          <a:lstStyle/>
          <a:p>
            <a:pPr marL="0" indent="0" algn="ctr">
              <a:buNone/>
            </a:pPr>
            <a:r>
              <a:rPr lang="en-US" sz="1600" b="1" dirty="0">
                <a:solidFill>
                  <a:srgbClr val="17324D"/>
                </a:solidFill>
                <a:latin typeface="Noto Serif CJK JP" pitchFamily="34" charset="0"/>
                <a:ea typeface="Noto Serif CJK JP" pitchFamily="34" charset="-122"/>
                <a:cs typeface="Noto Serif CJK JP" pitchFamily="34" charset="-120"/>
              </a:rPr>
              <a:t>D(1)=0, D(0)=1</a:t>
            </a:r>
            <a:endParaRPr lang="en-US" sz="1600" dirty="0"/>
          </a:p>
        </p:txBody>
      </p:sp>
      <p:sp>
        <p:nvSpPr>
          <p:cNvPr id="26" name="Shape 24"/>
          <p:cNvSpPr/>
          <p:nvPr/>
        </p:nvSpPr>
        <p:spPr>
          <a:xfrm>
            <a:off x="877824" y="5413248"/>
            <a:ext cx="10442448" cy="310896"/>
          </a:xfrm>
          <a:prstGeom prst="roundRect">
            <a:avLst>
              <a:gd name="adj" fmla="val 26471"/>
            </a:avLst>
          </a:prstGeom>
          <a:solidFill>
            <a:srgbClr val="FFFDF8"/>
          </a:solidFill>
          <a:ln w="12700">
            <a:solidFill>
              <a:srgbClr val="E2E8F0"/>
            </a:solidFill>
            <a:prstDash val="solid"/>
          </a:ln>
        </p:spPr>
        <p:txBody>
          <a:bodyPr/>
          <a:lstStyle/>
          <a:p>
            <a:endParaRPr lang="ja-JP" altLang="en-US"/>
          </a:p>
        </p:txBody>
      </p:sp>
      <p:sp>
        <p:nvSpPr>
          <p:cNvPr id="27" name="Shape 25"/>
          <p:cNvSpPr/>
          <p:nvPr/>
        </p:nvSpPr>
        <p:spPr>
          <a:xfrm>
            <a:off x="877824" y="5413248"/>
            <a:ext cx="128016" cy="310896"/>
          </a:xfrm>
          <a:prstGeom prst="rect">
            <a:avLst/>
          </a:prstGeom>
          <a:solidFill>
            <a:srgbClr val="9E77ED"/>
          </a:solidFill>
          <a:ln w="12700">
            <a:solidFill>
              <a:srgbClr val="9E77ED">
                <a:alpha val="0"/>
              </a:srgbClr>
            </a:solidFill>
            <a:prstDash val="solid"/>
          </a:ln>
        </p:spPr>
        <p:txBody>
          <a:bodyPr/>
          <a:lstStyle/>
          <a:p>
            <a:endParaRPr lang="ja-JP" altLang="en-US"/>
          </a:p>
        </p:txBody>
      </p:sp>
      <p:sp>
        <p:nvSpPr>
          <p:cNvPr id="28" name="Text 26"/>
          <p:cNvSpPr/>
          <p:nvPr/>
        </p:nvSpPr>
        <p:spPr>
          <a:xfrm>
            <a:off x="1078992" y="5440680"/>
            <a:ext cx="10094976" cy="256032"/>
          </a:xfrm>
          <a:prstGeom prst="rect">
            <a:avLst/>
          </a:prstGeom>
          <a:noFill/>
          <a:ln/>
        </p:spPr>
        <p:txBody>
          <a:bodyPr wrap="square" lIns="0" tIns="0" rIns="0" bIns="0" rtlCol="0" anchor="ctr">
            <a:normAutofit/>
          </a:bodyPr>
          <a:lstStyle/>
          <a:p>
            <a:pPr marL="0" indent="0">
              <a:buNone/>
            </a:pPr>
            <a:r>
              <a:rPr lang="en-US" sz="1280" dirty="0">
                <a:solidFill>
                  <a:srgbClr val="17324D"/>
                </a:solidFill>
                <a:latin typeface="Noto Sans CJK JP" pitchFamily="34" charset="0"/>
                <a:ea typeface="Noto Sans CJK JP" pitchFamily="34" charset="-122"/>
                <a:cs typeface="Noto Sans CJK JP" pitchFamily="34" charset="-120"/>
              </a:rPr>
              <a:t>monotonicity は「defier がいない」という仮定であり、LATE の解釈を支える。</a:t>
            </a:r>
            <a:endParaRPr lang="en-US" sz="128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Slide 53">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9E77ED"/>
          </a:solidFill>
          <a:ln w="12700">
            <a:solidFill>
              <a:srgbClr val="9E77ED">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9E77ED">
              <a:alpha val="8000"/>
            </a:srgbClr>
          </a:solidFill>
          <a:ln w="12700">
            <a:solidFill>
              <a:srgbClr val="9E77ED"/>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9E77ED"/>
                </a:solidFill>
                <a:latin typeface="Noto Sans CJK JP" pitchFamily="34" charset="0"/>
                <a:ea typeface="Noto Sans CJK JP" pitchFamily="34" charset="-122"/>
                <a:cs typeface="Noto Sans CJK JP" pitchFamily="34" charset="-120"/>
              </a:rPr>
              <a:t>LATE</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53</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Wald 推定量は何を表しているのか</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9E77ED"/>
                </a:solidFill>
                <a:latin typeface="Noto Sans CJK JP" pitchFamily="34" charset="0"/>
                <a:ea typeface="Noto Sans CJK JP" pitchFamily="34" charset="-122"/>
                <a:cs typeface="Noto Sans CJK JP" pitchFamily="34" charset="-120"/>
              </a:rPr>
              <a:t>二値の Z と D では、Wald 比は complier に対する平均処置効果になる。</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59536" y="1499616"/>
            <a:ext cx="5468112" cy="1188720"/>
          </a:xfrm>
          <a:prstGeom prst="roundRect">
            <a:avLst>
              <a:gd name="adj" fmla="val 10769"/>
            </a:avLst>
          </a:prstGeom>
          <a:solidFill>
            <a:srgbClr val="FFFFFF"/>
          </a:solidFill>
          <a:ln w="12700">
            <a:solidFill>
              <a:srgbClr val="4E79A7"/>
            </a:solidFill>
            <a:prstDash val="solid"/>
          </a:ln>
        </p:spPr>
        <p:txBody>
          <a:bodyPr/>
          <a:lstStyle/>
          <a:p>
            <a:endParaRPr lang="ja-JP" altLang="en-US"/>
          </a:p>
        </p:txBody>
      </p:sp>
      <p:sp>
        <p:nvSpPr>
          <p:cNvPr id="11" name="Shape 9"/>
          <p:cNvSpPr/>
          <p:nvPr/>
        </p:nvSpPr>
        <p:spPr>
          <a:xfrm>
            <a:off x="996696" y="1609344"/>
            <a:ext cx="1554480" cy="228600"/>
          </a:xfrm>
          <a:prstGeom prst="roundRect">
            <a:avLst>
              <a:gd name="adj" fmla="val 40000"/>
            </a:avLst>
          </a:prstGeom>
          <a:solidFill>
            <a:srgbClr val="4E79A7">
              <a:alpha val="8000"/>
            </a:srgbClr>
          </a:solidFill>
          <a:ln w="12700">
            <a:solidFill>
              <a:srgbClr val="4E79A7"/>
            </a:solidFill>
            <a:prstDash val="solid"/>
          </a:ln>
        </p:spPr>
        <p:txBody>
          <a:bodyPr/>
          <a:lstStyle/>
          <a:p>
            <a:endParaRPr lang="ja-JP" altLang="en-US"/>
          </a:p>
        </p:txBody>
      </p:sp>
      <p:sp>
        <p:nvSpPr>
          <p:cNvPr id="12" name="Text 10"/>
          <p:cNvSpPr/>
          <p:nvPr/>
        </p:nvSpPr>
        <p:spPr>
          <a:xfrm>
            <a:off x="996696" y="1618488"/>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4E79A7"/>
                </a:solidFill>
                <a:latin typeface="Noto Sans CJK JP" pitchFamily="34" charset="0"/>
                <a:ea typeface="Noto Sans CJK JP" pitchFamily="34" charset="-122"/>
                <a:cs typeface="Noto Sans CJK JP" pitchFamily="34" charset="-120"/>
              </a:rPr>
              <a:t>Wald 推定量</a:t>
            </a:r>
            <a:endParaRPr lang="en-US" sz="950" dirty="0"/>
          </a:p>
        </p:txBody>
      </p:sp>
      <p:pic>
        <p:nvPicPr>
          <p:cNvPr id="13"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589305" y="1901952"/>
            <a:ext cx="4008574" cy="621792"/>
          </a:xfrm>
          <a:prstGeom prst="rect">
            <a:avLst/>
          </a:prstGeom>
        </p:spPr>
      </p:pic>
      <p:sp>
        <p:nvSpPr>
          <p:cNvPr id="14" name="Shape 11"/>
          <p:cNvSpPr/>
          <p:nvPr/>
        </p:nvSpPr>
        <p:spPr>
          <a:xfrm>
            <a:off x="859536" y="2907792"/>
            <a:ext cx="5468112" cy="1097280"/>
          </a:xfrm>
          <a:prstGeom prst="roundRect">
            <a:avLst>
              <a:gd name="adj" fmla="val 11667"/>
            </a:avLst>
          </a:prstGeom>
          <a:solidFill>
            <a:srgbClr val="F5F0FF"/>
          </a:solidFill>
          <a:ln w="12700">
            <a:solidFill>
              <a:srgbClr val="9E77ED"/>
            </a:solidFill>
            <a:prstDash val="solid"/>
          </a:ln>
        </p:spPr>
        <p:txBody>
          <a:bodyPr/>
          <a:lstStyle/>
          <a:p>
            <a:endParaRPr lang="ja-JP" altLang="en-US"/>
          </a:p>
        </p:txBody>
      </p:sp>
      <p:sp>
        <p:nvSpPr>
          <p:cNvPr id="15" name="Shape 12"/>
          <p:cNvSpPr/>
          <p:nvPr/>
        </p:nvSpPr>
        <p:spPr>
          <a:xfrm>
            <a:off x="996696" y="3017520"/>
            <a:ext cx="1554480" cy="228600"/>
          </a:xfrm>
          <a:prstGeom prst="roundRect">
            <a:avLst>
              <a:gd name="adj" fmla="val 40000"/>
            </a:avLst>
          </a:prstGeom>
          <a:solidFill>
            <a:srgbClr val="9E77ED">
              <a:alpha val="8000"/>
            </a:srgbClr>
          </a:solidFill>
          <a:ln w="12700">
            <a:solidFill>
              <a:srgbClr val="9E77ED"/>
            </a:solidFill>
            <a:prstDash val="solid"/>
          </a:ln>
        </p:spPr>
        <p:txBody>
          <a:bodyPr/>
          <a:lstStyle/>
          <a:p>
            <a:endParaRPr lang="ja-JP" altLang="en-US"/>
          </a:p>
        </p:txBody>
      </p:sp>
      <p:sp>
        <p:nvSpPr>
          <p:cNvPr id="16" name="Text 13"/>
          <p:cNvSpPr/>
          <p:nvPr/>
        </p:nvSpPr>
        <p:spPr>
          <a:xfrm>
            <a:off x="996696" y="3026664"/>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9E77ED"/>
                </a:solidFill>
                <a:latin typeface="Noto Sans CJK JP" pitchFamily="34" charset="0"/>
                <a:ea typeface="Noto Sans CJK JP" pitchFamily="34" charset="-122"/>
                <a:cs typeface="Noto Sans CJK JP" pitchFamily="34" charset="-120"/>
              </a:rPr>
              <a:t>LATE</a:t>
            </a:r>
            <a:endParaRPr lang="en-US" sz="950" dirty="0"/>
          </a:p>
        </p:txBody>
      </p:sp>
      <p:pic>
        <p:nvPicPr>
          <p:cNvPr id="17"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24128" y="3395676"/>
            <a:ext cx="5138928" cy="359256"/>
          </a:xfrm>
          <a:prstGeom prst="rect">
            <a:avLst/>
          </a:prstGeom>
        </p:spPr>
      </p:pic>
      <p:sp>
        <p:nvSpPr>
          <p:cNvPr id="18" name="Shape 14"/>
          <p:cNvSpPr/>
          <p:nvPr/>
        </p:nvSpPr>
        <p:spPr>
          <a:xfrm>
            <a:off x="6565392" y="1755648"/>
            <a:ext cx="4663440" cy="2980944"/>
          </a:xfrm>
          <a:prstGeom prst="roundRect">
            <a:avLst>
              <a:gd name="adj" fmla="val 3681"/>
            </a:avLst>
          </a:prstGeom>
          <a:solidFill>
            <a:srgbClr val="FFFFFF"/>
          </a:solidFill>
          <a:ln w="12700">
            <a:solidFill>
              <a:srgbClr val="9E77ED"/>
            </a:solidFill>
            <a:prstDash val="solid"/>
          </a:ln>
          <a:effectLst>
            <a:outerShdw algn="bl" rotWithShape="0">
              <a:srgbClr val="000000">
                <a:alpha val="0"/>
              </a:srgbClr>
            </a:outerShdw>
          </a:effectLst>
        </p:spPr>
        <p:txBody>
          <a:bodyPr/>
          <a:lstStyle/>
          <a:p>
            <a:endParaRPr lang="ja-JP" altLang="en-US"/>
          </a:p>
        </p:txBody>
      </p:sp>
      <p:sp>
        <p:nvSpPr>
          <p:cNvPr id="19" name="Text 15"/>
          <p:cNvSpPr/>
          <p:nvPr/>
        </p:nvSpPr>
        <p:spPr>
          <a:xfrm>
            <a:off x="6711696" y="1874520"/>
            <a:ext cx="4370832" cy="256032"/>
          </a:xfrm>
          <a:prstGeom prst="rect">
            <a:avLst/>
          </a:prstGeom>
          <a:noFill/>
          <a:ln/>
        </p:spPr>
        <p:txBody>
          <a:bodyPr wrap="square" lIns="0" tIns="0" rIns="0" bIns="0" rtlCol="0" anchor="ctr">
            <a:normAutofit/>
          </a:bodyPr>
          <a:lstStyle/>
          <a:p>
            <a:pPr marL="0" indent="0">
              <a:buNone/>
            </a:pPr>
            <a:r>
              <a:rPr lang="en-US" sz="1300" b="1" dirty="0">
                <a:solidFill>
                  <a:srgbClr val="9E77ED"/>
                </a:solidFill>
                <a:latin typeface="Noto Sans CJK JP" pitchFamily="34" charset="0"/>
                <a:ea typeface="Noto Sans CJK JP" pitchFamily="34" charset="-122"/>
                <a:cs typeface="Noto Sans CJK JP" pitchFamily="34" charset="-120"/>
              </a:rPr>
              <a:t>なぜ complier の効果なのか</a:t>
            </a:r>
            <a:endParaRPr lang="en-US" sz="1300" dirty="0"/>
          </a:p>
        </p:txBody>
      </p:sp>
      <p:sp>
        <p:nvSpPr>
          <p:cNvPr id="20" name="Text 16"/>
          <p:cNvSpPr/>
          <p:nvPr/>
        </p:nvSpPr>
        <p:spPr>
          <a:xfrm>
            <a:off x="6711696" y="2176272"/>
            <a:ext cx="4407408" cy="2450592"/>
          </a:xfrm>
          <a:prstGeom prst="rect">
            <a:avLst/>
          </a:prstGeom>
          <a:noFill/>
          <a:ln/>
        </p:spPr>
        <p:txBody>
          <a:bodyPr wrap="square" lIns="254" tIns="254" rIns="254" bIns="254" rtlCol="0" anchor="t">
            <a:normAutofit/>
          </a:bodyPr>
          <a:lstStyle/>
          <a:p>
            <a:pPr marL="177800" indent="-177800">
              <a:buSzPct val="100000"/>
              <a:buChar char="•"/>
            </a:pPr>
            <a:r>
              <a:rPr lang="en-US" sz="1350" dirty="0">
                <a:solidFill>
                  <a:srgbClr val="17324D"/>
                </a:solidFill>
                <a:latin typeface="Noto Sans CJK JP" pitchFamily="34" charset="0"/>
                <a:ea typeface="Noto Sans CJK JP" pitchFamily="34" charset="-122"/>
                <a:cs typeface="Noto Sans CJK JP" pitchFamily="34" charset="-120"/>
              </a:rPr>
              <a:t>分子は、Z を 0 から 1 に変えたときに Y が平均的にどれだけ変わるか。</a:t>
            </a:r>
            <a:endParaRPr lang="en-US" sz="1350" dirty="0"/>
          </a:p>
          <a:p>
            <a:pPr marL="177800" indent="-177800">
              <a:buSzPct val="100000"/>
              <a:buChar char="•"/>
            </a:pPr>
            <a:r>
              <a:rPr lang="en-US" sz="1350" dirty="0">
                <a:solidFill>
                  <a:srgbClr val="17324D"/>
                </a:solidFill>
                <a:latin typeface="Noto Sans CJK JP" pitchFamily="34" charset="0"/>
                <a:ea typeface="Noto Sans CJK JP" pitchFamily="34" charset="-122"/>
                <a:cs typeface="Noto Sans CJK JP" pitchFamily="34" charset="-120"/>
              </a:rPr>
              <a:t>分母は、同じ変化で D が平均的にどれだけ変わるか。</a:t>
            </a:r>
            <a:endParaRPr lang="en-US" sz="1350" dirty="0"/>
          </a:p>
          <a:p>
            <a:pPr marL="177800" indent="-177800">
              <a:buSzPct val="100000"/>
              <a:buChar char="•"/>
            </a:pPr>
            <a:r>
              <a:rPr lang="en-US" sz="1350" dirty="0">
                <a:solidFill>
                  <a:srgbClr val="17324D"/>
                </a:solidFill>
                <a:latin typeface="Noto Sans CJK JP" pitchFamily="34" charset="0"/>
                <a:ea typeface="Noto Sans CJK JP" pitchFamily="34" charset="-122"/>
                <a:cs typeface="Noto Sans CJK JP" pitchFamily="34" charset="-120"/>
              </a:rPr>
              <a:t>independence・exclusion・monotonicity のもとでは、その変化を生み出しているのは complier だけである。</a:t>
            </a:r>
            <a:endParaRPr lang="en-US" sz="135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Slide 54">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9E77ED"/>
          </a:solidFill>
          <a:ln w="12700">
            <a:solidFill>
              <a:srgbClr val="9E77ED">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9E77ED">
              <a:alpha val="8000"/>
            </a:srgbClr>
          </a:solidFill>
          <a:ln w="12700">
            <a:solidFill>
              <a:srgbClr val="9E77ED"/>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9E77ED"/>
                </a:solidFill>
                <a:latin typeface="Noto Sans CJK JP" pitchFamily="34" charset="0"/>
                <a:ea typeface="Noto Sans CJK JP" pitchFamily="34" charset="-122"/>
                <a:cs typeface="Noto Sans CJK JP" pitchFamily="34" charset="-120"/>
              </a:rPr>
              <a:t>LATE</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54</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なぜ ATE ではなく LATE なのか</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9E77ED"/>
                </a:solidFill>
                <a:latin typeface="Noto Sans CJK JP" pitchFamily="34" charset="0"/>
                <a:ea typeface="Noto Sans CJK JP" pitchFamily="34" charset="-122"/>
                <a:cs typeface="Noto Sans CJK JP" pitchFamily="34" charset="-120"/>
              </a:rPr>
              <a:t>IV が見せてくれるのは「Z で動く人たちの効果」であって、母集団全体の平均効果ではない。</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77824" y="1682496"/>
            <a:ext cx="5084064" cy="2926080"/>
          </a:xfrm>
          <a:prstGeom prst="roundRect">
            <a:avLst>
              <a:gd name="adj" fmla="val 3750"/>
            </a:avLst>
          </a:prstGeom>
          <a:solidFill>
            <a:srgbClr val="FFF2EE"/>
          </a:solidFill>
          <a:ln w="12700">
            <a:solidFill>
              <a:srgbClr val="E07A5F"/>
            </a:solidFill>
            <a:prstDash val="solid"/>
          </a:ln>
          <a:effectLst>
            <a:outerShdw algn="bl" rotWithShape="0">
              <a:srgbClr val="000000">
                <a:alpha val="0"/>
              </a:srgbClr>
            </a:outerShdw>
          </a:effectLst>
        </p:spPr>
        <p:txBody>
          <a:bodyPr/>
          <a:lstStyle/>
          <a:p>
            <a:endParaRPr lang="ja-JP" altLang="en-US"/>
          </a:p>
        </p:txBody>
      </p:sp>
      <p:sp>
        <p:nvSpPr>
          <p:cNvPr id="11" name="Text 9"/>
          <p:cNvSpPr/>
          <p:nvPr/>
        </p:nvSpPr>
        <p:spPr>
          <a:xfrm>
            <a:off x="1024128" y="1801368"/>
            <a:ext cx="4791456" cy="256032"/>
          </a:xfrm>
          <a:prstGeom prst="rect">
            <a:avLst/>
          </a:prstGeom>
          <a:noFill/>
          <a:ln/>
        </p:spPr>
        <p:txBody>
          <a:bodyPr wrap="square" lIns="0" tIns="0" rIns="0" bIns="0" rtlCol="0" anchor="ctr">
            <a:normAutofit/>
          </a:bodyPr>
          <a:lstStyle/>
          <a:p>
            <a:pPr marL="0" indent="0">
              <a:buNone/>
            </a:pPr>
            <a:r>
              <a:rPr lang="en-US" sz="1300" b="1" dirty="0">
                <a:solidFill>
                  <a:srgbClr val="E07A5F"/>
                </a:solidFill>
                <a:latin typeface="Noto Sans CJK JP" pitchFamily="34" charset="0"/>
                <a:ea typeface="Noto Sans CJK JP" pitchFamily="34" charset="-122"/>
                <a:cs typeface="Noto Sans CJK JP" pitchFamily="34" charset="-120"/>
              </a:rPr>
              <a:t>ATE にならない理由</a:t>
            </a:r>
            <a:endParaRPr lang="en-US" sz="1300" dirty="0"/>
          </a:p>
        </p:txBody>
      </p:sp>
      <p:sp>
        <p:nvSpPr>
          <p:cNvPr id="12" name="Text 10"/>
          <p:cNvSpPr/>
          <p:nvPr/>
        </p:nvSpPr>
        <p:spPr>
          <a:xfrm>
            <a:off x="1024128" y="2103120"/>
            <a:ext cx="4828032" cy="2395728"/>
          </a:xfrm>
          <a:prstGeom prst="rect">
            <a:avLst/>
          </a:prstGeom>
          <a:noFill/>
          <a:ln/>
        </p:spPr>
        <p:txBody>
          <a:bodyPr wrap="square" lIns="254" tIns="254" rIns="254" bIns="254" rtlCol="0" anchor="t">
            <a:normAutofit/>
          </a:bodyPr>
          <a:lstStyle/>
          <a:p>
            <a:pPr marL="177800" indent="-177800">
              <a:buSzPct val="100000"/>
              <a:buChar char="•"/>
            </a:pPr>
            <a:r>
              <a:rPr lang="en-US" sz="1350" dirty="0">
                <a:solidFill>
                  <a:srgbClr val="17324D"/>
                </a:solidFill>
                <a:latin typeface="Noto Sans CJK JP" pitchFamily="34" charset="0"/>
                <a:ea typeface="Noto Sans CJK JP" pitchFamily="34" charset="-122"/>
                <a:cs typeface="Noto Sans CJK JP" pitchFamily="34" charset="-120"/>
              </a:rPr>
              <a:t>always-taker は Z を動かしても常に処置を受けるので、その人の treatment effect は Z の比較からは見えない。</a:t>
            </a:r>
            <a:endParaRPr lang="en-US" sz="1350" dirty="0"/>
          </a:p>
          <a:p>
            <a:pPr marL="177800" indent="-177800">
              <a:buSzPct val="100000"/>
              <a:buChar char="•"/>
            </a:pPr>
            <a:r>
              <a:rPr lang="en-US" sz="1350" dirty="0">
                <a:solidFill>
                  <a:srgbClr val="17324D"/>
                </a:solidFill>
                <a:latin typeface="Noto Sans CJK JP" pitchFamily="34" charset="0"/>
                <a:ea typeface="Noto Sans CJK JP" pitchFamily="34" charset="-122"/>
                <a:cs typeface="Noto Sans CJK JP" pitchFamily="34" charset="-120"/>
              </a:rPr>
              <a:t>never-taker も同様に、Z を動かしても常に処置を受けない。</a:t>
            </a:r>
            <a:endParaRPr lang="en-US" sz="1350" dirty="0"/>
          </a:p>
          <a:p>
            <a:pPr marL="177800" indent="-177800">
              <a:buSzPct val="100000"/>
              <a:buChar char="•"/>
            </a:pPr>
            <a:r>
              <a:rPr lang="en-US" sz="1350" dirty="0">
                <a:solidFill>
                  <a:srgbClr val="17324D"/>
                </a:solidFill>
                <a:latin typeface="Noto Sans CJK JP" pitchFamily="34" charset="0"/>
                <a:ea typeface="Noto Sans CJK JP" pitchFamily="34" charset="-122"/>
                <a:cs typeface="Noto Sans CJK JP" pitchFamily="34" charset="-120"/>
              </a:rPr>
              <a:t>IV が教えてくれるのは、あくまで Z に押されて行動を変える complier の効果である。</a:t>
            </a:r>
            <a:endParaRPr lang="en-US" sz="1350" dirty="0"/>
          </a:p>
        </p:txBody>
      </p:sp>
      <p:sp>
        <p:nvSpPr>
          <p:cNvPr id="13" name="Shape 11"/>
          <p:cNvSpPr/>
          <p:nvPr/>
        </p:nvSpPr>
        <p:spPr>
          <a:xfrm>
            <a:off x="6199632" y="1682496"/>
            <a:ext cx="5065776" cy="2926080"/>
          </a:xfrm>
          <a:prstGeom prst="roundRect">
            <a:avLst>
              <a:gd name="adj" fmla="val 3750"/>
            </a:avLst>
          </a:prstGeom>
          <a:solidFill>
            <a:srgbClr val="F5F0FF"/>
          </a:solidFill>
          <a:ln w="12700">
            <a:solidFill>
              <a:srgbClr val="9E77ED"/>
            </a:solidFill>
            <a:prstDash val="solid"/>
          </a:ln>
          <a:effectLst>
            <a:outerShdw algn="bl" rotWithShape="0">
              <a:srgbClr val="000000">
                <a:alpha val="0"/>
              </a:srgbClr>
            </a:outerShdw>
          </a:effectLst>
        </p:spPr>
        <p:txBody>
          <a:bodyPr/>
          <a:lstStyle/>
          <a:p>
            <a:endParaRPr lang="ja-JP" altLang="en-US"/>
          </a:p>
        </p:txBody>
      </p:sp>
      <p:sp>
        <p:nvSpPr>
          <p:cNvPr id="14" name="Text 12"/>
          <p:cNvSpPr/>
          <p:nvPr/>
        </p:nvSpPr>
        <p:spPr>
          <a:xfrm>
            <a:off x="6345936" y="1801368"/>
            <a:ext cx="4773168" cy="256032"/>
          </a:xfrm>
          <a:prstGeom prst="rect">
            <a:avLst/>
          </a:prstGeom>
          <a:noFill/>
          <a:ln/>
        </p:spPr>
        <p:txBody>
          <a:bodyPr wrap="square" lIns="0" tIns="0" rIns="0" bIns="0" rtlCol="0" anchor="ctr">
            <a:normAutofit/>
          </a:bodyPr>
          <a:lstStyle/>
          <a:p>
            <a:pPr marL="0" indent="0">
              <a:buNone/>
            </a:pPr>
            <a:r>
              <a:rPr lang="en-US" sz="1300" b="1" dirty="0">
                <a:solidFill>
                  <a:srgbClr val="9E77ED"/>
                </a:solidFill>
                <a:latin typeface="Noto Sans CJK JP" pitchFamily="34" charset="0"/>
                <a:ea typeface="Noto Sans CJK JP" pitchFamily="34" charset="-122"/>
                <a:cs typeface="Noto Sans CJK JP" pitchFamily="34" charset="-120"/>
              </a:rPr>
              <a:t>「local」とは何か</a:t>
            </a:r>
            <a:endParaRPr lang="en-US" sz="1300" dirty="0"/>
          </a:p>
        </p:txBody>
      </p:sp>
      <p:sp>
        <p:nvSpPr>
          <p:cNvPr id="15" name="Text 13"/>
          <p:cNvSpPr/>
          <p:nvPr/>
        </p:nvSpPr>
        <p:spPr>
          <a:xfrm>
            <a:off x="6345936" y="2103120"/>
            <a:ext cx="4809744" cy="2395728"/>
          </a:xfrm>
          <a:prstGeom prst="rect">
            <a:avLst/>
          </a:prstGeom>
          <a:noFill/>
          <a:ln/>
        </p:spPr>
        <p:txBody>
          <a:bodyPr wrap="square" lIns="254" tIns="254" rIns="254" bIns="254" rtlCol="0" anchor="t">
            <a:normAutofit/>
          </a:bodyPr>
          <a:lstStyle/>
          <a:p>
            <a:pPr marL="177800" indent="-177800">
              <a:buSzPct val="100000"/>
              <a:buChar char="•"/>
            </a:pPr>
            <a:r>
              <a:rPr lang="en-US" sz="1350" dirty="0">
                <a:solidFill>
                  <a:srgbClr val="17324D"/>
                </a:solidFill>
                <a:latin typeface="Noto Sans CJK JP" pitchFamily="34" charset="0"/>
                <a:ea typeface="Noto Sans CJK JP" pitchFamily="34" charset="-122"/>
                <a:cs typeface="Noto Sans CJK JP" pitchFamily="34" charset="-120"/>
              </a:rPr>
              <a:t>奨学金制度・義務教育年限・学区境界など、どの instrument を使うかで動く人は違う。</a:t>
            </a:r>
            <a:endParaRPr lang="en-US" sz="1350" dirty="0"/>
          </a:p>
          <a:p>
            <a:pPr marL="177800" indent="-177800">
              <a:buSzPct val="100000"/>
              <a:buChar char="•"/>
            </a:pPr>
            <a:r>
              <a:rPr lang="en-US" sz="1350" dirty="0">
                <a:solidFill>
                  <a:srgbClr val="17324D"/>
                </a:solidFill>
                <a:latin typeface="Noto Sans CJK JP" pitchFamily="34" charset="0"/>
                <a:ea typeface="Noto Sans CJK JP" pitchFamily="34" charset="-122"/>
                <a:cs typeface="Noto Sans CJK JP" pitchFamily="34" charset="-120"/>
              </a:rPr>
              <a:t>したがって識別される効果も design-specific であり、外的妥当性は自動ではついてこない。</a:t>
            </a:r>
            <a:endParaRPr lang="en-US" sz="135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Slide 55">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9E77ED"/>
          </a:solidFill>
          <a:ln w="12700">
            <a:solidFill>
              <a:srgbClr val="9E77ED">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9E77ED">
              <a:alpha val="8000"/>
            </a:srgbClr>
          </a:solidFill>
          <a:ln w="12700">
            <a:solidFill>
              <a:srgbClr val="9E77ED"/>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9E77ED"/>
                </a:solidFill>
                <a:latin typeface="Noto Sans CJK JP" pitchFamily="34" charset="0"/>
                <a:ea typeface="Noto Sans CJK JP" pitchFamily="34" charset="-122"/>
                <a:cs typeface="Noto Sans CJK JP" pitchFamily="34" charset="-120"/>
              </a:rPr>
              <a:t>LATE</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55</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2SLS と LATE をどう読むか</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9E77ED"/>
                </a:solidFill>
                <a:latin typeface="Noto Sans CJK JP" pitchFamily="34" charset="0"/>
                <a:ea typeface="Noto Sans CJK JP" pitchFamily="34" charset="-122"/>
                <a:cs typeface="Noto Sans CJK JP" pitchFamily="34" charset="-120"/>
              </a:rPr>
              <a:t>2SLS の係数を「因果効果」と呼ぶときは、誰の平均効果かまで含めて読む必要がある。</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77824" y="1755648"/>
            <a:ext cx="4974336" cy="2834640"/>
          </a:xfrm>
          <a:prstGeom prst="roundRect">
            <a:avLst>
              <a:gd name="adj" fmla="val 3871"/>
            </a:avLst>
          </a:prstGeom>
          <a:solidFill>
            <a:srgbClr val="F5F0FF"/>
          </a:solidFill>
          <a:ln w="12700">
            <a:solidFill>
              <a:srgbClr val="9E77ED"/>
            </a:solidFill>
            <a:prstDash val="solid"/>
          </a:ln>
          <a:effectLst>
            <a:outerShdw algn="bl" rotWithShape="0">
              <a:srgbClr val="000000">
                <a:alpha val="0"/>
              </a:srgbClr>
            </a:outerShdw>
          </a:effectLst>
        </p:spPr>
        <p:txBody>
          <a:bodyPr/>
          <a:lstStyle/>
          <a:p>
            <a:endParaRPr lang="ja-JP" altLang="en-US"/>
          </a:p>
        </p:txBody>
      </p:sp>
      <p:sp>
        <p:nvSpPr>
          <p:cNvPr id="11" name="Text 9"/>
          <p:cNvSpPr/>
          <p:nvPr/>
        </p:nvSpPr>
        <p:spPr>
          <a:xfrm>
            <a:off x="1024128" y="1874520"/>
            <a:ext cx="4681728" cy="256032"/>
          </a:xfrm>
          <a:prstGeom prst="rect">
            <a:avLst/>
          </a:prstGeom>
          <a:noFill/>
          <a:ln/>
        </p:spPr>
        <p:txBody>
          <a:bodyPr wrap="square" lIns="0" tIns="0" rIns="0" bIns="0" rtlCol="0" anchor="ctr">
            <a:normAutofit/>
          </a:bodyPr>
          <a:lstStyle/>
          <a:p>
            <a:pPr marL="0" indent="0">
              <a:buNone/>
            </a:pPr>
            <a:r>
              <a:rPr lang="en-US" sz="1300" b="1" dirty="0">
                <a:solidFill>
                  <a:srgbClr val="9E77ED"/>
                </a:solidFill>
                <a:latin typeface="Noto Sans CJK JP" pitchFamily="34" charset="0"/>
                <a:ea typeface="Noto Sans CJK JP" pitchFamily="34" charset="-122"/>
                <a:cs typeface="Noto Sans CJK JP" pitchFamily="34" charset="-120"/>
              </a:rPr>
              <a:t>2SLS の因果解釈</a:t>
            </a:r>
            <a:endParaRPr lang="en-US" sz="1300" dirty="0"/>
          </a:p>
        </p:txBody>
      </p:sp>
      <p:sp>
        <p:nvSpPr>
          <p:cNvPr id="12" name="Text 10"/>
          <p:cNvSpPr/>
          <p:nvPr/>
        </p:nvSpPr>
        <p:spPr>
          <a:xfrm>
            <a:off x="1024128" y="2176272"/>
            <a:ext cx="4718304" cy="2304288"/>
          </a:xfrm>
          <a:prstGeom prst="rect">
            <a:avLst/>
          </a:prstGeom>
          <a:noFill/>
          <a:ln/>
        </p:spPr>
        <p:txBody>
          <a:bodyPr wrap="square" lIns="254" tIns="254" rIns="254" bIns="254" rtlCol="0" anchor="t">
            <a:normAutofit/>
          </a:bodyPr>
          <a:lstStyle/>
          <a:p>
            <a:pPr marL="177800" indent="-177800">
              <a:buSzPct val="100000"/>
              <a:buChar char="•"/>
            </a:pPr>
            <a:r>
              <a:rPr lang="en-US" sz="1360" dirty="0">
                <a:solidFill>
                  <a:srgbClr val="17324D"/>
                </a:solidFill>
                <a:latin typeface="Noto Sans CJK JP" pitchFamily="34" charset="0"/>
                <a:ea typeface="Noto Sans CJK JP" pitchFamily="34" charset="-122"/>
                <a:cs typeface="Noto Sans CJK JP" pitchFamily="34" charset="-120"/>
              </a:rPr>
              <a:t>treatment effect が個人で異なるとき、2SLS の係数は一般に「誰にとっても共通な効果」ではない。</a:t>
            </a:r>
            <a:endParaRPr lang="en-US" sz="1360" dirty="0"/>
          </a:p>
          <a:p>
            <a:pPr marL="177800" indent="-177800">
              <a:buSzPct val="100000"/>
              <a:buChar char="•"/>
            </a:pPr>
            <a:r>
              <a:rPr lang="en-US" sz="1360" dirty="0">
                <a:solidFill>
                  <a:srgbClr val="17324D"/>
                </a:solidFill>
                <a:latin typeface="Noto Sans CJK JP" pitchFamily="34" charset="0"/>
                <a:ea typeface="Noto Sans CJK JP" pitchFamily="34" charset="-122"/>
                <a:cs typeface="Noto Sans CJK JP" pitchFamily="34" charset="-120"/>
              </a:rPr>
              <a:t>二値 IV・二値 treatment の基本形では、2SLS / Wald が識別しているのは complier に対する平均効果、つまり LATE である。</a:t>
            </a:r>
            <a:endParaRPr lang="en-US" sz="1360" dirty="0"/>
          </a:p>
        </p:txBody>
      </p:sp>
      <p:sp>
        <p:nvSpPr>
          <p:cNvPr id="13" name="Shape 11"/>
          <p:cNvSpPr/>
          <p:nvPr/>
        </p:nvSpPr>
        <p:spPr>
          <a:xfrm>
            <a:off x="6089904" y="1755648"/>
            <a:ext cx="5175504" cy="2834640"/>
          </a:xfrm>
          <a:prstGeom prst="roundRect">
            <a:avLst>
              <a:gd name="adj" fmla="val 3871"/>
            </a:avLst>
          </a:prstGeom>
          <a:solidFill>
            <a:srgbClr val="ECF8F7"/>
          </a:solidFill>
          <a:ln w="12700">
            <a:solidFill>
              <a:srgbClr val="3FA7A4"/>
            </a:solidFill>
            <a:prstDash val="solid"/>
          </a:ln>
          <a:effectLst>
            <a:outerShdw algn="bl" rotWithShape="0">
              <a:srgbClr val="000000">
                <a:alpha val="0"/>
              </a:srgbClr>
            </a:outerShdw>
          </a:effectLst>
        </p:spPr>
        <p:txBody>
          <a:bodyPr/>
          <a:lstStyle/>
          <a:p>
            <a:endParaRPr lang="ja-JP" altLang="en-US"/>
          </a:p>
        </p:txBody>
      </p:sp>
      <p:sp>
        <p:nvSpPr>
          <p:cNvPr id="14" name="Text 12"/>
          <p:cNvSpPr/>
          <p:nvPr/>
        </p:nvSpPr>
        <p:spPr>
          <a:xfrm>
            <a:off x="6236208" y="1874520"/>
            <a:ext cx="4882896" cy="256032"/>
          </a:xfrm>
          <a:prstGeom prst="rect">
            <a:avLst/>
          </a:prstGeom>
          <a:noFill/>
          <a:ln/>
        </p:spPr>
        <p:txBody>
          <a:bodyPr wrap="square" lIns="0" tIns="0" rIns="0" bIns="0" rtlCol="0" anchor="ctr">
            <a:normAutofit/>
          </a:bodyPr>
          <a:lstStyle/>
          <a:p>
            <a:pPr marL="0" indent="0">
              <a:buNone/>
            </a:pPr>
            <a:r>
              <a:rPr lang="en-US" sz="1300" b="1" dirty="0">
                <a:solidFill>
                  <a:srgbClr val="3FA7A4"/>
                </a:solidFill>
                <a:latin typeface="Noto Sans CJK JP" pitchFamily="34" charset="0"/>
                <a:ea typeface="Noto Sans CJK JP" pitchFamily="34" charset="-122"/>
                <a:cs typeface="Noto Sans CJK JP" pitchFamily="34" charset="-120"/>
              </a:rPr>
              <a:t>実証研究を読むときの問い</a:t>
            </a:r>
            <a:endParaRPr lang="en-US" sz="1300" dirty="0"/>
          </a:p>
        </p:txBody>
      </p:sp>
      <p:sp>
        <p:nvSpPr>
          <p:cNvPr id="15" name="Text 13"/>
          <p:cNvSpPr/>
          <p:nvPr/>
        </p:nvSpPr>
        <p:spPr>
          <a:xfrm>
            <a:off x="6236208" y="2176272"/>
            <a:ext cx="4919472" cy="2304288"/>
          </a:xfrm>
          <a:prstGeom prst="rect">
            <a:avLst/>
          </a:prstGeom>
          <a:noFill/>
          <a:ln/>
        </p:spPr>
        <p:txBody>
          <a:bodyPr wrap="square" lIns="254" tIns="254" rIns="254" bIns="254" rtlCol="0" anchor="t">
            <a:normAutofit/>
          </a:bodyPr>
          <a:lstStyle/>
          <a:p>
            <a:pPr marL="177800" indent="-177800">
              <a:buSzPct val="100000"/>
              <a:buChar char="•"/>
            </a:pPr>
            <a:r>
              <a:rPr lang="en-US" sz="1380" dirty="0">
                <a:solidFill>
                  <a:srgbClr val="17324D"/>
                </a:solidFill>
                <a:latin typeface="Noto Sans CJK JP" pitchFamily="34" charset="0"/>
                <a:ea typeface="Noto Sans CJK JP" pitchFamily="34" charset="-122"/>
                <a:cs typeface="Noto Sans CJK JP" pitchFamily="34" charset="-120"/>
              </a:rPr>
              <a:t>この IV は誰の行動を動かしているのか。</a:t>
            </a:r>
            <a:endParaRPr lang="en-US" sz="1380" dirty="0"/>
          </a:p>
          <a:p>
            <a:pPr marL="177800" indent="-177800">
              <a:buSzPct val="100000"/>
              <a:buChar char="•"/>
            </a:pPr>
            <a:r>
              <a:rPr lang="en-US" sz="1380" dirty="0">
                <a:solidFill>
                  <a:srgbClr val="17324D"/>
                </a:solidFill>
                <a:latin typeface="Noto Sans CJK JP" pitchFamily="34" charset="0"/>
                <a:ea typeface="Noto Sans CJK JP" pitchFamily="34" charset="-122"/>
                <a:cs typeface="Noto Sans CJK JP" pitchFamily="34" charset="-120"/>
              </a:rPr>
              <a:t>その人たちに対する効果を、母集団全体へどこまで一般化してよいのか。</a:t>
            </a:r>
            <a:endParaRPr lang="en-US" sz="1380" dirty="0"/>
          </a:p>
          <a:p>
            <a:pPr marL="177800" indent="-177800">
              <a:buSzPct val="100000"/>
              <a:buChar char="•"/>
            </a:pPr>
            <a:r>
              <a:rPr lang="en-US" sz="1380" dirty="0">
                <a:solidFill>
                  <a:srgbClr val="17324D"/>
                </a:solidFill>
                <a:latin typeface="Noto Sans CJK JP" pitchFamily="34" charset="0"/>
                <a:ea typeface="Noto Sans CJK JP" pitchFamily="34" charset="-122"/>
                <a:cs typeface="Noto Sans CJK JP" pitchFamily="34" charset="-120"/>
              </a:rPr>
              <a:t>first stage は十分に強いか。</a:t>
            </a:r>
            <a:endParaRPr lang="en-US" sz="1380" dirty="0"/>
          </a:p>
        </p:txBody>
      </p:sp>
      <p:sp>
        <p:nvSpPr>
          <p:cNvPr id="16" name="Shape 14"/>
          <p:cNvSpPr/>
          <p:nvPr/>
        </p:nvSpPr>
        <p:spPr>
          <a:xfrm>
            <a:off x="877824" y="5413248"/>
            <a:ext cx="10442448" cy="310896"/>
          </a:xfrm>
          <a:prstGeom prst="roundRect">
            <a:avLst>
              <a:gd name="adj" fmla="val 26471"/>
            </a:avLst>
          </a:prstGeom>
          <a:solidFill>
            <a:srgbClr val="FFFDF8"/>
          </a:solidFill>
          <a:ln w="12700">
            <a:solidFill>
              <a:srgbClr val="E2E8F0"/>
            </a:solidFill>
            <a:prstDash val="solid"/>
          </a:ln>
        </p:spPr>
        <p:txBody>
          <a:bodyPr/>
          <a:lstStyle/>
          <a:p>
            <a:endParaRPr lang="ja-JP" altLang="en-US"/>
          </a:p>
        </p:txBody>
      </p:sp>
      <p:sp>
        <p:nvSpPr>
          <p:cNvPr id="17" name="Shape 15"/>
          <p:cNvSpPr/>
          <p:nvPr/>
        </p:nvSpPr>
        <p:spPr>
          <a:xfrm>
            <a:off x="877824" y="5413248"/>
            <a:ext cx="128016" cy="310896"/>
          </a:xfrm>
          <a:prstGeom prst="rect">
            <a:avLst/>
          </a:prstGeom>
          <a:solidFill>
            <a:srgbClr val="9E77ED"/>
          </a:solidFill>
          <a:ln w="12700">
            <a:solidFill>
              <a:srgbClr val="9E77ED">
                <a:alpha val="0"/>
              </a:srgbClr>
            </a:solidFill>
            <a:prstDash val="solid"/>
          </a:ln>
        </p:spPr>
        <p:txBody>
          <a:bodyPr/>
          <a:lstStyle/>
          <a:p>
            <a:endParaRPr lang="ja-JP" altLang="en-US"/>
          </a:p>
        </p:txBody>
      </p:sp>
      <p:sp>
        <p:nvSpPr>
          <p:cNvPr id="18" name="Text 16"/>
          <p:cNvSpPr/>
          <p:nvPr/>
        </p:nvSpPr>
        <p:spPr>
          <a:xfrm>
            <a:off x="1078992" y="5440680"/>
            <a:ext cx="10094976" cy="256032"/>
          </a:xfrm>
          <a:prstGeom prst="rect">
            <a:avLst/>
          </a:prstGeom>
          <a:noFill/>
          <a:ln/>
        </p:spPr>
        <p:txBody>
          <a:bodyPr wrap="square" lIns="0" tIns="0" rIns="0" bIns="0" rtlCol="0" anchor="ctr">
            <a:normAutofit/>
          </a:bodyPr>
          <a:lstStyle/>
          <a:p>
            <a:pPr marL="0" indent="0">
              <a:buNone/>
            </a:pPr>
            <a:r>
              <a:rPr lang="en-US" sz="1280" dirty="0">
                <a:solidFill>
                  <a:srgbClr val="17324D"/>
                </a:solidFill>
                <a:latin typeface="Noto Sans CJK JP" pitchFamily="34" charset="0"/>
                <a:ea typeface="Noto Sans CJK JP" pitchFamily="34" charset="-122"/>
                <a:cs typeface="Noto Sans CJK JP" pitchFamily="34" charset="-120"/>
              </a:rPr>
              <a:t>IV の係数を読むとは、「因果かどうか」だけでなく、「誰の因果効果か」を読むことである。</a:t>
            </a:r>
            <a:endParaRPr lang="en-US" sz="128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Slide 56">
    <p:bg>
      <p:bgPr>
        <a:solidFill>
          <a:srgbClr val="EEF7FD"/>
        </a:solidFill>
        <a:effectLst/>
      </p:bgPr>
    </p:bg>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EEF7FD"/>
          </a:solidFill>
          <a:ln w="12700">
            <a:solidFill>
              <a:srgbClr val="EEF7FD">
                <a:alpha val="0"/>
              </a:srgbClr>
            </a:solidFill>
            <a:prstDash val="solid"/>
          </a:ln>
        </p:spPr>
        <p:txBody>
          <a:bodyPr/>
          <a:lstStyle/>
          <a:p>
            <a:endParaRPr lang="ja-JP" altLang="en-US"/>
          </a:p>
        </p:txBody>
      </p:sp>
      <p:sp>
        <p:nvSpPr>
          <p:cNvPr id="3" name="Shape 1"/>
          <p:cNvSpPr/>
          <p:nvPr/>
        </p:nvSpPr>
        <p:spPr>
          <a:xfrm>
            <a:off x="0" y="0"/>
            <a:ext cx="6537960" cy="6858000"/>
          </a:xfrm>
          <a:prstGeom prst="rect">
            <a:avLst/>
          </a:prstGeom>
          <a:solidFill>
            <a:srgbClr val="183A5A"/>
          </a:solidFill>
          <a:ln w="12700">
            <a:solidFill>
              <a:srgbClr val="183A5A">
                <a:alpha val="0"/>
              </a:srgbClr>
            </a:solidFill>
            <a:prstDash val="solid"/>
          </a:ln>
        </p:spPr>
        <p:txBody>
          <a:bodyPr/>
          <a:lstStyle/>
          <a:p>
            <a:endParaRPr lang="ja-JP" altLang="en-US"/>
          </a:p>
        </p:txBody>
      </p:sp>
      <p:sp>
        <p:nvSpPr>
          <p:cNvPr id="4" name="Shape 2"/>
          <p:cNvSpPr/>
          <p:nvPr/>
        </p:nvSpPr>
        <p:spPr>
          <a:xfrm>
            <a:off x="0" y="0"/>
            <a:ext cx="12191695" cy="73152"/>
          </a:xfrm>
          <a:prstGeom prst="rect">
            <a:avLst/>
          </a:prstGeom>
          <a:solidFill>
            <a:srgbClr val="4D96D1"/>
          </a:solidFill>
          <a:ln w="12700">
            <a:solidFill>
              <a:srgbClr val="4D96D1">
                <a:alpha val="0"/>
              </a:srgbClr>
            </a:solidFill>
            <a:prstDash val="solid"/>
          </a:ln>
        </p:spPr>
        <p:txBody>
          <a:bodyPr/>
          <a:lstStyle/>
          <a:p>
            <a:endParaRPr lang="ja-JP" altLang="en-US"/>
          </a:p>
        </p:txBody>
      </p:sp>
      <p:sp>
        <p:nvSpPr>
          <p:cNvPr id="5" name="Shape 3"/>
          <p:cNvSpPr/>
          <p:nvPr/>
        </p:nvSpPr>
        <p:spPr>
          <a:xfrm>
            <a:off x="0" y="0"/>
            <a:ext cx="12191695" cy="54864"/>
          </a:xfrm>
          <a:prstGeom prst="rect">
            <a:avLst/>
          </a:prstGeom>
          <a:solidFill>
            <a:srgbClr val="4D96D1"/>
          </a:solidFill>
          <a:ln w="12700">
            <a:solidFill>
              <a:srgbClr val="4D96D1">
                <a:alpha val="0"/>
              </a:srgbClr>
            </a:solidFill>
            <a:prstDash val="solid"/>
          </a:ln>
        </p:spPr>
        <p:txBody>
          <a:bodyPr/>
          <a:lstStyle/>
          <a:p>
            <a:endParaRPr lang="ja-JP" altLang="en-US"/>
          </a:p>
        </p:txBody>
      </p:sp>
      <p:sp>
        <p:nvSpPr>
          <p:cNvPr id="6" name="Text 4"/>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7" name="Shape 5"/>
          <p:cNvSpPr/>
          <p:nvPr/>
        </p:nvSpPr>
        <p:spPr>
          <a:xfrm>
            <a:off x="9978847" y="164592"/>
            <a:ext cx="1499616" cy="256032"/>
          </a:xfrm>
          <a:prstGeom prst="roundRect">
            <a:avLst>
              <a:gd name="adj" fmla="val 35714"/>
            </a:avLst>
          </a:prstGeom>
          <a:solidFill>
            <a:srgbClr val="4D96D1">
              <a:alpha val="8000"/>
            </a:srgbClr>
          </a:solidFill>
          <a:ln w="12700">
            <a:solidFill>
              <a:srgbClr val="4D96D1"/>
            </a:solidFill>
            <a:prstDash val="solid"/>
          </a:ln>
        </p:spPr>
        <p:txBody>
          <a:bodyPr/>
          <a:lstStyle/>
          <a:p>
            <a:endParaRPr lang="ja-JP" altLang="en-US"/>
          </a:p>
        </p:txBody>
      </p:sp>
      <p:sp>
        <p:nvSpPr>
          <p:cNvPr id="8" name="Text 6"/>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4D96D1"/>
                </a:solidFill>
                <a:latin typeface="Noto Sans CJK JP" pitchFamily="34" charset="0"/>
                <a:ea typeface="Noto Sans CJK JP" pitchFamily="34" charset="-122"/>
                <a:cs typeface="Noto Sans CJK JP" pitchFamily="34" charset="-120"/>
              </a:rPr>
              <a:t>実証例</a:t>
            </a:r>
            <a:endParaRPr lang="en-US" sz="940" dirty="0"/>
          </a:p>
        </p:txBody>
      </p:sp>
      <p:sp>
        <p:nvSpPr>
          <p:cNvPr id="9" name="Text 7"/>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56</a:t>
            </a:r>
            <a:endParaRPr lang="en-US" sz="900" dirty="0"/>
          </a:p>
        </p:txBody>
      </p:sp>
      <p:sp>
        <p:nvSpPr>
          <p:cNvPr id="10" name="Text 8"/>
          <p:cNvSpPr/>
          <p:nvPr/>
        </p:nvSpPr>
        <p:spPr>
          <a:xfrm>
            <a:off x="786384" y="685800"/>
            <a:ext cx="1554480" cy="237744"/>
          </a:xfrm>
          <a:prstGeom prst="rect">
            <a:avLst/>
          </a:prstGeom>
          <a:noFill/>
          <a:ln/>
        </p:spPr>
        <p:txBody>
          <a:bodyPr wrap="square" lIns="0" tIns="0" rIns="0" bIns="0" rtlCol="0" anchor="ctr">
            <a:normAutofit/>
          </a:bodyPr>
          <a:lstStyle/>
          <a:p>
            <a:pPr marL="0" indent="0">
              <a:buNone/>
            </a:pPr>
            <a:r>
              <a:rPr lang="en-US" sz="1500" b="1" dirty="0">
                <a:solidFill>
                  <a:srgbClr val="5078A8"/>
                </a:solidFill>
                <a:latin typeface="Noto Sans CJK JP" pitchFamily="34" charset="0"/>
                <a:ea typeface="Noto Sans CJK JP" pitchFamily="34" charset="-122"/>
                <a:cs typeface="Noto Sans CJK JP" pitchFamily="34" charset="-120"/>
              </a:rPr>
              <a:t>Lecture 9</a:t>
            </a:r>
            <a:endParaRPr lang="en-US" sz="1500" dirty="0"/>
          </a:p>
        </p:txBody>
      </p:sp>
      <p:sp>
        <p:nvSpPr>
          <p:cNvPr id="11" name="Text 9"/>
          <p:cNvSpPr/>
          <p:nvPr/>
        </p:nvSpPr>
        <p:spPr>
          <a:xfrm>
            <a:off x="786384" y="1133856"/>
            <a:ext cx="5440680" cy="658368"/>
          </a:xfrm>
          <a:prstGeom prst="rect">
            <a:avLst/>
          </a:prstGeom>
          <a:noFill/>
          <a:ln/>
        </p:spPr>
        <p:txBody>
          <a:bodyPr wrap="square" lIns="0" tIns="0" rIns="0" bIns="0" rtlCol="0" anchor="ctr">
            <a:normAutofit/>
          </a:bodyPr>
          <a:lstStyle/>
          <a:p>
            <a:pPr marL="0" indent="0">
              <a:buNone/>
            </a:pPr>
            <a:r>
              <a:rPr lang="en-US" sz="2750" b="1" dirty="0">
                <a:solidFill>
                  <a:srgbClr val="FFFFFF"/>
                </a:solidFill>
                <a:latin typeface="Noto Serif CJK JP" pitchFamily="34" charset="0"/>
                <a:ea typeface="Noto Serif CJK JP" pitchFamily="34" charset="-122"/>
                <a:cs typeface="Noto Serif CJK JP" pitchFamily="34" charset="-120"/>
              </a:rPr>
              <a:t>IV を用いた実証研究の例</a:t>
            </a:r>
            <a:endParaRPr lang="en-US" sz="2750" dirty="0"/>
          </a:p>
        </p:txBody>
      </p:sp>
      <p:sp>
        <p:nvSpPr>
          <p:cNvPr id="12" name="Shape 10"/>
          <p:cNvSpPr/>
          <p:nvPr/>
        </p:nvSpPr>
        <p:spPr>
          <a:xfrm>
            <a:off x="804672" y="1874520"/>
            <a:ext cx="1645920" cy="0"/>
          </a:xfrm>
          <a:prstGeom prst="line">
            <a:avLst/>
          </a:prstGeom>
          <a:noFill/>
          <a:ln w="12700">
            <a:solidFill>
              <a:srgbClr val="4D96D1"/>
            </a:solidFill>
            <a:prstDash val="solid"/>
          </a:ln>
        </p:spPr>
        <p:txBody>
          <a:bodyPr/>
          <a:lstStyle/>
          <a:p>
            <a:endParaRPr lang="ja-JP" altLang="en-US"/>
          </a:p>
        </p:txBody>
      </p:sp>
      <p:sp>
        <p:nvSpPr>
          <p:cNvPr id="13" name="Text 11"/>
          <p:cNvSpPr/>
          <p:nvPr/>
        </p:nvSpPr>
        <p:spPr>
          <a:xfrm>
            <a:off x="804672" y="2057400"/>
            <a:ext cx="5486400" cy="713232"/>
          </a:xfrm>
          <a:prstGeom prst="rect">
            <a:avLst/>
          </a:prstGeom>
          <a:noFill/>
          <a:ln/>
        </p:spPr>
        <p:txBody>
          <a:bodyPr wrap="square" lIns="0" tIns="0" rIns="0" bIns="0" rtlCol="0" anchor="t">
            <a:normAutofit/>
          </a:bodyPr>
          <a:lstStyle/>
          <a:p>
            <a:pPr marL="0" indent="0">
              <a:buNone/>
            </a:pPr>
            <a:r>
              <a:rPr lang="en-US" sz="1520" dirty="0">
                <a:solidFill>
                  <a:srgbClr val="E5EEF7"/>
                </a:solidFill>
                <a:latin typeface="Noto Sans CJK JP" pitchFamily="34" charset="0"/>
                <a:ea typeface="Noto Sans CJK JP" pitchFamily="34" charset="-122"/>
                <a:cs typeface="Noto Sans CJK JP" pitchFamily="34" charset="-120"/>
              </a:rPr>
              <a:t>論文名を暗記することよりも、何を instrument として使い、なぜそれが外生的だと考えられ、誰の効果を識別しているのかを確認しながら読むことが大事である。</a:t>
            </a:r>
            <a:endParaRPr lang="en-US" sz="1520" dirty="0"/>
          </a:p>
        </p:txBody>
      </p:sp>
      <p:sp>
        <p:nvSpPr>
          <p:cNvPr id="14" name="Shape 12"/>
          <p:cNvSpPr/>
          <p:nvPr/>
        </p:nvSpPr>
        <p:spPr>
          <a:xfrm>
            <a:off x="7333488" y="1078992"/>
            <a:ext cx="4023360" cy="4480560"/>
          </a:xfrm>
          <a:prstGeom prst="roundRect">
            <a:avLst>
              <a:gd name="adj" fmla="val 3636"/>
            </a:avLst>
          </a:prstGeom>
          <a:solidFill>
            <a:srgbClr val="FFFFFF"/>
          </a:solidFill>
          <a:ln w="12700">
            <a:solidFill>
              <a:srgbClr val="4D96D1"/>
            </a:solidFill>
            <a:prstDash val="solid"/>
          </a:ln>
          <a:effectLst>
            <a:outerShdw algn="bl" rotWithShape="0">
              <a:srgbClr val="000000">
                <a:alpha val="0"/>
              </a:srgbClr>
            </a:outerShdw>
          </a:effectLst>
        </p:spPr>
        <p:txBody>
          <a:bodyPr/>
          <a:lstStyle/>
          <a:p>
            <a:endParaRPr lang="ja-JP" altLang="en-US"/>
          </a:p>
        </p:txBody>
      </p:sp>
      <p:sp>
        <p:nvSpPr>
          <p:cNvPr id="15" name="Text 13"/>
          <p:cNvSpPr/>
          <p:nvPr/>
        </p:nvSpPr>
        <p:spPr>
          <a:xfrm>
            <a:off x="7516368" y="1188720"/>
            <a:ext cx="3429000" cy="256032"/>
          </a:xfrm>
          <a:prstGeom prst="rect">
            <a:avLst/>
          </a:prstGeom>
          <a:noFill/>
          <a:ln/>
        </p:spPr>
        <p:txBody>
          <a:bodyPr wrap="square" lIns="0" tIns="0" rIns="0" bIns="0" rtlCol="0" anchor="ctr">
            <a:normAutofit/>
          </a:bodyPr>
          <a:lstStyle/>
          <a:p>
            <a:pPr marL="0" indent="0">
              <a:buNone/>
            </a:pPr>
            <a:r>
              <a:rPr lang="en-US" sz="1300" b="1" dirty="0">
                <a:solidFill>
                  <a:srgbClr val="4D96D1"/>
                </a:solidFill>
                <a:latin typeface="Noto Sans CJK JP" pitchFamily="34" charset="0"/>
                <a:ea typeface="Noto Sans CJK JP" pitchFamily="34" charset="-122"/>
                <a:cs typeface="Noto Sans CJK JP" pitchFamily="34" charset="-120"/>
              </a:rPr>
              <a:t>この部で押さえること</a:t>
            </a:r>
            <a:endParaRPr lang="en-US" sz="1300" dirty="0"/>
          </a:p>
        </p:txBody>
      </p:sp>
      <p:sp>
        <p:nvSpPr>
          <p:cNvPr id="16" name="Shape 14"/>
          <p:cNvSpPr/>
          <p:nvPr/>
        </p:nvSpPr>
        <p:spPr>
          <a:xfrm>
            <a:off x="7516368" y="1682496"/>
            <a:ext cx="384048" cy="256032"/>
          </a:xfrm>
          <a:prstGeom prst="roundRect">
            <a:avLst>
              <a:gd name="adj" fmla="val 35714"/>
            </a:avLst>
          </a:prstGeom>
          <a:solidFill>
            <a:srgbClr val="4D96D1"/>
          </a:solidFill>
          <a:ln w="12700">
            <a:solidFill>
              <a:srgbClr val="4D96D1"/>
            </a:solidFill>
            <a:prstDash val="solid"/>
          </a:ln>
        </p:spPr>
        <p:txBody>
          <a:bodyPr/>
          <a:lstStyle/>
          <a:p>
            <a:endParaRPr lang="ja-JP" altLang="en-US"/>
          </a:p>
        </p:txBody>
      </p:sp>
      <p:sp>
        <p:nvSpPr>
          <p:cNvPr id="17" name="Text 15"/>
          <p:cNvSpPr/>
          <p:nvPr/>
        </p:nvSpPr>
        <p:spPr>
          <a:xfrm>
            <a:off x="7516368" y="1691640"/>
            <a:ext cx="384048" cy="256032"/>
          </a:xfrm>
          <a:prstGeom prst="rect">
            <a:avLst/>
          </a:prstGeom>
          <a:noFill/>
          <a:ln/>
        </p:spPr>
        <p:txBody>
          <a:bodyPr wrap="square" lIns="0" tIns="0" rIns="0" bIns="0" rtlCol="0" anchor="ctr">
            <a:normAutofit/>
          </a:bodyPr>
          <a:lstStyle/>
          <a:p>
            <a:pPr marL="0" indent="0" algn="ctr">
              <a:buNone/>
            </a:pPr>
            <a:r>
              <a:rPr lang="en-US" sz="1050" b="1" dirty="0">
                <a:solidFill>
                  <a:srgbClr val="FFFFFF"/>
                </a:solidFill>
                <a:latin typeface="Noto Sans CJK JP" pitchFamily="34" charset="0"/>
                <a:ea typeface="Noto Sans CJK JP" pitchFamily="34" charset="-122"/>
                <a:cs typeface="Noto Sans CJK JP" pitchFamily="34" charset="-120"/>
              </a:rPr>
              <a:t>1</a:t>
            </a:r>
            <a:endParaRPr lang="en-US" sz="1050" dirty="0"/>
          </a:p>
        </p:txBody>
      </p:sp>
      <p:sp>
        <p:nvSpPr>
          <p:cNvPr id="18" name="Text 16"/>
          <p:cNvSpPr/>
          <p:nvPr/>
        </p:nvSpPr>
        <p:spPr>
          <a:xfrm>
            <a:off x="8028432" y="1636776"/>
            <a:ext cx="2999232" cy="457200"/>
          </a:xfrm>
          <a:prstGeom prst="rect">
            <a:avLst/>
          </a:prstGeom>
          <a:noFill/>
          <a:ln/>
        </p:spPr>
        <p:txBody>
          <a:bodyPr wrap="square" lIns="0" tIns="0" rIns="0" bIns="0" rtlCol="0" anchor="ctr">
            <a:normAutofit/>
          </a:bodyPr>
          <a:lstStyle/>
          <a:p>
            <a:pPr marL="0" indent="0">
              <a:buNone/>
            </a:pPr>
            <a:r>
              <a:rPr lang="en-US" sz="1750" b="1" dirty="0">
                <a:solidFill>
                  <a:srgbClr val="17324D"/>
                </a:solidFill>
                <a:latin typeface="Noto Sans CJK JP" pitchFamily="34" charset="0"/>
                <a:ea typeface="Noto Sans CJK JP" pitchFamily="34" charset="-122"/>
                <a:cs typeface="Noto Sans CJK JP" pitchFamily="34" charset="-120"/>
              </a:rPr>
              <a:t>何を IV として使っているか。</a:t>
            </a:r>
            <a:endParaRPr lang="en-US" sz="1750" dirty="0"/>
          </a:p>
        </p:txBody>
      </p:sp>
      <p:sp>
        <p:nvSpPr>
          <p:cNvPr id="19" name="Shape 17"/>
          <p:cNvSpPr/>
          <p:nvPr/>
        </p:nvSpPr>
        <p:spPr>
          <a:xfrm>
            <a:off x="7516368" y="2560320"/>
            <a:ext cx="384048" cy="256032"/>
          </a:xfrm>
          <a:prstGeom prst="roundRect">
            <a:avLst>
              <a:gd name="adj" fmla="val 35714"/>
            </a:avLst>
          </a:prstGeom>
          <a:solidFill>
            <a:srgbClr val="4D96D1"/>
          </a:solidFill>
          <a:ln w="12700">
            <a:solidFill>
              <a:srgbClr val="4D96D1"/>
            </a:solidFill>
            <a:prstDash val="solid"/>
          </a:ln>
        </p:spPr>
        <p:txBody>
          <a:bodyPr/>
          <a:lstStyle/>
          <a:p>
            <a:endParaRPr lang="ja-JP" altLang="en-US"/>
          </a:p>
        </p:txBody>
      </p:sp>
      <p:sp>
        <p:nvSpPr>
          <p:cNvPr id="20" name="Text 18"/>
          <p:cNvSpPr/>
          <p:nvPr/>
        </p:nvSpPr>
        <p:spPr>
          <a:xfrm>
            <a:off x="7516368" y="2569464"/>
            <a:ext cx="384048" cy="256032"/>
          </a:xfrm>
          <a:prstGeom prst="rect">
            <a:avLst/>
          </a:prstGeom>
          <a:noFill/>
          <a:ln/>
        </p:spPr>
        <p:txBody>
          <a:bodyPr wrap="square" lIns="0" tIns="0" rIns="0" bIns="0" rtlCol="0" anchor="ctr">
            <a:normAutofit/>
          </a:bodyPr>
          <a:lstStyle/>
          <a:p>
            <a:pPr marL="0" indent="0" algn="ctr">
              <a:buNone/>
            </a:pPr>
            <a:r>
              <a:rPr lang="en-US" sz="1050" b="1" dirty="0">
                <a:solidFill>
                  <a:srgbClr val="FFFFFF"/>
                </a:solidFill>
                <a:latin typeface="Noto Sans CJK JP" pitchFamily="34" charset="0"/>
                <a:ea typeface="Noto Sans CJK JP" pitchFamily="34" charset="-122"/>
                <a:cs typeface="Noto Sans CJK JP" pitchFamily="34" charset="-120"/>
              </a:rPr>
              <a:t>2</a:t>
            </a:r>
            <a:endParaRPr lang="en-US" sz="1050" dirty="0"/>
          </a:p>
        </p:txBody>
      </p:sp>
      <p:sp>
        <p:nvSpPr>
          <p:cNvPr id="21" name="Text 19"/>
          <p:cNvSpPr/>
          <p:nvPr/>
        </p:nvSpPr>
        <p:spPr>
          <a:xfrm>
            <a:off x="8028432" y="2514600"/>
            <a:ext cx="2999232" cy="457200"/>
          </a:xfrm>
          <a:prstGeom prst="rect">
            <a:avLst/>
          </a:prstGeom>
          <a:noFill/>
          <a:ln/>
        </p:spPr>
        <p:txBody>
          <a:bodyPr wrap="square" lIns="0" tIns="0" rIns="0" bIns="0" rtlCol="0" anchor="ctr">
            <a:normAutofit/>
          </a:bodyPr>
          <a:lstStyle/>
          <a:p>
            <a:pPr marL="0" indent="0">
              <a:buNone/>
            </a:pPr>
            <a:r>
              <a:rPr lang="en-US" sz="1750" dirty="0">
                <a:solidFill>
                  <a:srgbClr val="17324D"/>
                </a:solidFill>
                <a:latin typeface="Noto Sans CJK JP" pitchFamily="34" charset="0"/>
                <a:ea typeface="Noto Sans CJK JP" pitchFamily="34" charset="-122"/>
                <a:cs typeface="Noto Sans CJK JP" pitchFamily="34" charset="-120"/>
              </a:rPr>
              <a:t>なぜそれが外生的だと考えられるか。</a:t>
            </a:r>
            <a:endParaRPr lang="en-US" sz="1750" dirty="0"/>
          </a:p>
        </p:txBody>
      </p:sp>
      <p:sp>
        <p:nvSpPr>
          <p:cNvPr id="22" name="Shape 20"/>
          <p:cNvSpPr/>
          <p:nvPr/>
        </p:nvSpPr>
        <p:spPr>
          <a:xfrm>
            <a:off x="7516368" y="3438144"/>
            <a:ext cx="384048" cy="256032"/>
          </a:xfrm>
          <a:prstGeom prst="roundRect">
            <a:avLst>
              <a:gd name="adj" fmla="val 35714"/>
            </a:avLst>
          </a:prstGeom>
          <a:solidFill>
            <a:srgbClr val="4D96D1"/>
          </a:solidFill>
          <a:ln w="12700">
            <a:solidFill>
              <a:srgbClr val="4D96D1"/>
            </a:solidFill>
            <a:prstDash val="solid"/>
          </a:ln>
        </p:spPr>
        <p:txBody>
          <a:bodyPr/>
          <a:lstStyle/>
          <a:p>
            <a:endParaRPr lang="ja-JP" altLang="en-US"/>
          </a:p>
        </p:txBody>
      </p:sp>
      <p:sp>
        <p:nvSpPr>
          <p:cNvPr id="23" name="Text 21"/>
          <p:cNvSpPr/>
          <p:nvPr/>
        </p:nvSpPr>
        <p:spPr>
          <a:xfrm>
            <a:off x="7516368" y="3447288"/>
            <a:ext cx="384048" cy="256032"/>
          </a:xfrm>
          <a:prstGeom prst="rect">
            <a:avLst/>
          </a:prstGeom>
          <a:noFill/>
          <a:ln/>
        </p:spPr>
        <p:txBody>
          <a:bodyPr wrap="square" lIns="0" tIns="0" rIns="0" bIns="0" rtlCol="0" anchor="ctr">
            <a:normAutofit/>
          </a:bodyPr>
          <a:lstStyle/>
          <a:p>
            <a:pPr marL="0" indent="0" algn="ctr">
              <a:buNone/>
            </a:pPr>
            <a:r>
              <a:rPr lang="en-US" sz="1050" b="1" dirty="0">
                <a:solidFill>
                  <a:srgbClr val="FFFFFF"/>
                </a:solidFill>
                <a:latin typeface="Noto Sans CJK JP" pitchFamily="34" charset="0"/>
                <a:ea typeface="Noto Sans CJK JP" pitchFamily="34" charset="-122"/>
                <a:cs typeface="Noto Sans CJK JP" pitchFamily="34" charset="-120"/>
              </a:rPr>
              <a:t>3</a:t>
            </a:r>
            <a:endParaRPr lang="en-US" sz="1050" dirty="0"/>
          </a:p>
        </p:txBody>
      </p:sp>
      <p:sp>
        <p:nvSpPr>
          <p:cNvPr id="24" name="Text 22"/>
          <p:cNvSpPr/>
          <p:nvPr/>
        </p:nvSpPr>
        <p:spPr>
          <a:xfrm>
            <a:off x="8028432" y="3392424"/>
            <a:ext cx="2999232" cy="457200"/>
          </a:xfrm>
          <a:prstGeom prst="rect">
            <a:avLst/>
          </a:prstGeom>
          <a:noFill/>
          <a:ln/>
        </p:spPr>
        <p:txBody>
          <a:bodyPr wrap="square" lIns="0" tIns="0" rIns="0" bIns="0" rtlCol="0" anchor="ctr">
            <a:normAutofit/>
          </a:bodyPr>
          <a:lstStyle/>
          <a:p>
            <a:pPr marL="0" indent="0">
              <a:buNone/>
            </a:pPr>
            <a:r>
              <a:rPr lang="en-US" sz="1750" dirty="0">
                <a:solidFill>
                  <a:srgbClr val="17324D"/>
                </a:solidFill>
                <a:latin typeface="Noto Sans CJK JP" pitchFamily="34" charset="0"/>
                <a:ea typeface="Noto Sans CJK JP" pitchFamily="34" charset="-122"/>
                <a:cs typeface="Noto Sans CJK JP" pitchFamily="34" charset="-120"/>
              </a:rPr>
              <a:t>first stage は強そうか、だれの効果を識別しているか。</a:t>
            </a:r>
            <a:endParaRPr lang="en-US" sz="175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Slide 57">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4D96D1"/>
          </a:solidFill>
          <a:ln w="12700">
            <a:solidFill>
              <a:srgbClr val="4D96D1">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4D96D1">
              <a:alpha val="8000"/>
            </a:srgbClr>
          </a:solidFill>
          <a:ln w="12700">
            <a:solidFill>
              <a:srgbClr val="4D96D1"/>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4D96D1"/>
                </a:solidFill>
                <a:latin typeface="Noto Sans CJK JP" pitchFamily="34" charset="0"/>
                <a:ea typeface="Noto Sans CJK JP" pitchFamily="34" charset="-122"/>
                <a:cs typeface="Noto Sans CJK JP" pitchFamily="34" charset="-120"/>
              </a:rPr>
              <a:t>実証例</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57</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論文を読むときの視点</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4D96D1"/>
                </a:solidFill>
                <a:latin typeface="Noto Sans CJK JP" pitchFamily="34" charset="0"/>
                <a:ea typeface="Noto Sans CJK JP" pitchFamily="34" charset="-122"/>
                <a:cs typeface="Noto Sans CJK JP" pitchFamily="34" charset="-120"/>
              </a:rPr>
              <a:t>各論文は「テーマ」「内生性」「IV」「識別される効果」の 4 点に分解して読む。</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77824" y="1682496"/>
            <a:ext cx="2542032" cy="2834640"/>
          </a:xfrm>
          <a:prstGeom prst="roundRect">
            <a:avLst>
              <a:gd name="adj" fmla="val 4317"/>
            </a:avLst>
          </a:prstGeom>
          <a:solidFill>
            <a:srgbClr val="ECF8F7"/>
          </a:solidFill>
          <a:ln w="12700">
            <a:solidFill>
              <a:srgbClr val="3FA7A4"/>
            </a:solidFill>
            <a:prstDash val="solid"/>
          </a:ln>
          <a:effectLst>
            <a:outerShdw algn="bl" rotWithShape="0">
              <a:srgbClr val="000000">
                <a:alpha val="0"/>
              </a:srgbClr>
            </a:outerShdw>
          </a:effectLst>
        </p:spPr>
        <p:txBody>
          <a:bodyPr/>
          <a:lstStyle/>
          <a:p>
            <a:endParaRPr lang="ja-JP" altLang="en-US"/>
          </a:p>
        </p:txBody>
      </p:sp>
      <p:sp>
        <p:nvSpPr>
          <p:cNvPr id="11" name="Text 9"/>
          <p:cNvSpPr/>
          <p:nvPr/>
        </p:nvSpPr>
        <p:spPr>
          <a:xfrm>
            <a:off x="1024128" y="1801368"/>
            <a:ext cx="2249424" cy="256032"/>
          </a:xfrm>
          <a:prstGeom prst="rect">
            <a:avLst/>
          </a:prstGeom>
          <a:noFill/>
          <a:ln/>
        </p:spPr>
        <p:txBody>
          <a:bodyPr wrap="square" lIns="0" tIns="0" rIns="0" bIns="0" rtlCol="0" anchor="ctr">
            <a:normAutofit/>
          </a:bodyPr>
          <a:lstStyle/>
          <a:p>
            <a:pPr marL="0" indent="0">
              <a:buNone/>
            </a:pPr>
            <a:r>
              <a:rPr lang="en-US" sz="1300" b="1" dirty="0">
                <a:solidFill>
                  <a:srgbClr val="3FA7A4"/>
                </a:solidFill>
                <a:latin typeface="Noto Sans CJK JP" pitchFamily="34" charset="0"/>
                <a:ea typeface="Noto Sans CJK JP" pitchFamily="34" charset="-122"/>
                <a:cs typeface="Noto Sans CJK JP" pitchFamily="34" charset="-120"/>
              </a:rPr>
              <a:t>1. テーマ</a:t>
            </a:r>
            <a:endParaRPr lang="en-US" sz="1300" dirty="0"/>
          </a:p>
        </p:txBody>
      </p:sp>
      <p:sp>
        <p:nvSpPr>
          <p:cNvPr id="12" name="Text 10"/>
          <p:cNvSpPr/>
          <p:nvPr/>
        </p:nvSpPr>
        <p:spPr>
          <a:xfrm>
            <a:off x="1024128" y="2084832"/>
            <a:ext cx="2249424" cy="2340864"/>
          </a:xfrm>
          <a:prstGeom prst="rect">
            <a:avLst/>
          </a:prstGeom>
          <a:noFill/>
          <a:ln/>
        </p:spPr>
        <p:txBody>
          <a:bodyPr wrap="square" lIns="0" tIns="0" rIns="0" bIns="0" rtlCol="0" anchor="t">
            <a:normAutofit/>
          </a:bodyPr>
          <a:lstStyle/>
          <a:p>
            <a:pPr marL="0" indent="0">
              <a:buNone/>
            </a:pPr>
            <a:r>
              <a:rPr lang="en-US" sz="1500" dirty="0">
                <a:solidFill>
                  <a:srgbClr val="17324D"/>
                </a:solidFill>
                <a:latin typeface="Noto Sans CJK JP" pitchFamily="34" charset="0"/>
                <a:ea typeface="Noto Sans CJK JP" pitchFamily="34" charset="-122"/>
                <a:cs typeface="Noto Sans CJK JP" pitchFamily="34" charset="-120"/>
              </a:rPr>
              <a:t>何の因果効果を知りたい論文なのか。</a:t>
            </a:r>
            <a:endParaRPr lang="en-US" sz="1500" dirty="0"/>
          </a:p>
        </p:txBody>
      </p:sp>
      <p:sp>
        <p:nvSpPr>
          <p:cNvPr id="13" name="Shape 11"/>
          <p:cNvSpPr/>
          <p:nvPr/>
        </p:nvSpPr>
        <p:spPr>
          <a:xfrm>
            <a:off x="3566160" y="1682496"/>
            <a:ext cx="2542032" cy="2834640"/>
          </a:xfrm>
          <a:prstGeom prst="roundRect">
            <a:avLst>
              <a:gd name="adj" fmla="val 4317"/>
            </a:avLst>
          </a:prstGeom>
          <a:solidFill>
            <a:srgbClr val="FFF2EE"/>
          </a:solidFill>
          <a:ln w="12700">
            <a:solidFill>
              <a:srgbClr val="E07A5F"/>
            </a:solidFill>
            <a:prstDash val="solid"/>
          </a:ln>
          <a:effectLst>
            <a:outerShdw algn="bl" rotWithShape="0">
              <a:srgbClr val="000000">
                <a:alpha val="0"/>
              </a:srgbClr>
            </a:outerShdw>
          </a:effectLst>
        </p:spPr>
        <p:txBody>
          <a:bodyPr/>
          <a:lstStyle/>
          <a:p>
            <a:endParaRPr lang="ja-JP" altLang="en-US"/>
          </a:p>
        </p:txBody>
      </p:sp>
      <p:sp>
        <p:nvSpPr>
          <p:cNvPr id="14" name="Text 12"/>
          <p:cNvSpPr/>
          <p:nvPr/>
        </p:nvSpPr>
        <p:spPr>
          <a:xfrm>
            <a:off x="3712464" y="1801368"/>
            <a:ext cx="2249424" cy="256032"/>
          </a:xfrm>
          <a:prstGeom prst="rect">
            <a:avLst/>
          </a:prstGeom>
          <a:noFill/>
          <a:ln/>
        </p:spPr>
        <p:txBody>
          <a:bodyPr wrap="square" lIns="0" tIns="0" rIns="0" bIns="0" rtlCol="0" anchor="ctr">
            <a:normAutofit/>
          </a:bodyPr>
          <a:lstStyle/>
          <a:p>
            <a:pPr marL="0" indent="0">
              <a:buNone/>
            </a:pPr>
            <a:r>
              <a:rPr lang="en-US" sz="1300" b="1" dirty="0">
                <a:solidFill>
                  <a:srgbClr val="E07A5F"/>
                </a:solidFill>
                <a:latin typeface="Noto Sans CJK JP" pitchFamily="34" charset="0"/>
                <a:ea typeface="Noto Sans CJK JP" pitchFamily="34" charset="-122"/>
                <a:cs typeface="Noto Sans CJK JP" pitchFamily="34" charset="-120"/>
              </a:rPr>
              <a:t>2. 内生性</a:t>
            </a:r>
            <a:endParaRPr lang="en-US" sz="1300" dirty="0"/>
          </a:p>
        </p:txBody>
      </p:sp>
      <p:sp>
        <p:nvSpPr>
          <p:cNvPr id="15" name="Text 13"/>
          <p:cNvSpPr/>
          <p:nvPr/>
        </p:nvSpPr>
        <p:spPr>
          <a:xfrm>
            <a:off x="3712464" y="2084832"/>
            <a:ext cx="2249424" cy="2340864"/>
          </a:xfrm>
          <a:prstGeom prst="rect">
            <a:avLst/>
          </a:prstGeom>
          <a:noFill/>
          <a:ln/>
        </p:spPr>
        <p:txBody>
          <a:bodyPr wrap="square" lIns="0" tIns="0" rIns="0" bIns="0" rtlCol="0" anchor="t">
            <a:normAutofit/>
          </a:bodyPr>
          <a:lstStyle/>
          <a:p>
            <a:pPr marL="0" indent="0">
              <a:buNone/>
            </a:pPr>
            <a:r>
              <a:rPr lang="en-US" sz="1500" dirty="0">
                <a:solidFill>
                  <a:srgbClr val="17324D"/>
                </a:solidFill>
                <a:latin typeface="Noto Sans CJK JP" pitchFamily="34" charset="0"/>
                <a:ea typeface="Noto Sans CJK JP" pitchFamily="34" charset="-122"/>
                <a:cs typeface="Noto Sans CJK JP" pitchFamily="34" charset="-120"/>
              </a:rPr>
              <a:t>なぜ OLS や単純比較ではだめなのか。</a:t>
            </a:r>
            <a:endParaRPr lang="en-US" sz="1500" dirty="0"/>
          </a:p>
        </p:txBody>
      </p:sp>
      <p:sp>
        <p:nvSpPr>
          <p:cNvPr id="16" name="Shape 14"/>
          <p:cNvSpPr/>
          <p:nvPr/>
        </p:nvSpPr>
        <p:spPr>
          <a:xfrm>
            <a:off x="6254496" y="1682496"/>
            <a:ext cx="2542032" cy="2834640"/>
          </a:xfrm>
          <a:prstGeom prst="roundRect">
            <a:avLst>
              <a:gd name="adj" fmla="val 4317"/>
            </a:avLst>
          </a:prstGeom>
          <a:solidFill>
            <a:srgbClr val="EDF4FC"/>
          </a:solidFill>
          <a:ln w="12700">
            <a:solidFill>
              <a:srgbClr val="4E79A7"/>
            </a:solidFill>
            <a:prstDash val="solid"/>
          </a:ln>
          <a:effectLst>
            <a:outerShdw algn="bl" rotWithShape="0">
              <a:srgbClr val="000000">
                <a:alpha val="0"/>
              </a:srgbClr>
            </a:outerShdw>
          </a:effectLst>
        </p:spPr>
        <p:txBody>
          <a:bodyPr/>
          <a:lstStyle/>
          <a:p>
            <a:endParaRPr lang="ja-JP" altLang="en-US"/>
          </a:p>
        </p:txBody>
      </p:sp>
      <p:sp>
        <p:nvSpPr>
          <p:cNvPr id="17" name="Text 15"/>
          <p:cNvSpPr/>
          <p:nvPr/>
        </p:nvSpPr>
        <p:spPr>
          <a:xfrm>
            <a:off x="6400800" y="1801368"/>
            <a:ext cx="2249424" cy="256032"/>
          </a:xfrm>
          <a:prstGeom prst="rect">
            <a:avLst/>
          </a:prstGeom>
          <a:noFill/>
          <a:ln/>
        </p:spPr>
        <p:txBody>
          <a:bodyPr wrap="square" lIns="0" tIns="0" rIns="0" bIns="0" rtlCol="0" anchor="ctr">
            <a:normAutofit/>
          </a:bodyPr>
          <a:lstStyle/>
          <a:p>
            <a:pPr marL="0" indent="0">
              <a:buNone/>
            </a:pPr>
            <a:r>
              <a:rPr lang="en-US" sz="1300" b="1" dirty="0">
                <a:solidFill>
                  <a:srgbClr val="4E79A7"/>
                </a:solidFill>
                <a:latin typeface="Noto Sans CJK JP" pitchFamily="34" charset="0"/>
                <a:ea typeface="Noto Sans CJK JP" pitchFamily="34" charset="-122"/>
                <a:cs typeface="Noto Sans CJK JP" pitchFamily="34" charset="-120"/>
              </a:rPr>
              <a:t>3. IV</a:t>
            </a:r>
            <a:endParaRPr lang="en-US" sz="1300" dirty="0"/>
          </a:p>
        </p:txBody>
      </p:sp>
      <p:sp>
        <p:nvSpPr>
          <p:cNvPr id="18" name="Text 16"/>
          <p:cNvSpPr/>
          <p:nvPr/>
        </p:nvSpPr>
        <p:spPr>
          <a:xfrm>
            <a:off x="6400800" y="2084832"/>
            <a:ext cx="2249424" cy="2340864"/>
          </a:xfrm>
          <a:prstGeom prst="rect">
            <a:avLst/>
          </a:prstGeom>
          <a:noFill/>
          <a:ln/>
        </p:spPr>
        <p:txBody>
          <a:bodyPr wrap="square" lIns="0" tIns="0" rIns="0" bIns="0" rtlCol="0" anchor="t">
            <a:normAutofit/>
          </a:bodyPr>
          <a:lstStyle/>
          <a:p>
            <a:pPr marL="0" indent="0">
              <a:buNone/>
            </a:pPr>
            <a:r>
              <a:rPr lang="en-US" sz="1500" dirty="0">
                <a:solidFill>
                  <a:srgbClr val="17324D"/>
                </a:solidFill>
                <a:latin typeface="Noto Sans CJK JP" pitchFamily="34" charset="0"/>
                <a:ea typeface="Noto Sans CJK JP" pitchFamily="34" charset="-122"/>
                <a:cs typeface="Noto Sans CJK JP" pitchFamily="34" charset="-120"/>
              </a:rPr>
              <a:t>何を instrument にしているのか。</a:t>
            </a:r>
            <a:endParaRPr lang="en-US" sz="1500" dirty="0"/>
          </a:p>
        </p:txBody>
      </p:sp>
      <p:sp>
        <p:nvSpPr>
          <p:cNvPr id="19" name="Shape 17"/>
          <p:cNvSpPr/>
          <p:nvPr/>
        </p:nvSpPr>
        <p:spPr>
          <a:xfrm>
            <a:off x="8942832" y="1682496"/>
            <a:ext cx="2340864" cy="2834640"/>
          </a:xfrm>
          <a:prstGeom prst="roundRect">
            <a:avLst>
              <a:gd name="adj" fmla="val 4688"/>
            </a:avLst>
          </a:prstGeom>
          <a:solidFill>
            <a:srgbClr val="F5F0FF"/>
          </a:solidFill>
          <a:ln w="12700">
            <a:solidFill>
              <a:srgbClr val="9E77ED"/>
            </a:solidFill>
            <a:prstDash val="solid"/>
          </a:ln>
          <a:effectLst>
            <a:outerShdw algn="bl" rotWithShape="0">
              <a:srgbClr val="000000">
                <a:alpha val="0"/>
              </a:srgbClr>
            </a:outerShdw>
          </a:effectLst>
        </p:spPr>
        <p:txBody>
          <a:bodyPr/>
          <a:lstStyle/>
          <a:p>
            <a:endParaRPr lang="ja-JP" altLang="en-US"/>
          </a:p>
        </p:txBody>
      </p:sp>
      <p:sp>
        <p:nvSpPr>
          <p:cNvPr id="20" name="Text 18"/>
          <p:cNvSpPr/>
          <p:nvPr/>
        </p:nvSpPr>
        <p:spPr>
          <a:xfrm>
            <a:off x="9089136" y="1801368"/>
            <a:ext cx="2048256" cy="256032"/>
          </a:xfrm>
          <a:prstGeom prst="rect">
            <a:avLst/>
          </a:prstGeom>
          <a:noFill/>
          <a:ln/>
        </p:spPr>
        <p:txBody>
          <a:bodyPr wrap="square" lIns="0" tIns="0" rIns="0" bIns="0" rtlCol="0" anchor="ctr">
            <a:normAutofit/>
          </a:bodyPr>
          <a:lstStyle/>
          <a:p>
            <a:pPr marL="0" indent="0">
              <a:buNone/>
            </a:pPr>
            <a:r>
              <a:rPr lang="en-US" sz="1300" b="1" dirty="0">
                <a:solidFill>
                  <a:srgbClr val="9E77ED"/>
                </a:solidFill>
                <a:latin typeface="Noto Sans CJK JP" pitchFamily="34" charset="0"/>
                <a:ea typeface="Noto Sans CJK JP" pitchFamily="34" charset="-122"/>
                <a:cs typeface="Noto Sans CJK JP" pitchFamily="34" charset="-120"/>
              </a:rPr>
              <a:t>4. 識別</a:t>
            </a:r>
            <a:endParaRPr lang="en-US" sz="1300" dirty="0"/>
          </a:p>
        </p:txBody>
      </p:sp>
      <p:sp>
        <p:nvSpPr>
          <p:cNvPr id="21" name="Text 19"/>
          <p:cNvSpPr/>
          <p:nvPr/>
        </p:nvSpPr>
        <p:spPr>
          <a:xfrm>
            <a:off x="9089136" y="2084832"/>
            <a:ext cx="2048256" cy="2340864"/>
          </a:xfrm>
          <a:prstGeom prst="rect">
            <a:avLst/>
          </a:prstGeom>
          <a:noFill/>
          <a:ln/>
        </p:spPr>
        <p:txBody>
          <a:bodyPr wrap="square" lIns="0" tIns="0" rIns="0" bIns="0" rtlCol="0" anchor="t">
            <a:normAutofit/>
          </a:bodyPr>
          <a:lstStyle/>
          <a:p>
            <a:pPr marL="0" indent="0">
              <a:buNone/>
            </a:pPr>
            <a:r>
              <a:rPr lang="en-US" sz="1500" dirty="0">
                <a:solidFill>
                  <a:srgbClr val="17324D"/>
                </a:solidFill>
                <a:latin typeface="Noto Sans CJK JP" pitchFamily="34" charset="0"/>
                <a:ea typeface="Noto Sans CJK JP" pitchFamily="34" charset="-122"/>
                <a:cs typeface="Noto Sans CJK JP" pitchFamily="34" charset="-120"/>
              </a:rPr>
              <a:t>それで誰の効果を見ているのか。</a:t>
            </a:r>
            <a:endParaRPr lang="en-US" sz="1500" dirty="0"/>
          </a:p>
        </p:txBody>
      </p:sp>
      <p:sp>
        <p:nvSpPr>
          <p:cNvPr id="22" name="Shape 20"/>
          <p:cNvSpPr/>
          <p:nvPr/>
        </p:nvSpPr>
        <p:spPr>
          <a:xfrm>
            <a:off x="877824" y="5413248"/>
            <a:ext cx="10442448" cy="310896"/>
          </a:xfrm>
          <a:prstGeom prst="roundRect">
            <a:avLst>
              <a:gd name="adj" fmla="val 26471"/>
            </a:avLst>
          </a:prstGeom>
          <a:solidFill>
            <a:srgbClr val="FFFDF8"/>
          </a:solidFill>
          <a:ln w="12700">
            <a:solidFill>
              <a:srgbClr val="E2E8F0"/>
            </a:solidFill>
            <a:prstDash val="solid"/>
          </a:ln>
        </p:spPr>
        <p:txBody>
          <a:bodyPr/>
          <a:lstStyle/>
          <a:p>
            <a:endParaRPr lang="ja-JP" altLang="en-US"/>
          </a:p>
        </p:txBody>
      </p:sp>
      <p:sp>
        <p:nvSpPr>
          <p:cNvPr id="23" name="Shape 21"/>
          <p:cNvSpPr/>
          <p:nvPr/>
        </p:nvSpPr>
        <p:spPr>
          <a:xfrm>
            <a:off x="877824" y="5413248"/>
            <a:ext cx="128016" cy="310896"/>
          </a:xfrm>
          <a:prstGeom prst="rect">
            <a:avLst/>
          </a:prstGeom>
          <a:solidFill>
            <a:srgbClr val="4D96D1"/>
          </a:solidFill>
          <a:ln w="12700">
            <a:solidFill>
              <a:srgbClr val="4D96D1">
                <a:alpha val="0"/>
              </a:srgbClr>
            </a:solidFill>
            <a:prstDash val="solid"/>
          </a:ln>
        </p:spPr>
        <p:txBody>
          <a:bodyPr/>
          <a:lstStyle/>
          <a:p>
            <a:endParaRPr lang="ja-JP" altLang="en-US"/>
          </a:p>
        </p:txBody>
      </p:sp>
      <p:sp>
        <p:nvSpPr>
          <p:cNvPr id="24" name="Text 22"/>
          <p:cNvSpPr/>
          <p:nvPr/>
        </p:nvSpPr>
        <p:spPr>
          <a:xfrm>
            <a:off x="1078992" y="5440680"/>
            <a:ext cx="10094976" cy="256032"/>
          </a:xfrm>
          <a:prstGeom prst="rect">
            <a:avLst/>
          </a:prstGeom>
          <a:noFill/>
          <a:ln/>
        </p:spPr>
        <p:txBody>
          <a:bodyPr wrap="square" lIns="0" tIns="0" rIns="0" bIns="0" rtlCol="0" anchor="ctr">
            <a:normAutofit/>
          </a:bodyPr>
          <a:lstStyle/>
          <a:p>
            <a:pPr marL="0" indent="0">
              <a:buNone/>
            </a:pPr>
            <a:r>
              <a:rPr lang="en-US" sz="1280" dirty="0">
                <a:solidFill>
                  <a:srgbClr val="17324D"/>
                </a:solidFill>
                <a:latin typeface="Noto Sans CJK JP" pitchFamily="34" charset="0"/>
                <a:ea typeface="Noto Sans CJK JP" pitchFamily="34" charset="-122"/>
                <a:cs typeface="Noto Sans CJK JP" pitchFamily="34" charset="-120"/>
              </a:rPr>
              <a:t>「外生性がありそうか」だけでなく、「その IV は本当に強そうか」「誰の行動を変えているか」まで確認する。</a:t>
            </a:r>
            <a:endParaRPr lang="en-US" sz="128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Slide 58">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4D96D1"/>
          </a:solidFill>
          <a:ln w="12700">
            <a:solidFill>
              <a:srgbClr val="4D96D1">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4D96D1">
              <a:alpha val="8000"/>
            </a:srgbClr>
          </a:solidFill>
          <a:ln w="12700">
            <a:solidFill>
              <a:srgbClr val="4D96D1"/>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4D96D1"/>
                </a:solidFill>
                <a:latin typeface="Noto Sans CJK JP" pitchFamily="34" charset="0"/>
                <a:ea typeface="Noto Sans CJK JP" pitchFamily="34" charset="-122"/>
                <a:cs typeface="Noto Sans CJK JP" pitchFamily="34" charset="-120"/>
              </a:rPr>
              <a:t>実証例</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58</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代表例 1–2</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4D96D1"/>
                </a:solidFill>
                <a:latin typeface="Noto Sans CJK JP" pitchFamily="34" charset="0"/>
                <a:ea typeface="Noto Sans CJK JP" pitchFamily="34" charset="-122"/>
                <a:cs typeface="Noto Sans CJK JP" pitchFamily="34" charset="-120"/>
              </a:rPr>
              <a:t>教育・兵役の文脈では、「制度的に与えられた variation」を IV にする設計が典型である。</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77824" y="1463040"/>
            <a:ext cx="5047488" cy="4187952"/>
          </a:xfrm>
          <a:prstGeom prst="roundRect">
            <a:avLst>
              <a:gd name="adj" fmla="val 2620"/>
            </a:avLst>
          </a:prstGeom>
          <a:solidFill>
            <a:srgbClr val="FFFFFF"/>
          </a:solidFill>
          <a:ln w="12700">
            <a:solidFill>
              <a:srgbClr val="3FA7A4"/>
            </a:solidFill>
            <a:prstDash val="solid"/>
          </a:ln>
          <a:effectLst>
            <a:outerShdw algn="bl" rotWithShape="0">
              <a:srgbClr val="000000">
                <a:alpha val="0"/>
              </a:srgbClr>
            </a:outerShdw>
          </a:effectLst>
        </p:spPr>
        <p:txBody>
          <a:bodyPr/>
          <a:lstStyle/>
          <a:p>
            <a:endParaRPr lang="ja-JP" altLang="en-US"/>
          </a:p>
        </p:txBody>
      </p:sp>
      <p:sp>
        <p:nvSpPr>
          <p:cNvPr id="11" name="Text 9"/>
          <p:cNvSpPr/>
          <p:nvPr/>
        </p:nvSpPr>
        <p:spPr>
          <a:xfrm>
            <a:off x="1024128" y="1572768"/>
            <a:ext cx="4754880" cy="256032"/>
          </a:xfrm>
          <a:prstGeom prst="rect">
            <a:avLst/>
          </a:prstGeom>
          <a:noFill/>
          <a:ln/>
        </p:spPr>
        <p:txBody>
          <a:bodyPr wrap="square" lIns="0" tIns="0" rIns="0" bIns="0" rtlCol="0" anchor="ctr">
            <a:normAutofit/>
          </a:bodyPr>
          <a:lstStyle/>
          <a:p>
            <a:pPr marL="0" indent="0">
              <a:buNone/>
            </a:pPr>
            <a:r>
              <a:rPr lang="en-US" sz="1460" b="1" dirty="0">
                <a:solidFill>
                  <a:srgbClr val="3FA7A4"/>
                </a:solidFill>
                <a:latin typeface="Noto Sans CJK JP" pitchFamily="34" charset="0"/>
                <a:ea typeface="Noto Sans CJK JP" pitchFamily="34" charset="-122"/>
                <a:cs typeface="Noto Sans CJK JP" pitchFamily="34" charset="-120"/>
              </a:rPr>
              <a:t>Angrist and Krueger (1991)</a:t>
            </a:r>
            <a:endParaRPr lang="en-US" sz="1460" dirty="0"/>
          </a:p>
        </p:txBody>
      </p:sp>
      <p:sp>
        <p:nvSpPr>
          <p:cNvPr id="12" name="Text 10"/>
          <p:cNvSpPr/>
          <p:nvPr/>
        </p:nvSpPr>
        <p:spPr>
          <a:xfrm>
            <a:off x="1024128" y="1847088"/>
            <a:ext cx="4754880" cy="164592"/>
          </a:xfrm>
          <a:prstGeom prst="rect">
            <a:avLst/>
          </a:prstGeom>
          <a:noFill/>
          <a:ln/>
        </p:spPr>
        <p:txBody>
          <a:bodyPr wrap="square" lIns="0" tIns="0" rIns="0" bIns="0" rtlCol="0" anchor="ctr">
            <a:normAutofit/>
          </a:bodyPr>
          <a:lstStyle/>
          <a:p>
            <a:pPr marL="0" indent="0">
              <a:buNone/>
            </a:pPr>
            <a:r>
              <a:rPr lang="en-US" sz="1050" dirty="0">
                <a:solidFill>
                  <a:srgbClr val="667085"/>
                </a:solidFill>
                <a:latin typeface="Noto Sans CJK JP" pitchFamily="34" charset="0"/>
                <a:ea typeface="Noto Sans CJK JP" pitchFamily="34" charset="-122"/>
                <a:cs typeface="Noto Sans CJK JP" pitchFamily="34" charset="-120"/>
              </a:rPr>
              <a:t>QJE</a:t>
            </a:r>
            <a:endParaRPr lang="en-US" sz="1050" dirty="0"/>
          </a:p>
        </p:txBody>
      </p:sp>
      <p:sp>
        <p:nvSpPr>
          <p:cNvPr id="13" name="Text 11"/>
          <p:cNvSpPr/>
          <p:nvPr/>
        </p:nvSpPr>
        <p:spPr>
          <a:xfrm>
            <a:off x="1024128" y="2084832"/>
            <a:ext cx="4791456" cy="3438144"/>
          </a:xfrm>
          <a:prstGeom prst="rect">
            <a:avLst/>
          </a:prstGeom>
          <a:noFill/>
          <a:ln/>
        </p:spPr>
        <p:txBody>
          <a:bodyPr wrap="square" lIns="254" tIns="254" rIns="254" bIns="254" rtlCol="0" anchor="t">
            <a:normAutofit/>
          </a:bodyPr>
          <a:lstStyle/>
          <a:p>
            <a:pPr marL="177800" indent="-177800">
              <a:buSzPct val="100000"/>
              <a:buChar char="•"/>
            </a:pPr>
            <a:r>
              <a:rPr lang="en-US" sz="1220" dirty="0">
                <a:solidFill>
                  <a:srgbClr val="17324D"/>
                </a:solidFill>
                <a:latin typeface="Noto Sans CJK JP" pitchFamily="34" charset="0"/>
                <a:ea typeface="Noto Sans CJK JP" pitchFamily="34" charset="-122"/>
                <a:cs typeface="Noto Sans CJK JP" pitchFamily="34" charset="-120"/>
              </a:rPr>
              <a:t>テーマ：教育年数の賃金効果</a:t>
            </a:r>
            <a:endParaRPr lang="en-US" sz="1220" dirty="0"/>
          </a:p>
          <a:p>
            <a:pPr marL="177800" indent="-177800">
              <a:buSzPct val="100000"/>
              <a:buChar char="•"/>
            </a:pPr>
            <a:r>
              <a:rPr lang="en-US" sz="1220" dirty="0">
                <a:solidFill>
                  <a:srgbClr val="17324D"/>
                </a:solidFill>
                <a:latin typeface="Noto Sans CJK JP" pitchFamily="34" charset="0"/>
                <a:ea typeface="Noto Sans CJK JP" pitchFamily="34" charset="-122"/>
                <a:cs typeface="Noto Sans CJK JP" pitchFamily="34" charset="-120"/>
              </a:rPr>
              <a:t>内生性：能力や家庭背景が教育年数と賃金の両方に影響する。</a:t>
            </a:r>
            <a:endParaRPr lang="en-US" sz="1220" dirty="0"/>
          </a:p>
          <a:p>
            <a:pPr marL="177800" indent="-177800">
              <a:buSzPct val="100000"/>
              <a:buChar char="•"/>
            </a:pPr>
            <a:r>
              <a:rPr lang="en-US" sz="1220" dirty="0">
                <a:solidFill>
                  <a:srgbClr val="17324D"/>
                </a:solidFill>
                <a:latin typeface="Noto Sans CJK JP" pitchFamily="34" charset="0"/>
                <a:ea typeface="Noto Sans CJK JP" pitchFamily="34" charset="-122"/>
                <a:cs typeface="Noto Sans CJK JP" pitchFamily="34" charset="-120"/>
              </a:rPr>
              <a:t>IV：出生四半期。学校入学規則と就学義務年限の組み合わせが schooling に外生差を生む。</a:t>
            </a:r>
            <a:endParaRPr lang="en-US" sz="1220" dirty="0"/>
          </a:p>
          <a:p>
            <a:pPr marL="177800" indent="-177800">
              <a:buSzPct val="100000"/>
              <a:buChar char="•"/>
            </a:pPr>
            <a:r>
              <a:rPr lang="en-US" sz="1220" dirty="0">
                <a:solidFill>
                  <a:srgbClr val="17324D"/>
                </a:solidFill>
                <a:latin typeface="Noto Sans CJK JP" pitchFamily="34" charset="0"/>
                <a:ea typeface="Noto Sans CJK JP" pitchFamily="34" charset="-122"/>
                <a:cs typeface="Noto Sans CJK JP" pitchFamily="34" charset="-120"/>
              </a:rPr>
              <a:t>識別：制度に反応して就学年数が変わる人の LATE。</a:t>
            </a:r>
            <a:endParaRPr lang="en-US" sz="1220" dirty="0"/>
          </a:p>
        </p:txBody>
      </p:sp>
      <p:sp>
        <p:nvSpPr>
          <p:cNvPr id="14" name="Shape 12"/>
          <p:cNvSpPr/>
          <p:nvPr/>
        </p:nvSpPr>
        <p:spPr>
          <a:xfrm>
            <a:off x="6272784" y="1463040"/>
            <a:ext cx="4992624" cy="4187952"/>
          </a:xfrm>
          <a:prstGeom prst="roundRect">
            <a:avLst>
              <a:gd name="adj" fmla="val 2620"/>
            </a:avLst>
          </a:prstGeom>
          <a:solidFill>
            <a:srgbClr val="FFFFFF"/>
          </a:solidFill>
          <a:ln w="12700">
            <a:solidFill>
              <a:srgbClr val="4E79A7"/>
            </a:solidFill>
            <a:prstDash val="solid"/>
          </a:ln>
          <a:effectLst>
            <a:outerShdw algn="bl" rotWithShape="0">
              <a:srgbClr val="000000">
                <a:alpha val="0"/>
              </a:srgbClr>
            </a:outerShdw>
          </a:effectLst>
        </p:spPr>
        <p:txBody>
          <a:bodyPr/>
          <a:lstStyle/>
          <a:p>
            <a:endParaRPr lang="ja-JP" altLang="en-US"/>
          </a:p>
        </p:txBody>
      </p:sp>
      <p:sp>
        <p:nvSpPr>
          <p:cNvPr id="15" name="Text 13"/>
          <p:cNvSpPr/>
          <p:nvPr/>
        </p:nvSpPr>
        <p:spPr>
          <a:xfrm>
            <a:off x="6419088" y="1572768"/>
            <a:ext cx="4700016" cy="256032"/>
          </a:xfrm>
          <a:prstGeom prst="rect">
            <a:avLst/>
          </a:prstGeom>
          <a:noFill/>
          <a:ln/>
        </p:spPr>
        <p:txBody>
          <a:bodyPr wrap="square" lIns="0" tIns="0" rIns="0" bIns="0" rtlCol="0" anchor="ctr">
            <a:normAutofit/>
          </a:bodyPr>
          <a:lstStyle/>
          <a:p>
            <a:pPr marL="0" indent="0">
              <a:buNone/>
            </a:pPr>
            <a:r>
              <a:rPr lang="en-US" sz="1460" b="1" dirty="0">
                <a:solidFill>
                  <a:srgbClr val="4E79A7"/>
                </a:solidFill>
                <a:latin typeface="Noto Sans CJK JP" pitchFamily="34" charset="0"/>
                <a:ea typeface="Noto Sans CJK JP" pitchFamily="34" charset="-122"/>
                <a:cs typeface="Noto Sans CJK JP" pitchFamily="34" charset="-120"/>
              </a:rPr>
              <a:t>Angrist (1990)</a:t>
            </a:r>
            <a:endParaRPr lang="en-US" sz="1460" dirty="0"/>
          </a:p>
        </p:txBody>
      </p:sp>
      <p:sp>
        <p:nvSpPr>
          <p:cNvPr id="16" name="Text 14"/>
          <p:cNvSpPr/>
          <p:nvPr/>
        </p:nvSpPr>
        <p:spPr>
          <a:xfrm>
            <a:off x="6419088" y="1847088"/>
            <a:ext cx="4700016" cy="164592"/>
          </a:xfrm>
          <a:prstGeom prst="rect">
            <a:avLst/>
          </a:prstGeom>
          <a:noFill/>
          <a:ln/>
        </p:spPr>
        <p:txBody>
          <a:bodyPr wrap="square" lIns="0" tIns="0" rIns="0" bIns="0" rtlCol="0" anchor="ctr">
            <a:normAutofit/>
          </a:bodyPr>
          <a:lstStyle/>
          <a:p>
            <a:pPr marL="0" indent="0">
              <a:buNone/>
            </a:pPr>
            <a:r>
              <a:rPr lang="en-US" sz="1050" dirty="0">
                <a:solidFill>
                  <a:srgbClr val="667085"/>
                </a:solidFill>
                <a:latin typeface="Noto Sans CJK JP" pitchFamily="34" charset="0"/>
                <a:ea typeface="Noto Sans CJK JP" pitchFamily="34" charset="-122"/>
                <a:cs typeface="Noto Sans CJK JP" pitchFamily="34" charset="-120"/>
              </a:rPr>
              <a:t>AER</a:t>
            </a:r>
            <a:endParaRPr lang="en-US" sz="1050" dirty="0"/>
          </a:p>
        </p:txBody>
      </p:sp>
      <p:sp>
        <p:nvSpPr>
          <p:cNvPr id="17" name="Text 15"/>
          <p:cNvSpPr/>
          <p:nvPr/>
        </p:nvSpPr>
        <p:spPr>
          <a:xfrm>
            <a:off x="6419088" y="2084832"/>
            <a:ext cx="4736592" cy="3438144"/>
          </a:xfrm>
          <a:prstGeom prst="rect">
            <a:avLst/>
          </a:prstGeom>
          <a:noFill/>
          <a:ln/>
        </p:spPr>
        <p:txBody>
          <a:bodyPr wrap="square" lIns="254" tIns="254" rIns="254" bIns="254" rtlCol="0" anchor="t">
            <a:normAutofit/>
          </a:bodyPr>
          <a:lstStyle/>
          <a:p>
            <a:pPr marL="177800" indent="-177800">
              <a:buSzPct val="100000"/>
              <a:buChar char="•"/>
            </a:pPr>
            <a:r>
              <a:rPr lang="en-US" sz="1220" dirty="0">
                <a:solidFill>
                  <a:srgbClr val="17324D"/>
                </a:solidFill>
                <a:latin typeface="Noto Sans CJK JP" pitchFamily="34" charset="0"/>
                <a:ea typeface="Noto Sans CJK JP" pitchFamily="34" charset="-122"/>
                <a:cs typeface="Noto Sans CJK JP" pitchFamily="34" charset="-120"/>
              </a:rPr>
              <a:t>テーマ：兵役経験が民間賃金に与える影響</a:t>
            </a:r>
            <a:endParaRPr lang="en-US" sz="1220" dirty="0"/>
          </a:p>
          <a:p>
            <a:pPr marL="177800" indent="-177800">
              <a:buSzPct val="100000"/>
              <a:buChar char="•"/>
            </a:pPr>
            <a:r>
              <a:rPr lang="en-US" sz="1220" dirty="0">
                <a:solidFill>
                  <a:srgbClr val="17324D"/>
                </a:solidFill>
                <a:latin typeface="Noto Sans CJK JP" pitchFamily="34" charset="0"/>
                <a:ea typeface="Noto Sans CJK JP" pitchFamily="34" charset="-122"/>
                <a:cs typeface="Noto Sans CJK JP" pitchFamily="34" charset="-120"/>
              </a:rPr>
              <a:t>内生性：兵役に就くかどうかは本人属性と相関する。</a:t>
            </a:r>
            <a:endParaRPr lang="en-US" sz="1220" dirty="0"/>
          </a:p>
          <a:p>
            <a:pPr marL="177800" indent="-177800">
              <a:buSzPct val="100000"/>
              <a:buChar char="•"/>
            </a:pPr>
            <a:r>
              <a:rPr lang="en-US" sz="1220" dirty="0">
                <a:solidFill>
                  <a:srgbClr val="17324D"/>
                </a:solidFill>
                <a:latin typeface="Noto Sans CJK JP" pitchFamily="34" charset="0"/>
                <a:ea typeface="Noto Sans CJK JP" pitchFamily="34" charset="-122"/>
                <a:cs typeface="Noto Sans CJK JP" pitchFamily="34" charset="-120"/>
              </a:rPr>
              <a:t>IV：ベトナム徴兵くじの当選番号。</a:t>
            </a:r>
            <a:endParaRPr lang="en-US" sz="1220" dirty="0"/>
          </a:p>
          <a:p>
            <a:pPr marL="177800" indent="-177800">
              <a:buSzPct val="100000"/>
              <a:buChar char="•"/>
            </a:pPr>
            <a:r>
              <a:rPr lang="en-US" sz="1220" dirty="0">
                <a:solidFill>
                  <a:srgbClr val="17324D"/>
                </a:solidFill>
                <a:latin typeface="Noto Sans CJK JP" pitchFamily="34" charset="0"/>
                <a:ea typeface="Noto Sans CJK JP" pitchFamily="34" charset="-122"/>
                <a:cs typeface="Noto Sans CJK JP" pitchFamily="34" charset="-120"/>
              </a:rPr>
              <a:t>識別：くじによって実際に兵役に就いた人に対する兵役の賃金効果。</a:t>
            </a:r>
            <a:endParaRPr lang="en-US" sz="122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name="Slide 59">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4D96D1"/>
          </a:solidFill>
          <a:ln w="12700">
            <a:solidFill>
              <a:srgbClr val="4D96D1">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4D96D1">
              <a:alpha val="8000"/>
            </a:srgbClr>
          </a:solidFill>
          <a:ln w="12700">
            <a:solidFill>
              <a:srgbClr val="4D96D1"/>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4D96D1"/>
                </a:solidFill>
                <a:latin typeface="Noto Sans CJK JP" pitchFamily="34" charset="0"/>
                <a:ea typeface="Noto Sans CJK JP" pitchFamily="34" charset="-122"/>
                <a:cs typeface="Noto Sans CJK JP" pitchFamily="34" charset="-120"/>
              </a:rPr>
              <a:t>実証例</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59</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代表例 3–4</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4D96D1"/>
                </a:solidFill>
                <a:latin typeface="Noto Sans CJK JP" pitchFamily="34" charset="0"/>
                <a:ea typeface="Noto Sans CJK JP" pitchFamily="34" charset="-122"/>
                <a:cs typeface="Noto Sans CJK JP" pitchFamily="34" charset="-120"/>
              </a:rPr>
              <a:t>家計行動や教育政策でも、政策・制度ショックが IV として使われる。</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77824" y="1463040"/>
            <a:ext cx="5047488" cy="4187952"/>
          </a:xfrm>
          <a:prstGeom prst="roundRect">
            <a:avLst>
              <a:gd name="adj" fmla="val 2620"/>
            </a:avLst>
          </a:prstGeom>
          <a:solidFill>
            <a:srgbClr val="FFFFFF"/>
          </a:solidFill>
          <a:ln w="12700">
            <a:solidFill>
              <a:srgbClr val="E07A5F"/>
            </a:solidFill>
            <a:prstDash val="solid"/>
          </a:ln>
          <a:effectLst>
            <a:outerShdw algn="bl" rotWithShape="0">
              <a:srgbClr val="000000">
                <a:alpha val="0"/>
              </a:srgbClr>
            </a:outerShdw>
          </a:effectLst>
        </p:spPr>
        <p:txBody>
          <a:bodyPr/>
          <a:lstStyle/>
          <a:p>
            <a:endParaRPr lang="ja-JP" altLang="en-US"/>
          </a:p>
        </p:txBody>
      </p:sp>
      <p:sp>
        <p:nvSpPr>
          <p:cNvPr id="11" name="Text 9"/>
          <p:cNvSpPr/>
          <p:nvPr/>
        </p:nvSpPr>
        <p:spPr>
          <a:xfrm>
            <a:off x="1024128" y="1572768"/>
            <a:ext cx="4754880" cy="256032"/>
          </a:xfrm>
          <a:prstGeom prst="rect">
            <a:avLst/>
          </a:prstGeom>
          <a:noFill/>
          <a:ln/>
        </p:spPr>
        <p:txBody>
          <a:bodyPr wrap="square" lIns="0" tIns="0" rIns="0" bIns="0" rtlCol="0" anchor="ctr">
            <a:normAutofit/>
          </a:bodyPr>
          <a:lstStyle/>
          <a:p>
            <a:pPr marL="0" indent="0">
              <a:buNone/>
            </a:pPr>
            <a:r>
              <a:rPr lang="en-US" sz="1460" b="1" dirty="0">
                <a:solidFill>
                  <a:srgbClr val="E07A5F"/>
                </a:solidFill>
                <a:latin typeface="Noto Sans CJK JP" pitchFamily="34" charset="0"/>
                <a:ea typeface="Noto Sans CJK JP" pitchFamily="34" charset="-122"/>
                <a:cs typeface="Noto Sans CJK JP" pitchFamily="34" charset="-120"/>
              </a:rPr>
              <a:t>Angrist and Evans (1998)</a:t>
            </a:r>
            <a:endParaRPr lang="en-US" sz="1460" dirty="0"/>
          </a:p>
        </p:txBody>
      </p:sp>
      <p:sp>
        <p:nvSpPr>
          <p:cNvPr id="12" name="Text 10"/>
          <p:cNvSpPr/>
          <p:nvPr/>
        </p:nvSpPr>
        <p:spPr>
          <a:xfrm>
            <a:off x="1024128" y="1847088"/>
            <a:ext cx="4754880" cy="164592"/>
          </a:xfrm>
          <a:prstGeom prst="rect">
            <a:avLst/>
          </a:prstGeom>
          <a:noFill/>
          <a:ln/>
        </p:spPr>
        <p:txBody>
          <a:bodyPr wrap="square" lIns="0" tIns="0" rIns="0" bIns="0" rtlCol="0" anchor="ctr">
            <a:normAutofit/>
          </a:bodyPr>
          <a:lstStyle/>
          <a:p>
            <a:pPr marL="0" indent="0">
              <a:buNone/>
            </a:pPr>
            <a:r>
              <a:rPr lang="en-US" sz="1050" dirty="0">
                <a:solidFill>
                  <a:srgbClr val="667085"/>
                </a:solidFill>
                <a:latin typeface="Noto Sans CJK JP" pitchFamily="34" charset="0"/>
                <a:ea typeface="Noto Sans CJK JP" pitchFamily="34" charset="-122"/>
                <a:cs typeface="Noto Sans CJK JP" pitchFamily="34" charset="-120"/>
              </a:rPr>
              <a:t>AER</a:t>
            </a:r>
            <a:endParaRPr lang="en-US" sz="1050" dirty="0"/>
          </a:p>
        </p:txBody>
      </p:sp>
      <p:sp>
        <p:nvSpPr>
          <p:cNvPr id="13" name="Text 11"/>
          <p:cNvSpPr/>
          <p:nvPr/>
        </p:nvSpPr>
        <p:spPr>
          <a:xfrm>
            <a:off x="1024128" y="2084832"/>
            <a:ext cx="4791456" cy="3438144"/>
          </a:xfrm>
          <a:prstGeom prst="rect">
            <a:avLst/>
          </a:prstGeom>
          <a:noFill/>
          <a:ln/>
        </p:spPr>
        <p:txBody>
          <a:bodyPr wrap="square" lIns="254" tIns="254" rIns="254" bIns="254" rtlCol="0" anchor="t">
            <a:normAutofit/>
          </a:bodyPr>
          <a:lstStyle/>
          <a:p>
            <a:pPr marL="177800" indent="-177800">
              <a:buSzPct val="100000"/>
              <a:buChar char="•"/>
            </a:pPr>
            <a:r>
              <a:rPr lang="en-US" sz="1220" dirty="0">
                <a:solidFill>
                  <a:srgbClr val="17324D"/>
                </a:solidFill>
                <a:latin typeface="Noto Sans CJK JP" pitchFamily="34" charset="0"/>
                <a:ea typeface="Noto Sans CJK JP" pitchFamily="34" charset="-122"/>
                <a:cs typeface="Noto Sans CJK JP" pitchFamily="34" charset="-120"/>
              </a:rPr>
              <a:t>テーマ：子どもの数が母親の労働供給に与える影響</a:t>
            </a:r>
            <a:endParaRPr lang="en-US" sz="1220" dirty="0"/>
          </a:p>
          <a:p>
            <a:pPr marL="177800" indent="-177800">
              <a:buSzPct val="100000"/>
              <a:buChar char="•"/>
            </a:pPr>
            <a:r>
              <a:rPr lang="en-US" sz="1220" dirty="0">
                <a:solidFill>
                  <a:srgbClr val="17324D"/>
                </a:solidFill>
                <a:latin typeface="Noto Sans CJK JP" pitchFamily="34" charset="0"/>
                <a:ea typeface="Noto Sans CJK JP" pitchFamily="34" charset="-122"/>
                <a:cs typeface="Noto Sans CJK JP" pitchFamily="34" charset="-120"/>
              </a:rPr>
              <a:t>内生性：出産数は家計の嗜好やキャリア選好と同時決定される。</a:t>
            </a:r>
            <a:endParaRPr lang="en-US" sz="1220" dirty="0"/>
          </a:p>
          <a:p>
            <a:pPr marL="177800" indent="-177800">
              <a:buSzPct val="100000"/>
              <a:buChar char="•"/>
            </a:pPr>
            <a:r>
              <a:rPr lang="en-US" sz="1220" dirty="0">
                <a:solidFill>
                  <a:srgbClr val="17324D"/>
                </a:solidFill>
                <a:latin typeface="Noto Sans CJK JP" pitchFamily="34" charset="0"/>
                <a:ea typeface="Noto Sans CJK JP" pitchFamily="34" charset="-122"/>
                <a:cs typeface="Noto Sans CJK JP" pitchFamily="34" charset="-120"/>
              </a:rPr>
              <a:t>IV：上の子ども 2 人の性別構成。</a:t>
            </a:r>
            <a:endParaRPr lang="en-US" sz="1220" dirty="0"/>
          </a:p>
          <a:p>
            <a:pPr marL="177800" indent="-177800">
              <a:buSzPct val="100000"/>
              <a:buChar char="•"/>
            </a:pPr>
            <a:r>
              <a:rPr lang="en-US" sz="1220" dirty="0">
                <a:solidFill>
                  <a:srgbClr val="17324D"/>
                </a:solidFill>
                <a:latin typeface="Noto Sans CJK JP" pitchFamily="34" charset="0"/>
                <a:ea typeface="Noto Sans CJK JP" pitchFamily="34" charset="-122"/>
                <a:cs typeface="Noto Sans CJK JP" pitchFamily="34" charset="-120"/>
              </a:rPr>
              <a:t>識別：性別構成ショックで追加出産した家庭における子どもの追加効果。</a:t>
            </a:r>
            <a:endParaRPr lang="en-US" sz="1220" dirty="0"/>
          </a:p>
        </p:txBody>
      </p:sp>
      <p:sp>
        <p:nvSpPr>
          <p:cNvPr id="14" name="Shape 12"/>
          <p:cNvSpPr/>
          <p:nvPr/>
        </p:nvSpPr>
        <p:spPr>
          <a:xfrm>
            <a:off x="6272784" y="1463040"/>
            <a:ext cx="4992624" cy="4187952"/>
          </a:xfrm>
          <a:prstGeom prst="roundRect">
            <a:avLst>
              <a:gd name="adj" fmla="val 2620"/>
            </a:avLst>
          </a:prstGeom>
          <a:solidFill>
            <a:srgbClr val="FFFFFF"/>
          </a:solidFill>
          <a:ln w="12700">
            <a:solidFill>
              <a:srgbClr val="4D96D1"/>
            </a:solidFill>
            <a:prstDash val="solid"/>
          </a:ln>
          <a:effectLst>
            <a:outerShdw algn="bl" rotWithShape="0">
              <a:srgbClr val="000000">
                <a:alpha val="0"/>
              </a:srgbClr>
            </a:outerShdw>
          </a:effectLst>
        </p:spPr>
        <p:txBody>
          <a:bodyPr/>
          <a:lstStyle/>
          <a:p>
            <a:endParaRPr lang="ja-JP" altLang="en-US"/>
          </a:p>
        </p:txBody>
      </p:sp>
      <p:sp>
        <p:nvSpPr>
          <p:cNvPr id="15" name="Text 13"/>
          <p:cNvSpPr/>
          <p:nvPr/>
        </p:nvSpPr>
        <p:spPr>
          <a:xfrm>
            <a:off x="6419088" y="1572768"/>
            <a:ext cx="4700016" cy="256032"/>
          </a:xfrm>
          <a:prstGeom prst="rect">
            <a:avLst/>
          </a:prstGeom>
          <a:noFill/>
          <a:ln/>
        </p:spPr>
        <p:txBody>
          <a:bodyPr wrap="square" lIns="0" tIns="0" rIns="0" bIns="0" rtlCol="0" anchor="ctr">
            <a:normAutofit/>
          </a:bodyPr>
          <a:lstStyle/>
          <a:p>
            <a:pPr marL="0" indent="0">
              <a:buNone/>
            </a:pPr>
            <a:r>
              <a:rPr lang="en-US" sz="1460" b="1" dirty="0">
                <a:solidFill>
                  <a:srgbClr val="4D96D1"/>
                </a:solidFill>
                <a:latin typeface="Noto Sans CJK JP" pitchFamily="34" charset="0"/>
                <a:ea typeface="Noto Sans CJK JP" pitchFamily="34" charset="-122"/>
                <a:cs typeface="Noto Sans CJK JP" pitchFamily="34" charset="-120"/>
              </a:rPr>
              <a:t>Duflo (2001)</a:t>
            </a:r>
            <a:endParaRPr lang="en-US" sz="1460" dirty="0"/>
          </a:p>
        </p:txBody>
      </p:sp>
      <p:sp>
        <p:nvSpPr>
          <p:cNvPr id="16" name="Text 14"/>
          <p:cNvSpPr/>
          <p:nvPr/>
        </p:nvSpPr>
        <p:spPr>
          <a:xfrm>
            <a:off x="6419088" y="1847088"/>
            <a:ext cx="4700016" cy="164592"/>
          </a:xfrm>
          <a:prstGeom prst="rect">
            <a:avLst/>
          </a:prstGeom>
          <a:noFill/>
          <a:ln/>
        </p:spPr>
        <p:txBody>
          <a:bodyPr wrap="square" lIns="0" tIns="0" rIns="0" bIns="0" rtlCol="0" anchor="ctr">
            <a:normAutofit/>
          </a:bodyPr>
          <a:lstStyle/>
          <a:p>
            <a:pPr marL="0" indent="0">
              <a:buNone/>
            </a:pPr>
            <a:r>
              <a:rPr lang="en-US" sz="1050" dirty="0">
                <a:solidFill>
                  <a:srgbClr val="667085"/>
                </a:solidFill>
                <a:latin typeface="Noto Sans CJK JP" pitchFamily="34" charset="0"/>
                <a:ea typeface="Noto Sans CJK JP" pitchFamily="34" charset="-122"/>
                <a:cs typeface="Noto Sans CJK JP" pitchFamily="34" charset="-120"/>
              </a:rPr>
              <a:t>AER</a:t>
            </a:r>
            <a:endParaRPr lang="en-US" sz="1050" dirty="0"/>
          </a:p>
        </p:txBody>
      </p:sp>
      <p:sp>
        <p:nvSpPr>
          <p:cNvPr id="17" name="Text 15"/>
          <p:cNvSpPr/>
          <p:nvPr/>
        </p:nvSpPr>
        <p:spPr>
          <a:xfrm>
            <a:off x="6419088" y="2084832"/>
            <a:ext cx="4736592" cy="3438144"/>
          </a:xfrm>
          <a:prstGeom prst="rect">
            <a:avLst/>
          </a:prstGeom>
          <a:noFill/>
          <a:ln/>
        </p:spPr>
        <p:txBody>
          <a:bodyPr wrap="square" lIns="254" tIns="254" rIns="254" bIns="254" rtlCol="0" anchor="t">
            <a:normAutofit/>
          </a:bodyPr>
          <a:lstStyle/>
          <a:p>
            <a:pPr marL="177800" indent="-177800">
              <a:buSzPct val="100000"/>
              <a:buChar char="•"/>
            </a:pPr>
            <a:r>
              <a:rPr lang="en-US" sz="1220" dirty="0">
                <a:solidFill>
                  <a:srgbClr val="17324D"/>
                </a:solidFill>
                <a:latin typeface="Noto Sans CJK JP" pitchFamily="34" charset="0"/>
                <a:ea typeface="Noto Sans CJK JP" pitchFamily="34" charset="-122"/>
                <a:cs typeface="Noto Sans CJK JP" pitchFamily="34" charset="-120"/>
              </a:rPr>
              <a:t>テーマ：教育の増加が賃金に与える影響</a:t>
            </a:r>
            <a:endParaRPr lang="en-US" sz="1220" dirty="0"/>
          </a:p>
          <a:p>
            <a:pPr marL="177800" indent="-177800">
              <a:buSzPct val="100000"/>
              <a:buChar char="•"/>
            </a:pPr>
            <a:r>
              <a:rPr lang="en-US" sz="1220" dirty="0">
                <a:solidFill>
                  <a:srgbClr val="17324D"/>
                </a:solidFill>
                <a:latin typeface="Noto Sans CJK JP" pitchFamily="34" charset="0"/>
                <a:ea typeface="Noto Sans CJK JP" pitchFamily="34" charset="-122"/>
                <a:cs typeface="Noto Sans CJK JP" pitchFamily="34" charset="-120"/>
              </a:rPr>
              <a:t>内生性：教育年数は能力や家計背景と相関する。</a:t>
            </a:r>
            <a:endParaRPr lang="en-US" sz="1220" dirty="0"/>
          </a:p>
          <a:p>
            <a:pPr marL="177800" indent="-177800">
              <a:buSzPct val="100000"/>
              <a:buChar char="•"/>
            </a:pPr>
            <a:r>
              <a:rPr lang="en-US" sz="1220" dirty="0">
                <a:solidFill>
                  <a:srgbClr val="17324D"/>
                </a:solidFill>
                <a:latin typeface="Noto Sans CJK JP" pitchFamily="34" charset="0"/>
                <a:ea typeface="Noto Sans CJK JP" pitchFamily="34" charset="-122"/>
                <a:cs typeface="Noto Sans CJK JP" pitchFamily="34" charset="-120"/>
              </a:rPr>
              <a:t>IV：インドネシアの小学校建設政策による出生コホート×地域の学校供給ショック。</a:t>
            </a:r>
            <a:endParaRPr lang="en-US" sz="1220" dirty="0"/>
          </a:p>
          <a:p>
            <a:pPr marL="177800" indent="-177800">
              <a:buSzPct val="100000"/>
              <a:buChar char="•"/>
            </a:pPr>
            <a:r>
              <a:rPr lang="en-US" sz="1220" dirty="0">
                <a:solidFill>
                  <a:srgbClr val="17324D"/>
                </a:solidFill>
                <a:latin typeface="Noto Sans CJK JP" pitchFamily="34" charset="0"/>
                <a:ea typeface="Noto Sans CJK JP" pitchFamily="34" charset="-122"/>
                <a:cs typeface="Noto Sans CJK JP" pitchFamily="34" charset="-120"/>
              </a:rPr>
              <a:t>識別：政策で追加的に教育を受けた人の収益率。</a:t>
            </a:r>
            <a:endParaRPr lang="en-US" sz="122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3FA7A4"/>
          </a:solidFill>
          <a:ln w="12700">
            <a:solidFill>
              <a:srgbClr val="3FA7A4">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3FA7A4">
              <a:alpha val="8000"/>
            </a:srgbClr>
          </a:solidFill>
          <a:ln w="12700">
            <a:solidFill>
              <a:srgbClr val="3FA7A4"/>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3FA7A4"/>
                </a:solidFill>
                <a:latin typeface="Noto Sans CJK JP" pitchFamily="34" charset="0"/>
                <a:ea typeface="Noto Sans CJK JP" pitchFamily="34" charset="-122"/>
                <a:cs typeface="Noto Sans CJK JP" pitchFamily="34" charset="-120"/>
              </a:rPr>
              <a:t>操作変数法</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6</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なぜ OLS が失敗するのか</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3FA7A4"/>
                </a:solidFill>
                <a:latin typeface="Noto Sans CJK JP" pitchFamily="34" charset="0"/>
                <a:ea typeface="Noto Sans CJK JP" pitchFamily="34" charset="-122"/>
                <a:cs typeface="Noto Sans CJK JP" pitchFamily="34" charset="-120"/>
              </a:rPr>
              <a:t>教育年数がランダムに決まっていないなら、β₁ は単純な回帰係数ではなくなる。</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59536" y="1444752"/>
            <a:ext cx="5340096" cy="987552"/>
          </a:xfrm>
          <a:prstGeom prst="roundRect">
            <a:avLst>
              <a:gd name="adj" fmla="val 12963"/>
            </a:avLst>
          </a:prstGeom>
          <a:solidFill>
            <a:srgbClr val="FFFFFF"/>
          </a:solidFill>
          <a:ln w="12700">
            <a:solidFill>
              <a:srgbClr val="3FA7A4"/>
            </a:solidFill>
            <a:prstDash val="solid"/>
          </a:ln>
        </p:spPr>
        <p:txBody>
          <a:bodyPr/>
          <a:lstStyle/>
          <a:p>
            <a:endParaRPr lang="ja-JP" altLang="en-US"/>
          </a:p>
        </p:txBody>
      </p:sp>
      <p:sp>
        <p:nvSpPr>
          <p:cNvPr id="11" name="Shape 9"/>
          <p:cNvSpPr/>
          <p:nvPr/>
        </p:nvSpPr>
        <p:spPr>
          <a:xfrm>
            <a:off x="996696" y="1554480"/>
            <a:ext cx="1554480" cy="228600"/>
          </a:xfrm>
          <a:prstGeom prst="roundRect">
            <a:avLst>
              <a:gd name="adj" fmla="val 40000"/>
            </a:avLst>
          </a:prstGeom>
          <a:solidFill>
            <a:srgbClr val="3FA7A4">
              <a:alpha val="8000"/>
            </a:srgbClr>
          </a:solidFill>
          <a:ln w="12700">
            <a:solidFill>
              <a:srgbClr val="3FA7A4"/>
            </a:solidFill>
            <a:prstDash val="solid"/>
          </a:ln>
        </p:spPr>
        <p:txBody>
          <a:bodyPr/>
          <a:lstStyle/>
          <a:p>
            <a:endParaRPr lang="ja-JP" altLang="en-US"/>
          </a:p>
        </p:txBody>
      </p:sp>
      <p:sp>
        <p:nvSpPr>
          <p:cNvPr id="12" name="Text 10"/>
          <p:cNvSpPr/>
          <p:nvPr/>
        </p:nvSpPr>
        <p:spPr>
          <a:xfrm>
            <a:off x="996696" y="1563624"/>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3FA7A4"/>
                </a:solidFill>
                <a:latin typeface="Noto Sans CJK JP" pitchFamily="34" charset="0"/>
                <a:ea typeface="Noto Sans CJK JP" pitchFamily="34" charset="-122"/>
                <a:cs typeface="Noto Sans CJK JP" pitchFamily="34" charset="-120"/>
              </a:rPr>
              <a:t>構造式</a:t>
            </a:r>
            <a:endParaRPr lang="en-US" sz="950" dirty="0"/>
          </a:p>
        </p:txBody>
      </p:sp>
      <p:pic>
        <p:nvPicPr>
          <p:cNvPr id="13"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660144" y="1847088"/>
            <a:ext cx="3738880" cy="420624"/>
          </a:xfrm>
          <a:prstGeom prst="rect">
            <a:avLst/>
          </a:prstGeom>
        </p:spPr>
      </p:pic>
      <p:sp>
        <p:nvSpPr>
          <p:cNvPr id="14" name="Shape 11"/>
          <p:cNvSpPr/>
          <p:nvPr/>
        </p:nvSpPr>
        <p:spPr>
          <a:xfrm>
            <a:off x="859536" y="2651760"/>
            <a:ext cx="5340096" cy="2103120"/>
          </a:xfrm>
          <a:prstGeom prst="roundRect">
            <a:avLst>
              <a:gd name="adj" fmla="val 5217"/>
            </a:avLst>
          </a:prstGeom>
          <a:solidFill>
            <a:srgbClr val="FFF2EE"/>
          </a:solidFill>
          <a:ln w="12700">
            <a:solidFill>
              <a:srgbClr val="E07A5F"/>
            </a:solidFill>
            <a:prstDash val="solid"/>
          </a:ln>
          <a:effectLst>
            <a:outerShdw algn="bl" rotWithShape="0">
              <a:srgbClr val="000000">
                <a:alpha val="0"/>
              </a:srgbClr>
            </a:outerShdw>
          </a:effectLst>
        </p:spPr>
        <p:txBody>
          <a:bodyPr/>
          <a:lstStyle/>
          <a:p>
            <a:endParaRPr lang="ja-JP" altLang="en-US"/>
          </a:p>
        </p:txBody>
      </p:sp>
      <p:sp>
        <p:nvSpPr>
          <p:cNvPr id="15" name="Text 12"/>
          <p:cNvSpPr/>
          <p:nvPr/>
        </p:nvSpPr>
        <p:spPr>
          <a:xfrm>
            <a:off x="1005840" y="2770632"/>
            <a:ext cx="5047488" cy="256032"/>
          </a:xfrm>
          <a:prstGeom prst="rect">
            <a:avLst/>
          </a:prstGeom>
          <a:noFill/>
          <a:ln/>
        </p:spPr>
        <p:txBody>
          <a:bodyPr wrap="square" lIns="0" tIns="0" rIns="0" bIns="0" rtlCol="0" anchor="ctr">
            <a:normAutofit/>
          </a:bodyPr>
          <a:lstStyle/>
          <a:p>
            <a:pPr marL="0" indent="0">
              <a:buNone/>
            </a:pPr>
            <a:r>
              <a:rPr lang="en-US" sz="1300" b="1" dirty="0">
                <a:solidFill>
                  <a:srgbClr val="E07A5F"/>
                </a:solidFill>
                <a:latin typeface="Noto Sans CJK JP" pitchFamily="34" charset="0"/>
                <a:ea typeface="Noto Sans CJK JP" pitchFamily="34" charset="-122"/>
                <a:cs typeface="Noto Sans CJK JP" pitchFamily="34" charset="-120"/>
              </a:rPr>
              <a:t>どこが問題か</a:t>
            </a:r>
            <a:endParaRPr lang="en-US" sz="1300" dirty="0"/>
          </a:p>
        </p:txBody>
      </p:sp>
      <p:sp>
        <p:nvSpPr>
          <p:cNvPr id="16" name="Text 13"/>
          <p:cNvSpPr/>
          <p:nvPr/>
        </p:nvSpPr>
        <p:spPr>
          <a:xfrm>
            <a:off x="1005840" y="3072384"/>
            <a:ext cx="5084064" cy="1572768"/>
          </a:xfrm>
          <a:prstGeom prst="rect">
            <a:avLst/>
          </a:prstGeom>
          <a:noFill/>
          <a:ln/>
        </p:spPr>
        <p:txBody>
          <a:bodyPr wrap="square" lIns="254" tIns="254" rIns="254" bIns="254" rtlCol="0" anchor="t">
            <a:normAutofit/>
          </a:bodyPr>
          <a:lstStyle/>
          <a:p>
            <a:pPr marL="177800" indent="-177800">
              <a:buSzPct val="100000"/>
              <a:buChar char="•"/>
            </a:pPr>
            <a:r>
              <a:rPr lang="en-US" sz="1360" dirty="0">
                <a:solidFill>
                  <a:srgbClr val="17324D"/>
                </a:solidFill>
                <a:latin typeface="Noto Sans CJK JP" pitchFamily="34" charset="0"/>
                <a:ea typeface="Noto Sans CJK JP" pitchFamily="34" charset="-122"/>
                <a:cs typeface="Noto Sans CJK JP" pitchFamily="34" charset="-120"/>
              </a:rPr>
              <a:t>能力・家庭環境・勉強への意欲など、観測されない要因が s と y の両方に効く。</a:t>
            </a:r>
            <a:endParaRPr lang="en-US" sz="1360" dirty="0"/>
          </a:p>
          <a:p>
            <a:pPr marL="177800" indent="-177800">
              <a:buSzPct val="100000"/>
              <a:buChar char="•"/>
            </a:pPr>
            <a:r>
              <a:rPr lang="en-US" sz="1360" dirty="0">
                <a:solidFill>
                  <a:srgbClr val="17324D"/>
                </a:solidFill>
                <a:latin typeface="Noto Sans CJK JP" pitchFamily="34" charset="0"/>
                <a:ea typeface="Noto Sans CJK JP" pitchFamily="34" charset="-122"/>
                <a:cs typeface="Noto Sans CJK JP" pitchFamily="34" charset="-120"/>
              </a:rPr>
              <a:t>すると誤差項 u に入った要因と教育年数 s が相関する。</a:t>
            </a:r>
            <a:endParaRPr lang="en-US" sz="1360" dirty="0"/>
          </a:p>
          <a:p>
            <a:pPr marL="177800" indent="-177800">
              <a:buSzPct val="100000"/>
              <a:buChar char="•"/>
            </a:pPr>
            <a:r>
              <a:rPr lang="en-US" sz="1360" dirty="0">
                <a:solidFill>
                  <a:srgbClr val="17324D"/>
                </a:solidFill>
                <a:latin typeface="Noto Sans CJK JP" pitchFamily="34" charset="0"/>
                <a:ea typeface="Noto Sans CJK JP" pitchFamily="34" charset="-122"/>
                <a:cs typeface="Noto Sans CJK JP" pitchFamily="34" charset="-120"/>
              </a:rPr>
              <a:t>したがって OLS の外生性条件 E[u_i | s_i] = 0 が怪しくなる。</a:t>
            </a:r>
            <a:endParaRPr lang="en-US" sz="1360" dirty="0"/>
          </a:p>
        </p:txBody>
      </p:sp>
      <p:sp>
        <p:nvSpPr>
          <p:cNvPr id="17" name="Shape 14"/>
          <p:cNvSpPr/>
          <p:nvPr/>
        </p:nvSpPr>
        <p:spPr>
          <a:xfrm>
            <a:off x="7715707" y="3493008"/>
            <a:ext cx="1148486" cy="0"/>
          </a:xfrm>
          <a:prstGeom prst="line">
            <a:avLst/>
          </a:prstGeom>
          <a:noFill/>
          <a:ln w="12700">
            <a:solidFill>
              <a:srgbClr val="3FA7A4"/>
            </a:solidFill>
            <a:prstDash val="solid"/>
            <a:tailEnd type="triangle"/>
          </a:ln>
        </p:spPr>
        <p:txBody>
          <a:bodyPr/>
          <a:lstStyle/>
          <a:p>
            <a:endParaRPr lang="ja-JP" altLang="en-US"/>
          </a:p>
        </p:txBody>
      </p:sp>
      <p:sp>
        <p:nvSpPr>
          <p:cNvPr id="18" name="Shape 15"/>
          <p:cNvSpPr/>
          <p:nvPr/>
        </p:nvSpPr>
        <p:spPr>
          <a:xfrm>
            <a:off x="9522562" y="3493008"/>
            <a:ext cx="958291" cy="0"/>
          </a:xfrm>
          <a:prstGeom prst="line">
            <a:avLst/>
          </a:prstGeom>
          <a:noFill/>
          <a:ln w="12700">
            <a:solidFill>
              <a:srgbClr val="4E79A7"/>
            </a:solidFill>
            <a:prstDash val="solid"/>
            <a:tailEnd type="triangle"/>
          </a:ln>
        </p:spPr>
        <p:txBody>
          <a:bodyPr/>
          <a:lstStyle/>
          <a:p>
            <a:endParaRPr lang="ja-JP" altLang="en-US"/>
          </a:p>
        </p:txBody>
      </p:sp>
      <p:sp>
        <p:nvSpPr>
          <p:cNvPr id="19" name="Shape 16"/>
          <p:cNvSpPr/>
          <p:nvPr/>
        </p:nvSpPr>
        <p:spPr>
          <a:xfrm>
            <a:off x="9193378" y="2505456"/>
            <a:ext cx="0" cy="658368"/>
          </a:xfrm>
          <a:prstGeom prst="line">
            <a:avLst/>
          </a:prstGeom>
          <a:noFill/>
          <a:ln w="12700">
            <a:solidFill>
              <a:srgbClr val="E07A5F"/>
            </a:solidFill>
            <a:prstDash val="solid"/>
            <a:tailEnd type="triangle"/>
          </a:ln>
        </p:spPr>
        <p:txBody>
          <a:bodyPr/>
          <a:lstStyle/>
          <a:p>
            <a:endParaRPr lang="ja-JP" altLang="en-US"/>
          </a:p>
        </p:txBody>
      </p:sp>
      <p:sp>
        <p:nvSpPr>
          <p:cNvPr id="20" name="Shape 17"/>
          <p:cNvSpPr/>
          <p:nvPr/>
        </p:nvSpPr>
        <p:spPr>
          <a:xfrm>
            <a:off x="9420149" y="2359152"/>
            <a:ext cx="1345997" cy="1097280"/>
          </a:xfrm>
          <a:prstGeom prst="line">
            <a:avLst/>
          </a:prstGeom>
          <a:noFill/>
          <a:ln w="12700">
            <a:solidFill>
              <a:srgbClr val="E07A5F"/>
            </a:solidFill>
            <a:prstDash val="solid"/>
            <a:tailEnd type="triangle"/>
          </a:ln>
        </p:spPr>
        <p:txBody>
          <a:bodyPr/>
          <a:lstStyle/>
          <a:p>
            <a:endParaRPr lang="ja-JP" altLang="en-US"/>
          </a:p>
        </p:txBody>
      </p:sp>
      <p:sp>
        <p:nvSpPr>
          <p:cNvPr id="21" name="Shape 18"/>
          <p:cNvSpPr/>
          <p:nvPr/>
        </p:nvSpPr>
        <p:spPr>
          <a:xfrm>
            <a:off x="7020763" y="3127248"/>
            <a:ext cx="731520" cy="731520"/>
          </a:xfrm>
          <a:prstGeom prst="ellipse">
            <a:avLst/>
          </a:prstGeom>
          <a:solidFill>
            <a:srgbClr val="FFFFFF"/>
          </a:solidFill>
          <a:ln w="12700">
            <a:solidFill>
              <a:srgbClr val="3FA7A4"/>
            </a:solidFill>
            <a:prstDash val="solid"/>
          </a:ln>
        </p:spPr>
        <p:txBody>
          <a:bodyPr/>
          <a:lstStyle/>
          <a:p>
            <a:endParaRPr lang="ja-JP" altLang="en-US"/>
          </a:p>
        </p:txBody>
      </p:sp>
      <p:sp>
        <p:nvSpPr>
          <p:cNvPr id="22" name="Text 19"/>
          <p:cNvSpPr/>
          <p:nvPr/>
        </p:nvSpPr>
        <p:spPr>
          <a:xfrm>
            <a:off x="7020763" y="3337560"/>
            <a:ext cx="731520" cy="310896"/>
          </a:xfrm>
          <a:prstGeom prst="rect">
            <a:avLst/>
          </a:prstGeom>
          <a:noFill/>
          <a:ln/>
        </p:spPr>
        <p:txBody>
          <a:bodyPr wrap="square" lIns="0" tIns="0" rIns="0" bIns="0" rtlCol="0" anchor="ctr">
            <a:normAutofit/>
          </a:bodyPr>
          <a:lstStyle/>
          <a:p>
            <a:pPr marL="0" indent="0" algn="ctr">
              <a:buNone/>
            </a:pPr>
            <a:r>
              <a:rPr lang="en-US" sz="2000" b="1" dirty="0">
                <a:solidFill>
                  <a:srgbClr val="17324D"/>
                </a:solidFill>
                <a:latin typeface="Noto Serif CJK JP" pitchFamily="34" charset="0"/>
                <a:ea typeface="Noto Serif CJK JP" pitchFamily="34" charset="-122"/>
                <a:cs typeface="Noto Serif CJK JP" pitchFamily="34" charset="-120"/>
              </a:rPr>
              <a:t>z</a:t>
            </a:r>
            <a:endParaRPr lang="en-US" sz="2000" dirty="0"/>
          </a:p>
        </p:txBody>
      </p:sp>
      <p:sp>
        <p:nvSpPr>
          <p:cNvPr id="23" name="Shape 20"/>
          <p:cNvSpPr/>
          <p:nvPr/>
        </p:nvSpPr>
        <p:spPr>
          <a:xfrm>
            <a:off x="8827618" y="3127248"/>
            <a:ext cx="731520" cy="731520"/>
          </a:xfrm>
          <a:prstGeom prst="ellipse">
            <a:avLst/>
          </a:prstGeom>
          <a:solidFill>
            <a:srgbClr val="FFFFFF"/>
          </a:solidFill>
          <a:ln w="12700">
            <a:solidFill>
              <a:srgbClr val="4E79A7"/>
            </a:solidFill>
            <a:prstDash val="solid"/>
          </a:ln>
        </p:spPr>
        <p:txBody>
          <a:bodyPr/>
          <a:lstStyle/>
          <a:p>
            <a:endParaRPr lang="ja-JP" altLang="en-US"/>
          </a:p>
        </p:txBody>
      </p:sp>
      <p:sp>
        <p:nvSpPr>
          <p:cNvPr id="24" name="Text 21"/>
          <p:cNvSpPr/>
          <p:nvPr/>
        </p:nvSpPr>
        <p:spPr>
          <a:xfrm>
            <a:off x="8827618" y="3337560"/>
            <a:ext cx="731520" cy="310896"/>
          </a:xfrm>
          <a:prstGeom prst="rect">
            <a:avLst/>
          </a:prstGeom>
          <a:noFill/>
          <a:ln/>
        </p:spPr>
        <p:txBody>
          <a:bodyPr wrap="square" lIns="0" tIns="0" rIns="0" bIns="0" rtlCol="0" anchor="ctr">
            <a:normAutofit/>
          </a:bodyPr>
          <a:lstStyle/>
          <a:p>
            <a:pPr marL="0" indent="0" algn="ctr">
              <a:buNone/>
            </a:pPr>
            <a:r>
              <a:rPr lang="en-US" sz="2000" b="1" dirty="0">
                <a:solidFill>
                  <a:srgbClr val="17324D"/>
                </a:solidFill>
                <a:latin typeface="Noto Serif CJK JP" pitchFamily="34" charset="0"/>
                <a:ea typeface="Noto Serif CJK JP" pitchFamily="34" charset="-122"/>
                <a:cs typeface="Noto Serif CJK JP" pitchFamily="34" charset="-120"/>
              </a:rPr>
              <a:t>s</a:t>
            </a:r>
            <a:endParaRPr lang="en-US" sz="2000" dirty="0"/>
          </a:p>
        </p:txBody>
      </p:sp>
      <p:sp>
        <p:nvSpPr>
          <p:cNvPr id="25" name="Shape 22"/>
          <p:cNvSpPr/>
          <p:nvPr/>
        </p:nvSpPr>
        <p:spPr>
          <a:xfrm>
            <a:off x="10444277" y="3127248"/>
            <a:ext cx="731520" cy="731520"/>
          </a:xfrm>
          <a:prstGeom prst="ellipse">
            <a:avLst/>
          </a:prstGeom>
          <a:solidFill>
            <a:srgbClr val="FFFFFF"/>
          </a:solidFill>
          <a:ln w="12700">
            <a:solidFill>
              <a:srgbClr val="C99A0A"/>
            </a:solidFill>
            <a:prstDash val="solid"/>
          </a:ln>
        </p:spPr>
        <p:txBody>
          <a:bodyPr/>
          <a:lstStyle/>
          <a:p>
            <a:endParaRPr lang="ja-JP" altLang="en-US"/>
          </a:p>
        </p:txBody>
      </p:sp>
      <p:sp>
        <p:nvSpPr>
          <p:cNvPr id="26" name="Text 23"/>
          <p:cNvSpPr/>
          <p:nvPr/>
        </p:nvSpPr>
        <p:spPr>
          <a:xfrm>
            <a:off x="10444277" y="3337560"/>
            <a:ext cx="731520" cy="310896"/>
          </a:xfrm>
          <a:prstGeom prst="rect">
            <a:avLst/>
          </a:prstGeom>
          <a:noFill/>
          <a:ln/>
        </p:spPr>
        <p:txBody>
          <a:bodyPr wrap="square" lIns="0" tIns="0" rIns="0" bIns="0" rtlCol="0" anchor="ctr">
            <a:normAutofit/>
          </a:bodyPr>
          <a:lstStyle/>
          <a:p>
            <a:pPr marL="0" indent="0" algn="ctr">
              <a:buNone/>
            </a:pPr>
            <a:r>
              <a:rPr lang="en-US" sz="2000" b="1" dirty="0">
                <a:solidFill>
                  <a:srgbClr val="17324D"/>
                </a:solidFill>
                <a:latin typeface="Noto Serif CJK JP" pitchFamily="34" charset="0"/>
                <a:ea typeface="Noto Serif CJK JP" pitchFamily="34" charset="-122"/>
                <a:cs typeface="Noto Serif CJK JP" pitchFamily="34" charset="-120"/>
              </a:rPr>
              <a:t>y</a:t>
            </a:r>
            <a:endParaRPr lang="en-US" sz="2000" dirty="0"/>
          </a:p>
        </p:txBody>
      </p:sp>
      <p:sp>
        <p:nvSpPr>
          <p:cNvPr id="27" name="Shape 24"/>
          <p:cNvSpPr/>
          <p:nvPr/>
        </p:nvSpPr>
        <p:spPr>
          <a:xfrm>
            <a:off x="8856878" y="1839773"/>
            <a:ext cx="672998" cy="672998"/>
          </a:xfrm>
          <a:prstGeom prst="ellipse">
            <a:avLst/>
          </a:prstGeom>
          <a:solidFill>
            <a:srgbClr val="FFF2EE"/>
          </a:solidFill>
          <a:ln w="12700">
            <a:solidFill>
              <a:srgbClr val="E07A5F"/>
            </a:solidFill>
            <a:prstDash val="solid"/>
          </a:ln>
        </p:spPr>
        <p:txBody>
          <a:bodyPr/>
          <a:lstStyle/>
          <a:p>
            <a:endParaRPr lang="ja-JP" altLang="en-US"/>
          </a:p>
        </p:txBody>
      </p:sp>
      <p:sp>
        <p:nvSpPr>
          <p:cNvPr id="28" name="Text 25"/>
          <p:cNvSpPr/>
          <p:nvPr/>
        </p:nvSpPr>
        <p:spPr>
          <a:xfrm>
            <a:off x="8856878" y="2020824"/>
            <a:ext cx="672998" cy="310896"/>
          </a:xfrm>
          <a:prstGeom prst="rect">
            <a:avLst/>
          </a:prstGeom>
          <a:noFill/>
          <a:ln/>
        </p:spPr>
        <p:txBody>
          <a:bodyPr wrap="square" lIns="0" tIns="0" rIns="0" bIns="0" rtlCol="0" anchor="ctr">
            <a:normAutofit/>
          </a:bodyPr>
          <a:lstStyle/>
          <a:p>
            <a:pPr marL="0" indent="0" algn="ctr">
              <a:buNone/>
            </a:pPr>
            <a:r>
              <a:rPr lang="en-US" sz="2000" b="1" dirty="0">
                <a:solidFill>
                  <a:srgbClr val="17324D"/>
                </a:solidFill>
                <a:latin typeface="Noto Serif CJK JP" pitchFamily="34" charset="0"/>
                <a:ea typeface="Noto Serif CJK JP" pitchFamily="34" charset="-122"/>
                <a:cs typeface="Noto Serif CJK JP" pitchFamily="34" charset="-120"/>
              </a:rPr>
              <a:t>a</a:t>
            </a:r>
            <a:endParaRPr lang="en-US" sz="2000" dirty="0"/>
          </a:p>
        </p:txBody>
      </p:sp>
      <p:sp>
        <p:nvSpPr>
          <p:cNvPr id="29" name="Text 26"/>
          <p:cNvSpPr/>
          <p:nvPr/>
        </p:nvSpPr>
        <p:spPr>
          <a:xfrm>
            <a:off x="6720840" y="4663440"/>
            <a:ext cx="4754880" cy="201168"/>
          </a:xfrm>
          <a:prstGeom prst="rect">
            <a:avLst/>
          </a:prstGeom>
          <a:noFill/>
          <a:ln/>
        </p:spPr>
        <p:txBody>
          <a:bodyPr wrap="square" lIns="0" tIns="0" rIns="0" bIns="0" rtlCol="0" anchor="ctr">
            <a:normAutofit/>
          </a:bodyPr>
          <a:lstStyle/>
          <a:p>
            <a:pPr marL="0" indent="0" algn="ctr">
              <a:buNone/>
            </a:pPr>
            <a:r>
              <a:rPr lang="en-US" sz="1150" dirty="0">
                <a:solidFill>
                  <a:srgbClr val="667085"/>
                </a:solidFill>
                <a:latin typeface="Noto Sans CJK JP" pitchFamily="34" charset="0"/>
                <a:ea typeface="Noto Sans CJK JP" pitchFamily="34" charset="-122"/>
                <a:cs typeface="Noto Sans CJK JP" pitchFamily="34" charset="-120"/>
              </a:rPr>
              <a:t>観測されない a が s と y の両方に効くと、OLS は因果効果だけを拾わない。</a:t>
            </a:r>
            <a:endParaRPr lang="en-US" sz="1150" dirty="0"/>
          </a:p>
        </p:txBody>
      </p:sp>
      <p:sp>
        <p:nvSpPr>
          <p:cNvPr id="30" name="Shape 27"/>
          <p:cNvSpPr/>
          <p:nvPr/>
        </p:nvSpPr>
        <p:spPr>
          <a:xfrm>
            <a:off x="877824" y="5449824"/>
            <a:ext cx="10442448" cy="310896"/>
          </a:xfrm>
          <a:prstGeom prst="roundRect">
            <a:avLst>
              <a:gd name="adj" fmla="val 26471"/>
            </a:avLst>
          </a:prstGeom>
          <a:solidFill>
            <a:srgbClr val="FFFDF8"/>
          </a:solidFill>
          <a:ln w="12700">
            <a:solidFill>
              <a:srgbClr val="E2E8F0"/>
            </a:solidFill>
            <a:prstDash val="solid"/>
          </a:ln>
        </p:spPr>
        <p:txBody>
          <a:bodyPr/>
          <a:lstStyle/>
          <a:p>
            <a:endParaRPr lang="ja-JP" altLang="en-US"/>
          </a:p>
        </p:txBody>
      </p:sp>
      <p:sp>
        <p:nvSpPr>
          <p:cNvPr id="31" name="Shape 28"/>
          <p:cNvSpPr/>
          <p:nvPr/>
        </p:nvSpPr>
        <p:spPr>
          <a:xfrm>
            <a:off x="877824" y="5449824"/>
            <a:ext cx="128016" cy="310896"/>
          </a:xfrm>
          <a:prstGeom prst="rect">
            <a:avLst/>
          </a:prstGeom>
          <a:solidFill>
            <a:srgbClr val="3FA7A4"/>
          </a:solidFill>
          <a:ln w="12700">
            <a:solidFill>
              <a:srgbClr val="3FA7A4">
                <a:alpha val="0"/>
              </a:srgbClr>
            </a:solidFill>
            <a:prstDash val="solid"/>
          </a:ln>
        </p:spPr>
        <p:txBody>
          <a:bodyPr/>
          <a:lstStyle/>
          <a:p>
            <a:endParaRPr lang="ja-JP" altLang="en-US"/>
          </a:p>
        </p:txBody>
      </p:sp>
      <p:sp>
        <p:nvSpPr>
          <p:cNvPr id="32" name="Text 29"/>
          <p:cNvSpPr/>
          <p:nvPr/>
        </p:nvSpPr>
        <p:spPr>
          <a:xfrm>
            <a:off x="1078992" y="5477256"/>
            <a:ext cx="10094976" cy="256032"/>
          </a:xfrm>
          <a:prstGeom prst="rect">
            <a:avLst/>
          </a:prstGeom>
          <a:noFill/>
          <a:ln/>
        </p:spPr>
        <p:txBody>
          <a:bodyPr wrap="square" lIns="0" tIns="0" rIns="0" bIns="0" rtlCol="0" anchor="ctr">
            <a:normAutofit/>
          </a:bodyPr>
          <a:lstStyle/>
          <a:p>
            <a:pPr marL="0" indent="0">
              <a:buNone/>
            </a:pPr>
            <a:r>
              <a:rPr lang="en-US" sz="1280" dirty="0">
                <a:solidFill>
                  <a:srgbClr val="17324D"/>
                </a:solidFill>
                <a:latin typeface="Noto Sans CJK JP" pitchFamily="34" charset="0"/>
                <a:ea typeface="Noto Sans CJK JP" pitchFamily="34" charset="-122"/>
                <a:cs typeface="Noto Sans CJK JP" pitchFamily="34" charset="-120"/>
              </a:rPr>
              <a:t>OLS が拾うのは「教育の効果」だけではなく、教育を選ぶ人の違いまで含んだ相関かもしれない。</a:t>
            </a:r>
            <a:endParaRPr lang="en-US" sz="128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name="Slide 60">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4D96D1"/>
          </a:solidFill>
          <a:ln w="12700">
            <a:solidFill>
              <a:srgbClr val="4D96D1">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4D96D1">
              <a:alpha val="8000"/>
            </a:srgbClr>
          </a:solidFill>
          <a:ln w="12700">
            <a:solidFill>
              <a:srgbClr val="4D96D1"/>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4D96D1"/>
                </a:solidFill>
                <a:latin typeface="Noto Sans CJK JP" pitchFamily="34" charset="0"/>
                <a:ea typeface="Noto Sans CJK JP" pitchFamily="34" charset="-122"/>
                <a:cs typeface="Noto Sans CJK JP" pitchFamily="34" charset="-120"/>
              </a:rPr>
              <a:t>実証例</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60</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代表例 5–6</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4D96D1"/>
                </a:solidFill>
                <a:latin typeface="Noto Sans CJK JP" pitchFamily="34" charset="0"/>
                <a:ea typeface="Noto Sans CJK JP" pitchFamily="34" charset="-122"/>
                <a:cs typeface="Noto Sans CJK JP" pitchFamily="34" charset="-120"/>
              </a:rPr>
              <a:t>刑務所・大気汚染の例では、同時決定や omitted variables を制度・景気ショックで切り分ける。</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77824" y="1463040"/>
            <a:ext cx="5047488" cy="4187952"/>
          </a:xfrm>
          <a:prstGeom prst="roundRect">
            <a:avLst>
              <a:gd name="adj" fmla="val 2620"/>
            </a:avLst>
          </a:prstGeom>
          <a:solidFill>
            <a:srgbClr val="FFFFFF"/>
          </a:solidFill>
          <a:ln w="12700">
            <a:solidFill>
              <a:srgbClr val="84B71E"/>
            </a:solidFill>
            <a:prstDash val="solid"/>
          </a:ln>
          <a:effectLst>
            <a:outerShdw algn="bl" rotWithShape="0">
              <a:srgbClr val="000000">
                <a:alpha val="0"/>
              </a:srgbClr>
            </a:outerShdw>
          </a:effectLst>
        </p:spPr>
        <p:txBody>
          <a:bodyPr/>
          <a:lstStyle/>
          <a:p>
            <a:endParaRPr lang="ja-JP" altLang="en-US"/>
          </a:p>
        </p:txBody>
      </p:sp>
      <p:sp>
        <p:nvSpPr>
          <p:cNvPr id="11" name="Text 9"/>
          <p:cNvSpPr/>
          <p:nvPr/>
        </p:nvSpPr>
        <p:spPr>
          <a:xfrm>
            <a:off x="1024128" y="1572768"/>
            <a:ext cx="4754880" cy="256032"/>
          </a:xfrm>
          <a:prstGeom prst="rect">
            <a:avLst/>
          </a:prstGeom>
          <a:noFill/>
          <a:ln/>
        </p:spPr>
        <p:txBody>
          <a:bodyPr wrap="square" lIns="0" tIns="0" rIns="0" bIns="0" rtlCol="0" anchor="ctr">
            <a:normAutofit/>
          </a:bodyPr>
          <a:lstStyle/>
          <a:p>
            <a:pPr marL="0" indent="0">
              <a:buNone/>
            </a:pPr>
            <a:r>
              <a:rPr lang="en-US" sz="1460" b="1" dirty="0">
                <a:solidFill>
                  <a:srgbClr val="84B71E"/>
                </a:solidFill>
                <a:latin typeface="Noto Sans CJK JP" pitchFamily="34" charset="0"/>
                <a:ea typeface="Noto Sans CJK JP" pitchFamily="34" charset="-122"/>
                <a:cs typeface="Noto Sans CJK JP" pitchFamily="34" charset="-120"/>
              </a:rPr>
              <a:t>Levitt (1996)</a:t>
            </a:r>
            <a:endParaRPr lang="en-US" sz="1460" dirty="0"/>
          </a:p>
        </p:txBody>
      </p:sp>
      <p:sp>
        <p:nvSpPr>
          <p:cNvPr id="12" name="Text 10"/>
          <p:cNvSpPr/>
          <p:nvPr/>
        </p:nvSpPr>
        <p:spPr>
          <a:xfrm>
            <a:off x="1024128" y="1847088"/>
            <a:ext cx="4754880" cy="164592"/>
          </a:xfrm>
          <a:prstGeom prst="rect">
            <a:avLst/>
          </a:prstGeom>
          <a:noFill/>
          <a:ln/>
        </p:spPr>
        <p:txBody>
          <a:bodyPr wrap="square" lIns="0" tIns="0" rIns="0" bIns="0" rtlCol="0" anchor="ctr">
            <a:normAutofit/>
          </a:bodyPr>
          <a:lstStyle/>
          <a:p>
            <a:pPr marL="0" indent="0">
              <a:buNone/>
            </a:pPr>
            <a:r>
              <a:rPr lang="en-US" sz="1050" dirty="0">
                <a:solidFill>
                  <a:srgbClr val="667085"/>
                </a:solidFill>
                <a:latin typeface="Noto Sans CJK JP" pitchFamily="34" charset="0"/>
                <a:ea typeface="Noto Sans CJK JP" pitchFamily="34" charset="-122"/>
                <a:cs typeface="Noto Sans CJK JP" pitchFamily="34" charset="-120"/>
              </a:rPr>
              <a:t>QJE</a:t>
            </a:r>
            <a:endParaRPr lang="en-US" sz="1050" dirty="0"/>
          </a:p>
        </p:txBody>
      </p:sp>
      <p:sp>
        <p:nvSpPr>
          <p:cNvPr id="13" name="Text 11"/>
          <p:cNvSpPr/>
          <p:nvPr/>
        </p:nvSpPr>
        <p:spPr>
          <a:xfrm>
            <a:off x="1024128" y="2084832"/>
            <a:ext cx="4791456" cy="3438144"/>
          </a:xfrm>
          <a:prstGeom prst="rect">
            <a:avLst/>
          </a:prstGeom>
          <a:noFill/>
          <a:ln/>
        </p:spPr>
        <p:txBody>
          <a:bodyPr wrap="square" lIns="254" tIns="254" rIns="254" bIns="254" rtlCol="0" anchor="t">
            <a:normAutofit/>
          </a:bodyPr>
          <a:lstStyle/>
          <a:p>
            <a:pPr marL="177800" indent="-177800">
              <a:buSzPct val="100000"/>
              <a:buChar char="•"/>
            </a:pPr>
            <a:r>
              <a:rPr lang="en-US" sz="1220" dirty="0">
                <a:solidFill>
                  <a:srgbClr val="17324D"/>
                </a:solidFill>
                <a:latin typeface="Noto Sans CJK JP" pitchFamily="34" charset="0"/>
                <a:ea typeface="Noto Sans CJK JP" pitchFamily="34" charset="-122"/>
                <a:cs typeface="Noto Sans CJK JP" pitchFamily="34" charset="-120"/>
              </a:rPr>
              <a:t>テーマ：刑務所収容者数が犯罪率に与える影響</a:t>
            </a:r>
            <a:endParaRPr lang="en-US" sz="1220" dirty="0"/>
          </a:p>
          <a:p>
            <a:pPr marL="177800" indent="-177800">
              <a:buSzPct val="100000"/>
              <a:buChar char="•"/>
            </a:pPr>
            <a:r>
              <a:rPr lang="en-US" sz="1220" dirty="0">
                <a:solidFill>
                  <a:srgbClr val="17324D"/>
                </a:solidFill>
                <a:latin typeface="Noto Sans CJK JP" pitchFamily="34" charset="0"/>
                <a:ea typeface="Noto Sans CJK JP" pitchFamily="34" charset="-122"/>
                <a:cs typeface="Noto Sans CJK JP" pitchFamily="34" charset="-120"/>
              </a:rPr>
              <a:t>内生性：犯罪が増えると収監者も増える。</a:t>
            </a:r>
            <a:endParaRPr lang="en-US" sz="1220" dirty="0"/>
          </a:p>
          <a:p>
            <a:pPr marL="177800" indent="-177800">
              <a:buSzPct val="100000"/>
              <a:buChar char="•"/>
            </a:pPr>
            <a:r>
              <a:rPr lang="en-US" sz="1220" dirty="0">
                <a:solidFill>
                  <a:srgbClr val="17324D"/>
                </a:solidFill>
                <a:latin typeface="Noto Sans CJK JP" pitchFamily="34" charset="0"/>
                <a:ea typeface="Noto Sans CJK JP" pitchFamily="34" charset="-122"/>
                <a:cs typeface="Noto Sans CJK JP" pitchFamily="34" charset="-120"/>
              </a:rPr>
              <a:t>IV：州ごとの prison overcrowding litigation。</a:t>
            </a:r>
            <a:endParaRPr lang="en-US" sz="1220" dirty="0"/>
          </a:p>
          <a:p>
            <a:pPr marL="177800" indent="-177800">
              <a:buSzPct val="100000"/>
              <a:buChar char="•"/>
            </a:pPr>
            <a:r>
              <a:rPr lang="en-US" sz="1220" dirty="0">
                <a:solidFill>
                  <a:srgbClr val="17324D"/>
                </a:solidFill>
                <a:latin typeface="Noto Sans CJK JP" pitchFamily="34" charset="0"/>
                <a:ea typeface="Noto Sans CJK JP" pitchFamily="34" charset="-122"/>
                <a:cs typeface="Noto Sans CJK JP" pitchFamily="34" charset="-120"/>
              </a:rPr>
              <a:t>識別：刑務所人口の変化が犯罪に与える deterrence / incapacitation 効果。</a:t>
            </a:r>
            <a:endParaRPr lang="en-US" sz="1220" dirty="0"/>
          </a:p>
        </p:txBody>
      </p:sp>
      <p:sp>
        <p:nvSpPr>
          <p:cNvPr id="14" name="Shape 12"/>
          <p:cNvSpPr/>
          <p:nvPr/>
        </p:nvSpPr>
        <p:spPr>
          <a:xfrm>
            <a:off x="6272784" y="1463040"/>
            <a:ext cx="4992624" cy="4187952"/>
          </a:xfrm>
          <a:prstGeom prst="roundRect">
            <a:avLst>
              <a:gd name="adj" fmla="val 2620"/>
            </a:avLst>
          </a:prstGeom>
          <a:solidFill>
            <a:srgbClr val="FFFFFF"/>
          </a:solidFill>
          <a:ln w="12700">
            <a:solidFill>
              <a:srgbClr val="E07A5F"/>
            </a:solidFill>
            <a:prstDash val="solid"/>
          </a:ln>
          <a:effectLst>
            <a:outerShdw algn="bl" rotWithShape="0">
              <a:srgbClr val="000000">
                <a:alpha val="0"/>
              </a:srgbClr>
            </a:outerShdw>
          </a:effectLst>
        </p:spPr>
        <p:txBody>
          <a:bodyPr/>
          <a:lstStyle/>
          <a:p>
            <a:endParaRPr lang="ja-JP" altLang="en-US"/>
          </a:p>
        </p:txBody>
      </p:sp>
      <p:sp>
        <p:nvSpPr>
          <p:cNvPr id="15" name="Text 13"/>
          <p:cNvSpPr/>
          <p:nvPr/>
        </p:nvSpPr>
        <p:spPr>
          <a:xfrm>
            <a:off x="6419088" y="1572768"/>
            <a:ext cx="4700016" cy="256032"/>
          </a:xfrm>
          <a:prstGeom prst="rect">
            <a:avLst/>
          </a:prstGeom>
          <a:noFill/>
          <a:ln/>
        </p:spPr>
        <p:txBody>
          <a:bodyPr wrap="square" lIns="0" tIns="0" rIns="0" bIns="0" rtlCol="0" anchor="ctr">
            <a:normAutofit/>
          </a:bodyPr>
          <a:lstStyle/>
          <a:p>
            <a:pPr marL="0" indent="0">
              <a:buNone/>
            </a:pPr>
            <a:r>
              <a:rPr lang="en-US" sz="1460" b="1" dirty="0">
                <a:solidFill>
                  <a:srgbClr val="E07A5F"/>
                </a:solidFill>
                <a:latin typeface="Noto Sans CJK JP" pitchFamily="34" charset="0"/>
                <a:ea typeface="Noto Sans CJK JP" pitchFamily="34" charset="-122"/>
                <a:cs typeface="Noto Sans CJK JP" pitchFamily="34" charset="-120"/>
              </a:rPr>
              <a:t>Chay and Greenstone (2003)</a:t>
            </a:r>
            <a:endParaRPr lang="en-US" sz="1460" dirty="0"/>
          </a:p>
        </p:txBody>
      </p:sp>
      <p:sp>
        <p:nvSpPr>
          <p:cNvPr id="16" name="Text 14"/>
          <p:cNvSpPr/>
          <p:nvPr/>
        </p:nvSpPr>
        <p:spPr>
          <a:xfrm>
            <a:off x="6419088" y="1847088"/>
            <a:ext cx="4700016" cy="164592"/>
          </a:xfrm>
          <a:prstGeom prst="rect">
            <a:avLst/>
          </a:prstGeom>
          <a:noFill/>
          <a:ln/>
        </p:spPr>
        <p:txBody>
          <a:bodyPr wrap="square" lIns="0" tIns="0" rIns="0" bIns="0" rtlCol="0" anchor="ctr">
            <a:normAutofit/>
          </a:bodyPr>
          <a:lstStyle/>
          <a:p>
            <a:pPr marL="0" indent="0">
              <a:buNone/>
            </a:pPr>
            <a:r>
              <a:rPr lang="en-US" sz="1050" dirty="0">
                <a:solidFill>
                  <a:srgbClr val="667085"/>
                </a:solidFill>
                <a:latin typeface="Noto Sans CJK JP" pitchFamily="34" charset="0"/>
                <a:ea typeface="Noto Sans CJK JP" pitchFamily="34" charset="-122"/>
                <a:cs typeface="Noto Sans CJK JP" pitchFamily="34" charset="-120"/>
              </a:rPr>
              <a:t>QJE</a:t>
            </a:r>
            <a:endParaRPr lang="en-US" sz="1050" dirty="0"/>
          </a:p>
        </p:txBody>
      </p:sp>
      <p:sp>
        <p:nvSpPr>
          <p:cNvPr id="17" name="Text 15"/>
          <p:cNvSpPr/>
          <p:nvPr/>
        </p:nvSpPr>
        <p:spPr>
          <a:xfrm>
            <a:off x="6419088" y="2084832"/>
            <a:ext cx="4736592" cy="3438144"/>
          </a:xfrm>
          <a:prstGeom prst="rect">
            <a:avLst/>
          </a:prstGeom>
          <a:noFill/>
          <a:ln/>
        </p:spPr>
        <p:txBody>
          <a:bodyPr wrap="square" lIns="254" tIns="254" rIns="254" bIns="254" rtlCol="0" anchor="t">
            <a:normAutofit/>
          </a:bodyPr>
          <a:lstStyle/>
          <a:p>
            <a:pPr marL="177800" indent="-177800">
              <a:buSzPct val="100000"/>
              <a:buChar char="•"/>
            </a:pPr>
            <a:r>
              <a:rPr lang="en-US" sz="1220" dirty="0">
                <a:solidFill>
                  <a:srgbClr val="17324D"/>
                </a:solidFill>
                <a:latin typeface="Noto Sans CJK JP" pitchFamily="34" charset="0"/>
                <a:ea typeface="Noto Sans CJK JP" pitchFamily="34" charset="-122"/>
                <a:cs typeface="Noto Sans CJK JP" pitchFamily="34" charset="-120"/>
              </a:rPr>
              <a:t>テーマ：大気汚染が乳児死亡率に与える影響</a:t>
            </a:r>
            <a:endParaRPr lang="en-US" sz="1220" dirty="0"/>
          </a:p>
          <a:p>
            <a:pPr marL="177800" indent="-177800">
              <a:buSzPct val="100000"/>
              <a:buChar char="•"/>
            </a:pPr>
            <a:r>
              <a:rPr lang="en-US" sz="1220" dirty="0">
                <a:solidFill>
                  <a:srgbClr val="17324D"/>
                </a:solidFill>
                <a:latin typeface="Noto Sans CJK JP" pitchFamily="34" charset="0"/>
                <a:ea typeface="Noto Sans CJK JP" pitchFamily="34" charset="-122"/>
                <a:cs typeface="Noto Sans CJK JP" pitchFamily="34" charset="-120"/>
              </a:rPr>
              <a:t>内生性：汚染地域は他の死亡要因とも相関する。</a:t>
            </a:r>
            <a:endParaRPr lang="en-US" sz="1220" dirty="0"/>
          </a:p>
          <a:p>
            <a:pPr marL="177800" indent="-177800">
              <a:buSzPct val="100000"/>
              <a:buChar char="•"/>
            </a:pPr>
            <a:r>
              <a:rPr lang="en-US" sz="1220" dirty="0">
                <a:solidFill>
                  <a:srgbClr val="17324D"/>
                </a:solidFill>
                <a:latin typeface="Noto Sans CJK JP" pitchFamily="34" charset="0"/>
                <a:ea typeface="Noto Sans CJK JP" pitchFamily="34" charset="-122"/>
                <a:cs typeface="Noto Sans CJK JP" pitchFamily="34" charset="-120"/>
              </a:rPr>
              <a:t>IV：1981–82 年景気後退が地域ごとに生んだ汚染変化。</a:t>
            </a:r>
            <a:endParaRPr lang="en-US" sz="1220" dirty="0"/>
          </a:p>
          <a:p>
            <a:pPr marL="177800" indent="-177800">
              <a:buSzPct val="100000"/>
              <a:buChar char="•"/>
            </a:pPr>
            <a:r>
              <a:rPr lang="en-US" sz="1220" dirty="0">
                <a:solidFill>
                  <a:srgbClr val="17324D"/>
                </a:solidFill>
                <a:latin typeface="Noto Sans CJK JP" pitchFamily="34" charset="0"/>
                <a:ea typeface="Noto Sans CJK JP" pitchFamily="34" charset="-122"/>
                <a:cs typeface="Noto Sans CJK JP" pitchFamily="34" charset="-120"/>
              </a:rPr>
              <a:t>識別：景気ショック由来の汚染変化が死亡率に与える効果。</a:t>
            </a:r>
            <a:endParaRPr lang="en-US" sz="122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name="Slide 61">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4D96D1"/>
          </a:solidFill>
          <a:ln w="12700">
            <a:solidFill>
              <a:srgbClr val="4D96D1">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4D96D1">
              <a:alpha val="8000"/>
            </a:srgbClr>
          </a:solidFill>
          <a:ln w="12700">
            <a:solidFill>
              <a:srgbClr val="4D96D1"/>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4D96D1"/>
                </a:solidFill>
                <a:latin typeface="Noto Sans CJK JP" pitchFamily="34" charset="0"/>
                <a:ea typeface="Noto Sans CJK JP" pitchFamily="34" charset="-122"/>
                <a:cs typeface="Noto Sans CJK JP" pitchFamily="34" charset="-120"/>
              </a:rPr>
              <a:t>実証例</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61</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代表例 7–8</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4D96D1"/>
                </a:solidFill>
                <a:latin typeface="Noto Sans CJK JP" pitchFamily="34" charset="0"/>
                <a:ea typeface="Noto Sans CJK JP" pitchFamily="34" charset="-122"/>
                <a:cs typeface="Noto Sans CJK JP" pitchFamily="34" charset="-120"/>
              </a:rPr>
              <a:t>保険と貿易の例では、制度導入や地理といった外から与えられた variation を使う。</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77824" y="1463040"/>
            <a:ext cx="5047488" cy="4187952"/>
          </a:xfrm>
          <a:prstGeom prst="roundRect">
            <a:avLst>
              <a:gd name="adj" fmla="val 2620"/>
            </a:avLst>
          </a:prstGeom>
          <a:solidFill>
            <a:srgbClr val="FFFFFF"/>
          </a:solidFill>
          <a:ln w="12700">
            <a:solidFill>
              <a:srgbClr val="3FA7A4"/>
            </a:solidFill>
            <a:prstDash val="solid"/>
          </a:ln>
          <a:effectLst>
            <a:outerShdw algn="bl" rotWithShape="0">
              <a:srgbClr val="000000">
                <a:alpha val="0"/>
              </a:srgbClr>
            </a:outerShdw>
          </a:effectLst>
        </p:spPr>
        <p:txBody>
          <a:bodyPr/>
          <a:lstStyle/>
          <a:p>
            <a:endParaRPr lang="ja-JP" altLang="en-US"/>
          </a:p>
        </p:txBody>
      </p:sp>
      <p:sp>
        <p:nvSpPr>
          <p:cNvPr id="11" name="Text 9"/>
          <p:cNvSpPr/>
          <p:nvPr/>
        </p:nvSpPr>
        <p:spPr>
          <a:xfrm>
            <a:off x="1024128" y="1572768"/>
            <a:ext cx="4754880" cy="256032"/>
          </a:xfrm>
          <a:prstGeom prst="rect">
            <a:avLst/>
          </a:prstGeom>
          <a:noFill/>
          <a:ln/>
        </p:spPr>
        <p:txBody>
          <a:bodyPr wrap="square" lIns="0" tIns="0" rIns="0" bIns="0" rtlCol="0" anchor="ctr">
            <a:normAutofit/>
          </a:bodyPr>
          <a:lstStyle/>
          <a:p>
            <a:pPr marL="0" indent="0">
              <a:buNone/>
            </a:pPr>
            <a:r>
              <a:rPr lang="en-US" sz="1460" b="1" dirty="0">
                <a:solidFill>
                  <a:srgbClr val="3FA7A4"/>
                </a:solidFill>
                <a:latin typeface="Noto Sans CJK JP" pitchFamily="34" charset="0"/>
                <a:ea typeface="Noto Sans CJK JP" pitchFamily="34" charset="-122"/>
                <a:cs typeface="Noto Sans CJK JP" pitchFamily="34" charset="-120"/>
              </a:rPr>
              <a:t>Finkelstein (2007)</a:t>
            </a:r>
            <a:endParaRPr lang="en-US" sz="1460" dirty="0"/>
          </a:p>
        </p:txBody>
      </p:sp>
      <p:sp>
        <p:nvSpPr>
          <p:cNvPr id="12" name="Text 10"/>
          <p:cNvSpPr/>
          <p:nvPr/>
        </p:nvSpPr>
        <p:spPr>
          <a:xfrm>
            <a:off x="1024128" y="1847088"/>
            <a:ext cx="4754880" cy="164592"/>
          </a:xfrm>
          <a:prstGeom prst="rect">
            <a:avLst/>
          </a:prstGeom>
          <a:noFill/>
          <a:ln/>
        </p:spPr>
        <p:txBody>
          <a:bodyPr wrap="square" lIns="0" tIns="0" rIns="0" bIns="0" rtlCol="0" anchor="ctr">
            <a:normAutofit/>
          </a:bodyPr>
          <a:lstStyle/>
          <a:p>
            <a:pPr marL="0" indent="0">
              <a:buNone/>
            </a:pPr>
            <a:r>
              <a:rPr lang="en-US" sz="1050" dirty="0">
                <a:solidFill>
                  <a:srgbClr val="667085"/>
                </a:solidFill>
                <a:latin typeface="Noto Sans CJK JP" pitchFamily="34" charset="0"/>
                <a:ea typeface="Noto Sans CJK JP" pitchFamily="34" charset="-122"/>
                <a:cs typeface="Noto Sans CJK JP" pitchFamily="34" charset="-120"/>
              </a:rPr>
              <a:t>QJE</a:t>
            </a:r>
            <a:endParaRPr lang="en-US" sz="1050" dirty="0"/>
          </a:p>
        </p:txBody>
      </p:sp>
      <p:sp>
        <p:nvSpPr>
          <p:cNvPr id="13" name="Text 11"/>
          <p:cNvSpPr/>
          <p:nvPr/>
        </p:nvSpPr>
        <p:spPr>
          <a:xfrm>
            <a:off x="1024128" y="2084832"/>
            <a:ext cx="4791456" cy="3438144"/>
          </a:xfrm>
          <a:prstGeom prst="rect">
            <a:avLst/>
          </a:prstGeom>
          <a:noFill/>
          <a:ln/>
        </p:spPr>
        <p:txBody>
          <a:bodyPr wrap="square" lIns="254" tIns="254" rIns="254" bIns="254" rtlCol="0" anchor="t">
            <a:normAutofit/>
          </a:bodyPr>
          <a:lstStyle/>
          <a:p>
            <a:pPr marL="177800" indent="-177800">
              <a:buSzPct val="100000"/>
              <a:buChar char="•"/>
            </a:pPr>
            <a:r>
              <a:rPr lang="en-US" sz="1220" dirty="0">
                <a:solidFill>
                  <a:srgbClr val="17324D"/>
                </a:solidFill>
                <a:latin typeface="Noto Sans CJK JP" pitchFamily="34" charset="0"/>
                <a:ea typeface="Noto Sans CJK JP" pitchFamily="34" charset="-122"/>
                <a:cs typeface="Noto Sans CJK JP" pitchFamily="34" charset="-120"/>
              </a:rPr>
              <a:t>テーマ：医療保険の普及が医療支出をどれだけ増やすか</a:t>
            </a:r>
            <a:endParaRPr lang="en-US" sz="1220" dirty="0"/>
          </a:p>
          <a:p>
            <a:pPr marL="177800" indent="-177800">
              <a:buSzPct val="100000"/>
              <a:buChar char="•"/>
            </a:pPr>
            <a:r>
              <a:rPr lang="en-US" sz="1220" dirty="0">
                <a:solidFill>
                  <a:srgbClr val="17324D"/>
                </a:solidFill>
                <a:latin typeface="Noto Sans CJK JP" pitchFamily="34" charset="0"/>
                <a:ea typeface="Noto Sans CJK JP" pitchFamily="34" charset="-122"/>
                <a:cs typeface="Noto Sans CJK JP" pitchFamily="34" charset="-120"/>
              </a:rPr>
              <a:t>内生性：保険加入は健康状態や医療需要と相関する。</a:t>
            </a:r>
            <a:endParaRPr lang="en-US" sz="1220" dirty="0"/>
          </a:p>
          <a:p>
            <a:pPr marL="177800" indent="-177800">
              <a:buSzPct val="100000"/>
              <a:buChar char="•"/>
            </a:pPr>
            <a:r>
              <a:rPr lang="en-US" sz="1220" dirty="0">
                <a:solidFill>
                  <a:srgbClr val="17324D"/>
                </a:solidFill>
                <a:latin typeface="Noto Sans CJK JP" pitchFamily="34" charset="0"/>
                <a:ea typeface="Noto Sans CJK JP" pitchFamily="34" charset="-122"/>
                <a:cs typeface="Noto Sans CJK JP" pitchFamily="34" charset="-120"/>
              </a:rPr>
              <a:t>IV：Medicare 導入による地域ごとの保険適用率上昇。</a:t>
            </a:r>
            <a:endParaRPr lang="en-US" sz="1220" dirty="0"/>
          </a:p>
          <a:p>
            <a:pPr marL="177800" indent="-177800">
              <a:buSzPct val="100000"/>
              <a:buChar char="•"/>
            </a:pPr>
            <a:r>
              <a:rPr lang="en-US" sz="1220" dirty="0">
                <a:solidFill>
                  <a:srgbClr val="17324D"/>
                </a:solidFill>
                <a:latin typeface="Noto Sans CJK JP" pitchFamily="34" charset="0"/>
                <a:ea typeface="Noto Sans CJK JP" pitchFamily="34" charset="-122"/>
                <a:cs typeface="Noto Sans CJK JP" pitchFamily="34" charset="-120"/>
              </a:rPr>
              <a:t>識別：保険適用率の外生的上昇が病院支出や医療技術導入に与える効果。</a:t>
            </a:r>
            <a:endParaRPr lang="en-US" sz="1220" dirty="0"/>
          </a:p>
        </p:txBody>
      </p:sp>
      <p:sp>
        <p:nvSpPr>
          <p:cNvPr id="14" name="Shape 12"/>
          <p:cNvSpPr/>
          <p:nvPr/>
        </p:nvSpPr>
        <p:spPr>
          <a:xfrm>
            <a:off x="6272784" y="1463040"/>
            <a:ext cx="4992624" cy="4187952"/>
          </a:xfrm>
          <a:prstGeom prst="roundRect">
            <a:avLst>
              <a:gd name="adj" fmla="val 2620"/>
            </a:avLst>
          </a:prstGeom>
          <a:solidFill>
            <a:srgbClr val="FFFFFF"/>
          </a:solidFill>
          <a:ln w="12700">
            <a:solidFill>
              <a:srgbClr val="4E79A7"/>
            </a:solidFill>
            <a:prstDash val="solid"/>
          </a:ln>
          <a:effectLst>
            <a:outerShdw algn="bl" rotWithShape="0">
              <a:srgbClr val="000000">
                <a:alpha val="0"/>
              </a:srgbClr>
            </a:outerShdw>
          </a:effectLst>
        </p:spPr>
        <p:txBody>
          <a:bodyPr/>
          <a:lstStyle/>
          <a:p>
            <a:endParaRPr lang="ja-JP" altLang="en-US"/>
          </a:p>
        </p:txBody>
      </p:sp>
      <p:sp>
        <p:nvSpPr>
          <p:cNvPr id="15" name="Text 13"/>
          <p:cNvSpPr/>
          <p:nvPr/>
        </p:nvSpPr>
        <p:spPr>
          <a:xfrm>
            <a:off x="6419088" y="1572768"/>
            <a:ext cx="4700016" cy="256032"/>
          </a:xfrm>
          <a:prstGeom prst="rect">
            <a:avLst/>
          </a:prstGeom>
          <a:noFill/>
          <a:ln/>
        </p:spPr>
        <p:txBody>
          <a:bodyPr wrap="square" lIns="0" tIns="0" rIns="0" bIns="0" rtlCol="0" anchor="ctr">
            <a:normAutofit/>
          </a:bodyPr>
          <a:lstStyle/>
          <a:p>
            <a:pPr marL="0" indent="0">
              <a:buNone/>
            </a:pPr>
            <a:r>
              <a:rPr lang="en-US" sz="1460" b="1" dirty="0">
                <a:solidFill>
                  <a:srgbClr val="4E79A7"/>
                </a:solidFill>
                <a:latin typeface="Noto Sans CJK JP" pitchFamily="34" charset="0"/>
                <a:ea typeface="Noto Sans CJK JP" pitchFamily="34" charset="-122"/>
                <a:cs typeface="Noto Sans CJK JP" pitchFamily="34" charset="-120"/>
              </a:rPr>
              <a:t>Frankel and Romer (1999)</a:t>
            </a:r>
            <a:endParaRPr lang="en-US" sz="1460" dirty="0"/>
          </a:p>
        </p:txBody>
      </p:sp>
      <p:sp>
        <p:nvSpPr>
          <p:cNvPr id="16" name="Text 14"/>
          <p:cNvSpPr/>
          <p:nvPr/>
        </p:nvSpPr>
        <p:spPr>
          <a:xfrm>
            <a:off x="6419088" y="1847088"/>
            <a:ext cx="4700016" cy="164592"/>
          </a:xfrm>
          <a:prstGeom prst="rect">
            <a:avLst/>
          </a:prstGeom>
          <a:noFill/>
          <a:ln/>
        </p:spPr>
        <p:txBody>
          <a:bodyPr wrap="square" lIns="0" tIns="0" rIns="0" bIns="0" rtlCol="0" anchor="ctr">
            <a:normAutofit/>
          </a:bodyPr>
          <a:lstStyle/>
          <a:p>
            <a:pPr marL="0" indent="0">
              <a:buNone/>
            </a:pPr>
            <a:r>
              <a:rPr lang="en-US" sz="1050" dirty="0">
                <a:solidFill>
                  <a:srgbClr val="667085"/>
                </a:solidFill>
                <a:latin typeface="Noto Sans CJK JP" pitchFamily="34" charset="0"/>
                <a:ea typeface="Noto Sans CJK JP" pitchFamily="34" charset="-122"/>
                <a:cs typeface="Noto Sans CJK JP" pitchFamily="34" charset="-120"/>
              </a:rPr>
              <a:t>AER</a:t>
            </a:r>
            <a:endParaRPr lang="en-US" sz="1050" dirty="0"/>
          </a:p>
        </p:txBody>
      </p:sp>
      <p:sp>
        <p:nvSpPr>
          <p:cNvPr id="17" name="Text 15"/>
          <p:cNvSpPr/>
          <p:nvPr/>
        </p:nvSpPr>
        <p:spPr>
          <a:xfrm>
            <a:off x="6419088" y="2084832"/>
            <a:ext cx="4736592" cy="3438144"/>
          </a:xfrm>
          <a:prstGeom prst="rect">
            <a:avLst/>
          </a:prstGeom>
          <a:noFill/>
          <a:ln/>
        </p:spPr>
        <p:txBody>
          <a:bodyPr wrap="square" lIns="254" tIns="254" rIns="254" bIns="254" rtlCol="0" anchor="t">
            <a:normAutofit/>
          </a:bodyPr>
          <a:lstStyle/>
          <a:p>
            <a:pPr marL="177800" indent="-177800">
              <a:buSzPct val="100000"/>
              <a:buChar char="•"/>
            </a:pPr>
            <a:r>
              <a:rPr lang="en-US" sz="1220" dirty="0">
                <a:solidFill>
                  <a:srgbClr val="17324D"/>
                </a:solidFill>
                <a:latin typeface="Noto Sans CJK JP" pitchFamily="34" charset="0"/>
                <a:ea typeface="Noto Sans CJK JP" pitchFamily="34" charset="-122"/>
                <a:cs typeface="Noto Sans CJK JP" pitchFamily="34" charset="-120"/>
              </a:rPr>
              <a:t>テーマ：貿易が所得水準を引き上げるか</a:t>
            </a:r>
            <a:endParaRPr lang="en-US" sz="1220" dirty="0"/>
          </a:p>
          <a:p>
            <a:pPr marL="177800" indent="-177800">
              <a:buSzPct val="100000"/>
              <a:buChar char="•"/>
            </a:pPr>
            <a:r>
              <a:rPr lang="en-US" sz="1220" dirty="0">
                <a:solidFill>
                  <a:srgbClr val="17324D"/>
                </a:solidFill>
                <a:latin typeface="Noto Sans CJK JP" pitchFamily="34" charset="0"/>
                <a:ea typeface="Noto Sans CJK JP" pitchFamily="34" charset="-122"/>
                <a:cs typeface="Noto Sans CJK JP" pitchFamily="34" charset="-120"/>
              </a:rPr>
              <a:t>内生性：豊かな国ほど貿易しやすく、制度も所得と貿易に同時に効く。</a:t>
            </a:r>
            <a:endParaRPr lang="en-US" sz="1220" dirty="0"/>
          </a:p>
          <a:p>
            <a:pPr marL="177800" indent="-177800">
              <a:buSzPct val="100000"/>
              <a:buChar char="•"/>
            </a:pPr>
            <a:r>
              <a:rPr lang="en-US" sz="1220" dirty="0">
                <a:solidFill>
                  <a:srgbClr val="17324D"/>
                </a:solidFill>
                <a:latin typeface="Noto Sans CJK JP" pitchFamily="34" charset="0"/>
                <a:ea typeface="Noto Sans CJK JP" pitchFamily="34" charset="-122"/>
                <a:cs typeface="Noto Sans CJK JP" pitchFamily="34" charset="-120"/>
              </a:rPr>
              <a:t>IV：地理的要因から予測される貿易量。</a:t>
            </a:r>
            <a:endParaRPr lang="en-US" sz="1220" dirty="0"/>
          </a:p>
          <a:p>
            <a:pPr marL="177800" indent="-177800">
              <a:buSzPct val="100000"/>
              <a:buChar char="•"/>
            </a:pPr>
            <a:r>
              <a:rPr lang="en-US" sz="1220" dirty="0">
                <a:solidFill>
                  <a:srgbClr val="17324D"/>
                </a:solidFill>
                <a:latin typeface="Noto Sans CJK JP" pitchFamily="34" charset="0"/>
                <a:ea typeface="Noto Sans CJK JP" pitchFamily="34" charset="-122"/>
                <a:cs typeface="Noto Sans CJK JP" pitchFamily="34" charset="-120"/>
              </a:rPr>
              <a:t>識別：地理によって規定された貿易の外生部分が所得に与える効果。</a:t>
            </a:r>
            <a:endParaRPr lang="en-US" sz="122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name="Slide 62">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4D96D1"/>
          </a:solidFill>
          <a:ln w="12700">
            <a:solidFill>
              <a:srgbClr val="4D96D1">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4D96D1">
              <a:alpha val="8000"/>
            </a:srgbClr>
          </a:solidFill>
          <a:ln w="12700">
            <a:solidFill>
              <a:srgbClr val="4D96D1"/>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4D96D1"/>
                </a:solidFill>
                <a:latin typeface="Noto Sans CJK JP" pitchFamily="34" charset="0"/>
                <a:ea typeface="Noto Sans CJK JP" pitchFamily="34" charset="-122"/>
                <a:cs typeface="Noto Sans CJK JP" pitchFamily="34" charset="-120"/>
              </a:rPr>
              <a:t>実証例</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62</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代表例 9–10</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4D96D1"/>
                </a:solidFill>
                <a:latin typeface="Noto Sans CJK JP" pitchFamily="34" charset="0"/>
                <a:ea typeface="Noto Sans CJK JP" pitchFamily="34" charset="-122"/>
                <a:cs typeface="Noto Sans CJK JP" pitchFamily="34" charset="-120"/>
              </a:rPr>
              <a:t>制度・成長・紛争の例では、歴史や自然ショックを IV として使う。</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77824" y="1463040"/>
            <a:ext cx="5047488" cy="4187952"/>
          </a:xfrm>
          <a:prstGeom prst="roundRect">
            <a:avLst>
              <a:gd name="adj" fmla="val 2620"/>
            </a:avLst>
          </a:prstGeom>
          <a:solidFill>
            <a:srgbClr val="FFFFFF"/>
          </a:solidFill>
          <a:ln w="12700">
            <a:solidFill>
              <a:srgbClr val="9E77ED"/>
            </a:solidFill>
            <a:prstDash val="solid"/>
          </a:ln>
          <a:effectLst>
            <a:outerShdw algn="bl" rotWithShape="0">
              <a:srgbClr val="000000">
                <a:alpha val="0"/>
              </a:srgbClr>
            </a:outerShdw>
          </a:effectLst>
        </p:spPr>
        <p:txBody>
          <a:bodyPr/>
          <a:lstStyle/>
          <a:p>
            <a:endParaRPr lang="ja-JP" altLang="en-US"/>
          </a:p>
        </p:txBody>
      </p:sp>
      <p:sp>
        <p:nvSpPr>
          <p:cNvPr id="11" name="Text 9"/>
          <p:cNvSpPr/>
          <p:nvPr/>
        </p:nvSpPr>
        <p:spPr>
          <a:xfrm>
            <a:off x="1024128" y="1572768"/>
            <a:ext cx="4754880" cy="256032"/>
          </a:xfrm>
          <a:prstGeom prst="rect">
            <a:avLst/>
          </a:prstGeom>
          <a:noFill/>
          <a:ln/>
        </p:spPr>
        <p:txBody>
          <a:bodyPr wrap="square" lIns="0" tIns="0" rIns="0" bIns="0" rtlCol="0" anchor="ctr">
            <a:normAutofit/>
          </a:bodyPr>
          <a:lstStyle/>
          <a:p>
            <a:pPr marL="0" indent="0">
              <a:buNone/>
            </a:pPr>
            <a:r>
              <a:rPr lang="en-US" sz="1460" b="1" dirty="0">
                <a:solidFill>
                  <a:srgbClr val="9E77ED"/>
                </a:solidFill>
                <a:latin typeface="Noto Sans CJK JP" pitchFamily="34" charset="0"/>
                <a:ea typeface="Noto Sans CJK JP" pitchFamily="34" charset="-122"/>
                <a:cs typeface="Noto Sans CJK JP" pitchFamily="34" charset="-120"/>
              </a:rPr>
              <a:t>Acemoglu, Johnson, and Robinson (2001)</a:t>
            </a:r>
            <a:endParaRPr lang="en-US" sz="1460" dirty="0"/>
          </a:p>
        </p:txBody>
      </p:sp>
      <p:sp>
        <p:nvSpPr>
          <p:cNvPr id="12" name="Text 10"/>
          <p:cNvSpPr/>
          <p:nvPr/>
        </p:nvSpPr>
        <p:spPr>
          <a:xfrm>
            <a:off x="1024128" y="1847088"/>
            <a:ext cx="4754880" cy="164592"/>
          </a:xfrm>
          <a:prstGeom prst="rect">
            <a:avLst/>
          </a:prstGeom>
          <a:noFill/>
          <a:ln/>
        </p:spPr>
        <p:txBody>
          <a:bodyPr wrap="square" lIns="0" tIns="0" rIns="0" bIns="0" rtlCol="0" anchor="ctr">
            <a:normAutofit/>
          </a:bodyPr>
          <a:lstStyle/>
          <a:p>
            <a:pPr marL="0" indent="0">
              <a:buNone/>
            </a:pPr>
            <a:r>
              <a:rPr lang="en-US" sz="1050" dirty="0">
                <a:solidFill>
                  <a:srgbClr val="667085"/>
                </a:solidFill>
                <a:latin typeface="Noto Sans CJK JP" pitchFamily="34" charset="0"/>
                <a:ea typeface="Noto Sans CJK JP" pitchFamily="34" charset="-122"/>
                <a:cs typeface="Noto Sans CJK JP" pitchFamily="34" charset="-120"/>
              </a:rPr>
              <a:t>AER</a:t>
            </a:r>
            <a:endParaRPr lang="en-US" sz="1050" dirty="0"/>
          </a:p>
        </p:txBody>
      </p:sp>
      <p:sp>
        <p:nvSpPr>
          <p:cNvPr id="13" name="Text 11"/>
          <p:cNvSpPr/>
          <p:nvPr/>
        </p:nvSpPr>
        <p:spPr>
          <a:xfrm>
            <a:off x="1024128" y="2084832"/>
            <a:ext cx="4791456" cy="3438144"/>
          </a:xfrm>
          <a:prstGeom prst="rect">
            <a:avLst/>
          </a:prstGeom>
          <a:noFill/>
          <a:ln/>
        </p:spPr>
        <p:txBody>
          <a:bodyPr wrap="square" lIns="254" tIns="254" rIns="254" bIns="254" rtlCol="0" anchor="t">
            <a:normAutofit/>
          </a:bodyPr>
          <a:lstStyle/>
          <a:p>
            <a:pPr marL="177800" indent="-177800">
              <a:buSzPct val="100000"/>
              <a:buChar char="•"/>
            </a:pPr>
            <a:r>
              <a:rPr lang="en-US" sz="1220" dirty="0">
                <a:solidFill>
                  <a:srgbClr val="17324D"/>
                </a:solidFill>
                <a:latin typeface="Noto Sans CJK JP" pitchFamily="34" charset="0"/>
                <a:ea typeface="Noto Sans CJK JP" pitchFamily="34" charset="-122"/>
                <a:cs typeface="Noto Sans CJK JP" pitchFamily="34" charset="-120"/>
              </a:rPr>
              <a:t>テーマ：制度が長期的な経済発展に与える影響</a:t>
            </a:r>
            <a:endParaRPr lang="en-US" sz="1220" dirty="0"/>
          </a:p>
          <a:p>
            <a:pPr marL="177800" indent="-177800">
              <a:buSzPct val="100000"/>
              <a:buChar char="•"/>
            </a:pPr>
            <a:r>
              <a:rPr lang="en-US" sz="1220" dirty="0">
                <a:solidFill>
                  <a:srgbClr val="17324D"/>
                </a:solidFill>
                <a:latin typeface="Noto Sans CJK JP" pitchFamily="34" charset="0"/>
                <a:ea typeface="Noto Sans CJK JP" pitchFamily="34" charset="-122"/>
                <a:cs typeface="Noto Sans CJK JP" pitchFamily="34" charset="-120"/>
              </a:rPr>
              <a:t>内生性：制度と所得は相互に関連し、因果方向が分かりにくい。</a:t>
            </a:r>
            <a:endParaRPr lang="en-US" sz="1220" dirty="0"/>
          </a:p>
          <a:p>
            <a:pPr marL="177800" indent="-177800">
              <a:buSzPct val="100000"/>
              <a:buChar char="•"/>
            </a:pPr>
            <a:r>
              <a:rPr lang="en-US" sz="1220" dirty="0">
                <a:solidFill>
                  <a:srgbClr val="17324D"/>
                </a:solidFill>
                <a:latin typeface="Noto Sans CJK JP" pitchFamily="34" charset="0"/>
                <a:ea typeface="Noto Sans CJK JP" pitchFamily="34" charset="-122"/>
                <a:cs typeface="Noto Sans CJK JP" pitchFamily="34" charset="-120"/>
              </a:rPr>
              <a:t>IV：植民地時代の settler mortality。</a:t>
            </a:r>
            <a:endParaRPr lang="en-US" sz="1220" dirty="0"/>
          </a:p>
          <a:p>
            <a:pPr marL="177800" indent="-177800">
              <a:buSzPct val="100000"/>
              <a:buChar char="•"/>
            </a:pPr>
            <a:r>
              <a:rPr lang="en-US" sz="1220" dirty="0">
                <a:solidFill>
                  <a:srgbClr val="17324D"/>
                </a:solidFill>
                <a:latin typeface="Noto Sans CJK JP" pitchFamily="34" charset="0"/>
                <a:ea typeface="Noto Sans CJK JP" pitchFamily="34" charset="-122"/>
                <a:cs typeface="Noto Sans CJK JP" pitchFamily="34" charset="-120"/>
              </a:rPr>
              <a:t>識別：歴史的に形成された制度の質が現在の所得に与える効果。</a:t>
            </a:r>
            <a:endParaRPr lang="en-US" sz="1220" dirty="0"/>
          </a:p>
        </p:txBody>
      </p:sp>
      <p:sp>
        <p:nvSpPr>
          <p:cNvPr id="14" name="Shape 12"/>
          <p:cNvSpPr/>
          <p:nvPr/>
        </p:nvSpPr>
        <p:spPr>
          <a:xfrm>
            <a:off x="6272784" y="1463040"/>
            <a:ext cx="4992624" cy="4187952"/>
          </a:xfrm>
          <a:prstGeom prst="roundRect">
            <a:avLst>
              <a:gd name="adj" fmla="val 2620"/>
            </a:avLst>
          </a:prstGeom>
          <a:solidFill>
            <a:srgbClr val="FFFFFF"/>
          </a:solidFill>
          <a:ln w="12700">
            <a:solidFill>
              <a:srgbClr val="E07A5F"/>
            </a:solidFill>
            <a:prstDash val="solid"/>
          </a:ln>
          <a:effectLst>
            <a:outerShdw algn="bl" rotWithShape="0">
              <a:srgbClr val="000000">
                <a:alpha val="0"/>
              </a:srgbClr>
            </a:outerShdw>
          </a:effectLst>
        </p:spPr>
        <p:txBody>
          <a:bodyPr/>
          <a:lstStyle/>
          <a:p>
            <a:endParaRPr lang="ja-JP" altLang="en-US"/>
          </a:p>
        </p:txBody>
      </p:sp>
      <p:sp>
        <p:nvSpPr>
          <p:cNvPr id="15" name="Text 13"/>
          <p:cNvSpPr/>
          <p:nvPr/>
        </p:nvSpPr>
        <p:spPr>
          <a:xfrm>
            <a:off x="6419088" y="1572768"/>
            <a:ext cx="4700016" cy="256032"/>
          </a:xfrm>
          <a:prstGeom prst="rect">
            <a:avLst/>
          </a:prstGeom>
          <a:noFill/>
          <a:ln/>
        </p:spPr>
        <p:txBody>
          <a:bodyPr wrap="square" lIns="0" tIns="0" rIns="0" bIns="0" rtlCol="0" anchor="ctr">
            <a:normAutofit/>
          </a:bodyPr>
          <a:lstStyle/>
          <a:p>
            <a:pPr marL="0" indent="0">
              <a:buNone/>
            </a:pPr>
            <a:r>
              <a:rPr lang="en-US" sz="1460" b="1" dirty="0">
                <a:solidFill>
                  <a:srgbClr val="E07A5F"/>
                </a:solidFill>
                <a:latin typeface="Noto Sans CJK JP" pitchFamily="34" charset="0"/>
                <a:ea typeface="Noto Sans CJK JP" pitchFamily="34" charset="-122"/>
                <a:cs typeface="Noto Sans CJK JP" pitchFamily="34" charset="-120"/>
              </a:rPr>
              <a:t>Miguel, Satyanath, and Sergenti (2004)</a:t>
            </a:r>
            <a:endParaRPr lang="en-US" sz="1460" dirty="0"/>
          </a:p>
        </p:txBody>
      </p:sp>
      <p:sp>
        <p:nvSpPr>
          <p:cNvPr id="16" name="Text 14"/>
          <p:cNvSpPr/>
          <p:nvPr/>
        </p:nvSpPr>
        <p:spPr>
          <a:xfrm>
            <a:off x="6419088" y="1847088"/>
            <a:ext cx="4700016" cy="164592"/>
          </a:xfrm>
          <a:prstGeom prst="rect">
            <a:avLst/>
          </a:prstGeom>
          <a:noFill/>
          <a:ln/>
        </p:spPr>
        <p:txBody>
          <a:bodyPr wrap="square" lIns="0" tIns="0" rIns="0" bIns="0" rtlCol="0" anchor="ctr">
            <a:normAutofit/>
          </a:bodyPr>
          <a:lstStyle/>
          <a:p>
            <a:pPr marL="0" indent="0">
              <a:buNone/>
            </a:pPr>
            <a:r>
              <a:rPr lang="en-US" sz="1050" dirty="0">
                <a:solidFill>
                  <a:srgbClr val="667085"/>
                </a:solidFill>
                <a:latin typeface="Noto Sans CJK JP" pitchFamily="34" charset="0"/>
                <a:ea typeface="Noto Sans CJK JP" pitchFamily="34" charset="-122"/>
                <a:cs typeface="Noto Sans CJK JP" pitchFamily="34" charset="-120"/>
              </a:rPr>
              <a:t>JPE</a:t>
            </a:r>
            <a:endParaRPr lang="en-US" sz="1050" dirty="0"/>
          </a:p>
        </p:txBody>
      </p:sp>
      <p:sp>
        <p:nvSpPr>
          <p:cNvPr id="17" name="Text 15"/>
          <p:cNvSpPr/>
          <p:nvPr/>
        </p:nvSpPr>
        <p:spPr>
          <a:xfrm>
            <a:off x="6419088" y="2084832"/>
            <a:ext cx="4736592" cy="3438144"/>
          </a:xfrm>
          <a:prstGeom prst="rect">
            <a:avLst/>
          </a:prstGeom>
          <a:noFill/>
          <a:ln/>
        </p:spPr>
        <p:txBody>
          <a:bodyPr wrap="square" lIns="254" tIns="254" rIns="254" bIns="254" rtlCol="0" anchor="t">
            <a:normAutofit/>
          </a:bodyPr>
          <a:lstStyle/>
          <a:p>
            <a:pPr marL="177800" indent="-177800">
              <a:buSzPct val="100000"/>
              <a:buChar char="•"/>
            </a:pPr>
            <a:r>
              <a:rPr lang="en-US" sz="1220" dirty="0">
                <a:solidFill>
                  <a:srgbClr val="17324D"/>
                </a:solidFill>
                <a:latin typeface="Noto Sans CJK JP" pitchFamily="34" charset="0"/>
                <a:ea typeface="Noto Sans CJK JP" pitchFamily="34" charset="-122"/>
                <a:cs typeface="Noto Sans CJK JP" pitchFamily="34" charset="-120"/>
              </a:rPr>
              <a:t>テーマ：経済ショックが内戦発生に与える影響</a:t>
            </a:r>
            <a:endParaRPr lang="en-US" sz="1220" dirty="0"/>
          </a:p>
          <a:p>
            <a:pPr marL="177800" indent="-177800">
              <a:buSzPct val="100000"/>
              <a:buChar char="•"/>
            </a:pPr>
            <a:r>
              <a:rPr lang="en-US" sz="1220" dirty="0">
                <a:solidFill>
                  <a:srgbClr val="17324D"/>
                </a:solidFill>
                <a:latin typeface="Noto Sans CJK JP" pitchFamily="34" charset="0"/>
                <a:ea typeface="Noto Sans CJK JP" pitchFamily="34" charset="-122"/>
                <a:cs typeface="Noto Sans CJK JP" pitchFamily="34" charset="-120"/>
              </a:rPr>
              <a:t>内生性：紛争は成長率を悪化させるので逆因果がある。</a:t>
            </a:r>
            <a:endParaRPr lang="en-US" sz="1220" dirty="0"/>
          </a:p>
          <a:p>
            <a:pPr marL="177800" indent="-177800">
              <a:buSzPct val="100000"/>
              <a:buChar char="•"/>
            </a:pPr>
            <a:r>
              <a:rPr lang="en-US" sz="1220" dirty="0">
                <a:solidFill>
                  <a:srgbClr val="17324D"/>
                </a:solidFill>
                <a:latin typeface="Noto Sans CJK JP" pitchFamily="34" charset="0"/>
                <a:ea typeface="Noto Sans CJK JP" pitchFamily="34" charset="-122"/>
                <a:cs typeface="Noto Sans CJK JP" pitchFamily="34" charset="-120"/>
              </a:rPr>
              <a:t>IV：降雨量ショック。</a:t>
            </a:r>
            <a:endParaRPr lang="en-US" sz="1220" dirty="0"/>
          </a:p>
          <a:p>
            <a:pPr marL="177800" indent="-177800">
              <a:buSzPct val="100000"/>
              <a:buChar char="•"/>
            </a:pPr>
            <a:r>
              <a:rPr lang="en-US" sz="1220" dirty="0">
                <a:solidFill>
                  <a:srgbClr val="17324D"/>
                </a:solidFill>
                <a:latin typeface="Noto Sans CJK JP" pitchFamily="34" charset="0"/>
                <a:ea typeface="Noto Sans CJK JP" pitchFamily="34" charset="-122"/>
                <a:cs typeface="Noto Sans CJK JP" pitchFamily="34" charset="-120"/>
              </a:rPr>
              <a:t>識別：成長率の外生的低下が内戦発生確率をどれだけ高めるか。</a:t>
            </a:r>
            <a:endParaRPr lang="en-US" sz="122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name="Slide 63">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4D96D1"/>
          </a:solidFill>
          <a:ln w="12700">
            <a:solidFill>
              <a:srgbClr val="4D96D1">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4D96D1">
              <a:alpha val="8000"/>
            </a:srgbClr>
          </a:solidFill>
          <a:ln w="12700">
            <a:solidFill>
              <a:srgbClr val="4D96D1"/>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4D96D1"/>
                </a:solidFill>
                <a:latin typeface="Noto Sans CJK JP" pitchFamily="34" charset="0"/>
                <a:ea typeface="Noto Sans CJK JP" pitchFamily="34" charset="-122"/>
                <a:cs typeface="Noto Sans CJK JP" pitchFamily="34" charset="-120"/>
              </a:rPr>
              <a:t>実証例</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63</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Angrist and Krueger の Table III</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4D96D1"/>
                </a:solidFill>
                <a:latin typeface="Noto Sans CJK JP" pitchFamily="34" charset="0"/>
                <a:ea typeface="Noto Sans CJK JP" pitchFamily="34" charset="-122"/>
                <a:cs typeface="Noto Sans CJK JP" pitchFamily="34" charset="-120"/>
              </a:rPr>
              <a:t>Wald 推定量を、論文の実際の回帰表に戻して読む練習をする。</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59536" y="1353312"/>
            <a:ext cx="6382512" cy="4443984"/>
          </a:xfrm>
          <a:prstGeom prst="roundRect">
            <a:avLst>
              <a:gd name="adj" fmla="val 3292"/>
            </a:avLst>
          </a:prstGeom>
          <a:solidFill>
            <a:srgbClr val="FFFFFF"/>
          </a:solidFill>
          <a:ln w="12700">
            <a:solidFill>
              <a:srgbClr val="4D96D1"/>
            </a:solidFill>
            <a:prstDash val="solid"/>
          </a:ln>
          <a:effectLst>
            <a:outerShdw algn="bl" rotWithShape="0">
              <a:srgbClr val="000000">
                <a:alpha val="0"/>
              </a:srgbClr>
            </a:outerShdw>
          </a:effectLst>
        </p:spPr>
        <p:txBody>
          <a:bodyPr/>
          <a:lstStyle/>
          <a:p>
            <a:endParaRPr lang="ja-JP" altLang="en-US"/>
          </a:p>
        </p:txBody>
      </p:sp>
      <p:sp>
        <p:nvSpPr>
          <p:cNvPr id="11" name="Shape 9"/>
          <p:cNvSpPr/>
          <p:nvPr/>
        </p:nvSpPr>
        <p:spPr>
          <a:xfrm>
            <a:off x="987552" y="1463040"/>
            <a:ext cx="2011680" cy="219456"/>
          </a:xfrm>
          <a:prstGeom prst="roundRect">
            <a:avLst>
              <a:gd name="adj" fmla="val 41667"/>
            </a:avLst>
          </a:prstGeom>
          <a:solidFill>
            <a:srgbClr val="4D96D1">
              <a:alpha val="8000"/>
            </a:srgbClr>
          </a:solidFill>
          <a:ln w="12700">
            <a:solidFill>
              <a:srgbClr val="4D96D1"/>
            </a:solidFill>
            <a:prstDash val="solid"/>
          </a:ln>
        </p:spPr>
        <p:txBody>
          <a:bodyPr/>
          <a:lstStyle/>
          <a:p>
            <a:endParaRPr lang="ja-JP" altLang="en-US"/>
          </a:p>
        </p:txBody>
      </p:sp>
      <p:sp>
        <p:nvSpPr>
          <p:cNvPr id="12" name="Text 10"/>
          <p:cNvSpPr/>
          <p:nvPr/>
        </p:nvSpPr>
        <p:spPr>
          <a:xfrm>
            <a:off x="987552" y="1472184"/>
            <a:ext cx="2011680" cy="219456"/>
          </a:xfrm>
          <a:prstGeom prst="rect">
            <a:avLst/>
          </a:prstGeom>
          <a:noFill/>
          <a:ln/>
        </p:spPr>
        <p:txBody>
          <a:bodyPr wrap="square" lIns="0" tIns="0" rIns="0" bIns="0" rtlCol="0" anchor="ctr">
            <a:normAutofit/>
          </a:bodyPr>
          <a:lstStyle/>
          <a:p>
            <a:pPr marL="0" indent="0" algn="ctr">
              <a:buNone/>
            </a:pPr>
            <a:r>
              <a:rPr lang="en-US" sz="950" b="1" dirty="0">
                <a:solidFill>
                  <a:srgbClr val="4D96D1"/>
                </a:solidFill>
                <a:latin typeface="Noto Sans CJK JP" pitchFamily="34" charset="0"/>
                <a:ea typeface="Noto Sans CJK JP" pitchFamily="34" charset="-122"/>
                <a:cs typeface="Noto Sans CJK JP" pitchFamily="34" charset="-120"/>
              </a:rPr>
              <a:t>Table III</a:t>
            </a:r>
            <a:endParaRPr lang="en-US" sz="950" dirty="0"/>
          </a:p>
        </p:txBody>
      </p:sp>
      <p:pic>
        <p:nvPicPr>
          <p:cNvPr id="13" name="Image 0" descr="/mnt/data/AK_tableIII_extracted.png"/>
          <p:cNvPicPr>
            <a:picLocks noChangeAspect="1"/>
          </p:cNvPicPr>
          <p:nvPr/>
        </p:nvPicPr>
        <p:blipFill>
          <a:blip r:embed="rId3"/>
          <a:stretch>
            <a:fillRect/>
          </a:stretch>
        </p:blipFill>
        <p:spPr>
          <a:xfrm>
            <a:off x="996696" y="2012849"/>
            <a:ext cx="6108192" cy="3362654"/>
          </a:xfrm>
          <a:prstGeom prst="rect">
            <a:avLst/>
          </a:prstGeom>
        </p:spPr>
      </p:pic>
      <p:sp>
        <p:nvSpPr>
          <p:cNvPr id="14" name="Text 11"/>
          <p:cNvSpPr/>
          <p:nvPr/>
        </p:nvSpPr>
        <p:spPr>
          <a:xfrm>
            <a:off x="1024128" y="5596128"/>
            <a:ext cx="6053328" cy="164592"/>
          </a:xfrm>
          <a:prstGeom prst="rect">
            <a:avLst/>
          </a:prstGeom>
          <a:noFill/>
          <a:ln/>
        </p:spPr>
        <p:txBody>
          <a:bodyPr wrap="square" lIns="0" tIns="0" rIns="0" bIns="0" rtlCol="0" anchor="ctr">
            <a:normAutofit/>
          </a:bodyPr>
          <a:lstStyle/>
          <a:p>
            <a:pPr marL="0" indent="0" algn="r">
              <a:buNone/>
            </a:pPr>
            <a:r>
              <a:rPr lang="en-US" sz="930" dirty="0">
                <a:solidFill>
                  <a:srgbClr val="667085"/>
                </a:solidFill>
                <a:latin typeface="Noto Sans CJK JP" pitchFamily="34" charset="0"/>
                <a:ea typeface="Noto Sans CJK JP" pitchFamily="34" charset="-122"/>
                <a:cs typeface="Noto Sans CJK JP" pitchFamily="34" charset="-120"/>
              </a:rPr>
              <a:t>extracted from user-provided slide deck</a:t>
            </a:r>
            <a:endParaRPr lang="en-US" sz="930" dirty="0"/>
          </a:p>
        </p:txBody>
      </p:sp>
      <p:sp>
        <p:nvSpPr>
          <p:cNvPr id="15" name="Shape 12"/>
          <p:cNvSpPr/>
          <p:nvPr/>
        </p:nvSpPr>
        <p:spPr>
          <a:xfrm>
            <a:off x="7498080" y="1609344"/>
            <a:ext cx="3767328" cy="1078992"/>
          </a:xfrm>
          <a:prstGeom prst="roundRect">
            <a:avLst>
              <a:gd name="adj" fmla="val 10169"/>
            </a:avLst>
          </a:prstGeom>
          <a:solidFill>
            <a:srgbClr val="EEF7FD"/>
          </a:solidFill>
          <a:ln w="12700">
            <a:solidFill>
              <a:srgbClr val="4D96D1"/>
            </a:solidFill>
            <a:prstDash val="solid"/>
          </a:ln>
          <a:effectLst>
            <a:outerShdw algn="bl" rotWithShape="0">
              <a:srgbClr val="000000">
                <a:alpha val="0"/>
              </a:srgbClr>
            </a:outerShdw>
          </a:effectLst>
        </p:spPr>
        <p:txBody>
          <a:bodyPr/>
          <a:lstStyle/>
          <a:p>
            <a:endParaRPr lang="ja-JP" altLang="en-US"/>
          </a:p>
        </p:txBody>
      </p:sp>
      <p:sp>
        <p:nvSpPr>
          <p:cNvPr id="16" name="Text 13"/>
          <p:cNvSpPr/>
          <p:nvPr/>
        </p:nvSpPr>
        <p:spPr>
          <a:xfrm>
            <a:off x="7644384" y="1728216"/>
            <a:ext cx="3474720" cy="256032"/>
          </a:xfrm>
          <a:prstGeom prst="rect">
            <a:avLst/>
          </a:prstGeom>
          <a:noFill/>
          <a:ln/>
        </p:spPr>
        <p:txBody>
          <a:bodyPr wrap="square" lIns="0" tIns="0" rIns="0" bIns="0" rtlCol="0" anchor="ctr">
            <a:normAutofit/>
          </a:bodyPr>
          <a:lstStyle/>
          <a:p>
            <a:pPr marL="0" indent="0">
              <a:buNone/>
            </a:pPr>
            <a:r>
              <a:rPr lang="en-US" sz="1300" b="1" dirty="0">
                <a:solidFill>
                  <a:srgbClr val="4D96D1"/>
                </a:solidFill>
                <a:latin typeface="Noto Sans CJK JP" pitchFamily="34" charset="0"/>
                <a:ea typeface="Noto Sans CJK JP" pitchFamily="34" charset="-122"/>
                <a:cs typeface="Noto Sans CJK JP" pitchFamily="34" charset="-120"/>
              </a:rPr>
              <a:t>見るべき行</a:t>
            </a:r>
            <a:endParaRPr lang="en-US" sz="1300" dirty="0"/>
          </a:p>
        </p:txBody>
      </p:sp>
      <p:sp>
        <p:nvSpPr>
          <p:cNvPr id="17" name="Text 14"/>
          <p:cNvSpPr/>
          <p:nvPr/>
        </p:nvSpPr>
        <p:spPr>
          <a:xfrm>
            <a:off x="7644384" y="2029968"/>
            <a:ext cx="3511296" cy="548640"/>
          </a:xfrm>
          <a:prstGeom prst="rect">
            <a:avLst/>
          </a:prstGeom>
          <a:noFill/>
          <a:ln/>
        </p:spPr>
        <p:txBody>
          <a:bodyPr wrap="square" lIns="254" tIns="254" rIns="254" bIns="254" rtlCol="0" anchor="t">
            <a:normAutofit/>
          </a:bodyPr>
          <a:lstStyle/>
          <a:p>
            <a:pPr marL="177800" indent="-177800">
              <a:buSzPct val="100000"/>
              <a:buChar char="•"/>
            </a:pPr>
            <a:r>
              <a:rPr lang="en-US" sz="1360" dirty="0">
                <a:solidFill>
                  <a:srgbClr val="17324D"/>
                </a:solidFill>
                <a:latin typeface="Noto Sans CJK JP" pitchFamily="34" charset="0"/>
                <a:ea typeface="Noto Sans CJK JP" pitchFamily="34" charset="-122"/>
                <a:cs typeface="Noto Sans CJK JP" pitchFamily="34" charset="-120"/>
              </a:rPr>
              <a:t>Wald estimate of return to education と OLS return to education の比較に注目する。</a:t>
            </a:r>
            <a:endParaRPr lang="en-US" sz="1360" dirty="0"/>
          </a:p>
        </p:txBody>
      </p:sp>
      <p:sp>
        <p:nvSpPr>
          <p:cNvPr id="18" name="Shape 15"/>
          <p:cNvSpPr/>
          <p:nvPr/>
        </p:nvSpPr>
        <p:spPr>
          <a:xfrm>
            <a:off x="7498080" y="2852928"/>
            <a:ext cx="3767328" cy="1280160"/>
          </a:xfrm>
          <a:prstGeom prst="roundRect">
            <a:avLst>
              <a:gd name="adj" fmla="val 8571"/>
            </a:avLst>
          </a:prstGeom>
          <a:solidFill>
            <a:srgbClr val="FFF2EE"/>
          </a:solidFill>
          <a:ln w="12700">
            <a:solidFill>
              <a:srgbClr val="E07A5F"/>
            </a:solidFill>
            <a:prstDash val="solid"/>
          </a:ln>
          <a:effectLst>
            <a:outerShdw algn="bl" rotWithShape="0">
              <a:srgbClr val="000000">
                <a:alpha val="0"/>
              </a:srgbClr>
            </a:outerShdw>
          </a:effectLst>
        </p:spPr>
        <p:txBody>
          <a:bodyPr/>
          <a:lstStyle/>
          <a:p>
            <a:endParaRPr lang="ja-JP" altLang="en-US"/>
          </a:p>
        </p:txBody>
      </p:sp>
      <p:sp>
        <p:nvSpPr>
          <p:cNvPr id="19" name="Text 16"/>
          <p:cNvSpPr/>
          <p:nvPr/>
        </p:nvSpPr>
        <p:spPr>
          <a:xfrm>
            <a:off x="7644384" y="2971800"/>
            <a:ext cx="3474720" cy="256032"/>
          </a:xfrm>
          <a:prstGeom prst="rect">
            <a:avLst/>
          </a:prstGeom>
          <a:noFill/>
          <a:ln/>
        </p:spPr>
        <p:txBody>
          <a:bodyPr wrap="square" lIns="0" tIns="0" rIns="0" bIns="0" rtlCol="0" anchor="ctr">
            <a:normAutofit/>
          </a:bodyPr>
          <a:lstStyle/>
          <a:p>
            <a:pPr marL="0" indent="0">
              <a:buNone/>
            </a:pPr>
            <a:r>
              <a:rPr lang="en-US" sz="1300" b="1" dirty="0">
                <a:solidFill>
                  <a:srgbClr val="E07A5F"/>
                </a:solidFill>
                <a:latin typeface="Noto Sans CJK JP" pitchFamily="34" charset="0"/>
                <a:ea typeface="Noto Sans CJK JP" pitchFamily="34" charset="-122"/>
                <a:cs typeface="Noto Sans CJK JP" pitchFamily="34" charset="-120"/>
              </a:rPr>
              <a:t>読み方</a:t>
            </a:r>
            <a:endParaRPr lang="en-US" sz="1300" dirty="0"/>
          </a:p>
        </p:txBody>
      </p:sp>
      <p:sp>
        <p:nvSpPr>
          <p:cNvPr id="20" name="Text 17"/>
          <p:cNvSpPr/>
          <p:nvPr/>
        </p:nvSpPr>
        <p:spPr>
          <a:xfrm>
            <a:off x="7644384" y="3273552"/>
            <a:ext cx="3511296" cy="749808"/>
          </a:xfrm>
          <a:prstGeom prst="rect">
            <a:avLst/>
          </a:prstGeom>
          <a:noFill/>
          <a:ln/>
        </p:spPr>
        <p:txBody>
          <a:bodyPr wrap="square" lIns="254" tIns="254" rIns="254" bIns="254" rtlCol="0" anchor="t">
            <a:normAutofit/>
          </a:bodyPr>
          <a:lstStyle/>
          <a:p>
            <a:pPr marL="177800" indent="-177800">
              <a:buSzPct val="100000"/>
              <a:buChar char="•"/>
            </a:pPr>
            <a:r>
              <a:rPr lang="en-US" sz="1300" dirty="0">
                <a:solidFill>
                  <a:srgbClr val="17324D"/>
                </a:solidFill>
                <a:latin typeface="Noto Sans CJK JP" pitchFamily="34" charset="0"/>
                <a:ea typeface="Noto Sans CJK JP" pitchFamily="34" charset="-122"/>
                <a:cs typeface="Noto Sans CJK JP" pitchFamily="34" charset="-120"/>
              </a:rPr>
              <a:t>同じ教育効果でも OLS と IV / Wald で値が違えば、内生性や選抜の混入を疑う。</a:t>
            </a:r>
            <a:endParaRPr lang="en-US" sz="1300" dirty="0"/>
          </a:p>
          <a:p>
            <a:pPr marL="177800" indent="-177800">
              <a:buSzPct val="100000"/>
              <a:buChar char="•"/>
            </a:pPr>
            <a:r>
              <a:rPr lang="en-US" sz="1300" dirty="0">
                <a:solidFill>
                  <a:srgbClr val="17324D"/>
                </a:solidFill>
                <a:latin typeface="Noto Sans CJK JP" pitchFamily="34" charset="0"/>
                <a:ea typeface="Noto Sans CJK JP" pitchFamily="34" charset="-122"/>
                <a:cs typeface="Noto Sans CJK JP" pitchFamily="34" charset="-120"/>
              </a:rPr>
              <a:t>「なぜ差が出るのか」を設計に戻って説明する。</a:t>
            </a:r>
            <a:endParaRPr lang="en-US" sz="1300" dirty="0"/>
          </a:p>
        </p:txBody>
      </p:sp>
      <p:sp>
        <p:nvSpPr>
          <p:cNvPr id="21" name="Shape 18"/>
          <p:cNvSpPr/>
          <p:nvPr/>
        </p:nvSpPr>
        <p:spPr>
          <a:xfrm>
            <a:off x="7498080" y="4315968"/>
            <a:ext cx="3767328" cy="987552"/>
          </a:xfrm>
          <a:prstGeom prst="roundRect">
            <a:avLst>
              <a:gd name="adj" fmla="val 11111"/>
            </a:avLst>
          </a:prstGeom>
          <a:solidFill>
            <a:srgbClr val="F5F0FF"/>
          </a:solidFill>
          <a:ln w="12700">
            <a:solidFill>
              <a:srgbClr val="9E77ED"/>
            </a:solidFill>
            <a:prstDash val="solid"/>
          </a:ln>
          <a:effectLst>
            <a:outerShdw algn="bl" rotWithShape="0">
              <a:srgbClr val="000000">
                <a:alpha val="0"/>
              </a:srgbClr>
            </a:outerShdw>
          </a:effectLst>
        </p:spPr>
        <p:txBody>
          <a:bodyPr/>
          <a:lstStyle/>
          <a:p>
            <a:endParaRPr lang="ja-JP" altLang="en-US"/>
          </a:p>
        </p:txBody>
      </p:sp>
      <p:sp>
        <p:nvSpPr>
          <p:cNvPr id="22" name="Text 19"/>
          <p:cNvSpPr/>
          <p:nvPr/>
        </p:nvSpPr>
        <p:spPr>
          <a:xfrm>
            <a:off x="7644384" y="4434840"/>
            <a:ext cx="3474720" cy="256032"/>
          </a:xfrm>
          <a:prstGeom prst="rect">
            <a:avLst/>
          </a:prstGeom>
          <a:noFill/>
          <a:ln/>
        </p:spPr>
        <p:txBody>
          <a:bodyPr wrap="square" lIns="0" tIns="0" rIns="0" bIns="0" rtlCol="0" anchor="ctr">
            <a:normAutofit/>
          </a:bodyPr>
          <a:lstStyle/>
          <a:p>
            <a:pPr marL="0" indent="0">
              <a:buNone/>
            </a:pPr>
            <a:r>
              <a:rPr lang="en-US" sz="1300" b="1" dirty="0">
                <a:solidFill>
                  <a:srgbClr val="9E77ED"/>
                </a:solidFill>
                <a:latin typeface="Noto Sans CJK JP" pitchFamily="34" charset="0"/>
                <a:ea typeface="Noto Sans CJK JP" pitchFamily="34" charset="-122"/>
                <a:cs typeface="Noto Sans CJK JP" pitchFamily="34" charset="-120"/>
              </a:rPr>
              <a:t>位置づけ</a:t>
            </a:r>
            <a:endParaRPr lang="en-US" sz="1300" dirty="0"/>
          </a:p>
        </p:txBody>
      </p:sp>
      <p:sp>
        <p:nvSpPr>
          <p:cNvPr id="23" name="Text 20"/>
          <p:cNvSpPr/>
          <p:nvPr/>
        </p:nvSpPr>
        <p:spPr>
          <a:xfrm>
            <a:off x="7644384" y="4718304"/>
            <a:ext cx="3474720" cy="493776"/>
          </a:xfrm>
          <a:prstGeom prst="rect">
            <a:avLst/>
          </a:prstGeom>
          <a:noFill/>
          <a:ln/>
        </p:spPr>
        <p:txBody>
          <a:bodyPr wrap="square" lIns="0" tIns="0" rIns="0" bIns="0" rtlCol="0" anchor="t">
            <a:normAutofit/>
          </a:bodyPr>
          <a:lstStyle/>
          <a:p>
            <a:pPr marL="0" indent="0">
              <a:buNone/>
            </a:pPr>
            <a:r>
              <a:rPr lang="en-US" sz="1350" dirty="0">
                <a:solidFill>
                  <a:srgbClr val="17324D"/>
                </a:solidFill>
                <a:latin typeface="Noto Sans CJK JP" pitchFamily="34" charset="0"/>
                <a:ea typeface="Noto Sans CJK JP" pitchFamily="34" charset="-122"/>
                <a:cs typeface="Noto Sans CJK JP" pitchFamily="34" charset="-120"/>
              </a:rPr>
              <a:t>Lecture 9 の議論を、実際の論文表へ戻して読むための橋渡しである。</a:t>
            </a:r>
            <a:endParaRPr lang="en-US" sz="135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name="Slide 64">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183A5A"/>
          </a:solidFill>
          <a:ln w="12700">
            <a:solidFill>
              <a:srgbClr val="183A5A">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183A5A">
              <a:alpha val="8000"/>
            </a:srgbClr>
          </a:solidFill>
          <a:ln w="12700">
            <a:solidFill>
              <a:srgbClr val="183A5A"/>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183A5A"/>
                </a:solidFill>
                <a:latin typeface="Noto Sans CJK JP" pitchFamily="34" charset="0"/>
                <a:ea typeface="Noto Sans CJK JP" pitchFamily="34" charset="-122"/>
                <a:cs typeface="Noto Sans CJK JP" pitchFamily="34" charset="-120"/>
              </a:rPr>
              <a:t>まとめ</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64</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今日の講義のまとめ</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183A5A"/>
                </a:solidFill>
                <a:latin typeface="Noto Sans CJK JP" pitchFamily="34" charset="0"/>
                <a:ea typeface="Noto Sans CJK JP" pitchFamily="34" charset="-122"/>
                <a:cs typeface="Noto Sans CJK JP" pitchFamily="34" charset="-120"/>
              </a:rPr>
              <a:t>IV を読むときの順番は、「なぜ OLS がだめか → Z は何を動かすか → その結果だれの効果か」である。</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77824" y="1591056"/>
            <a:ext cx="2578608" cy="3529584"/>
          </a:xfrm>
          <a:prstGeom prst="roundRect">
            <a:avLst>
              <a:gd name="adj" fmla="val 4255"/>
            </a:avLst>
          </a:prstGeom>
          <a:solidFill>
            <a:srgbClr val="ECF8F7"/>
          </a:solidFill>
          <a:ln w="12700">
            <a:solidFill>
              <a:srgbClr val="3FA7A4"/>
            </a:solidFill>
            <a:prstDash val="solid"/>
          </a:ln>
          <a:effectLst>
            <a:outerShdw algn="bl" rotWithShape="0">
              <a:srgbClr val="000000">
                <a:alpha val="0"/>
              </a:srgbClr>
            </a:outerShdw>
          </a:effectLst>
        </p:spPr>
        <p:txBody>
          <a:bodyPr/>
          <a:lstStyle/>
          <a:p>
            <a:endParaRPr lang="ja-JP" altLang="en-US"/>
          </a:p>
        </p:txBody>
      </p:sp>
      <p:sp>
        <p:nvSpPr>
          <p:cNvPr id="11" name="Text 9"/>
          <p:cNvSpPr/>
          <p:nvPr/>
        </p:nvSpPr>
        <p:spPr>
          <a:xfrm>
            <a:off x="1024128" y="1709928"/>
            <a:ext cx="2286000" cy="256032"/>
          </a:xfrm>
          <a:prstGeom prst="rect">
            <a:avLst/>
          </a:prstGeom>
          <a:noFill/>
          <a:ln/>
        </p:spPr>
        <p:txBody>
          <a:bodyPr wrap="square" lIns="0" tIns="0" rIns="0" bIns="0" rtlCol="0" anchor="ctr">
            <a:normAutofit/>
          </a:bodyPr>
          <a:lstStyle/>
          <a:p>
            <a:pPr marL="0" indent="0">
              <a:buNone/>
            </a:pPr>
            <a:r>
              <a:rPr lang="en-US" sz="1300" b="1" dirty="0">
                <a:solidFill>
                  <a:srgbClr val="3FA7A4"/>
                </a:solidFill>
                <a:latin typeface="Noto Sans CJK JP" pitchFamily="34" charset="0"/>
                <a:ea typeface="Noto Sans CJK JP" pitchFamily="34" charset="-122"/>
                <a:cs typeface="Noto Sans CJK JP" pitchFamily="34" charset="-120"/>
              </a:rPr>
              <a:t>1. IV の論理</a:t>
            </a:r>
            <a:endParaRPr lang="en-US" sz="1300" dirty="0"/>
          </a:p>
        </p:txBody>
      </p:sp>
      <p:sp>
        <p:nvSpPr>
          <p:cNvPr id="12" name="Text 10"/>
          <p:cNvSpPr/>
          <p:nvPr/>
        </p:nvSpPr>
        <p:spPr>
          <a:xfrm>
            <a:off x="1024128" y="1993392"/>
            <a:ext cx="2286000" cy="3035808"/>
          </a:xfrm>
          <a:prstGeom prst="rect">
            <a:avLst/>
          </a:prstGeom>
          <a:noFill/>
          <a:ln/>
        </p:spPr>
        <p:txBody>
          <a:bodyPr wrap="square" lIns="0" tIns="0" rIns="0" bIns="0" rtlCol="0" anchor="t">
            <a:normAutofit/>
          </a:bodyPr>
          <a:lstStyle/>
          <a:p>
            <a:pPr marL="0" indent="0">
              <a:buNone/>
            </a:pPr>
            <a:r>
              <a:rPr lang="en-US" sz="1440" dirty="0">
                <a:solidFill>
                  <a:srgbClr val="17324D"/>
                </a:solidFill>
                <a:latin typeface="Noto Sans CJK JP" pitchFamily="34" charset="0"/>
                <a:ea typeface="Noto Sans CJK JP" pitchFamily="34" charset="-122"/>
                <a:cs typeface="Noto Sans CJK JP" pitchFamily="34" charset="-120"/>
              </a:rPr>
              <a:t>instrument は、内生的な説明変数のうち外生的に動いた部分だけを取り出す。</a:t>
            </a:r>
            <a:endParaRPr lang="en-US" sz="1440" dirty="0"/>
          </a:p>
        </p:txBody>
      </p:sp>
      <p:sp>
        <p:nvSpPr>
          <p:cNvPr id="13" name="Shape 11"/>
          <p:cNvSpPr/>
          <p:nvPr/>
        </p:nvSpPr>
        <p:spPr>
          <a:xfrm>
            <a:off x="3621024" y="1591056"/>
            <a:ext cx="2578608" cy="3529584"/>
          </a:xfrm>
          <a:prstGeom prst="roundRect">
            <a:avLst>
              <a:gd name="adj" fmla="val 4255"/>
            </a:avLst>
          </a:prstGeom>
          <a:solidFill>
            <a:srgbClr val="EDF4FC"/>
          </a:solidFill>
          <a:ln w="12700">
            <a:solidFill>
              <a:srgbClr val="4E79A7"/>
            </a:solidFill>
            <a:prstDash val="solid"/>
          </a:ln>
          <a:effectLst>
            <a:outerShdw algn="bl" rotWithShape="0">
              <a:srgbClr val="000000">
                <a:alpha val="0"/>
              </a:srgbClr>
            </a:outerShdw>
          </a:effectLst>
        </p:spPr>
        <p:txBody>
          <a:bodyPr/>
          <a:lstStyle/>
          <a:p>
            <a:endParaRPr lang="ja-JP" altLang="en-US"/>
          </a:p>
        </p:txBody>
      </p:sp>
      <p:sp>
        <p:nvSpPr>
          <p:cNvPr id="14" name="Text 12"/>
          <p:cNvSpPr/>
          <p:nvPr/>
        </p:nvSpPr>
        <p:spPr>
          <a:xfrm>
            <a:off x="3767328" y="1709928"/>
            <a:ext cx="2286000" cy="256032"/>
          </a:xfrm>
          <a:prstGeom prst="rect">
            <a:avLst/>
          </a:prstGeom>
          <a:noFill/>
          <a:ln/>
        </p:spPr>
        <p:txBody>
          <a:bodyPr wrap="square" lIns="0" tIns="0" rIns="0" bIns="0" rtlCol="0" anchor="ctr">
            <a:normAutofit/>
          </a:bodyPr>
          <a:lstStyle/>
          <a:p>
            <a:pPr marL="0" indent="0">
              <a:buNone/>
            </a:pPr>
            <a:r>
              <a:rPr lang="en-US" sz="1300" b="1" dirty="0">
                <a:solidFill>
                  <a:srgbClr val="4E79A7"/>
                </a:solidFill>
                <a:latin typeface="Noto Sans CJK JP" pitchFamily="34" charset="0"/>
                <a:ea typeface="Noto Sans CJK JP" pitchFamily="34" charset="-122"/>
                <a:cs typeface="Noto Sans CJK JP" pitchFamily="34" charset="-120"/>
              </a:rPr>
              <a:t>2. 2SLS の実装</a:t>
            </a:r>
            <a:endParaRPr lang="en-US" sz="1300" dirty="0"/>
          </a:p>
        </p:txBody>
      </p:sp>
      <p:sp>
        <p:nvSpPr>
          <p:cNvPr id="15" name="Text 13"/>
          <p:cNvSpPr/>
          <p:nvPr/>
        </p:nvSpPr>
        <p:spPr>
          <a:xfrm>
            <a:off x="3767328" y="1993392"/>
            <a:ext cx="2286000" cy="3035808"/>
          </a:xfrm>
          <a:prstGeom prst="rect">
            <a:avLst/>
          </a:prstGeom>
          <a:noFill/>
          <a:ln/>
        </p:spPr>
        <p:txBody>
          <a:bodyPr wrap="square" lIns="0" tIns="0" rIns="0" bIns="0" rtlCol="0" anchor="t">
            <a:normAutofit/>
          </a:bodyPr>
          <a:lstStyle/>
          <a:p>
            <a:pPr marL="0" indent="0">
              <a:buNone/>
            </a:pPr>
            <a:r>
              <a:rPr lang="en-US" sz="1440" dirty="0">
                <a:solidFill>
                  <a:srgbClr val="17324D"/>
                </a:solidFill>
                <a:latin typeface="Noto Sans CJK JP" pitchFamily="34" charset="0"/>
                <a:ea typeface="Noto Sans CJK JP" pitchFamily="34" charset="-122"/>
                <a:cs typeface="Noto Sans CJK JP" pitchFamily="34" charset="-120"/>
              </a:rPr>
              <a:t>第1段階で \hat{s} を作り、第2段階でその variation だけで y を説明する。</a:t>
            </a:r>
            <a:endParaRPr lang="en-US" sz="1440" dirty="0"/>
          </a:p>
        </p:txBody>
      </p:sp>
      <p:sp>
        <p:nvSpPr>
          <p:cNvPr id="16" name="Shape 14"/>
          <p:cNvSpPr/>
          <p:nvPr/>
        </p:nvSpPr>
        <p:spPr>
          <a:xfrm>
            <a:off x="6364224" y="1591056"/>
            <a:ext cx="2578608" cy="3529584"/>
          </a:xfrm>
          <a:prstGeom prst="roundRect">
            <a:avLst>
              <a:gd name="adj" fmla="val 4255"/>
            </a:avLst>
          </a:prstGeom>
          <a:solidFill>
            <a:srgbClr val="FFF2EE"/>
          </a:solidFill>
          <a:ln w="12700">
            <a:solidFill>
              <a:srgbClr val="E07A5F"/>
            </a:solidFill>
            <a:prstDash val="solid"/>
          </a:ln>
          <a:effectLst>
            <a:outerShdw algn="bl" rotWithShape="0">
              <a:srgbClr val="000000">
                <a:alpha val="0"/>
              </a:srgbClr>
            </a:outerShdw>
          </a:effectLst>
        </p:spPr>
        <p:txBody>
          <a:bodyPr/>
          <a:lstStyle/>
          <a:p>
            <a:endParaRPr lang="ja-JP" altLang="en-US"/>
          </a:p>
        </p:txBody>
      </p:sp>
      <p:sp>
        <p:nvSpPr>
          <p:cNvPr id="17" name="Text 15"/>
          <p:cNvSpPr/>
          <p:nvPr/>
        </p:nvSpPr>
        <p:spPr>
          <a:xfrm>
            <a:off x="6510528" y="1709928"/>
            <a:ext cx="2286000" cy="256032"/>
          </a:xfrm>
          <a:prstGeom prst="rect">
            <a:avLst/>
          </a:prstGeom>
          <a:noFill/>
          <a:ln/>
        </p:spPr>
        <p:txBody>
          <a:bodyPr wrap="square" lIns="0" tIns="0" rIns="0" bIns="0" rtlCol="0" anchor="ctr">
            <a:normAutofit/>
          </a:bodyPr>
          <a:lstStyle/>
          <a:p>
            <a:pPr marL="0" indent="0">
              <a:buNone/>
            </a:pPr>
            <a:r>
              <a:rPr lang="en-US" sz="1300" b="1" dirty="0">
                <a:solidFill>
                  <a:srgbClr val="E07A5F"/>
                </a:solidFill>
                <a:latin typeface="Noto Sans CJK JP" pitchFamily="34" charset="0"/>
                <a:ea typeface="Noto Sans CJK JP" pitchFamily="34" charset="-122"/>
                <a:cs typeface="Noto Sans CJK JP" pitchFamily="34" charset="-120"/>
              </a:rPr>
              <a:t>3. Weak IV への注意</a:t>
            </a:r>
            <a:endParaRPr lang="en-US" sz="1300" dirty="0"/>
          </a:p>
        </p:txBody>
      </p:sp>
      <p:sp>
        <p:nvSpPr>
          <p:cNvPr id="18" name="Text 16"/>
          <p:cNvSpPr/>
          <p:nvPr/>
        </p:nvSpPr>
        <p:spPr>
          <a:xfrm>
            <a:off x="6510528" y="1993392"/>
            <a:ext cx="2286000" cy="3035808"/>
          </a:xfrm>
          <a:prstGeom prst="rect">
            <a:avLst/>
          </a:prstGeom>
          <a:noFill/>
          <a:ln/>
        </p:spPr>
        <p:txBody>
          <a:bodyPr wrap="square" lIns="0" tIns="0" rIns="0" bIns="0" rtlCol="0" anchor="t">
            <a:normAutofit/>
          </a:bodyPr>
          <a:lstStyle/>
          <a:p>
            <a:pPr marL="0" indent="0">
              <a:buNone/>
            </a:pPr>
            <a:r>
              <a:rPr lang="en-US" sz="1410" dirty="0">
                <a:solidFill>
                  <a:srgbClr val="17324D"/>
                </a:solidFill>
                <a:latin typeface="Noto Sans CJK JP" pitchFamily="34" charset="0"/>
                <a:ea typeface="Noto Sans CJK JP" pitchFamily="34" charset="-122"/>
                <a:cs typeface="Noto Sans CJK JP" pitchFamily="34" charset="-120"/>
              </a:rPr>
              <a:t>first stage が弱いと、SE が大きくなるだけでなく、usual inference そのものが危うくなる。</a:t>
            </a:r>
            <a:endParaRPr lang="en-US" sz="1410" dirty="0"/>
          </a:p>
        </p:txBody>
      </p:sp>
      <p:sp>
        <p:nvSpPr>
          <p:cNvPr id="19" name="Shape 17"/>
          <p:cNvSpPr/>
          <p:nvPr/>
        </p:nvSpPr>
        <p:spPr>
          <a:xfrm>
            <a:off x="9107424" y="1591056"/>
            <a:ext cx="2157984" cy="3529584"/>
          </a:xfrm>
          <a:prstGeom prst="roundRect">
            <a:avLst>
              <a:gd name="adj" fmla="val 5085"/>
            </a:avLst>
          </a:prstGeom>
          <a:solidFill>
            <a:srgbClr val="F5F0FF"/>
          </a:solidFill>
          <a:ln w="12700">
            <a:solidFill>
              <a:srgbClr val="9E77ED"/>
            </a:solidFill>
            <a:prstDash val="solid"/>
          </a:ln>
          <a:effectLst>
            <a:outerShdw algn="bl" rotWithShape="0">
              <a:srgbClr val="000000">
                <a:alpha val="0"/>
              </a:srgbClr>
            </a:outerShdw>
          </a:effectLst>
        </p:spPr>
        <p:txBody>
          <a:bodyPr/>
          <a:lstStyle/>
          <a:p>
            <a:endParaRPr lang="ja-JP" altLang="en-US"/>
          </a:p>
        </p:txBody>
      </p:sp>
      <p:sp>
        <p:nvSpPr>
          <p:cNvPr id="20" name="Text 18"/>
          <p:cNvSpPr/>
          <p:nvPr/>
        </p:nvSpPr>
        <p:spPr>
          <a:xfrm>
            <a:off x="9253728" y="1709928"/>
            <a:ext cx="1865376" cy="256032"/>
          </a:xfrm>
          <a:prstGeom prst="rect">
            <a:avLst/>
          </a:prstGeom>
          <a:noFill/>
          <a:ln/>
        </p:spPr>
        <p:txBody>
          <a:bodyPr wrap="square" lIns="0" tIns="0" rIns="0" bIns="0" rtlCol="0" anchor="ctr">
            <a:normAutofit/>
          </a:bodyPr>
          <a:lstStyle/>
          <a:p>
            <a:pPr marL="0" indent="0">
              <a:buNone/>
            </a:pPr>
            <a:r>
              <a:rPr lang="en-US" sz="1300" b="1" dirty="0">
                <a:solidFill>
                  <a:srgbClr val="9E77ED"/>
                </a:solidFill>
                <a:latin typeface="Noto Sans CJK JP" pitchFamily="34" charset="0"/>
                <a:ea typeface="Noto Sans CJK JP" pitchFamily="34" charset="-122"/>
                <a:cs typeface="Noto Sans CJK JP" pitchFamily="34" charset="-120"/>
              </a:rPr>
              <a:t>4. LATE</a:t>
            </a:r>
            <a:endParaRPr lang="en-US" sz="1300" dirty="0"/>
          </a:p>
        </p:txBody>
      </p:sp>
      <p:sp>
        <p:nvSpPr>
          <p:cNvPr id="21" name="Text 19"/>
          <p:cNvSpPr/>
          <p:nvPr/>
        </p:nvSpPr>
        <p:spPr>
          <a:xfrm>
            <a:off x="9253728" y="1993392"/>
            <a:ext cx="1865376" cy="3035808"/>
          </a:xfrm>
          <a:prstGeom prst="rect">
            <a:avLst/>
          </a:prstGeom>
          <a:noFill/>
          <a:ln/>
        </p:spPr>
        <p:txBody>
          <a:bodyPr wrap="square" lIns="0" tIns="0" rIns="0" bIns="0" rtlCol="0" anchor="t">
            <a:normAutofit/>
          </a:bodyPr>
          <a:lstStyle/>
          <a:p>
            <a:pPr marL="0" indent="0">
              <a:buNone/>
            </a:pPr>
            <a:r>
              <a:rPr lang="en-US" sz="1400" dirty="0">
                <a:solidFill>
                  <a:srgbClr val="17324D"/>
                </a:solidFill>
                <a:latin typeface="Noto Sans CJK JP" pitchFamily="34" charset="0"/>
                <a:ea typeface="Noto Sans CJK JP" pitchFamily="34" charset="-122"/>
                <a:cs typeface="Noto Sans CJK JP" pitchFamily="34" charset="-120"/>
              </a:rPr>
              <a:t>IV が識別しているのは一般に ATE ではなく、instrument に反応する人の効果である。</a:t>
            </a:r>
            <a:endParaRPr lang="en-US" sz="1400" dirty="0"/>
          </a:p>
        </p:txBody>
      </p:sp>
      <p:sp>
        <p:nvSpPr>
          <p:cNvPr id="22" name="Shape 20"/>
          <p:cNvSpPr/>
          <p:nvPr/>
        </p:nvSpPr>
        <p:spPr>
          <a:xfrm>
            <a:off x="877824" y="5449824"/>
            <a:ext cx="10442448" cy="310896"/>
          </a:xfrm>
          <a:prstGeom prst="roundRect">
            <a:avLst>
              <a:gd name="adj" fmla="val 26471"/>
            </a:avLst>
          </a:prstGeom>
          <a:solidFill>
            <a:srgbClr val="FFFDF8"/>
          </a:solidFill>
          <a:ln w="12700">
            <a:solidFill>
              <a:srgbClr val="E2E8F0"/>
            </a:solidFill>
            <a:prstDash val="solid"/>
          </a:ln>
        </p:spPr>
        <p:txBody>
          <a:bodyPr/>
          <a:lstStyle/>
          <a:p>
            <a:endParaRPr lang="ja-JP" altLang="en-US"/>
          </a:p>
        </p:txBody>
      </p:sp>
      <p:sp>
        <p:nvSpPr>
          <p:cNvPr id="23" name="Shape 21"/>
          <p:cNvSpPr/>
          <p:nvPr/>
        </p:nvSpPr>
        <p:spPr>
          <a:xfrm>
            <a:off x="877824" y="5449824"/>
            <a:ext cx="128016" cy="310896"/>
          </a:xfrm>
          <a:prstGeom prst="rect">
            <a:avLst/>
          </a:prstGeom>
          <a:solidFill>
            <a:srgbClr val="183A5A"/>
          </a:solidFill>
          <a:ln w="12700">
            <a:solidFill>
              <a:srgbClr val="183A5A">
                <a:alpha val="0"/>
              </a:srgbClr>
            </a:solidFill>
            <a:prstDash val="solid"/>
          </a:ln>
        </p:spPr>
        <p:txBody>
          <a:bodyPr/>
          <a:lstStyle/>
          <a:p>
            <a:endParaRPr lang="ja-JP" altLang="en-US"/>
          </a:p>
        </p:txBody>
      </p:sp>
      <p:sp>
        <p:nvSpPr>
          <p:cNvPr id="24" name="Text 22"/>
          <p:cNvSpPr/>
          <p:nvPr/>
        </p:nvSpPr>
        <p:spPr>
          <a:xfrm>
            <a:off x="1078992" y="5477256"/>
            <a:ext cx="10094976" cy="256032"/>
          </a:xfrm>
          <a:prstGeom prst="rect">
            <a:avLst/>
          </a:prstGeom>
          <a:noFill/>
          <a:ln/>
        </p:spPr>
        <p:txBody>
          <a:bodyPr wrap="square" lIns="0" tIns="0" rIns="0" bIns="0" rtlCol="0" anchor="ctr">
            <a:normAutofit/>
          </a:bodyPr>
          <a:lstStyle/>
          <a:p>
            <a:pPr marL="0" indent="0">
              <a:buNone/>
            </a:pPr>
            <a:r>
              <a:rPr lang="en-US" sz="1280" dirty="0">
                <a:solidFill>
                  <a:srgbClr val="17324D"/>
                </a:solidFill>
                <a:latin typeface="Noto Sans CJK JP" pitchFamily="34" charset="0"/>
                <a:ea typeface="Noto Sans CJK JP" pitchFamily="34" charset="-122"/>
                <a:cs typeface="Noto Sans CJK JP" pitchFamily="34" charset="-120"/>
              </a:rPr>
              <a:t>最後に必ず問う：この IV は本当に強いか。何の variation を使っているか。だれの効果を見ているか。</a:t>
            </a:r>
            <a:endParaRPr lang="en-US" sz="128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3FA7A4"/>
          </a:solidFill>
          <a:ln w="12700">
            <a:solidFill>
              <a:srgbClr val="3FA7A4">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3FA7A4">
              <a:alpha val="8000"/>
            </a:srgbClr>
          </a:solidFill>
          <a:ln w="12700">
            <a:solidFill>
              <a:srgbClr val="3FA7A4"/>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3FA7A4"/>
                </a:solidFill>
                <a:latin typeface="Noto Sans CJK JP" pitchFamily="34" charset="0"/>
                <a:ea typeface="Noto Sans CJK JP" pitchFamily="34" charset="-122"/>
                <a:cs typeface="Noto Sans CJK JP" pitchFamily="34" charset="-120"/>
              </a:rPr>
              <a:t>操作変数法</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7</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Angrist and Krueger の発想</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3FA7A4"/>
                </a:solidFill>
                <a:latin typeface="Noto Sans CJK JP" pitchFamily="34" charset="0"/>
                <a:ea typeface="Noto Sans CJK JP" pitchFamily="34" charset="-122"/>
                <a:cs typeface="Noto Sans CJK JP" pitchFamily="34" charset="-120"/>
              </a:rPr>
              <a:t>出生四半期そのものではなく、出生四半期が制度と結びつくことで生まれる schooling のずれを使う。</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41248" y="1664208"/>
            <a:ext cx="1495044" cy="1417320"/>
          </a:xfrm>
          <a:prstGeom prst="roundRect">
            <a:avLst>
              <a:gd name="adj" fmla="val 7742"/>
            </a:avLst>
          </a:prstGeom>
          <a:solidFill>
            <a:srgbClr val="FFFFFF"/>
          </a:solidFill>
          <a:ln w="12700">
            <a:solidFill>
              <a:srgbClr val="3FA7A4"/>
            </a:solidFill>
            <a:prstDash val="solid"/>
          </a:ln>
          <a:effectLst>
            <a:outerShdw algn="bl" rotWithShape="0">
              <a:srgbClr val="000000">
                <a:alpha val="0"/>
              </a:srgbClr>
            </a:outerShdw>
          </a:effectLst>
        </p:spPr>
        <p:txBody>
          <a:bodyPr/>
          <a:lstStyle/>
          <a:p>
            <a:endParaRPr lang="ja-JP" altLang="en-US"/>
          </a:p>
        </p:txBody>
      </p:sp>
      <p:sp>
        <p:nvSpPr>
          <p:cNvPr id="11" name="Text 9"/>
          <p:cNvSpPr/>
          <p:nvPr/>
        </p:nvSpPr>
        <p:spPr>
          <a:xfrm>
            <a:off x="932688" y="1847088"/>
            <a:ext cx="1312164" cy="274320"/>
          </a:xfrm>
          <a:prstGeom prst="rect">
            <a:avLst/>
          </a:prstGeom>
          <a:noFill/>
          <a:ln/>
        </p:spPr>
        <p:txBody>
          <a:bodyPr wrap="square" lIns="0" tIns="0" rIns="0" bIns="0" rtlCol="0" anchor="ctr">
            <a:normAutofit/>
          </a:bodyPr>
          <a:lstStyle/>
          <a:p>
            <a:pPr marL="0" indent="0" algn="ctr">
              <a:buNone/>
            </a:pPr>
            <a:r>
              <a:rPr lang="en-US" sz="1550" b="1" dirty="0">
                <a:solidFill>
                  <a:srgbClr val="3FA7A4"/>
                </a:solidFill>
                <a:latin typeface="Noto Sans CJK JP" pitchFamily="34" charset="0"/>
                <a:ea typeface="Noto Sans CJK JP" pitchFamily="34" charset="-122"/>
                <a:cs typeface="Noto Sans CJK JP" pitchFamily="34" charset="-120"/>
              </a:rPr>
              <a:t>出生四半期</a:t>
            </a:r>
            <a:endParaRPr lang="en-US" sz="1550" dirty="0"/>
          </a:p>
        </p:txBody>
      </p:sp>
      <p:sp>
        <p:nvSpPr>
          <p:cNvPr id="12" name="Text 10"/>
          <p:cNvSpPr/>
          <p:nvPr/>
        </p:nvSpPr>
        <p:spPr>
          <a:xfrm>
            <a:off x="932688" y="2231136"/>
            <a:ext cx="1312164" cy="237744"/>
          </a:xfrm>
          <a:prstGeom prst="rect">
            <a:avLst/>
          </a:prstGeom>
          <a:noFill/>
          <a:ln/>
        </p:spPr>
        <p:txBody>
          <a:bodyPr wrap="square" lIns="0" tIns="0" rIns="0" bIns="0" rtlCol="0" anchor="ctr">
            <a:normAutofit/>
          </a:bodyPr>
          <a:lstStyle/>
          <a:p>
            <a:pPr marL="0" indent="0" algn="ctr">
              <a:buNone/>
            </a:pPr>
            <a:r>
              <a:rPr lang="en-US" sz="1050" dirty="0">
                <a:solidFill>
                  <a:srgbClr val="667085"/>
                </a:solidFill>
                <a:latin typeface="Noto Sans CJK JP" pitchFamily="34" charset="0"/>
                <a:ea typeface="Noto Sans CJK JP" pitchFamily="34" charset="-122"/>
                <a:cs typeface="Noto Sans CJK JP" pitchFamily="34" charset="-120"/>
              </a:rPr>
              <a:t>quarter of birth</a:t>
            </a:r>
            <a:endParaRPr lang="en-US" sz="1050" dirty="0"/>
          </a:p>
        </p:txBody>
      </p:sp>
      <p:sp>
        <p:nvSpPr>
          <p:cNvPr id="13" name="Shape 11"/>
          <p:cNvSpPr/>
          <p:nvPr/>
        </p:nvSpPr>
        <p:spPr>
          <a:xfrm>
            <a:off x="2354580" y="2415388"/>
            <a:ext cx="128016" cy="0"/>
          </a:xfrm>
          <a:prstGeom prst="line">
            <a:avLst/>
          </a:prstGeom>
          <a:noFill/>
          <a:ln w="12700">
            <a:solidFill>
              <a:srgbClr val="3FA7A4"/>
            </a:solidFill>
            <a:prstDash val="solid"/>
            <a:tailEnd type="triangle"/>
          </a:ln>
        </p:spPr>
        <p:txBody>
          <a:bodyPr/>
          <a:lstStyle/>
          <a:p>
            <a:endParaRPr lang="ja-JP" altLang="en-US"/>
          </a:p>
        </p:txBody>
      </p:sp>
      <p:sp>
        <p:nvSpPr>
          <p:cNvPr id="14" name="Shape 12"/>
          <p:cNvSpPr/>
          <p:nvPr/>
        </p:nvSpPr>
        <p:spPr>
          <a:xfrm>
            <a:off x="2500884" y="1664208"/>
            <a:ext cx="1495044" cy="1417320"/>
          </a:xfrm>
          <a:prstGeom prst="roundRect">
            <a:avLst>
              <a:gd name="adj" fmla="val 7742"/>
            </a:avLst>
          </a:prstGeom>
          <a:solidFill>
            <a:srgbClr val="FFFFFF"/>
          </a:solidFill>
          <a:ln w="12700">
            <a:solidFill>
              <a:srgbClr val="3FA7A4"/>
            </a:solidFill>
            <a:prstDash val="solid"/>
          </a:ln>
          <a:effectLst>
            <a:outerShdw algn="bl" rotWithShape="0">
              <a:srgbClr val="000000">
                <a:alpha val="0"/>
              </a:srgbClr>
            </a:outerShdw>
          </a:effectLst>
        </p:spPr>
        <p:txBody>
          <a:bodyPr/>
          <a:lstStyle/>
          <a:p>
            <a:endParaRPr lang="ja-JP" altLang="en-US"/>
          </a:p>
        </p:txBody>
      </p:sp>
      <p:sp>
        <p:nvSpPr>
          <p:cNvPr id="15" name="Text 13"/>
          <p:cNvSpPr/>
          <p:nvPr/>
        </p:nvSpPr>
        <p:spPr>
          <a:xfrm>
            <a:off x="2592324" y="1847088"/>
            <a:ext cx="1312164" cy="274320"/>
          </a:xfrm>
          <a:prstGeom prst="rect">
            <a:avLst/>
          </a:prstGeom>
          <a:noFill/>
          <a:ln/>
        </p:spPr>
        <p:txBody>
          <a:bodyPr wrap="square" lIns="0" tIns="0" rIns="0" bIns="0" rtlCol="0" anchor="ctr">
            <a:normAutofit/>
          </a:bodyPr>
          <a:lstStyle/>
          <a:p>
            <a:pPr marL="0" indent="0" algn="ctr">
              <a:buNone/>
            </a:pPr>
            <a:r>
              <a:rPr lang="en-US" sz="1550" b="1" dirty="0">
                <a:solidFill>
                  <a:srgbClr val="3FA7A4"/>
                </a:solidFill>
                <a:latin typeface="Noto Sans CJK JP" pitchFamily="34" charset="0"/>
                <a:ea typeface="Noto Sans CJK JP" pitchFamily="34" charset="-122"/>
                <a:cs typeface="Noto Sans CJK JP" pitchFamily="34" charset="-120"/>
              </a:rPr>
              <a:t>離学可能時点</a:t>
            </a:r>
            <a:endParaRPr lang="en-US" sz="1550" dirty="0"/>
          </a:p>
        </p:txBody>
      </p:sp>
      <p:sp>
        <p:nvSpPr>
          <p:cNvPr id="16" name="Text 14"/>
          <p:cNvSpPr/>
          <p:nvPr/>
        </p:nvSpPr>
        <p:spPr>
          <a:xfrm>
            <a:off x="2592324" y="2231136"/>
            <a:ext cx="1312164" cy="237744"/>
          </a:xfrm>
          <a:prstGeom prst="rect">
            <a:avLst/>
          </a:prstGeom>
          <a:noFill/>
          <a:ln/>
        </p:spPr>
        <p:txBody>
          <a:bodyPr wrap="square" lIns="0" tIns="0" rIns="0" bIns="0" rtlCol="0" anchor="ctr">
            <a:normAutofit/>
          </a:bodyPr>
          <a:lstStyle/>
          <a:p>
            <a:pPr marL="0" indent="0" algn="ctr">
              <a:buNone/>
            </a:pPr>
            <a:r>
              <a:rPr lang="en-US" sz="1050" dirty="0">
                <a:solidFill>
                  <a:srgbClr val="667085"/>
                </a:solidFill>
                <a:latin typeface="Noto Sans CJK JP" pitchFamily="34" charset="0"/>
                <a:ea typeface="Noto Sans CJK JP" pitchFamily="34" charset="-122"/>
                <a:cs typeface="Noto Sans CJK JP" pitchFamily="34" charset="-120"/>
              </a:rPr>
              <a:t>school-leaving age</a:t>
            </a:r>
            <a:endParaRPr lang="en-US" sz="1050" dirty="0"/>
          </a:p>
        </p:txBody>
      </p:sp>
      <p:sp>
        <p:nvSpPr>
          <p:cNvPr id="17" name="Shape 15"/>
          <p:cNvSpPr/>
          <p:nvPr/>
        </p:nvSpPr>
        <p:spPr>
          <a:xfrm>
            <a:off x="4014216" y="2415388"/>
            <a:ext cx="128016" cy="0"/>
          </a:xfrm>
          <a:prstGeom prst="line">
            <a:avLst/>
          </a:prstGeom>
          <a:noFill/>
          <a:ln w="12700">
            <a:solidFill>
              <a:srgbClr val="3FA7A4"/>
            </a:solidFill>
            <a:prstDash val="solid"/>
            <a:tailEnd type="triangle"/>
          </a:ln>
        </p:spPr>
        <p:txBody>
          <a:bodyPr/>
          <a:lstStyle/>
          <a:p>
            <a:endParaRPr lang="ja-JP" altLang="en-US"/>
          </a:p>
        </p:txBody>
      </p:sp>
      <p:sp>
        <p:nvSpPr>
          <p:cNvPr id="18" name="Shape 16"/>
          <p:cNvSpPr/>
          <p:nvPr/>
        </p:nvSpPr>
        <p:spPr>
          <a:xfrm>
            <a:off x="4160520" y="1664208"/>
            <a:ext cx="1495044" cy="1417320"/>
          </a:xfrm>
          <a:prstGeom prst="roundRect">
            <a:avLst>
              <a:gd name="adj" fmla="val 7742"/>
            </a:avLst>
          </a:prstGeom>
          <a:solidFill>
            <a:srgbClr val="FFFFFF"/>
          </a:solidFill>
          <a:ln w="12700">
            <a:solidFill>
              <a:srgbClr val="3FA7A4"/>
            </a:solidFill>
            <a:prstDash val="solid"/>
          </a:ln>
          <a:effectLst>
            <a:outerShdw algn="bl" rotWithShape="0">
              <a:srgbClr val="000000">
                <a:alpha val="0"/>
              </a:srgbClr>
            </a:outerShdw>
          </a:effectLst>
        </p:spPr>
        <p:txBody>
          <a:bodyPr/>
          <a:lstStyle/>
          <a:p>
            <a:endParaRPr lang="ja-JP" altLang="en-US"/>
          </a:p>
        </p:txBody>
      </p:sp>
      <p:sp>
        <p:nvSpPr>
          <p:cNvPr id="19" name="Text 17"/>
          <p:cNvSpPr/>
          <p:nvPr/>
        </p:nvSpPr>
        <p:spPr>
          <a:xfrm>
            <a:off x="4251960" y="1847088"/>
            <a:ext cx="1312164" cy="274320"/>
          </a:xfrm>
          <a:prstGeom prst="rect">
            <a:avLst/>
          </a:prstGeom>
          <a:noFill/>
          <a:ln/>
        </p:spPr>
        <p:txBody>
          <a:bodyPr wrap="square" lIns="0" tIns="0" rIns="0" bIns="0" rtlCol="0" anchor="ctr">
            <a:normAutofit/>
          </a:bodyPr>
          <a:lstStyle/>
          <a:p>
            <a:pPr marL="0" indent="0" algn="ctr">
              <a:buNone/>
            </a:pPr>
            <a:r>
              <a:rPr lang="en-US" sz="1550" b="1" dirty="0">
                <a:solidFill>
                  <a:srgbClr val="3FA7A4"/>
                </a:solidFill>
                <a:latin typeface="Noto Sans CJK JP" pitchFamily="34" charset="0"/>
                <a:ea typeface="Noto Sans CJK JP" pitchFamily="34" charset="-122"/>
                <a:cs typeface="Noto Sans CJK JP" pitchFamily="34" charset="-120"/>
              </a:rPr>
              <a:t>教育年数</a:t>
            </a:r>
            <a:endParaRPr lang="en-US" sz="1550" dirty="0"/>
          </a:p>
        </p:txBody>
      </p:sp>
      <p:sp>
        <p:nvSpPr>
          <p:cNvPr id="20" name="Text 18"/>
          <p:cNvSpPr/>
          <p:nvPr/>
        </p:nvSpPr>
        <p:spPr>
          <a:xfrm>
            <a:off x="4251960" y="2231136"/>
            <a:ext cx="1312164" cy="237744"/>
          </a:xfrm>
          <a:prstGeom prst="rect">
            <a:avLst/>
          </a:prstGeom>
          <a:noFill/>
          <a:ln/>
        </p:spPr>
        <p:txBody>
          <a:bodyPr wrap="square" lIns="0" tIns="0" rIns="0" bIns="0" rtlCol="0" anchor="ctr">
            <a:normAutofit/>
          </a:bodyPr>
          <a:lstStyle/>
          <a:p>
            <a:pPr marL="0" indent="0" algn="ctr">
              <a:buNone/>
            </a:pPr>
            <a:r>
              <a:rPr lang="en-US" sz="1050" dirty="0">
                <a:solidFill>
                  <a:srgbClr val="667085"/>
                </a:solidFill>
                <a:latin typeface="Noto Sans CJK JP" pitchFamily="34" charset="0"/>
                <a:ea typeface="Noto Sans CJK JP" pitchFamily="34" charset="-122"/>
                <a:cs typeface="Noto Sans CJK JP" pitchFamily="34" charset="-120"/>
              </a:rPr>
              <a:t>schooling</a:t>
            </a:r>
            <a:endParaRPr lang="en-US" sz="1050" dirty="0"/>
          </a:p>
        </p:txBody>
      </p:sp>
      <p:sp>
        <p:nvSpPr>
          <p:cNvPr id="21" name="Shape 19"/>
          <p:cNvSpPr/>
          <p:nvPr/>
        </p:nvSpPr>
        <p:spPr>
          <a:xfrm>
            <a:off x="5673852" y="2415388"/>
            <a:ext cx="128016" cy="0"/>
          </a:xfrm>
          <a:prstGeom prst="line">
            <a:avLst/>
          </a:prstGeom>
          <a:noFill/>
          <a:ln w="12700">
            <a:solidFill>
              <a:srgbClr val="3FA7A4"/>
            </a:solidFill>
            <a:prstDash val="solid"/>
            <a:tailEnd type="triangle"/>
          </a:ln>
        </p:spPr>
        <p:txBody>
          <a:bodyPr/>
          <a:lstStyle/>
          <a:p>
            <a:endParaRPr lang="ja-JP" altLang="en-US"/>
          </a:p>
        </p:txBody>
      </p:sp>
      <p:sp>
        <p:nvSpPr>
          <p:cNvPr id="22" name="Shape 20"/>
          <p:cNvSpPr/>
          <p:nvPr/>
        </p:nvSpPr>
        <p:spPr>
          <a:xfrm>
            <a:off x="5820156" y="1664208"/>
            <a:ext cx="1495044" cy="1417320"/>
          </a:xfrm>
          <a:prstGeom prst="roundRect">
            <a:avLst>
              <a:gd name="adj" fmla="val 7742"/>
            </a:avLst>
          </a:prstGeom>
          <a:solidFill>
            <a:srgbClr val="FFFFFF"/>
          </a:solidFill>
          <a:ln w="12700">
            <a:solidFill>
              <a:srgbClr val="3FA7A4"/>
            </a:solidFill>
            <a:prstDash val="solid"/>
          </a:ln>
          <a:effectLst>
            <a:outerShdw algn="bl" rotWithShape="0">
              <a:srgbClr val="000000">
                <a:alpha val="0"/>
              </a:srgbClr>
            </a:outerShdw>
          </a:effectLst>
        </p:spPr>
        <p:txBody>
          <a:bodyPr/>
          <a:lstStyle/>
          <a:p>
            <a:endParaRPr lang="ja-JP" altLang="en-US"/>
          </a:p>
        </p:txBody>
      </p:sp>
      <p:sp>
        <p:nvSpPr>
          <p:cNvPr id="23" name="Text 21"/>
          <p:cNvSpPr/>
          <p:nvPr/>
        </p:nvSpPr>
        <p:spPr>
          <a:xfrm>
            <a:off x="5911596" y="1847088"/>
            <a:ext cx="1312164" cy="274320"/>
          </a:xfrm>
          <a:prstGeom prst="rect">
            <a:avLst/>
          </a:prstGeom>
          <a:noFill/>
          <a:ln/>
        </p:spPr>
        <p:txBody>
          <a:bodyPr wrap="square" lIns="0" tIns="0" rIns="0" bIns="0" rtlCol="0" anchor="ctr">
            <a:normAutofit/>
          </a:bodyPr>
          <a:lstStyle/>
          <a:p>
            <a:pPr marL="0" indent="0" algn="ctr">
              <a:buNone/>
            </a:pPr>
            <a:r>
              <a:rPr lang="en-US" sz="1550" b="1" dirty="0">
                <a:solidFill>
                  <a:srgbClr val="3FA7A4"/>
                </a:solidFill>
                <a:latin typeface="Noto Sans CJK JP" pitchFamily="34" charset="0"/>
                <a:ea typeface="Noto Sans CJK JP" pitchFamily="34" charset="-122"/>
                <a:cs typeface="Noto Sans CJK JP" pitchFamily="34" charset="-120"/>
              </a:rPr>
              <a:t>賃金</a:t>
            </a:r>
            <a:endParaRPr lang="en-US" sz="1550" dirty="0"/>
          </a:p>
        </p:txBody>
      </p:sp>
      <p:sp>
        <p:nvSpPr>
          <p:cNvPr id="24" name="Text 22"/>
          <p:cNvSpPr/>
          <p:nvPr/>
        </p:nvSpPr>
        <p:spPr>
          <a:xfrm>
            <a:off x="5911596" y="2231136"/>
            <a:ext cx="1312164" cy="237744"/>
          </a:xfrm>
          <a:prstGeom prst="rect">
            <a:avLst/>
          </a:prstGeom>
          <a:noFill/>
          <a:ln/>
        </p:spPr>
        <p:txBody>
          <a:bodyPr wrap="square" lIns="0" tIns="0" rIns="0" bIns="0" rtlCol="0" anchor="ctr">
            <a:normAutofit/>
          </a:bodyPr>
          <a:lstStyle/>
          <a:p>
            <a:pPr marL="0" indent="0" algn="ctr">
              <a:buNone/>
            </a:pPr>
            <a:r>
              <a:rPr lang="en-US" sz="1050" dirty="0">
                <a:solidFill>
                  <a:srgbClr val="667085"/>
                </a:solidFill>
                <a:latin typeface="Noto Sans CJK JP" pitchFamily="34" charset="0"/>
                <a:ea typeface="Noto Sans CJK JP" pitchFamily="34" charset="-122"/>
                <a:cs typeface="Noto Sans CJK JP" pitchFamily="34" charset="-120"/>
              </a:rPr>
              <a:t>wage</a:t>
            </a:r>
            <a:endParaRPr lang="en-US" sz="1050" dirty="0"/>
          </a:p>
        </p:txBody>
      </p:sp>
      <p:sp>
        <p:nvSpPr>
          <p:cNvPr id="25" name="Shape 23"/>
          <p:cNvSpPr/>
          <p:nvPr/>
        </p:nvSpPr>
        <p:spPr>
          <a:xfrm>
            <a:off x="7516368" y="1517904"/>
            <a:ext cx="3767328" cy="1207008"/>
          </a:xfrm>
          <a:prstGeom prst="roundRect">
            <a:avLst>
              <a:gd name="adj" fmla="val 9091"/>
            </a:avLst>
          </a:prstGeom>
          <a:solidFill>
            <a:srgbClr val="ECF8F7"/>
          </a:solidFill>
          <a:ln w="12700">
            <a:solidFill>
              <a:srgbClr val="3FA7A4"/>
            </a:solidFill>
            <a:prstDash val="solid"/>
          </a:ln>
          <a:effectLst>
            <a:outerShdw algn="bl" rotWithShape="0">
              <a:srgbClr val="000000">
                <a:alpha val="0"/>
              </a:srgbClr>
            </a:outerShdw>
          </a:effectLst>
        </p:spPr>
        <p:txBody>
          <a:bodyPr/>
          <a:lstStyle/>
          <a:p>
            <a:endParaRPr lang="ja-JP" altLang="en-US"/>
          </a:p>
        </p:txBody>
      </p:sp>
      <p:sp>
        <p:nvSpPr>
          <p:cNvPr id="26" name="Text 24"/>
          <p:cNvSpPr/>
          <p:nvPr/>
        </p:nvSpPr>
        <p:spPr>
          <a:xfrm>
            <a:off x="7662672" y="1636776"/>
            <a:ext cx="3474720" cy="256032"/>
          </a:xfrm>
          <a:prstGeom prst="rect">
            <a:avLst/>
          </a:prstGeom>
          <a:noFill/>
          <a:ln/>
        </p:spPr>
        <p:txBody>
          <a:bodyPr wrap="square" lIns="0" tIns="0" rIns="0" bIns="0" rtlCol="0" anchor="ctr">
            <a:normAutofit/>
          </a:bodyPr>
          <a:lstStyle/>
          <a:p>
            <a:pPr marL="0" indent="0">
              <a:buNone/>
            </a:pPr>
            <a:r>
              <a:rPr lang="en-US" sz="1300" b="1" dirty="0">
                <a:solidFill>
                  <a:srgbClr val="3FA7A4"/>
                </a:solidFill>
                <a:latin typeface="Noto Sans CJK JP" pitchFamily="34" charset="0"/>
                <a:ea typeface="Noto Sans CJK JP" pitchFamily="34" charset="-122"/>
                <a:cs typeface="Noto Sans CJK JP" pitchFamily="34" charset="-120"/>
              </a:rPr>
              <a:t>発想の核</a:t>
            </a:r>
            <a:endParaRPr lang="en-US" sz="1300" dirty="0"/>
          </a:p>
        </p:txBody>
      </p:sp>
      <p:sp>
        <p:nvSpPr>
          <p:cNvPr id="27" name="Text 25"/>
          <p:cNvSpPr/>
          <p:nvPr/>
        </p:nvSpPr>
        <p:spPr>
          <a:xfrm>
            <a:off x="7662672" y="1938528"/>
            <a:ext cx="3511296" cy="676656"/>
          </a:xfrm>
          <a:prstGeom prst="rect">
            <a:avLst/>
          </a:prstGeom>
          <a:noFill/>
          <a:ln/>
        </p:spPr>
        <p:txBody>
          <a:bodyPr wrap="square" lIns="254" tIns="254" rIns="254" bIns="254" rtlCol="0" anchor="t">
            <a:normAutofit/>
          </a:bodyPr>
          <a:lstStyle/>
          <a:p>
            <a:pPr marL="177800" indent="-177800">
              <a:buSzPct val="100000"/>
              <a:buChar char="•"/>
            </a:pPr>
            <a:r>
              <a:rPr lang="en-US" sz="1310" dirty="0">
                <a:solidFill>
                  <a:srgbClr val="17324D"/>
                </a:solidFill>
                <a:latin typeface="Noto Sans CJK JP" pitchFamily="34" charset="0"/>
                <a:ea typeface="Noto Sans CJK JP" pitchFamily="34" charset="-122"/>
                <a:cs typeface="Noto Sans CJK JP" pitchFamily="34" charset="-120"/>
              </a:rPr>
              <a:t>出生四半期と就学義務年限法の組み合わせが、平均的な教育年数に小さな差を生む。</a:t>
            </a:r>
            <a:endParaRPr lang="en-US" sz="1310" dirty="0"/>
          </a:p>
          <a:p>
            <a:pPr marL="177800" indent="-177800">
              <a:buSzPct val="100000"/>
              <a:buChar char="•"/>
            </a:pPr>
            <a:r>
              <a:rPr lang="en-US" sz="1310" dirty="0">
                <a:solidFill>
                  <a:srgbClr val="17324D"/>
                </a:solidFill>
                <a:latin typeface="Noto Sans CJK JP" pitchFamily="34" charset="0"/>
                <a:ea typeface="Noto Sans CJK JP" pitchFamily="34" charset="-122"/>
                <a:cs typeface="Noto Sans CJK JP" pitchFamily="34" charset="-120"/>
              </a:rPr>
              <a:t>この差は、本人の能力や努力とは別の制度的な variation とみなせる。</a:t>
            </a:r>
            <a:endParaRPr lang="en-US" sz="1310" dirty="0"/>
          </a:p>
        </p:txBody>
      </p:sp>
      <p:sp>
        <p:nvSpPr>
          <p:cNvPr id="28" name="Shape 26"/>
          <p:cNvSpPr/>
          <p:nvPr/>
        </p:nvSpPr>
        <p:spPr>
          <a:xfrm>
            <a:off x="7516368" y="2907792"/>
            <a:ext cx="3767328" cy="1207008"/>
          </a:xfrm>
          <a:prstGeom prst="roundRect">
            <a:avLst>
              <a:gd name="adj" fmla="val 9091"/>
            </a:avLst>
          </a:prstGeom>
          <a:solidFill>
            <a:srgbClr val="EDF4FC"/>
          </a:solidFill>
          <a:ln w="12700">
            <a:solidFill>
              <a:srgbClr val="4E79A7"/>
            </a:solidFill>
            <a:prstDash val="solid"/>
          </a:ln>
          <a:effectLst>
            <a:outerShdw algn="bl" rotWithShape="0">
              <a:srgbClr val="000000">
                <a:alpha val="0"/>
              </a:srgbClr>
            </a:outerShdw>
          </a:effectLst>
        </p:spPr>
        <p:txBody>
          <a:bodyPr/>
          <a:lstStyle/>
          <a:p>
            <a:endParaRPr lang="ja-JP" altLang="en-US"/>
          </a:p>
        </p:txBody>
      </p:sp>
      <p:sp>
        <p:nvSpPr>
          <p:cNvPr id="29" name="Text 27"/>
          <p:cNvSpPr/>
          <p:nvPr/>
        </p:nvSpPr>
        <p:spPr>
          <a:xfrm>
            <a:off x="7662672" y="3026664"/>
            <a:ext cx="3474720" cy="256032"/>
          </a:xfrm>
          <a:prstGeom prst="rect">
            <a:avLst/>
          </a:prstGeom>
          <a:noFill/>
          <a:ln/>
        </p:spPr>
        <p:txBody>
          <a:bodyPr wrap="square" lIns="0" tIns="0" rIns="0" bIns="0" rtlCol="0" anchor="ctr">
            <a:normAutofit/>
          </a:bodyPr>
          <a:lstStyle/>
          <a:p>
            <a:pPr marL="0" indent="0">
              <a:buNone/>
            </a:pPr>
            <a:r>
              <a:rPr lang="en-US" sz="1300" b="1" dirty="0">
                <a:solidFill>
                  <a:srgbClr val="4E79A7"/>
                </a:solidFill>
                <a:latin typeface="Noto Sans CJK JP" pitchFamily="34" charset="0"/>
                <a:ea typeface="Noto Sans CJK JP" pitchFamily="34" charset="-122"/>
                <a:cs typeface="Noto Sans CJK JP" pitchFamily="34" charset="-120"/>
              </a:rPr>
              <a:t>なぜ使えるのか</a:t>
            </a:r>
            <a:endParaRPr lang="en-US" sz="1300" dirty="0"/>
          </a:p>
        </p:txBody>
      </p:sp>
      <p:sp>
        <p:nvSpPr>
          <p:cNvPr id="30" name="Text 28"/>
          <p:cNvSpPr/>
          <p:nvPr/>
        </p:nvSpPr>
        <p:spPr>
          <a:xfrm>
            <a:off x="7662672" y="3328416"/>
            <a:ext cx="3511296" cy="676656"/>
          </a:xfrm>
          <a:prstGeom prst="rect">
            <a:avLst/>
          </a:prstGeom>
          <a:noFill/>
          <a:ln/>
        </p:spPr>
        <p:txBody>
          <a:bodyPr wrap="square" lIns="254" tIns="254" rIns="254" bIns="254" rtlCol="0" anchor="t">
            <a:normAutofit/>
          </a:bodyPr>
          <a:lstStyle/>
          <a:p>
            <a:pPr marL="177800" indent="-177800">
              <a:buSzPct val="100000"/>
              <a:buChar char="•"/>
            </a:pPr>
            <a:r>
              <a:rPr lang="en-US" sz="1310" dirty="0">
                <a:solidFill>
                  <a:srgbClr val="17324D"/>
                </a:solidFill>
                <a:latin typeface="Noto Sans CJK JP" pitchFamily="34" charset="0"/>
                <a:ea typeface="Noto Sans CJK JP" pitchFamily="34" charset="-122"/>
                <a:cs typeface="Noto Sans CJK JP" pitchFamily="34" charset="-120"/>
              </a:rPr>
              <a:t>出生四半期そのものは、少なくとも教育選択ほどには能力や意欲と結びついていない。</a:t>
            </a:r>
            <a:endParaRPr lang="en-US" sz="1310" dirty="0"/>
          </a:p>
          <a:p>
            <a:pPr marL="177800" indent="-177800">
              <a:buSzPct val="100000"/>
              <a:buChar char="•"/>
            </a:pPr>
            <a:r>
              <a:rPr lang="en-US" sz="1310" dirty="0">
                <a:solidFill>
                  <a:srgbClr val="17324D"/>
                </a:solidFill>
                <a:latin typeface="Noto Sans CJK JP" pitchFamily="34" charset="0"/>
                <a:ea typeface="Noto Sans CJK JP" pitchFamily="34" charset="-122"/>
                <a:cs typeface="Noto Sans CJK JP" pitchFamily="34" charset="-120"/>
              </a:rPr>
              <a:t>だから quarter of birth を instrument として使う。</a:t>
            </a:r>
            <a:endParaRPr lang="en-US" sz="1310" dirty="0"/>
          </a:p>
        </p:txBody>
      </p:sp>
      <p:sp>
        <p:nvSpPr>
          <p:cNvPr id="31" name="Shape 29"/>
          <p:cNvSpPr/>
          <p:nvPr/>
        </p:nvSpPr>
        <p:spPr>
          <a:xfrm>
            <a:off x="859536" y="3749040"/>
            <a:ext cx="6473952" cy="1298448"/>
          </a:xfrm>
          <a:prstGeom prst="roundRect">
            <a:avLst>
              <a:gd name="adj" fmla="val 8451"/>
            </a:avLst>
          </a:prstGeom>
          <a:solidFill>
            <a:srgbClr val="FFF2EE"/>
          </a:solidFill>
          <a:ln w="12700">
            <a:solidFill>
              <a:srgbClr val="E07A5F"/>
            </a:solidFill>
            <a:prstDash val="solid"/>
          </a:ln>
          <a:effectLst>
            <a:outerShdw algn="bl" rotWithShape="0">
              <a:srgbClr val="000000">
                <a:alpha val="0"/>
              </a:srgbClr>
            </a:outerShdw>
          </a:effectLst>
        </p:spPr>
        <p:txBody>
          <a:bodyPr/>
          <a:lstStyle/>
          <a:p>
            <a:endParaRPr lang="ja-JP" altLang="en-US"/>
          </a:p>
        </p:txBody>
      </p:sp>
      <p:sp>
        <p:nvSpPr>
          <p:cNvPr id="32" name="Text 30"/>
          <p:cNvSpPr/>
          <p:nvPr/>
        </p:nvSpPr>
        <p:spPr>
          <a:xfrm>
            <a:off x="1005840" y="3867912"/>
            <a:ext cx="6181344" cy="256032"/>
          </a:xfrm>
          <a:prstGeom prst="rect">
            <a:avLst/>
          </a:prstGeom>
          <a:noFill/>
          <a:ln/>
        </p:spPr>
        <p:txBody>
          <a:bodyPr wrap="square" lIns="0" tIns="0" rIns="0" bIns="0" rtlCol="0" anchor="ctr">
            <a:normAutofit/>
          </a:bodyPr>
          <a:lstStyle/>
          <a:p>
            <a:pPr marL="0" indent="0">
              <a:buNone/>
            </a:pPr>
            <a:r>
              <a:rPr lang="en-US" sz="1300" b="1" dirty="0">
                <a:solidFill>
                  <a:srgbClr val="E07A5F"/>
                </a:solidFill>
                <a:latin typeface="Noto Sans CJK JP" pitchFamily="34" charset="0"/>
                <a:ea typeface="Noto Sans CJK JP" pitchFamily="34" charset="-122"/>
                <a:cs typeface="Noto Sans CJK JP" pitchFamily="34" charset="-120"/>
              </a:rPr>
              <a:t>講義での位置づけ</a:t>
            </a:r>
            <a:endParaRPr lang="en-US" sz="1300" dirty="0"/>
          </a:p>
        </p:txBody>
      </p:sp>
      <p:sp>
        <p:nvSpPr>
          <p:cNvPr id="33" name="Text 31"/>
          <p:cNvSpPr/>
          <p:nvPr/>
        </p:nvSpPr>
        <p:spPr>
          <a:xfrm>
            <a:off x="1005840" y="4151376"/>
            <a:ext cx="6181344" cy="804672"/>
          </a:xfrm>
          <a:prstGeom prst="rect">
            <a:avLst/>
          </a:prstGeom>
          <a:noFill/>
          <a:ln/>
        </p:spPr>
        <p:txBody>
          <a:bodyPr wrap="square" lIns="0" tIns="0" rIns="0" bIns="0" rtlCol="0" anchor="t">
            <a:normAutofit/>
          </a:bodyPr>
          <a:lstStyle/>
          <a:p>
            <a:pPr marL="0" indent="0">
              <a:buNone/>
            </a:pPr>
            <a:r>
              <a:rPr lang="en-US" sz="1350" dirty="0">
                <a:solidFill>
                  <a:srgbClr val="17324D"/>
                </a:solidFill>
                <a:latin typeface="Noto Sans CJK JP" pitchFamily="34" charset="0"/>
                <a:ea typeface="Noto Sans CJK JP" pitchFamily="34" charset="-122"/>
                <a:cs typeface="Noto Sans CJK JP" pitchFamily="34" charset="-120"/>
              </a:rPr>
              <a:t>ここでは Angrist and Krueger (1991) を具体例として使いながら、Wald 推定量から 2SLS・Weak IV・LATE までを一つの設計として理解する。</a:t>
            </a:r>
            <a:endParaRPr lang="en-US" sz="13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3FA7A4"/>
          </a:solidFill>
          <a:ln w="12700">
            <a:solidFill>
              <a:srgbClr val="3FA7A4">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3FA7A4">
              <a:alpha val="8000"/>
            </a:srgbClr>
          </a:solidFill>
          <a:ln w="12700">
            <a:solidFill>
              <a:srgbClr val="3FA7A4"/>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3FA7A4"/>
                </a:solidFill>
                <a:latin typeface="Noto Sans CJK JP" pitchFamily="34" charset="0"/>
                <a:ea typeface="Noto Sans CJK JP" pitchFamily="34" charset="-122"/>
                <a:cs typeface="Noto Sans CJK JP" pitchFamily="34" charset="-120"/>
              </a:rPr>
              <a:t>操作変数法</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8</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有効な操作変数の 2 条件</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3FA7A4"/>
                </a:solidFill>
                <a:latin typeface="Noto Sans CJK JP" pitchFamily="34" charset="0"/>
                <a:ea typeface="Noto Sans CJK JP" pitchFamily="34" charset="-122"/>
                <a:cs typeface="Noto Sans CJK JP" pitchFamily="34" charset="-120"/>
              </a:rPr>
              <a:t>relevance と exogeneity は別の条件であり、別々に議論する必要がある。</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1825142" y="3443630"/>
            <a:ext cx="1284732" cy="0"/>
          </a:xfrm>
          <a:prstGeom prst="line">
            <a:avLst/>
          </a:prstGeom>
          <a:noFill/>
          <a:ln w="12700">
            <a:solidFill>
              <a:srgbClr val="3FA7A4"/>
            </a:solidFill>
            <a:prstDash val="solid"/>
            <a:tailEnd type="triangle"/>
          </a:ln>
        </p:spPr>
        <p:txBody>
          <a:bodyPr/>
          <a:lstStyle/>
          <a:p>
            <a:endParaRPr lang="ja-JP" altLang="en-US"/>
          </a:p>
        </p:txBody>
      </p:sp>
      <p:sp>
        <p:nvSpPr>
          <p:cNvPr id="11" name="Shape 9"/>
          <p:cNvSpPr/>
          <p:nvPr/>
        </p:nvSpPr>
        <p:spPr>
          <a:xfrm>
            <a:off x="3718865" y="3443630"/>
            <a:ext cx="1085393" cy="0"/>
          </a:xfrm>
          <a:prstGeom prst="line">
            <a:avLst/>
          </a:prstGeom>
          <a:noFill/>
          <a:ln w="12700">
            <a:solidFill>
              <a:srgbClr val="4E79A7"/>
            </a:solidFill>
            <a:prstDash val="solid"/>
            <a:tailEnd type="triangle"/>
          </a:ln>
        </p:spPr>
        <p:txBody>
          <a:bodyPr/>
          <a:lstStyle/>
          <a:p>
            <a:endParaRPr lang="ja-JP" altLang="en-US"/>
          </a:p>
        </p:txBody>
      </p:sp>
      <p:sp>
        <p:nvSpPr>
          <p:cNvPr id="12" name="Shape 10"/>
          <p:cNvSpPr/>
          <p:nvPr/>
        </p:nvSpPr>
        <p:spPr>
          <a:xfrm>
            <a:off x="3414370" y="2530145"/>
            <a:ext cx="0" cy="608990"/>
          </a:xfrm>
          <a:prstGeom prst="line">
            <a:avLst/>
          </a:prstGeom>
          <a:noFill/>
          <a:ln w="12700">
            <a:solidFill>
              <a:srgbClr val="E07A5F"/>
            </a:solidFill>
            <a:prstDash val="solid"/>
            <a:tailEnd type="triangle"/>
          </a:ln>
        </p:spPr>
        <p:txBody>
          <a:bodyPr/>
          <a:lstStyle/>
          <a:p>
            <a:endParaRPr lang="ja-JP" altLang="en-US"/>
          </a:p>
        </p:txBody>
      </p:sp>
      <p:sp>
        <p:nvSpPr>
          <p:cNvPr id="13" name="Shape 11"/>
          <p:cNvSpPr/>
          <p:nvPr/>
        </p:nvSpPr>
        <p:spPr>
          <a:xfrm>
            <a:off x="3624133" y="2394814"/>
            <a:ext cx="1444020" cy="1014984"/>
          </a:xfrm>
          <a:prstGeom prst="line">
            <a:avLst/>
          </a:prstGeom>
          <a:noFill/>
          <a:ln w="12700">
            <a:solidFill>
              <a:srgbClr val="E07A5F"/>
            </a:solidFill>
            <a:prstDash val="solid"/>
            <a:tailEnd type="triangle"/>
          </a:ln>
        </p:spPr>
        <p:txBody>
          <a:bodyPr/>
          <a:lstStyle/>
          <a:p>
            <a:endParaRPr lang="ja-JP" altLang="en-US"/>
          </a:p>
        </p:txBody>
      </p:sp>
      <p:sp>
        <p:nvSpPr>
          <p:cNvPr id="14" name="Shape 12"/>
          <p:cNvSpPr/>
          <p:nvPr/>
        </p:nvSpPr>
        <p:spPr>
          <a:xfrm>
            <a:off x="1791310" y="3388766"/>
            <a:ext cx="3046781" cy="0"/>
          </a:xfrm>
          <a:prstGeom prst="line">
            <a:avLst/>
          </a:prstGeom>
          <a:noFill/>
          <a:ln w="12700">
            <a:solidFill>
              <a:srgbClr val="A0AEC0"/>
            </a:solidFill>
            <a:prstDash val="solid"/>
            <a:tailEnd type="triangle"/>
          </a:ln>
        </p:spPr>
        <p:txBody>
          <a:bodyPr/>
          <a:lstStyle/>
          <a:p>
            <a:endParaRPr lang="ja-JP" altLang="en-US"/>
          </a:p>
        </p:txBody>
      </p:sp>
      <p:sp>
        <p:nvSpPr>
          <p:cNvPr id="15" name="Shape 13"/>
          <p:cNvSpPr/>
          <p:nvPr/>
        </p:nvSpPr>
        <p:spPr>
          <a:xfrm>
            <a:off x="1182319" y="3105302"/>
            <a:ext cx="676656" cy="676656"/>
          </a:xfrm>
          <a:prstGeom prst="ellipse">
            <a:avLst/>
          </a:prstGeom>
          <a:solidFill>
            <a:srgbClr val="FFFFFF"/>
          </a:solidFill>
          <a:ln w="12700">
            <a:solidFill>
              <a:srgbClr val="3FA7A4"/>
            </a:solidFill>
            <a:prstDash val="solid"/>
          </a:ln>
        </p:spPr>
        <p:txBody>
          <a:bodyPr/>
          <a:lstStyle/>
          <a:p>
            <a:endParaRPr lang="ja-JP" altLang="en-US"/>
          </a:p>
        </p:txBody>
      </p:sp>
      <p:sp>
        <p:nvSpPr>
          <p:cNvPr id="16" name="Text 14"/>
          <p:cNvSpPr/>
          <p:nvPr/>
        </p:nvSpPr>
        <p:spPr>
          <a:xfrm>
            <a:off x="1182319" y="3288182"/>
            <a:ext cx="676656" cy="310896"/>
          </a:xfrm>
          <a:prstGeom prst="rect">
            <a:avLst/>
          </a:prstGeom>
          <a:noFill/>
          <a:ln/>
        </p:spPr>
        <p:txBody>
          <a:bodyPr wrap="square" lIns="0" tIns="0" rIns="0" bIns="0" rtlCol="0" anchor="ctr">
            <a:normAutofit/>
          </a:bodyPr>
          <a:lstStyle/>
          <a:p>
            <a:pPr marL="0" indent="0" algn="ctr">
              <a:buNone/>
            </a:pPr>
            <a:r>
              <a:rPr lang="en-US" sz="2000" b="1" dirty="0">
                <a:solidFill>
                  <a:srgbClr val="17324D"/>
                </a:solidFill>
                <a:latin typeface="Noto Serif CJK JP" pitchFamily="34" charset="0"/>
                <a:ea typeface="Noto Serif CJK JP" pitchFamily="34" charset="-122"/>
                <a:cs typeface="Noto Serif CJK JP" pitchFamily="34" charset="-120"/>
              </a:rPr>
              <a:t>z</a:t>
            </a:r>
            <a:endParaRPr lang="en-US" sz="2000" dirty="0"/>
          </a:p>
        </p:txBody>
      </p:sp>
      <p:sp>
        <p:nvSpPr>
          <p:cNvPr id="17" name="Shape 15"/>
          <p:cNvSpPr/>
          <p:nvPr/>
        </p:nvSpPr>
        <p:spPr>
          <a:xfrm>
            <a:off x="3076042" y="3105302"/>
            <a:ext cx="676656" cy="676656"/>
          </a:xfrm>
          <a:prstGeom prst="ellipse">
            <a:avLst/>
          </a:prstGeom>
          <a:solidFill>
            <a:srgbClr val="FFFFFF"/>
          </a:solidFill>
          <a:ln w="12700">
            <a:solidFill>
              <a:srgbClr val="4E79A7"/>
            </a:solidFill>
            <a:prstDash val="solid"/>
          </a:ln>
        </p:spPr>
        <p:txBody>
          <a:bodyPr/>
          <a:lstStyle/>
          <a:p>
            <a:endParaRPr lang="ja-JP" altLang="en-US"/>
          </a:p>
        </p:txBody>
      </p:sp>
      <p:sp>
        <p:nvSpPr>
          <p:cNvPr id="18" name="Text 16"/>
          <p:cNvSpPr/>
          <p:nvPr/>
        </p:nvSpPr>
        <p:spPr>
          <a:xfrm>
            <a:off x="3076042" y="3288182"/>
            <a:ext cx="676656" cy="310896"/>
          </a:xfrm>
          <a:prstGeom prst="rect">
            <a:avLst/>
          </a:prstGeom>
          <a:noFill/>
          <a:ln/>
        </p:spPr>
        <p:txBody>
          <a:bodyPr wrap="square" lIns="0" tIns="0" rIns="0" bIns="0" rtlCol="0" anchor="ctr">
            <a:normAutofit/>
          </a:bodyPr>
          <a:lstStyle/>
          <a:p>
            <a:pPr marL="0" indent="0" algn="ctr">
              <a:buNone/>
            </a:pPr>
            <a:r>
              <a:rPr lang="en-US" sz="2000" b="1" dirty="0">
                <a:solidFill>
                  <a:srgbClr val="17324D"/>
                </a:solidFill>
                <a:latin typeface="Noto Serif CJK JP" pitchFamily="34" charset="0"/>
                <a:ea typeface="Noto Serif CJK JP" pitchFamily="34" charset="-122"/>
                <a:cs typeface="Noto Serif CJK JP" pitchFamily="34" charset="-120"/>
              </a:rPr>
              <a:t>s</a:t>
            </a:r>
            <a:endParaRPr lang="en-US" sz="2000" dirty="0"/>
          </a:p>
        </p:txBody>
      </p:sp>
      <p:sp>
        <p:nvSpPr>
          <p:cNvPr id="19" name="Shape 17"/>
          <p:cNvSpPr/>
          <p:nvPr/>
        </p:nvSpPr>
        <p:spPr>
          <a:xfrm>
            <a:off x="4770425" y="3105302"/>
            <a:ext cx="676656" cy="676656"/>
          </a:xfrm>
          <a:prstGeom prst="ellipse">
            <a:avLst/>
          </a:prstGeom>
          <a:solidFill>
            <a:srgbClr val="FFFFFF"/>
          </a:solidFill>
          <a:ln w="12700">
            <a:solidFill>
              <a:srgbClr val="C99A0A"/>
            </a:solidFill>
            <a:prstDash val="solid"/>
          </a:ln>
        </p:spPr>
        <p:txBody>
          <a:bodyPr/>
          <a:lstStyle/>
          <a:p>
            <a:endParaRPr lang="ja-JP" altLang="en-US"/>
          </a:p>
        </p:txBody>
      </p:sp>
      <p:sp>
        <p:nvSpPr>
          <p:cNvPr id="20" name="Text 18"/>
          <p:cNvSpPr/>
          <p:nvPr/>
        </p:nvSpPr>
        <p:spPr>
          <a:xfrm>
            <a:off x="4770425" y="3288182"/>
            <a:ext cx="676656" cy="310896"/>
          </a:xfrm>
          <a:prstGeom prst="rect">
            <a:avLst/>
          </a:prstGeom>
          <a:noFill/>
          <a:ln/>
        </p:spPr>
        <p:txBody>
          <a:bodyPr wrap="square" lIns="0" tIns="0" rIns="0" bIns="0" rtlCol="0" anchor="ctr">
            <a:normAutofit/>
          </a:bodyPr>
          <a:lstStyle/>
          <a:p>
            <a:pPr marL="0" indent="0" algn="ctr">
              <a:buNone/>
            </a:pPr>
            <a:r>
              <a:rPr lang="en-US" sz="2000" b="1" dirty="0">
                <a:solidFill>
                  <a:srgbClr val="17324D"/>
                </a:solidFill>
                <a:latin typeface="Noto Serif CJK JP" pitchFamily="34" charset="0"/>
                <a:ea typeface="Noto Serif CJK JP" pitchFamily="34" charset="-122"/>
                <a:cs typeface="Noto Serif CJK JP" pitchFamily="34" charset="-120"/>
              </a:rPr>
              <a:t>y</a:t>
            </a:r>
            <a:endParaRPr lang="en-US" sz="2000" dirty="0"/>
          </a:p>
        </p:txBody>
      </p:sp>
      <p:sp>
        <p:nvSpPr>
          <p:cNvPr id="21" name="Shape 19"/>
          <p:cNvSpPr/>
          <p:nvPr/>
        </p:nvSpPr>
        <p:spPr>
          <a:xfrm>
            <a:off x="3103108" y="1914388"/>
            <a:ext cx="622524" cy="622524"/>
          </a:xfrm>
          <a:prstGeom prst="ellipse">
            <a:avLst/>
          </a:prstGeom>
          <a:solidFill>
            <a:srgbClr val="FFFFFF"/>
          </a:solidFill>
          <a:ln w="12700">
            <a:solidFill>
              <a:srgbClr val="E07A5F"/>
            </a:solidFill>
            <a:prstDash val="solid"/>
          </a:ln>
        </p:spPr>
        <p:txBody>
          <a:bodyPr/>
          <a:lstStyle/>
          <a:p>
            <a:endParaRPr lang="ja-JP" altLang="en-US"/>
          </a:p>
        </p:txBody>
      </p:sp>
      <p:sp>
        <p:nvSpPr>
          <p:cNvPr id="22" name="Text 20"/>
          <p:cNvSpPr/>
          <p:nvPr/>
        </p:nvSpPr>
        <p:spPr>
          <a:xfrm>
            <a:off x="3103108" y="2070202"/>
            <a:ext cx="622524" cy="310896"/>
          </a:xfrm>
          <a:prstGeom prst="rect">
            <a:avLst/>
          </a:prstGeom>
          <a:noFill/>
          <a:ln/>
        </p:spPr>
        <p:txBody>
          <a:bodyPr wrap="square" lIns="0" tIns="0" rIns="0" bIns="0" rtlCol="0" anchor="ctr">
            <a:normAutofit/>
          </a:bodyPr>
          <a:lstStyle/>
          <a:p>
            <a:pPr marL="0" indent="0" algn="ctr">
              <a:buNone/>
            </a:pPr>
            <a:r>
              <a:rPr lang="en-US" sz="2000" b="1" dirty="0">
                <a:solidFill>
                  <a:srgbClr val="17324D"/>
                </a:solidFill>
                <a:latin typeface="Noto Serif CJK JP" pitchFamily="34" charset="0"/>
                <a:ea typeface="Noto Serif CJK JP" pitchFamily="34" charset="-122"/>
                <a:cs typeface="Noto Serif CJK JP" pitchFamily="34" charset="-120"/>
              </a:rPr>
              <a:t>a</a:t>
            </a:r>
            <a:endParaRPr lang="en-US" sz="2000" dirty="0"/>
          </a:p>
        </p:txBody>
      </p:sp>
      <p:sp>
        <p:nvSpPr>
          <p:cNvPr id="23" name="Text 21"/>
          <p:cNvSpPr/>
          <p:nvPr/>
        </p:nvSpPr>
        <p:spPr>
          <a:xfrm>
            <a:off x="822960" y="4526280"/>
            <a:ext cx="4983480" cy="201168"/>
          </a:xfrm>
          <a:prstGeom prst="rect">
            <a:avLst/>
          </a:prstGeom>
          <a:noFill/>
          <a:ln/>
        </p:spPr>
        <p:txBody>
          <a:bodyPr wrap="square" lIns="0" tIns="0" rIns="0" bIns="0" rtlCol="0" anchor="ctr">
            <a:normAutofit/>
          </a:bodyPr>
          <a:lstStyle/>
          <a:p>
            <a:pPr marL="0" indent="0" algn="ctr">
              <a:buNone/>
            </a:pPr>
            <a:r>
              <a:rPr lang="en-US" sz="1150" dirty="0">
                <a:solidFill>
                  <a:srgbClr val="667085"/>
                </a:solidFill>
                <a:latin typeface="Noto Sans CJK JP" pitchFamily="34" charset="0"/>
                <a:ea typeface="Noto Sans CJK JP" pitchFamily="34" charset="-122"/>
                <a:cs typeface="Noto Sans CJK JP" pitchFamily="34" charset="-120"/>
              </a:rPr>
              <a:t>z は s を動かしてよいが、y を直接動かしてはいけない。</a:t>
            </a:r>
            <a:endParaRPr lang="en-US" sz="1150" dirty="0"/>
          </a:p>
        </p:txBody>
      </p:sp>
      <p:sp>
        <p:nvSpPr>
          <p:cNvPr id="24" name="Shape 22"/>
          <p:cNvSpPr/>
          <p:nvPr/>
        </p:nvSpPr>
        <p:spPr>
          <a:xfrm>
            <a:off x="6236208" y="1517904"/>
            <a:ext cx="4992624" cy="1481328"/>
          </a:xfrm>
          <a:prstGeom prst="roundRect">
            <a:avLst>
              <a:gd name="adj" fmla="val 7407"/>
            </a:avLst>
          </a:prstGeom>
          <a:solidFill>
            <a:srgbClr val="ECF8F7"/>
          </a:solidFill>
          <a:ln w="12700">
            <a:solidFill>
              <a:srgbClr val="3FA7A4"/>
            </a:solidFill>
            <a:prstDash val="solid"/>
          </a:ln>
          <a:effectLst>
            <a:outerShdw algn="bl" rotWithShape="0">
              <a:srgbClr val="000000">
                <a:alpha val="0"/>
              </a:srgbClr>
            </a:outerShdw>
          </a:effectLst>
        </p:spPr>
        <p:txBody>
          <a:bodyPr/>
          <a:lstStyle/>
          <a:p>
            <a:endParaRPr lang="ja-JP" altLang="en-US"/>
          </a:p>
        </p:txBody>
      </p:sp>
      <p:sp>
        <p:nvSpPr>
          <p:cNvPr id="25" name="Text 23"/>
          <p:cNvSpPr/>
          <p:nvPr/>
        </p:nvSpPr>
        <p:spPr>
          <a:xfrm>
            <a:off x="6382512" y="1636776"/>
            <a:ext cx="4700016" cy="256032"/>
          </a:xfrm>
          <a:prstGeom prst="rect">
            <a:avLst/>
          </a:prstGeom>
          <a:noFill/>
          <a:ln/>
        </p:spPr>
        <p:txBody>
          <a:bodyPr wrap="square" lIns="0" tIns="0" rIns="0" bIns="0" rtlCol="0" anchor="ctr">
            <a:normAutofit/>
          </a:bodyPr>
          <a:lstStyle/>
          <a:p>
            <a:pPr marL="0" indent="0">
              <a:buNone/>
            </a:pPr>
            <a:r>
              <a:rPr lang="en-US" sz="1300" b="1" dirty="0">
                <a:solidFill>
                  <a:srgbClr val="3FA7A4"/>
                </a:solidFill>
                <a:latin typeface="Noto Sans CJK JP" pitchFamily="34" charset="0"/>
                <a:ea typeface="Noto Sans CJK JP" pitchFamily="34" charset="-122"/>
                <a:cs typeface="Noto Sans CJK JP" pitchFamily="34" charset="-120"/>
              </a:rPr>
              <a:t>1. 関連性 (relevance)</a:t>
            </a:r>
            <a:endParaRPr lang="en-US" sz="1300" dirty="0"/>
          </a:p>
        </p:txBody>
      </p:sp>
      <p:sp>
        <p:nvSpPr>
          <p:cNvPr id="26" name="Text 24"/>
          <p:cNvSpPr/>
          <p:nvPr/>
        </p:nvSpPr>
        <p:spPr>
          <a:xfrm>
            <a:off x="6382512" y="1938528"/>
            <a:ext cx="4736592" cy="950976"/>
          </a:xfrm>
          <a:prstGeom prst="rect">
            <a:avLst/>
          </a:prstGeom>
          <a:noFill/>
          <a:ln/>
        </p:spPr>
        <p:txBody>
          <a:bodyPr wrap="square" lIns="254" tIns="254" rIns="254" bIns="254" rtlCol="0" anchor="t">
            <a:normAutofit/>
          </a:bodyPr>
          <a:lstStyle/>
          <a:p>
            <a:pPr marL="177800" indent="-177800">
              <a:buSzPct val="100000"/>
              <a:buChar char="•"/>
            </a:pPr>
            <a:r>
              <a:rPr lang="en-US" sz="1420" dirty="0">
                <a:solidFill>
                  <a:srgbClr val="17324D"/>
                </a:solidFill>
                <a:latin typeface="Noto Sans CJK JP" pitchFamily="34" charset="0"/>
                <a:ea typeface="Noto Sans CJK JP" pitchFamily="34" charset="-122"/>
                <a:cs typeface="Noto Sans CJK JP" pitchFamily="34" charset="-120"/>
              </a:rPr>
              <a:t>z は説明変数 s をちゃんと動かしていなければならない。</a:t>
            </a:r>
            <a:endParaRPr lang="en-US" sz="1420" dirty="0"/>
          </a:p>
          <a:p>
            <a:pPr marL="177800" indent="-177800">
              <a:buSzPct val="100000"/>
              <a:buChar char="•"/>
            </a:pPr>
            <a:r>
              <a:rPr lang="en-US" sz="1420" dirty="0">
                <a:solidFill>
                  <a:srgbClr val="17324D"/>
                </a:solidFill>
                <a:latin typeface="Noto Sans CJK JP" pitchFamily="34" charset="0"/>
                <a:ea typeface="Noto Sans CJK JP" pitchFamily="34" charset="-122"/>
                <a:cs typeface="Noto Sans CJK JP" pitchFamily="34" charset="-120"/>
              </a:rPr>
              <a:t>第1段階で z が s をどれだけ説明するかを見る。</a:t>
            </a:r>
            <a:endParaRPr lang="en-US" sz="1420" dirty="0"/>
          </a:p>
        </p:txBody>
      </p:sp>
      <p:sp>
        <p:nvSpPr>
          <p:cNvPr id="27" name="Shape 25"/>
          <p:cNvSpPr/>
          <p:nvPr/>
        </p:nvSpPr>
        <p:spPr>
          <a:xfrm>
            <a:off x="6236208" y="3182112"/>
            <a:ext cx="4992624" cy="1481328"/>
          </a:xfrm>
          <a:prstGeom prst="roundRect">
            <a:avLst>
              <a:gd name="adj" fmla="val 7407"/>
            </a:avLst>
          </a:prstGeom>
          <a:solidFill>
            <a:srgbClr val="FFF2EE"/>
          </a:solidFill>
          <a:ln w="12700">
            <a:solidFill>
              <a:srgbClr val="E07A5F"/>
            </a:solidFill>
            <a:prstDash val="solid"/>
          </a:ln>
          <a:effectLst>
            <a:outerShdw algn="bl" rotWithShape="0">
              <a:srgbClr val="000000">
                <a:alpha val="0"/>
              </a:srgbClr>
            </a:outerShdw>
          </a:effectLst>
        </p:spPr>
        <p:txBody>
          <a:bodyPr/>
          <a:lstStyle/>
          <a:p>
            <a:endParaRPr lang="ja-JP" altLang="en-US"/>
          </a:p>
        </p:txBody>
      </p:sp>
      <p:sp>
        <p:nvSpPr>
          <p:cNvPr id="28" name="Text 26"/>
          <p:cNvSpPr/>
          <p:nvPr/>
        </p:nvSpPr>
        <p:spPr>
          <a:xfrm>
            <a:off x="6382512" y="3300984"/>
            <a:ext cx="4700016" cy="256032"/>
          </a:xfrm>
          <a:prstGeom prst="rect">
            <a:avLst/>
          </a:prstGeom>
          <a:noFill/>
          <a:ln/>
        </p:spPr>
        <p:txBody>
          <a:bodyPr wrap="square" lIns="0" tIns="0" rIns="0" bIns="0" rtlCol="0" anchor="ctr">
            <a:normAutofit/>
          </a:bodyPr>
          <a:lstStyle/>
          <a:p>
            <a:pPr marL="0" indent="0">
              <a:buNone/>
            </a:pPr>
            <a:r>
              <a:rPr lang="en-US" sz="1300" b="1" dirty="0">
                <a:solidFill>
                  <a:srgbClr val="E07A5F"/>
                </a:solidFill>
                <a:latin typeface="Noto Sans CJK JP" pitchFamily="34" charset="0"/>
                <a:ea typeface="Noto Sans CJK JP" pitchFamily="34" charset="-122"/>
                <a:cs typeface="Noto Sans CJK JP" pitchFamily="34" charset="-120"/>
              </a:rPr>
              <a:t>2. 外生性 (exogeneity / exclusion)</a:t>
            </a:r>
            <a:endParaRPr lang="en-US" sz="1300" dirty="0"/>
          </a:p>
        </p:txBody>
      </p:sp>
      <p:sp>
        <p:nvSpPr>
          <p:cNvPr id="29" name="Text 27"/>
          <p:cNvSpPr/>
          <p:nvPr/>
        </p:nvSpPr>
        <p:spPr>
          <a:xfrm>
            <a:off x="6382512" y="3602736"/>
            <a:ext cx="4736592" cy="950976"/>
          </a:xfrm>
          <a:prstGeom prst="rect">
            <a:avLst/>
          </a:prstGeom>
          <a:noFill/>
          <a:ln/>
        </p:spPr>
        <p:txBody>
          <a:bodyPr wrap="square" lIns="254" tIns="254" rIns="254" bIns="254" rtlCol="0" anchor="t">
            <a:normAutofit/>
          </a:bodyPr>
          <a:lstStyle/>
          <a:p>
            <a:pPr marL="177800" indent="-177800">
              <a:buSzPct val="100000"/>
              <a:buChar char="•"/>
            </a:pPr>
            <a:r>
              <a:rPr lang="en-US" sz="1400" dirty="0">
                <a:solidFill>
                  <a:srgbClr val="17324D"/>
                </a:solidFill>
                <a:latin typeface="Noto Sans CJK JP" pitchFamily="34" charset="0"/>
                <a:ea typeface="Noto Sans CJK JP" pitchFamily="34" charset="-122"/>
                <a:cs typeface="Noto Sans CJK JP" pitchFamily="34" charset="-120"/>
              </a:rPr>
              <a:t>z は s を通じて y に効くのはよいが、それ以外の経路で y を直接動かしてはいけない。</a:t>
            </a:r>
            <a:endParaRPr lang="en-US" sz="1400" dirty="0"/>
          </a:p>
          <a:p>
            <a:pPr marL="177800" indent="-177800">
              <a:buSzPct val="100000"/>
              <a:buChar char="•"/>
            </a:pPr>
            <a:r>
              <a:rPr lang="en-US" sz="1400" dirty="0">
                <a:solidFill>
                  <a:srgbClr val="17324D"/>
                </a:solidFill>
                <a:latin typeface="Noto Sans CJK JP" pitchFamily="34" charset="0"/>
                <a:ea typeface="Noto Sans CJK JP" pitchFamily="34" charset="-122"/>
                <a:cs typeface="Noto Sans CJK JP" pitchFamily="34" charset="-120"/>
              </a:rPr>
              <a:t>こちらは制度的・経済学的な説得力が重要になる。</a:t>
            </a:r>
            <a:endParaRPr lang="en-US" sz="1400" dirty="0"/>
          </a:p>
        </p:txBody>
      </p:sp>
      <p:sp>
        <p:nvSpPr>
          <p:cNvPr id="30" name="Shape 28"/>
          <p:cNvSpPr/>
          <p:nvPr/>
        </p:nvSpPr>
        <p:spPr>
          <a:xfrm>
            <a:off x="877824" y="5449824"/>
            <a:ext cx="10442448" cy="310896"/>
          </a:xfrm>
          <a:prstGeom prst="roundRect">
            <a:avLst>
              <a:gd name="adj" fmla="val 26471"/>
            </a:avLst>
          </a:prstGeom>
          <a:solidFill>
            <a:srgbClr val="FFFDF8"/>
          </a:solidFill>
          <a:ln w="12700">
            <a:solidFill>
              <a:srgbClr val="E2E8F0"/>
            </a:solidFill>
            <a:prstDash val="solid"/>
          </a:ln>
        </p:spPr>
        <p:txBody>
          <a:bodyPr/>
          <a:lstStyle/>
          <a:p>
            <a:endParaRPr lang="ja-JP" altLang="en-US"/>
          </a:p>
        </p:txBody>
      </p:sp>
      <p:sp>
        <p:nvSpPr>
          <p:cNvPr id="31" name="Shape 29"/>
          <p:cNvSpPr/>
          <p:nvPr/>
        </p:nvSpPr>
        <p:spPr>
          <a:xfrm>
            <a:off x="877824" y="5449824"/>
            <a:ext cx="128016" cy="310896"/>
          </a:xfrm>
          <a:prstGeom prst="rect">
            <a:avLst/>
          </a:prstGeom>
          <a:solidFill>
            <a:srgbClr val="3FA7A4"/>
          </a:solidFill>
          <a:ln w="12700">
            <a:solidFill>
              <a:srgbClr val="3FA7A4">
                <a:alpha val="0"/>
              </a:srgbClr>
            </a:solidFill>
            <a:prstDash val="solid"/>
          </a:ln>
        </p:spPr>
        <p:txBody>
          <a:bodyPr/>
          <a:lstStyle/>
          <a:p>
            <a:endParaRPr lang="ja-JP" altLang="en-US"/>
          </a:p>
        </p:txBody>
      </p:sp>
      <p:sp>
        <p:nvSpPr>
          <p:cNvPr id="32" name="Text 30"/>
          <p:cNvSpPr/>
          <p:nvPr/>
        </p:nvSpPr>
        <p:spPr>
          <a:xfrm>
            <a:off x="1078992" y="5477256"/>
            <a:ext cx="10094976" cy="256032"/>
          </a:xfrm>
          <a:prstGeom prst="rect">
            <a:avLst/>
          </a:prstGeom>
          <a:noFill/>
          <a:ln/>
        </p:spPr>
        <p:txBody>
          <a:bodyPr wrap="square" lIns="0" tIns="0" rIns="0" bIns="0" rtlCol="0" anchor="ctr">
            <a:normAutofit/>
          </a:bodyPr>
          <a:lstStyle/>
          <a:p>
            <a:pPr marL="0" indent="0">
              <a:buNone/>
            </a:pPr>
            <a:r>
              <a:rPr lang="en-US" sz="1280" dirty="0">
                <a:solidFill>
                  <a:srgbClr val="17324D"/>
                </a:solidFill>
                <a:latin typeface="Noto Sans CJK JP" pitchFamily="34" charset="0"/>
                <a:ea typeface="Noto Sans CJK JP" pitchFamily="34" charset="-122"/>
                <a:cs typeface="Noto Sans CJK JP" pitchFamily="34" charset="-120"/>
              </a:rPr>
              <a:t>関連性はある程度データで点検できる。外生性は最終的に設計の議論で支える。</a:t>
            </a:r>
            <a:endParaRPr lang="en-US" sz="128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6F8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3FA7A4"/>
          </a:solidFill>
          <a:ln w="12700">
            <a:solidFill>
              <a:srgbClr val="3FA7A4">
                <a:alpha val="0"/>
              </a:srgbClr>
            </a:solidFill>
            <a:prstDash val="solid"/>
          </a:ln>
        </p:spPr>
        <p:txBody>
          <a:bodyPr/>
          <a:lstStyle/>
          <a:p>
            <a:endParaRPr lang="ja-JP" altLang="en-US"/>
          </a:p>
        </p:txBody>
      </p:sp>
      <p:sp>
        <p:nvSpPr>
          <p:cNvPr id="3" name="Text 1"/>
          <p:cNvSpPr/>
          <p:nvPr/>
        </p:nvSpPr>
        <p:spPr>
          <a:xfrm>
            <a:off x="512064" y="6464808"/>
            <a:ext cx="3840480" cy="210312"/>
          </a:xfrm>
          <a:prstGeom prst="rect">
            <a:avLst/>
          </a:prstGeom>
          <a:noFill/>
          <a:ln/>
        </p:spPr>
        <p:txBody>
          <a:bodyPr wrap="square" lIns="0" tIns="0" rIns="0" bIns="0" rtlCol="0" anchor="ctr">
            <a:normAutofit/>
          </a:bodyPr>
          <a:lstStyle/>
          <a:p>
            <a:pPr marL="0" indent="0">
              <a:buNone/>
            </a:pPr>
            <a:r>
              <a:rPr lang="en-US" sz="900" dirty="0">
                <a:solidFill>
                  <a:srgbClr val="667085"/>
                </a:solidFill>
                <a:latin typeface="Noto Sans CJK JP" pitchFamily="34" charset="0"/>
                <a:ea typeface="Noto Sans CJK JP" pitchFamily="34" charset="-122"/>
                <a:cs typeface="Noto Sans CJK JP" pitchFamily="34" charset="-120"/>
              </a:rPr>
              <a:t>計量経済学 I ｜ Lecture 9</a:t>
            </a:r>
            <a:endParaRPr lang="en-US" sz="900" dirty="0"/>
          </a:p>
        </p:txBody>
      </p:sp>
      <p:sp>
        <p:nvSpPr>
          <p:cNvPr id="4" name="Shape 2"/>
          <p:cNvSpPr/>
          <p:nvPr/>
        </p:nvSpPr>
        <p:spPr>
          <a:xfrm>
            <a:off x="9978847" y="164592"/>
            <a:ext cx="1499616" cy="256032"/>
          </a:xfrm>
          <a:prstGeom prst="roundRect">
            <a:avLst>
              <a:gd name="adj" fmla="val 35714"/>
            </a:avLst>
          </a:prstGeom>
          <a:solidFill>
            <a:srgbClr val="3FA7A4">
              <a:alpha val="8000"/>
            </a:srgbClr>
          </a:solidFill>
          <a:ln w="12700">
            <a:solidFill>
              <a:srgbClr val="3FA7A4"/>
            </a:solidFill>
            <a:prstDash val="solid"/>
          </a:ln>
        </p:spPr>
        <p:txBody>
          <a:bodyPr/>
          <a:lstStyle/>
          <a:p>
            <a:endParaRPr lang="ja-JP" altLang="en-US"/>
          </a:p>
        </p:txBody>
      </p:sp>
      <p:sp>
        <p:nvSpPr>
          <p:cNvPr id="5" name="Text 3"/>
          <p:cNvSpPr/>
          <p:nvPr/>
        </p:nvSpPr>
        <p:spPr>
          <a:xfrm>
            <a:off x="9978847" y="173736"/>
            <a:ext cx="1499616" cy="256032"/>
          </a:xfrm>
          <a:prstGeom prst="rect">
            <a:avLst/>
          </a:prstGeom>
          <a:noFill/>
          <a:ln/>
        </p:spPr>
        <p:txBody>
          <a:bodyPr wrap="square" lIns="0" tIns="0" rIns="0" bIns="0" rtlCol="0" anchor="ctr">
            <a:normAutofit/>
          </a:bodyPr>
          <a:lstStyle/>
          <a:p>
            <a:pPr marL="0" indent="0" algn="ctr">
              <a:buNone/>
            </a:pPr>
            <a:r>
              <a:rPr lang="en-US" sz="940" b="1" dirty="0">
                <a:solidFill>
                  <a:srgbClr val="3FA7A4"/>
                </a:solidFill>
                <a:latin typeface="Noto Sans CJK JP" pitchFamily="34" charset="0"/>
                <a:ea typeface="Noto Sans CJK JP" pitchFamily="34" charset="-122"/>
                <a:cs typeface="Noto Sans CJK JP" pitchFamily="34" charset="-120"/>
              </a:rPr>
              <a:t>操作変数法</a:t>
            </a:r>
            <a:endParaRPr lang="en-US" sz="940" dirty="0"/>
          </a:p>
        </p:txBody>
      </p:sp>
      <p:sp>
        <p:nvSpPr>
          <p:cNvPr id="6" name="Text 4"/>
          <p:cNvSpPr/>
          <p:nvPr/>
        </p:nvSpPr>
        <p:spPr>
          <a:xfrm>
            <a:off x="11533327" y="6455664"/>
            <a:ext cx="292608" cy="210312"/>
          </a:xfrm>
          <a:prstGeom prst="rect">
            <a:avLst/>
          </a:prstGeom>
          <a:noFill/>
          <a:ln/>
        </p:spPr>
        <p:txBody>
          <a:bodyPr wrap="square" lIns="0" tIns="0" rIns="0" bIns="0" rtlCol="0" anchor="ctr">
            <a:normAutofit/>
          </a:bodyPr>
          <a:lstStyle/>
          <a:p>
            <a:pPr marL="0" indent="0" algn="r">
              <a:buNone/>
            </a:pPr>
            <a:r>
              <a:rPr lang="en-US" sz="900" dirty="0">
                <a:solidFill>
                  <a:srgbClr val="667085"/>
                </a:solidFill>
                <a:latin typeface="Noto Sans CJK JP" pitchFamily="34" charset="0"/>
                <a:ea typeface="Noto Sans CJK JP" pitchFamily="34" charset="-122"/>
                <a:cs typeface="Noto Sans CJK JP" pitchFamily="34" charset="-120"/>
              </a:rPr>
              <a:t>9</a:t>
            </a:r>
            <a:endParaRPr lang="en-US" sz="900" dirty="0"/>
          </a:p>
        </p:txBody>
      </p:sp>
      <p:sp>
        <p:nvSpPr>
          <p:cNvPr id="7" name="Text 5"/>
          <p:cNvSpPr/>
          <p:nvPr/>
        </p:nvSpPr>
        <p:spPr>
          <a:xfrm>
            <a:off x="512064" y="310896"/>
            <a:ext cx="8686800" cy="384048"/>
          </a:xfrm>
          <a:prstGeom prst="rect">
            <a:avLst/>
          </a:prstGeom>
          <a:noFill/>
          <a:ln/>
        </p:spPr>
        <p:txBody>
          <a:bodyPr wrap="square" lIns="0" tIns="0" rIns="0" bIns="0" rtlCol="0" anchor="ctr">
            <a:normAutofit/>
          </a:bodyPr>
          <a:lstStyle/>
          <a:p>
            <a:pPr marL="0" indent="0">
              <a:buNone/>
            </a:pPr>
            <a:r>
              <a:rPr lang="en-US" sz="2450" b="1" dirty="0">
                <a:solidFill>
                  <a:srgbClr val="17324D"/>
                </a:solidFill>
                <a:latin typeface="Noto Serif CJK JP" pitchFamily="34" charset="0"/>
                <a:ea typeface="Noto Serif CJK JP" pitchFamily="34" charset="-122"/>
                <a:cs typeface="Noto Serif CJK JP" pitchFamily="34" charset="-120"/>
              </a:rPr>
              <a:t>1. 関連性</a:t>
            </a:r>
            <a:endParaRPr lang="en-US" sz="2450" dirty="0"/>
          </a:p>
        </p:txBody>
      </p:sp>
      <p:sp>
        <p:nvSpPr>
          <p:cNvPr id="8" name="Text 6"/>
          <p:cNvSpPr/>
          <p:nvPr/>
        </p:nvSpPr>
        <p:spPr>
          <a:xfrm>
            <a:off x="512064" y="694944"/>
            <a:ext cx="8961120" cy="237744"/>
          </a:xfrm>
          <a:prstGeom prst="rect">
            <a:avLst/>
          </a:prstGeom>
          <a:noFill/>
          <a:ln/>
        </p:spPr>
        <p:txBody>
          <a:bodyPr wrap="square" lIns="0" tIns="0" rIns="0" bIns="0" rtlCol="0" anchor="ctr">
            <a:normAutofit/>
          </a:bodyPr>
          <a:lstStyle/>
          <a:p>
            <a:pPr marL="0" indent="0">
              <a:buNone/>
            </a:pPr>
            <a:r>
              <a:rPr lang="en-US" sz="1220" b="1" dirty="0">
                <a:solidFill>
                  <a:srgbClr val="3FA7A4"/>
                </a:solidFill>
                <a:latin typeface="Noto Sans CJK JP" pitchFamily="34" charset="0"/>
                <a:ea typeface="Noto Sans CJK JP" pitchFamily="34" charset="-122"/>
                <a:cs typeface="Noto Sans CJK JP" pitchFamily="34" charset="-120"/>
              </a:rPr>
              <a:t>instrument が説明変数をほとんど動かしていないなら、そもそも何も識別できない。</a:t>
            </a:r>
            <a:endParaRPr lang="en-US" sz="1220" dirty="0"/>
          </a:p>
        </p:txBody>
      </p:sp>
      <p:sp>
        <p:nvSpPr>
          <p:cNvPr id="9" name="Shape 7"/>
          <p:cNvSpPr/>
          <p:nvPr/>
        </p:nvSpPr>
        <p:spPr>
          <a:xfrm>
            <a:off x="512064" y="960120"/>
            <a:ext cx="11167567" cy="0"/>
          </a:xfrm>
          <a:prstGeom prst="line">
            <a:avLst/>
          </a:prstGeom>
          <a:noFill/>
          <a:ln w="12700">
            <a:solidFill>
              <a:srgbClr val="CBD5E1"/>
            </a:solidFill>
            <a:prstDash val="solid"/>
          </a:ln>
        </p:spPr>
        <p:txBody>
          <a:bodyPr/>
          <a:lstStyle/>
          <a:p>
            <a:endParaRPr lang="ja-JP" altLang="en-US"/>
          </a:p>
        </p:txBody>
      </p:sp>
      <p:sp>
        <p:nvSpPr>
          <p:cNvPr id="10" name="Shape 8"/>
          <p:cNvSpPr/>
          <p:nvPr/>
        </p:nvSpPr>
        <p:spPr>
          <a:xfrm>
            <a:off x="877824" y="1609344"/>
            <a:ext cx="5340096" cy="1005840"/>
          </a:xfrm>
          <a:prstGeom prst="roundRect">
            <a:avLst>
              <a:gd name="adj" fmla="val 12727"/>
            </a:avLst>
          </a:prstGeom>
          <a:solidFill>
            <a:srgbClr val="ECF8F7"/>
          </a:solidFill>
          <a:ln w="12700">
            <a:solidFill>
              <a:srgbClr val="3FA7A4"/>
            </a:solidFill>
            <a:prstDash val="solid"/>
          </a:ln>
        </p:spPr>
        <p:txBody>
          <a:bodyPr/>
          <a:lstStyle/>
          <a:p>
            <a:endParaRPr lang="ja-JP" altLang="en-US"/>
          </a:p>
        </p:txBody>
      </p:sp>
      <p:sp>
        <p:nvSpPr>
          <p:cNvPr id="11" name="Shape 9"/>
          <p:cNvSpPr/>
          <p:nvPr/>
        </p:nvSpPr>
        <p:spPr>
          <a:xfrm>
            <a:off x="1014984" y="1719072"/>
            <a:ext cx="1554480" cy="228600"/>
          </a:xfrm>
          <a:prstGeom prst="roundRect">
            <a:avLst>
              <a:gd name="adj" fmla="val 40000"/>
            </a:avLst>
          </a:prstGeom>
          <a:solidFill>
            <a:srgbClr val="3FA7A4">
              <a:alpha val="8000"/>
            </a:srgbClr>
          </a:solidFill>
          <a:ln w="12700">
            <a:solidFill>
              <a:srgbClr val="3FA7A4"/>
            </a:solidFill>
            <a:prstDash val="solid"/>
          </a:ln>
        </p:spPr>
        <p:txBody>
          <a:bodyPr/>
          <a:lstStyle/>
          <a:p>
            <a:endParaRPr lang="ja-JP" altLang="en-US"/>
          </a:p>
        </p:txBody>
      </p:sp>
      <p:sp>
        <p:nvSpPr>
          <p:cNvPr id="12" name="Text 10"/>
          <p:cNvSpPr/>
          <p:nvPr/>
        </p:nvSpPr>
        <p:spPr>
          <a:xfrm>
            <a:off x="1014984" y="1728216"/>
            <a:ext cx="1554480" cy="228600"/>
          </a:xfrm>
          <a:prstGeom prst="rect">
            <a:avLst/>
          </a:prstGeom>
          <a:noFill/>
          <a:ln/>
        </p:spPr>
        <p:txBody>
          <a:bodyPr wrap="square" lIns="0" tIns="0" rIns="0" bIns="0" rtlCol="0" anchor="ctr">
            <a:normAutofit/>
          </a:bodyPr>
          <a:lstStyle/>
          <a:p>
            <a:pPr marL="0" indent="0" algn="ctr">
              <a:buNone/>
            </a:pPr>
            <a:r>
              <a:rPr lang="en-US" sz="950" b="1" dirty="0">
                <a:solidFill>
                  <a:srgbClr val="3FA7A4"/>
                </a:solidFill>
                <a:latin typeface="Noto Sans CJK JP" pitchFamily="34" charset="0"/>
                <a:ea typeface="Noto Sans CJK JP" pitchFamily="34" charset="-122"/>
                <a:cs typeface="Noto Sans CJK JP" pitchFamily="34" charset="-120"/>
              </a:rPr>
              <a:t>条件</a:t>
            </a:r>
            <a:endParaRPr lang="en-US" sz="950" dirty="0"/>
          </a:p>
        </p:txBody>
      </p:sp>
      <p:pic>
        <p:nvPicPr>
          <p:cNvPr id="13"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127183" y="2011680"/>
            <a:ext cx="2841378" cy="438912"/>
          </a:xfrm>
          <a:prstGeom prst="rect">
            <a:avLst/>
          </a:prstGeom>
        </p:spPr>
      </p:pic>
      <p:sp>
        <p:nvSpPr>
          <p:cNvPr id="14" name="Shape 11"/>
          <p:cNvSpPr/>
          <p:nvPr/>
        </p:nvSpPr>
        <p:spPr>
          <a:xfrm>
            <a:off x="877824" y="2834640"/>
            <a:ext cx="5340096" cy="1847088"/>
          </a:xfrm>
          <a:prstGeom prst="roundRect">
            <a:avLst>
              <a:gd name="adj" fmla="val 5941"/>
            </a:avLst>
          </a:prstGeom>
          <a:solidFill>
            <a:srgbClr val="FFFFFF"/>
          </a:solidFill>
          <a:ln w="12700">
            <a:solidFill>
              <a:srgbClr val="3FA7A4"/>
            </a:solidFill>
            <a:prstDash val="solid"/>
          </a:ln>
          <a:effectLst>
            <a:outerShdw algn="bl" rotWithShape="0">
              <a:srgbClr val="000000">
                <a:alpha val="0"/>
              </a:srgbClr>
            </a:outerShdw>
          </a:effectLst>
        </p:spPr>
        <p:txBody>
          <a:bodyPr/>
          <a:lstStyle/>
          <a:p>
            <a:endParaRPr lang="ja-JP" altLang="en-US"/>
          </a:p>
        </p:txBody>
      </p:sp>
      <p:sp>
        <p:nvSpPr>
          <p:cNvPr id="15" name="Text 12"/>
          <p:cNvSpPr/>
          <p:nvPr/>
        </p:nvSpPr>
        <p:spPr>
          <a:xfrm>
            <a:off x="1024128" y="2953512"/>
            <a:ext cx="5047488" cy="256032"/>
          </a:xfrm>
          <a:prstGeom prst="rect">
            <a:avLst/>
          </a:prstGeom>
          <a:noFill/>
          <a:ln/>
        </p:spPr>
        <p:txBody>
          <a:bodyPr wrap="square" lIns="0" tIns="0" rIns="0" bIns="0" rtlCol="0" anchor="ctr">
            <a:normAutofit/>
          </a:bodyPr>
          <a:lstStyle/>
          <a:p>
            <a:pPr marL="0" indent="0">
              <a:buNone/>
            </a:pPr>
            <a:r>
              <a:rPr lang="en-US" sz="1300" b="1" dirty="0">
                <a:solidFill>
                  <a:srgbClr val="3FA7A4"/>
                </a:solidFill>
                <a:latin typeface="Noto Sans CJK JP" pitchFamily="34" charset="0"/>
                <a:ea typeface="Noto Sans CJK JP" pitchFamily="34" charset="-122"/>
                <a:cs typeface="Noto Sans CJK JP" pitchFamily="34" charset="-120"/>
              </a:rPr>
              <a:t>どう読むか</a:t>
            </a:r>
            <a:endParaRPr lang="en-US" sz="1300" dirty="0"/>
          </a:p>
        </p:txBody>
      </p:sp>
      <p:sp>
        <p:nvSpPr>
          <p:cNvPr id="16" name="Text 13"/>
          <p:cNvSpPr/>
          <p:nvPr/>
        </p:nvSpPr>
        <p:spPr>
          <a:xfrm>
            <a:off x="1024128" y="3255264"/>
            <a:ext cx="5084064" cy="1316736"/>
          </a:xfrm>
          <a:prstGeom prst="rect">
            <a:avLst/>
          </a:prstGeom>
          <a:noFill/>
          <a:ln/>
        </p:spPr>
        <p:txBody>
          <a:bodyPr wrap="square" lIns="254" tIns="254" rIns="254" bIns="254" rtlCol="0" anchor="t">
            <a:normAutofit/>
          </a:bodyPr>
          <a:lstStyle/>
          <a:p>
            <a:pPr marL="177800" indent="-177800">
              <a:buSzPct val="100000"/>
              <a:buChar char="•"/>
            </a:pPr>
            <a:r>
              <a:rPr lang="en-US" sz="1380" dirty="0">
                <a:solidFill>
                  <a:srgbClr val="17324D"/>
                </a:solidFill>
                <a:latin typeface="Noto Sans CJK JP" pitchFamily="34" charset="0"/>
                <a:ea typeface="Noto Sans CJK JP" pitchFamily="34" charset="-122"/>
                <a:cs typeface="Noto Sans CJK JP" pitchFamily="34" charset="-120"/>
              </a:rPr>
              <a:t>z は、関心のある説明変数 s を「実際に」動かしていなければならない。</a:t>
            </a:r>
            <a:endParaRPr lang="en-US" sz="1380" dirty="0"/>
          </a:p>
          <a:p>
            <a:pPr marL="177800" indent="-177800">
              <a:buSzPct val="100000"/>
              <a:buChar char="•"/>
            </a:pPr>
            <a:r>
              <a:rPr lang="en-US" sz="1380" dirty="0">
                <a:solidFill>
                  <a:srgbClr val="17324D"/>
                </a:solidFill>
                <a:latin typeface="Noto Sans CJK JP" pitchFamily="34" charset="0"/>
                <a:ea typeface="Noto Sans CJK JP" pitchFamily="34" charset="-122"/>
                <a:cs typeface="Noto Sans CJK JP" pitchFamily="34" charset="-120"/>
              </a:rPr>
              <a:t>Angrist and Krueger の文脈では、出生四半期が教育年数に平均的な差を生むことがこの条件に対応する。</a:t>
            </a:r>
            <a:endParaRPr lang="en-US" sz="1380" dirty="0"/>
          </a:p>
        </p:txBody>
      </p:sp>
      <p:sp>
        <p:nvSpPr>
          <p:cNvPr id="17" name="Shape 14"/>
          <p:cNvSpPr/>
          <p:nvPr/>
        </p:nvSpPr>
        <p:spPr>
          <a:xfrm>
            <a:off x="7530998" y="3460090"/>
            <a:ext cx="1146658" cy="0"/>
          </a:xfrm>
          <a:prstGeom prst="line">
            <a:avLst/>
          </a:prstGeom>
          <a:noFill/>
          <a:ln w="12700">
            <a:solidFill>
              <a:srgbClr val="3FA7A4"/>
            </a:solidFill>
            <a:prstDash val="solid"/>
            <a:tailEnd type="triangle"/>
          </a:ln>
        </p:spPr>
        <p:txBody>
          <a:bodyPr/>
          <a:lstStyle/>
          <a:p>
            <a:endParaRPr lang="ja-JP" altLang="en-US"/>
          </a:p>
        </p:txBody>
      </p:sp>
      <p:sp>
        <p:nvSpPr>
          <p:cNvPr id="18" name="Shape 15"/>
          <p:cNvSpPr/>
          <p:nvPr/>
        </p:nvSpPr>
        <p:spPr>
          <a:xfrm>
            <a:off x="9303106" y="3460090"/>
            <a:ext cx="960120" cy="0"/>
          </a:xfrm>
          <a:prstGeom prst="line">
            <a:avLst/>
          </a:prstGeom>
          <a:noFill/>
          <a:ln w="12700">
            <a:solidFill>
              <a:srgbClr val="4E79A7"/>
            </a:solidFill>
            <a:prstDash val="solid"/>
            <a:tailEnd type="triangle"/>
          </a:ln>
        </p:spPr>
        <p:txBody>
          <a:bodyPr/>
          <a:lstStyle/>
          <a:p>
            <a:endParaRPr lang="ja-JP" altLang="en-US"/>
          </a:p>
        </p:txBody>
      </p:sp>
      <p:sp>
        <p:nvSpPr>
          <p:cNvPr id="19" name="Shape 16"/>
          <p:cNvSpPr/>
          <p:nvPr/>
        </p:nvSpPr>
        <p:spPr>
          <a:xfrm>
            <a:off x="8990381" y="2521915"/>
            <a:ext cx="0" cy="625450"/>
          </a:xfrm>
          <a:prstGeom prst="line">
            <a:avLst/>
          </a:prstGeom>
          <a:noFill/>
          <a:ln w="12700">
            <a:solidFill>
              <a:srgbClr val="E07A5F"/>
            </a:solidFill>
            <a:prstDash val="solid"/>
            <a:tailEnd type="triangle"/>
          </a:ln>
        </p:spPr>
        <p:txBody>
          <a:bodyPr/>
          <a:lstStyle/>
          <a:p>
            <a:endParaRPr lang="ja-JP" altLang="en-US"/>
          </a:p>
        </p:txBody>
      </p:sp>
      <p:sp>
        <p:nvSpPr>
          <p:cNvPr id="20" name="Shape 17"/>
          <p:cNvSpPr/>
          <p:nvPr/>
        </p:nvSpPr>
        <p:spPr>
          <a:xfrm>
            <a:off x="9205813" y="2382926"/>
            <a:ext cx="1328440" cy="1042416"/>
          </a:xfrm>
          <a:prstGeom prst="line">
            <a:avLst/>
          </a:prstGeom>
          <a:noFill/>
          <a:ln w="12700">
            <a:solidFill>
              <a:srgbClr val="E07A5F"/>
            </a:solidFill>
            <a:prstDash val="solid"/>
            <a:tailEnd type="triangle"/>
          </a:ln>
        </p:spPr>
        <p:txBody>
          <a:bodyPr/>
          <a:lstStyle/>
          <a:p>
            <a:endParaRPr lang="ja-JP" altLang="en-US"/>
          </a:p>
        </p:txBody>
      </p:sp>
      <p:sp>
        <p:nvSpPr>
          <p:cNvPr id="21" name="Shape 18"/>
          <p:cNvSpPr/>
          <p:nvPr/>
        </p:nvSpPr>
        <p:spPr>
          <a:xfrm>
            <a:off x="6870802" y="3112618"/>
            <a:ext cx="694944" cy="694944"/>
          </a:xfrm>
          <a:prstGeom prst="ellipse">
            <a:avLst/>
          </a:prstGeom>
          <a:solidFill>
            <a:srgbClr val="ECF8F7"/>
          </a:solidFill>
          <a:ln w="12700">
            <a:solidFill>
              <a:srgbClr val="3FA7A4"/>
            </a:solidFill>
            <a:prstDash val="solid"/>
          </a:ln>
        </p:spPr>
        <p:txBody>
          <a:bodyPr/>
          <a:lstStyle/>
          <a:p>
            <a:endParaRPr lang="ja-JP" altLang="en-US"/>
          </a:p>
        </p:txBody>
      </p:sp>
      <p:sp>
        <p:nvSpPr>
          <p:cNvPr id="22" name="Text 19"/>
          <p:cNvSpPr/>
          <p:nvPr/>
        </p:nvSpPr>
        <p:spPr>
          <a:xfrm>
            <a:off x="6870802" y="3304642"/>
            <a:ext cx="694944" cy="310896"/>
          </a:xfrm>
          <a:prstGeom prst="rect">
            <a:avLst/>
          </a:prstGeom>
          <a:noFill/>
          <a:ln/>
        </p:spPr>
        <p:txBody>
          <a:bodyPr wrap="square" lIns="0" tIns="0" rIns="0" bIns="0" rtlCol="0" anchor="ctr">
            <a:normAutofit/>
          </a:bodyPr>
          <a:lstStyle/>
          <a:p>
            <a:pPr marL="0" indent="0" algn="ctr">
              <a:buNone/>
            </a:pPr>
            <a:r>
              <a:rPr lang="en-US" sz="2000" b="1" dirty="0">
                <a:solidFill>
                  <a:srgbClr val="17324D"/>
                </a:solidFill>
                <a:latin typeface="Noto Serif CJK JP" pitchFamily="34" charset="0"/>
                <a:ea typeface="Noto Serif CJK JP" pitchFamily="34" charset="-122"/>
                <a:cs typeface="Noto Serif CJK JP" pitchFamily="34" charset="-120"/>
              </a:rPr>
              <a:t>z</a:t>
            </a:r>
            <a:endParaRPr lang="en-US" sz="2000" dirty="0"/>
          </a:p>
        </p:txBody>
      </p:sp>
      <p:sp>
        <p:nvSpPr>
          <p:cNvPr id="23" name="Shape 20"/>
          <p:cNvSpPr/>
          <p:nvPr/>
        </p:nvSpPr>
        <p:spPr>
          <a:xfrm>
            <a:off x="8642909" y="3112618"/>
            <a:ext cx="694944" cy="694944"/>
          </a:xfrm>
          <a:prstGeom prst="ellipse">
            <a:avLst/>
          </a:prstGeom>
          <a:solidFill>
            <a:srgbClr val="EDF4FC"/>
          </a:solidFill>
          <a:ln w="12700">
            <a:solidFill>
              <a:srgbClr val="4E79A7"/>
            </a:solidFill>
            <a:prstDash val="solid"/>
          </a:ln>
        </p:spPr>
        <p:txBody>
          <a:bodyPr/>
          <a:lstStyle/>
          <a:p>
            <a:endParaRPr lang="ja-JP" altLang="en-US"/>
          </a:p>
        </p:txBody>
      </p:sp>
      <p:sp>
        <p:nvSpPr>
          <p:cNvPr id="24" name="Text 21"/>
          <p:cNvSpPr/>
          <p:nvPr/>
        </p:nvSpPr>
        <p:spPr>
          <a:xfrm>
            <a:off x="8642909" y="3304642"/>
            <a:ext cx="694944" cy="310896"/>
          </a:xfrm>
          <a:prstGeom prst="rect">
            <a:avLst/>
          </a:prstGeom>
          <a:noFill/>
          <a:ln/>
        </p:spPr>
        <p:txBody>
          <a:bodyPr wrap="square" lIns="0" tIns="0" rIns="0" bIns="0" rtlCol="0" anchor="ctr">
            <a:normAutofit/>
          </a:bodyPr>
          <a:lstStyle/>
          <a:p>
            <a:pPr marL="0" indent="0" algn="ctr">
              <a:buNone/>
            </a:pPr>
            <a:r>
              <a:rPr lang="en-US" sz="2000" b="1" dirty="0">
                <a:solidFill>
                  <a:srgbClr val="17324D"/>
                </a:solidFill>
                <a:latin typeface="Noto Serif CJK JP" pitchFamily="34" charset="0"/>
                <a:ea typeface="Noto Serif CJK JP" pitchFamily="34" charset="-122"/>
                <a:cs typeface="Noto Serif CJK JP" pitchFamily="34" charset="-120"/>
              </a:rPr>
              <a:t>s</a:t>
            </a:r>
            <a:endParaRPr lang="en-US" sz="2000" dirty="0"/>
          </a:p>
        </p:txBody>
      </p:sp>
      <p:sp>
        <p:nvSpPr>
          <p:cNvPr id="25" name="Shape 22"/>
          <p:cNvSpPr/>
          <p:nvPr/>
        </p:nvSpPr>
        <p:spPr>
          <a:xfrm>
            <a:off x="10228478" y="3112618"/>
            <a:ext cx="694944" cy="694944"/>
          </a:xfrm>
          <a:prstGeom prst="ellipse">
            <a:avLst/>
          </a:prstGeom>
          <a:solidFill>
            <a:srgbClr val="FFFFFF"/>
          </a:solidFill>
          <a:ln w="12700">
            <a:solidFill>
              <a:srgbClr val="C99A0A"/>
            </a:solidFill>
            <a:prstDash val="solid"/>
          </a:ln>
        </p:spPr>
        <p:txBody>
          <a:bodyPr/>
          <a:lstStyle/>
          <a:p>
            <a:endParaRPr lang="ja-JP" altLang="en-US"/>
          </a:p>
        </p:txBody>
      </p:sp>
      <p:sp>
        <p:nvSpPr>
          <p:cNvPr id="26" name="Text 23"/>
          <p:cNvSpPr/>
          <p:nvPr/>
        </p:nvSpPr>
        <p:spPr>
          <a:xfrm>
            <a:off x="10228478" y="3304642"/>
            <a:ext cx="694944" cy="310896"/>
          </a:xfrm>
          <a:prstGeom prst="rect">
            <a:avLst/>
          </a:prstGeom>
          <a:noFill/>
          <a:ln/>
        </p:spPr>
        <p:txBody>
          <a:bodyPr wrap="square" lIns="0" tIns="0" rIns="0" bIns="0" rtlCol="0" anchor="ctr">
            <a:normAutofit/>
          </a:bodyPr>
          <a:lstStyle/>
          <a:p>
            <a:pPr marL="0" indent="0" algn="ctr">
              <a:buNone/>
            </a:pPr>
            <a:r>
              <a:rPr lang="en-US" sz="2000" b="1" dirty="0">
                <a:solidFill>
                  <a:srgbClr val="17324D"/>
                </a:solidFill>
                <a:latin typeface="Noto Serif CJK JP" pitchFamily="34" charset="0"/>
                <a:ea typeface="Noto Serif CJK JP" pitchFamily="34" charset="-122"/>
                <a:cs typeface="Noto Serif CJK JP" pitchFamily="34" charset="-120"/>
              </a:rPr>
              <a:t>y</a:t>
            </a:r>
            <a:endParaRPr lang="en-US" sz="2000" dirty="0"/>
          </a:p>
        </p:txBody>
      </p:sp>
      <p:sp>
        <p:nvSpPr>
          <p:cNvPr id="27" name="Shape 24"/>
          <p:cNvSpPr/>
          <p:nvPr/>
        </p:nvSpPr>
        <p:spPr>
          <a:xfrm>
            <a:off x="8670707" y="1889516"/>
            <a:ext cx="639348" cy="639348"/>
          </a:xfrm>
          <a:prstGeom prst="ellipse">
            <a:avLst/>
          </a:prstGeom>
          <a:solidFill>
            <a:srgbClr val="FFFFFF"/>
          </a:solidFill>
          <a:ln w="12700">
            <a:solidFill>
              <a:srgbClr val="E07A5F"/>
            </a:solidFill>
            <a:prstDash val="solid"/>
          </a:ln>
        </p:spPr>
        <p:txBody>
          <a:bodyPr/>
          <a:lstStyle/>
          <a:p>
            <a:endParaRPr lang="ja-JP" altLang="en-US"/>
          </a:p>
        </p:txBody>
      </p:sp>
      <p:sp>
        <p:nvSpPr>
          <p:cNvPr id="28" name="Text 25"/>
          <p:cNvSpPr/>
          <p:nvPr/>
        </p:nvSpPr>
        <p:spPr>
          <a:xfrm>
            <a:off x="8670707" y="2053742"/>
            <a:ext cx="639348" cy="310896"/>
          </a:xfrm>
          <a:prstGeom prst="rect">
            <a:avLst/>
          </a:prstGeom>
          <a:noFill/>
          <a:ln/>
        </p:spPr>
        <p:txBody>
          <a:bodyPr wrap="square" lIns="0" tIns="0" rIns="0" bIns="0" rtlCol="0" anchor="ctr">
            <a:normAutofit/>
          </a:bodyPr>
          <a:lstStyle/>
          <a:p>
            <a:pPr marL="0" indent="0" algn="ctr">
              <a:buNone/>
            </a:pPr>
            <a:r>
              <a:rPr lang="en-US" sz="2000" b="1" dirty="0">
                <a:solidFill>
                  <a:srgbClr val="17324D"/>
                </a:solidFill>
                <a:latin typeface="Noto Serif CJK JP" pitchFamily="34" charset="0"/>
                <a:ea typeface="Noto Serif CJK JP" pitchFamily="34" charset="-122"/>
                <a:cs typeface="Noto Serif CJK JP" pitchFamily="34" charset="-120"/>
              </a:rPr>
              <a:t>a</a:t>
            </a:r>
            <a:endParaRPr lang="en-US" sz="2000" dirty="0"/>
          </a:p>
        </p:txBody>
      </p:sp>
      <p:sp>
        <p:nvSpPr>
          <p:cNvPr id="29" name="Text 26"/>
          <p:cNvSpPr/>
          <p:nvPr/>
        </p:nvSpPr>
        <p:spPr>
          <a:xfrm>
            <a:off x="6565392" y="4572000"/>
            <a:ext cx="4663440" cy="201168"/>
          </a:xfrm>
          <a:prstGeom prst="rect">
            <a:avLst/>
          </a:prstGeom>
          <a:noFill/>
          <a:ln/>
        </p:spPr>
        <p:txBody>
          <a:bodyPr wrap="square" lIns="0" tIns="0" rIns="0" bIns="0" rtlCol="0" anchor="ctr">
            <a:normAutofit/>
          </a:bodyPr>
          <a:lstStyle/>
          <a:p>
            <a:pPr marL="0" indent="0" algn="ctr">
              <a:buNone/>
            </a:pPr>
            <a:r>
              <a:rPr lang="en-US" sz="1150" dirty="0">
                <a:solidFill>
                  <a:srgbClr val="667085"/>
                </a:solidFill>
                <a:latin typeface="Noto Sans CJK JP" pitchFamily="34" charset="0"/>
                <a:ea typeface="Noto Sans CJK JP" pitchFamily="34" charset="-122"/>
                <a:cs typeface="Noto Sans CJK JP" pitchFamily="34" charset="-120"/>
              </a:rPr>
              <a:t>ここでは z → s の矢印が十分に強いかが論点になる。</a:t>
            </a:r>
            <a:endParaRPr lang="en-US" sz="11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Noto Serif CJK JP"/>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Noto Sans CJK JP"/>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10482</Words>
  <Application>Microsoft Macintosh PowerPoint</Application>
  <PresentationFormat>ワイド画面</PresentationFormat>
  <Paragraphs>1075</Paragraphs>
  <Slides>64</Slides>
  <Notes>64</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64</vt:i4>
      </vt:variant>
    </vt:vector>
  </HeadingPairs>
  <TitlesOfParts>
    <vt:vector size="68" baseType="lpstr">
      <vt:lpstr>Noto Sans CJK JP</vt:lpstr>
      <vt:lpstr>Noto Serif CJK JP</vt:lpstr>
      <vt:lpstr>Arial</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OpenAI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9：操作変数法</dc:title>
  <dc:subject>Lecture 9: Instrumental Variables</dc:subject>
  <dc:creator>OpenAI</dc:creator>
  <cp:lastModifiedBy>池上　慧</cp:lastModifiedBy>
  <cp:revision>2</cp:revision>
  <dcterms:created xsi:type="dcterms:W3CDTF">2026-03-16T09:36:47Z</dcterms:created>
  <dcterms:modified xsi:type="dcterms:W3CDTF">2026-03-16T11:26:41Z</dcterms:modified>
</cp:coreProperties>
</file>